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tags/tag46.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02"/>
  </p:notesMasterIdLst>
  <p:sldIdLst>
    <p:sldId id="265" r:id="rId2"/>
    <p:sldId id="494" r:id="rId3"/>
    <p:sldId id="495" r:id="rId4"/>
    <p:sldId id="497" r:id="rId5"/>
    <p:sldId id="498" r:id="rId6"/>
    <p:sldId id="496" r:id="rId7"/>
    <p:sldId id="499" r:id="rId8"/>
    <p:sldId id="500" r:id="rId9"/>
    <p:sldId id="522" r:id="rId10"/>
    <p:sldId id="523" r:id="rId11"/>
    <p:sldId id="532" r:id="rId12"/>
    <p:sldId id="534" r:id="rId13"/>
    <p:sldId id="533" r:id="rId14"/>
    <p:sldId id="528" r:id="rId15"/>
    <p:sldId id="501" r:id="rId16"/>
    <p:sldId id="502" r:id="rId17"/>
    <p:sldId id="503" r:id="rId18"/>
    <p:sldId id="504" r:id="rId19"/>
    <p:sldId id="505" r:id="rId20"/>
    <p:sldId id="506" r:id="rId21"/>
    <p:sldId id="507" r:id="rId22"/>
    <p:sldId id="508" r:id="rId23"/>
    <p:sldId id="509" r:id="rId24"/>
    <p:sldId id="525" r:id="rId25"/>
    <p:sldId id="510" r:id="rId26"/>
    <p:sldId id="520" r:id="rId27"/>
    <p:sldId id="290" r:id="rId28"/>
    <p:sldId id="524" r:id="rId29"/>
    <p:sldId id="526" r:id="rId30"/>
    <p:sldId id="521" r:id="rId31"/>
    <p:sldId id="511" r:id="rId32"/>
    <p:sldId id="512" r:id="rId33"/>
    <p:sldId id="513" r:id="rId34"/>
    <p:sldId id="514" r:id="rId35"/>
    <p:sldId id="515" r:id="rId36"/>
    <p:sldId id="516" r:id="rId37"/>
    <p:sldId id="517" r:id="rId38"/>
    <p:sldId id="529" r:id="rId39"/>
    <p:sldId id="518" r:id="rId40"/>
    <p:sldId id="519"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1" r:id="rId66"/>
    <p:sldId id="292" r:id="rId67"/>
    <p:sldId id="293" r:id="rId68"/>
    <p:sldId id="294" r:id="rId69"/>
    <p:sldId id="295" r:id="rId70"/>
    <p:sldId id="296" r:id="rId71"/>
    <p:sldId id="297" r:id="rId72"/>
    <p:sldId id="298" r:id="rId73"/>
    <p:sldId id="299" r:id="rId74"/>
    <p:sldId id="300" r:id="rId75"/>
    <p:sldId id="301" r:id="rId76"/>
    <p:sldId id="302" r:id="rId77"/>
    <p:sldId id="303" r:id="rId78"/>
    <p:sldId id="304"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20" r:id="rId95"/>
    <p:sldId id="321" r:id="rId96"/>
    <p:sldId id="322" r:id="rId97"/>
    <p:sldId id="323" r:id="rId98"/>
    <p:sldId id="324" r:id="rId99"/>
    <p:sldId id="325" r:id="rId100"/>
    <p:sldId id="326" r:id="rId101"/>
    <p:sldId id="327" r:id="rId102"/>
    <p:sldId id="328" r:id="rId103"/>
    <p:sldId id="329" r:id="rId104"/>
    <p:sldId id="330" r:id="rId105"/>
    <p:sldId id="331" r:id="rId106"/>
    <p:sldId id="332" r:id="rId107"/>
    <p:sldId id="333" r:id="rId108"/>
    <p:sldId id="334" r:id="rId109"/>
    <p:sldId id="335" r:id="rId110"/>
    <p:sldId id="336" r:id="rId111"/>
    <p:sldId id="337" r:id="rId112"/>
    <p:sldId id="338" r:id="rId113"/>
    <p:sldId id="339" r:id="rId114"/>
    <p:sldId id="340" r:id="rId115"/>
    <p:sldId id="341" r:id="rId116"/>
    <p:sldId id="342" r:id="rId117"/>
    <p:sldId id="343" r:id="rId118"/>
    <p:sldId id="344" r:id="rId119"/>
    <p:sldId id="345" r:id="rId120"/>
    <p:sldId id="346" r:id="rId121"/>
    <p:sldId id="347" r:id="rId122"/>
    <p:sldId id="348" r:id="rId123"/>
    <p:sldId id="349" r:id="rId124"/>
    <p:sldId id="350" r:id="rId125"/>
    <p:sldId id="351" r:id="rId126"/>
    <p:sldId id="352" r:id="rId127"/>
    <p:sldId id="353" r:id="rId128"/>
    <p:sldId id="354" r:id="rId129"/>
    <p:sldId id="355" r:id="rId130"/>
    <p:sldId id="356" r:id="rId131"/>
    <p:sldId id="357" r:id="rId132"/>
    <p:sldId id="358" r:id="rId133"/>
    <p:sldId id="359" r:id="rId134"/>
    <p:sldId id="360" r:id="rId135"/>
    <p:sldId id="361" r:id="rId136"/>
    <p:sldId id="362" r:id="rId137"/>
    <p:sldId id="363" r:id="rId138"/>
    <p:sldId id="364" r:id="rId139"/>
    <p:sldId id="365" r:id="rId140"/>
    <p:sldId id="366" r:id="rId141"/>
    <p:sldId id="367" r:id="rId142"/>
    <p:sldId id="368" r:id="rId143"/>
    <p:sldId id="369" r:id="rId144"/>
    <p:sldId id="370" r:id="rId145"/>
    <p:sldId id="371" r:id="rId146"/>
    <p:sldId id="372" r:id="rId147"/>
    <p:sldId id="373" r:id="rId148"/>
    <p:sldId id="374" r:id="rId149"/>
    <p:sldId id="375" r:id="rId150"/>
    <p:sldId id="376" r:id="rId151"/>
    <p:sldId id="377" r:id="rId152"/>
    <p:sldId id="378" r:id="rId153"/>
    <p:sldId id="379" r:id="rId154"/>
    <p:sldId id="380" r:id="rId155"/>
    <p:sldId id="381" r:id="rId156"/>
    <p:sldId id="382" r:id="rId157"/>
    <p:sldId id="383" r:id="rId158"/>
    <p:sldId id="384" r:id="rId159"/>
    <p:sldId id="385" r:id="rId160"/>
    <p:sldId id="386" r:id="rId161"/>
    <p:sldId id="387" r:id="rId162"/>
    <p:sldId id="388" r:id="rId163"/>
    <p:sldId id="389" r:id="rId164"/>
    <p:sldId id="390" r:id="rId165"/>
    <p:sldId id="391" r:id="rId166"/>
    <p:sldId id="392" r:id="rId167"/>
    <p:sldId id="393" r:id="rId168"/>
    <p:sldId id="394" r:id="rId169"/>
    <p:sldId id="395" r:id="rId170"/>
    <p:sldId id="396" r:id="rId171"/>
    <p:sldId id="397" r:id="rId172"/>
    <p:sldId id="398" r:id="rId173"/>
    <p:sldId id="399" r:id="rId174"/>
    <p:sldId id="400" r:id="rId175"/>
    <p:sldId id="401" r:id="rId176"/>
    <p:sldId id="402" r:id="rId177"/>
    <p:sldId id="403" r:id="rId178"/>
    <p:sldId id="404" r:id="rId179"/>
    <p:sldId id="530" r:id="rId180"/>
    <p:sldId id="405" r:id="rId181"/>
    <p:sldId id="406" r:id="rId182"/>
    <p:sldId id="407" r:id="rId183"/>
    <p:sldId id="408" r:id="rId184"/>
    <p:sldId id="409" r:id="rId185"/>
    <p:sldId id="410" r:id="rId186"/>
    <p:sldId id="411" r:id="rId187"/>
    <p:sldId id="412" r:id="rId188"/>
    <p:sldId id="413" r:id="rId189"/>
    <p:sldId id="414" r:id="rId190"/>
    <p:sldId id="415" r:id="rId191"/>
    <p:sldId id="416" r:id="rId192"/>
    <p:sldId id="417" r:id="rId193"/>
    <p:sldId id="531" r:id="rId194"/>
    <p:sldId id="418" r:id="rId195"/>
    <p:sldId id="419" r:id="rId196"/>
    <p:sldId id="420" r:id="rId197"/>
    <p:sldId id="421" r:id="rId198"/>
    <p:sldId id="422" r:id="rId199"/>
    <p:sldId id="423" r:id="rId200"/>
    <p:sldId id="424" r:id="rId201"/>
  </p:sldIdLst>
  <p:sldSz cx="9144000" cy="6858000" type="screen4x3"/>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808C"/>
    <a:srgbClr val="3399FF"/>
    <a:srgbClr val="0066FF"/>
    <a:srgbClr val="FFFFCC"/>
    <a:srgbClr val="0656A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12" autoAdjust="0"/>
    <p:restoredTop sz="90656" autoAdjust="0"/>
  </p:normalViewPr>
  <p:slideViewPr>
    <p:cSldViewPr>
      <p:cViewPr varScale="1">
        <p:scale>
          <a:sx n="82" d="100"/>
          <a:sy n="82" d="100"/>
        </p:scale>
        <p:origin x="1365" y="12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6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66.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7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79.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80.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8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02.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03.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0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06.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0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08.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9.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12.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14.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15.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16.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218.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20.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2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22.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24.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26.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27.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28.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29.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3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693"/>
          </a:xfrm>
          <a:prstGeom prst="rect">
            <a:avLst/>
          </a:prstGeom>
        </p:spPr>
        <p:txBody>
          <a:bodyPr vert="horz" lIns="91440" tIns="45720" rIns="91440" bIns="45720" rtlCol="0"/>
          <a:lstStyle>
            <a:lvl1pPr algn="r">
              <a:defRPr sz="1200"/>
            </a:lvl1pPr>
          </a:lstStyle>
          <a:p>
            <a:fld id="{C634286C-C12E-4673-A0BA-E4B959A1BAB3}" type="datetimeFigureOut">
              <a:rPr lang="en-US" smtClean="0"/>
              <a:t>1/29/2017</a:t>
            </a:fld>
            <a:endParaRPr lang="en-US"/>
          </a:p>
        </p:txBody>
      </p:sp>
      <p:sp>
        <p:nvSpPr>
          <p:cNvPr id="4" name="Slide Image Placeholder 3"/>
          <p:cNvSpPr>
            <a:spLocks noGrp="1" noRot="1" noChangeAspect="1"/>
          </p:cNvSpPr>
          <p:nvPr>
            <p:ph type="sldImg" idx="2"/>
          </p:nvPr>
        </p:nvSpPr>
        <p:spPr>
          <a:xfrm>
            <a:off x="1101725" y="698500"/>
            <a:ext cx="4654550" cy="34925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24085"/>
            <a:ext cx="5486400" cy="41912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3"/>
            <a:ext cx="2971800" cy="46569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3"/>
            <a:ext cx="2971800" cy="465693"/>
          </a:xfrm>
          <a:prstGeom prst="rect">
            <a:avLst/>
          </a:prstGeom>
        </p:spPr>
        <p:txBody>
          <a:bodyPr vert="horz" lIns="91440" tIns="45720" rIns="91440" bIns="45720" rtlCol="0" anchor="b"/>
          <a:lstStyle>
            <a:lvl1pPr algn="r">
              <a:defRPr sz="1200"/>
            </a:lvl1pPr>
          </a:lstStyle>
          <a:p>
            <a:fld id="{75A8D18F-B556-4550-BF3C-C5485E4B110D}" type="slidenum">
              <a:rPr lang="en-US" smtClean="0"/>
              <a:t>‹#›</a:t>
            </a:fld>
            <a:endParaRPr lang="en-US"/>
          </a:p>
        </p:txBody>
      </p:sp>
    </p:spTree>
    <p:extLst>
      <p:ext uri="{BB962C8B-B14F-4D97-AF65-F5344CB8AC3E}">
        <p14:creationId xmlns:p14="http://schemas.microsoft.com/office/powerpoint/2010/main" val="991023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Adage"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en.wikipedia.org/wiki/The_Economist" TargetMode="External"/><Relationship Id="rId4" Type="http://schemas.openxmlformats.org/officeDocument/2006/relationships/hyperlink" Target="http://en.wikipedia.org/wiki/Cyril_Northcote_Parkinso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slide" Target="../slides/slide120.xml"/><Relationship Id="rId2" Type="http://schemas.openxmlformats.org/officeDocument/2006/relationships/notesMaster" Target="../notesMasters/notesMaster1.xml"/><Relationship Id="rId1" Type="http://schemas.openxmlformats.org/officeDocument/2006/relationships/vmlDrawing" Target="../drawings/vmlDrawing38.vml"/><Relationship Id="rId5" Type="http://schemas.openxmlformats.org/officeDocument/2006/relationships/image" Target="../media/image146.emf"/><Relationship Id="rId4" Type="http://schemas.openxmlformats.org/officeDocument/2006/relationships/package" Target="../embeddings/Microsoft_Excel_Worksheet35.xlsx"/></Relationships>
</file>

<file path=ppt/notesSlides/_rels/notesSlide101.xml.rels><?xml version="1.0" encoding="UTF-8" standalone="yes"?>
<Relationships xmlns="http://schemas.openxmlformats.org/package/2006/relationships"><Relationship Id="rId3" Type="http://schemas.openxmlformats.org/officeDocument/2006/relationships/slide" Target="../slides/slide121.xml"/><Relationship Id="rId2" Type="http://schemas.openxmlformats.org/officeDocument/2006/relationships/notesMaster" Target="../notesMasters/notesMaster1.xml"/><Relationship Id="rId1" Type="http://schemas.openxmlformats.org/officeDocument/2006/relationships/vmlDrawing" Target="../drawings/vmlDrawing39.vml"/><Relationship Id="rId5" Type="http://schemas.openxmlformats.org/officeDocument/2006/relationships/image" Target="../media/image147.emf"/><Relationship Id="rId4" Type="http://schemas.openxmlformats.org/officeDocument/2006/relationships/package" Target="../embeddings/Microsoft_Excel_Worksheet36.xlsx"/></Relationships>
</file>

<file path=ppt/notesSlides/_rels/notesSlide102.xml.rels><?xml version="1.0" encoding="UTF-8" standalone="yes"?>
<Relationships xmlns="http://schemas.openxmlformats.org/package/2006/relationships"><Relationship Id="rId3" Type="http://schemas.openxmlformats.org/officeDocument/2006/relationships/slide" Target="../slides/slide122.xml"/><Relationship Id="rId2" Type="http://schemas.openxmlformats.org/officeDocument/2006/relationships/notesMaster" Target="../notesMasters/notesMaster1.xml"/><Relationship Id="rId1" Type="http://schemas.openxmlformats.org/officeDocument/2006/relationships/vmlDrawing" Target="../drawings/vmlDrawing41.vml"/><Relationship Id="rId5" Type="http://schemas.openxmlformats.org/officeDocument/2006/relationships/image" Target="../media/image148.emf"/><Relationship Id="rId4" Type="http://schemas.openxmlformats.org/officeDocument/2006/relationships/package" Target="../embeddings/Microsoft_Excel_Worksheet37.xlsx"/></Relationships>
</file>

<file path=ppt/notesSlides/_rels/notesSlide103.xml.rels><?xml version="1.0" encoding="UTF-8" standalone="yes"?>
<Relationships xmlns="http://schemas.openxmlformats.org/package/2006/relationships"><Relationship Id="rId3" Type="http://schemas.openxmlformats.org/officeDocument/2006/relationships/slide" Target="../slides/slide123.xml"/><Relationship Id="rId2" Type="http://schemas.openxmlformats.org/officeDocument/2006/relationships/notesMaster" Target="../notesMasters/notesMaster1.xml"/><Relationship Id="rId1" Type="http://schemas.openxmlformats.org/officeDocument/2006/relationships/vmlDrawing" Target="../drawings/vmlDrawing42.vml"/><Relationship Id="rId5" Type="http://schemas.openxmlformats.org/officeDocument/2006/relationships/image" Target="../media/image149.emf"/><Relationship Id="rId4" Type="http://schemas.openxmlformats.org/officeDocument/2006/relationships/package" Target="../embeddings/Microsoft_Excel_Worksheet38.xlsx"/></Relationships>
</file>

<file path=ppt/notesSlides/_rels/notesSlide104.xml.rels><?xml version="1.0" encoding="UTF-8" standalone="yes"?>
<Relationships xmlns="http://schemas.openxmlformats.org/package/2006/relationships"><Relationship Id="rId3" Type="http://schemas.openxmlformats.org/officeDocument/2006/relationships/slide" Target="../slides/slide124.xml"/><Relationship Id="rId2" Type="http://schemas.openxmlformats.org/officeDocument/2006/relationships/notesMaster" Target="../notesMasters/notesMaster1.xml"/><Relationship Id="rId1" Type="http://schemas.openxmlformats.org/officeDocument/2006/relationships/vmlDrawing" Target="../drawings/vmlDrawing43.vml"/><Relationship Id="rId5" Type="http://schemas.openxmlformats.org/officeDocument/2006/relationships/image" Target="../media/image150.emf"/><Relationship Id="rId4" Type="http://schemas.openxmlformats.org/officeDocument/2006/relationships/package" Target="../embeddings/Microsoft_Excel_Worksheet39.xlsx"/></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slide" Target="../slides/slide127.xml"/><Relationship Id="rId2" Type="http://schemas.openxmlformats.org/officeDocument/2006/relationships/notesMaster" Target="../notesMasters/notesMaster1.xml"/><Relationship Id="rId1" Type="http://schemas.openxmlformats.org/officeDocument/2006/relationships/vmlDrawing" Target="../drawings/vmlDrawing45.vml"/><Relationship Id="rId5" Type="http://schemas.openxmlformats.org/officeDocument/2006/relationships/image" Target="../media/image164.emf"/><Relationship Id="rId4" Type="http://schemas.openxmlformats.org/officeDocument/2006/relationships/package" Target="../embeddings/Microsoft_Excel_Worksheet40.xlsx"/></Relationships>
</file>

<file path=ppt/notesSlides/_rels/notesSlide108.xml.rels><?xml version="1.0" encoding="UTF-8" standalone="yes"?>
<Relationships xmlns="http://schemas.openxmlformats.org/package/2006/relationships"><Relationship Id="rId3" Type="http://schemas.openxmlformats.org/officeDocument/2006/relationships/slide" Target="../slides/slide128.xml"/><Relationship Id="rId2" Type="http://schemas.openxmlformats.org/officeDocument/2006/relationships/notesMaster" Target="../notesMasters/notesMaster1.xml"/><Relationship Id="rId1" Type="http://schemas.openxmlformats.org/officeDocument/2006/relationships/vmlDrawing" Target="../drawings/vmlDrawing46.vml"/><Relationship Id="rId5" Type="http://schemas.openxmlformats.org/officeDocument/2006/relationships/image" Target="../media/image166.emf"/><Relationship Id="rId4" Type="http://schemas.openxmlformats.org/officeDocument/2006/relationships/package" Target="../embeddings/Microsoft_Excel_Worksheet41.xlsx"/></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slide" Target="../slides/slide130.xml"/><Relationship Id="rId2" Type="http://schemas.openxmlformats.org/officeDocument/2006/relationships/notesMaster" Target="../notesMasters/notesMaster1.xml"/><Relationship Id="rId1" Type="http://schemas.openxmlformats.org/officeDocument/2006/relationships/vmlDrawing" Target="../drawings/vmlDrawing47.vml"/><Relationship Id="rId5" Type="http://schemas.openxmlformats.org/officeDocument/2006/relationships/image" Target="../media/image172.emf"/><Relationship Id="rId4" Type="http://schemas.openxmlformats.org/officeDocument/2006/relationships/package" Target="../embeddings/Microsoft_Excel_Worksheet42.xlsx"/></Relationships>
</file>

<file path=ppt/notesSlides/_rels/notesSlide111.xml.rels><?xml version="1.0" encoding="UTF-8" standalone="yes"?>
<Relationships xmlns="http://schemas.openxmlformats.org/package/2006/relationships"><Relationship Id="rId3" Type="http://schemas.openxmlformats.org/officeDocument/2006/relationships/slide" Target="../slides/slide131.xml"/><Relationship Id="rId2" Type="http://schemas.openxmlformats.org/officeDocument/2006/relationships/notesMaster" Target="../notesMasters/notesMaster1.xml"/><Relationship Id="rId1" Type="http://schemas.openxmlformats.org/officeDocument/2006/relationships/vmlDrawing" Target="../drawings/vmlDrawing48.vml"/><Relationship Id="rId5" Type="http://schemas.openxmlformats.org/officeDocument/2006/relationships/image" Target="../media/image174.emf"/><Relationship Id="rId4" Type="http://schemas.openxmlformats.org/officeDocument/2006/relationships/package" Target="../embeddings/Microsoft_Excel_Worksheet43.xlsx"/></Relationships>
</file>

<file path=ppt/notesSlides/_rels/notesSlide112.xml.rels><?xml version="1.0" encoding="UTF-8" standalone="yes"?>
<Relationships xmlns="http://schemas.openxmlformats.org/package/2006/relationships"><Relationship Id="rId3" Type="http://schemas.openxmlformats.org/officeDocument/2006/relationships/slide" Target="../slides/slide132.xml"/><Relationship Id="rId2" Type="http://schemas.openxmlformats.org/officeDocument/2006/relationships/notesMaster" Target="../notesMasters/notesMaster1.xml"/><Relationship Id="rId1" Type="http://schemas.openxmlformats.org/officeDocument/2006/relationships/vmlDrawing" Target="../drawings/vmlDrawing49.vml"/><Relationship Id="rId5" Type="http://schemas.openxmlformats.org/officeDocument/2006/relationships/image" Target="../media/image175.emf"/><Relationship Id="rId4" Type="http://schemas.openxmlformats.org/officeDocument/2006/relationships/package" Target="../embeddings/Microsoft_Excel_Worksheet44.xlsx"/></Relationships>
</file>

<file path=ppt/notesSlides/_rels/notesSlide113.xml.rels><?xml version="1.0" encoding="UTF-8" standalone="yes"?>
<Relationships xmlns="http://schemas.openxmlformats.org/package/2006/relationships"><Relationship Id="rId3" Type="http://schemas.openxmlformats.org/officeDocument/2006/relationships/slide" Target="../slides/slide133.xml"/><Relationship Id="rId2" Type="http://schemas.openxmlformats.org/officeDocument/2006/relationships/notesMaster" Target="../notesMasters/notesMaster1.xml"/><Relationship Id="rId1" Type="http://schemas.openxmlformats.org/officeDocument/2006/relationships/vmlDrawing" Target="../drawings/vmlDrawing50.vml"/><Relationship Id="rId5" Type="http://schemas.openxmlformats.org/officeDocument/2006/relationships/image" Target="../media/image176.emf"/><Relationship Id="rId4" Type="http://schemas.openxmlformats.org/officeDocument/2006/relationships/package" Target="../embeddings/Microsoft_Excel_Worksheet45.xlsx"/></Relationships>
</file>

<file path=ppt/notesSlides/_rels/notesSlide114.xml.rels><?xml version="1.0" encoding="UTF-8" standalone="yes"?>
<Relationships xmlns="http://schemas.openxmlformats.org/package/2006/relationships"><Relationship Id="rId3" Type="http://schemas.openxmlformats.org/officeDocument/2006/relationships/slide" Target="../slides/slide134.xml"/><Relationship Id="rId2" Type="http://schemas.openxmlformats.org/officeDocument/2006/relationships/notesMaster" Target="../notesMasters/notesMaster1.xml"/><Relationship Id="rId1" Type="http://schemas.openxmlformats.org/officeDocument/2006/relationships/vmlDrawing" Target="../drawings/vmlDrawing51.vml"/><Relationship Id="rId5" Type="http://schemas.openxmlformats.org/officeDocument/2006/relationships/image" Target="../media/image179.emf"/><Relationship Id="rId4" Type="http://schemas.openxmlformats.org/officeDocument/2006/relationships/package" Target="../embeddings/Microsoft_Excel_Worksheet46.xlsx"/></Relationships>
</file>

<file path=ppt/notesSlides/_rels/notesSlide115.xml.rels><?xml version="1.0" encoding="UTF-8" standalone="yes"?>
<Relationships xmlns="http://schemas.openxmlformats.org/package/2006/relationships"><Relationship Id="rId3" Type="http://schemas.openxmlformats.org/officeDocument/2006/relationships/slide" Target="../slides/slide135.xml"/><Relationship Id="rId2" Type="http://schemas.openxmlformats.org/officeDocument/2006/relationships/notesMaster" Target="../notesMasters/notesMaster1.xml"/><Relationship Id="rId1" Type="http://schemas.openxmlformats.org/officeDocument/2006/relationships/vmlDrawing" Target="../drawings/vmlDrawing52.vml"/><Relationship Id="rId5" Type="http://schemas.openxmlformats.org/officeDocument/2006/relationships/image" Target="../media/image180.emf"/><Relationship Id="rId4" Type="http://schemas.openxmlformats.org/officeDocument/2006/relationships/package" Target="../embeddings/Microsoft_Excel_Worksheet47.xlsx"/></Relationships>
</file>

<file path=ppt/notesSlides/_rels/notesSlide116.xml.rels><?xml version="1.0" encoding="UTF-8" standalone="yes"?>
<Relationships xmlns="http://schemas.openxmlformats.org/package/2006/relationships"><Relationship Id="rId3" Type="http://schemas.openxmlformats.org/officeDocument/2006/relationships/slide" Target="../slides/slide136.xml"/><Relationship Id="rId2" Type="http://schemas.openxmlformats.org/officeDocument/2006/relationships/notesMaster" Target="../notesMasters/notesMaster1.xml"/><Relationship Id="rId1" Type="http://schemas.openxmlformats.org/officeDocument/2006/relationships/vmlDrawing" Target="../drawings/vmlDrawing53.vml"/><Relationship Id="rId5" Type="http://schemas.openxmlformats.org/officeDocument/2006/relationships/image" Target="../media/image181.emf"/><Relationship Id="rId4" Type="http://schemas.openxmlformats.org/officeDocument/2006/relationships/package" Target="../embeddings/Microsoft_Excel_Worksheet48.xlsx"/></Relationships>
</file>

<file path=ppt/notesSlides/_rels/notesSlide117.xml.rels><?xml version="1.0" encoding="UTF-8" standalone="yes"?>
<Relationships xmlns="http://schemas.openxmlformats.org/package/2006/relationships"><Relationship Id="rId3" Type="http://schemas.openxmlformats.org/officeDocument/2006/relationships/slide" Target="../slides/slide137.xml"/><Relationship Id="rId2" Type="http://schemas.openxmlformats.org/officeDocument/2006/relationships/notesMaster" Target="../notesMasters/notesMaster1.xml"/><Relationship Id="rId1" Type="http://schemas.openxmlformats.org/officeDocument/2006/relationships/vmlDrawing" Target="../drawings/vmlDrawing54.vml"/><Relationship Id="rId5" Type="http://schemas.openxmlformats.org/officeDocument/2006/relationships/image" Target="../media/image182.emf"/><Relationship Id="rId4" Type="http://schemas.openxmlformats.org/officeDocument/2006/relationships/package" Target="../embeddings/Microsoft_Excel_Worksheet49.xlsx"/></Relationships>
</file>

<file path=ppt/notesSlides/_rels/notesSlide118.xml.rels><?xml version="1.0" encoding="UTF-8" standalone="yes"?>
<Relationships xmlns="http://schemas.openxmlformats.org/package/2006/relationships"><Relationship Id="rId3" Type="http://schemas.openxmlformats.org/officeDocument/2006/relationships/slide" Target="../slides/slide138.xml"/><Relationship Id="rId2" Type="http://schemas.openxmlformats.org/officeDocument/2006/relationships/notesMaster" Target="../notesMasters/notesMaster1.xml"/><Relationship Id="rId1" Type="http://schemas.openxmlformats.org/officeDocument/2006/relationships/vmlDrawing" Target="../drawings/vmlDrawing55.vml"/><Relationship Id="rId5" Type="http://schemas.openxmlformats.org/officeDocument/2006/relationships/image" Target="../media/image183.emf"/><Relationship Id="rId4" Type="http://schemas.openxmlformats.org/officeDocument/2006/relationships/package" Target="../embeddings/Microsoft_Excel_Worksheet50.xlsx"/></Relationships>
</file>

<file path=ppt/notesSlides/_rels/notesSlide119.xml.rels><?xml version="1.0" encoding="UTF-8" standalone="yes"?>
<Relationships xmlns="http://schemas.openxmlformats.org/package/2006/relationships"><Relationship Id="rId3" Type="http://schemas.openxmlformats.org/officeDocument/2006/relationships/slide" Target="../slides/slide139.xml"/><Relationship Id="rId2" Type="http://schemas.openxmlformats.org/officeDocument/2006/relationships/notesMaster" Target="../notesMasters/notesMaster1.xml"/><Relationship Id="rId1" Type="http://schemas.openxmlformats.org/officeDocument/2006/relationships/vmlDrawing" Target="../drawings/vmlDrawing56.vml"/><Relationship Id="rId6" Type="http://schemas.openxmlformats.org/officeDocument/2006/relationships/image" Target="../media/image185.emf"/><Relationship Id="rId5" Type="http://schemas.openxmlformats.org/officeDocument/2006/relationships/package" Target="../embeddings/Microsoft_Excel_Worksheet51.xlsx"/><Relationship Id="rId4" Type="http://schemas.openxmlformats.org/officeDocument/2006/relationships/hyperlink" Target="http://www.dau.mil/pubscats/PubsCats/TE_MgmtGuide.pdf"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slide" Target="../slides/slide140.xml"/><Relationship Id="rId2" Type="http://schemas.openxmlformats.org/officeDocument/2006/relationships/notesMaster" Target="../notesMasters/notesMaster1.xml"/><Relationship Id="rId1" Type="http://schemas.openxmlformats.org/officeDocument/2006/relationships/vmlDrawing" Target="../drawings/vmlDrawing57.vml"/><Relationship Id="rId5" Type="http://schemas.openxmlformats.org/officeDocument/2006/relationships/image" Target="../media/image187.emf"/><Relationship Id="rId4" Type="http://schemas.openxmlformats.org/officeDocument/2006/relationships/package" Target="../embeddings/Microsoft_Excel_Worksheet52.xlsx"/></Relationships>
</file>

<file path=ppt/notesSlides/_rels/notesSlide121.xml.rels><?xml version="1.0" encoding="UTF-8" standalone="yes"?>
<Relationships xmlns="http://schemas.openxmlformats.org/package/2006/relationships"><Relationship Id="rId3" Type="http://schemas.openxmlformats.org/officeDocument/2006/relationships/slide" Target="../slides/slide141.xml"/><Relationship Id="rId2" Type="http://schemas.openxmlformats.org/officeDocument/2006/relationships/notesMaster" Target="../notesMasters/notesMaster1.xml"/><Relationship Id="rId1" Type="http://schemas.openxmlformats.org/officeDocument/2006/relationships/vmlDrawing" Target="../drawings/vmlDrawing58.vml"/><Relationship Id="rId5" Type="http://schemas.openxmlformats.org/officeDocument/2006/relationships/image" Target="../media/image188.emf"/><Relationship Id="rId4" Type="http://schemas.openxmlformats.org/officeDocument/2006/relationships/package" Target="../embeddings/Microsoft_Excel_Worksheet53.xlsx"/></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slide" Target="../slides/slide161.xml"/><Relationship Id="rId2" Type="http://schemas.openxmlformats.org/officeDocument/2006/relationships/notesMaster" Target="../notesMasters/notesMaster1.xml"/><Relationship Id="rId1" Type="http://schemas.openxmlformats.org/officeDocument/2006/relationships/vmlDrawing" Target="../drawings/vmlDrawing61.vml"/><Relationship Id="rId5" Type="http://schemas.openxmlformats.org/officeDocument/2006/relationships/image" Target="../media/image202.emf"/><Relationship Id="rId4" Type="http://schemas.openxmlformats.org/officeDocument/2006/relationships/package" Target="../embeddings/Microsoft_Excel_Worksheet54.xlsx"/></Relationships>
</file>

<file path=ppt/notesSlides/_rels/notesSlide142.xml.rels><?xml version="1.0" encoding="UTF-8" standalone="yes"?>
<Relationships xmlns="http://schemas.openxmlformats.org/package/2006/relationships"><Relationship Id="rId3" Type="http://schemas.openxmlformats.org/officeDocument/2006/relationships/slide" Target="../slides/slide162.xml"/><Relationship Id="rId2" Type="http://schemas.openxmlformats.org/officeDocument/2006/relationships/notesMaster" Target="../notesMasters/notesMaster1.xml"/><Relationship Id="rId1" Type="http://schemas.openxmlformats.org/officeDocument/2006/relationships/vmlDrawing" Target="../drawings/vmlDrawing62.vml"/><Relationship Id="rId6" Type="http://schemas.openxmlformats.org/officeDocument/2006/relationships/image" Target="../media/image203.emf"/><Relationship Id="rId5" Type="http://schemas.openxmlformats.org/officeDocument/2006/relationships/package" Target="../embeddings/Microsoft_Excel_Worksheet55.xlsx"/><Relationship Id="rId4" Type="http://schemas.openxmlformats.org/officeDocument/2006/relationships/hyperlink" Target="https://acc.dau.mil/CommunityBrowser.aspx?id=333039&amp;lang=en-US" TargetMode="External"/></Relationships>
</file>

<file path=ppt/notesSlides/_rels/notesSlide143.xml.rels><?xml version="1.0" encoding="UTF-8" standalone="yes"?>
<Relationships xmlns="http://schemas.openxmlformats.org/package/2006/relationships"><Relationship Id="rId3" Type="http://schemas.openxmlformats.org/officeDocument/2006/relationships/slide" Target="../slides/slide163.xml"/><Relationship Id="rId2" Type="http://schemas.openxmlformats.org/officeDocument/2006/relationships/notesMaster" Target="../notesMasters/notesMaster1.xml"/><Relationship Id="rId1" Type="http://schemas.openxmlformats.org/officeDocument/2006/relationships/vmlDrawing" Target="../drawings/vmlDrawing63.vml"/><Relationship Id="rId5" Type="http://schemas.openxmlformats.org/officeDocument/2006/relationships/image" Target="../media/image205.emf"/><Relationship Id="rId4" Type="http://schemas.openxmlformats.org/officeDocument/2006/relationships/package" Target="../embeddings/Microsoft_Excel_Worksheet56.xlsx"/></Relationships>
</file>

<file path=ppt/notesSlides/_rels/notesSlide144.xml.rels><?xml version="1.0" encoding="UTF-8" standalone="yes"?>
<Relationships xmlns="http://schemas.openxmlformats.org/package/2006/relationships"><Relationship Id="rId3" Type="http://schemas.openxmlformats.org/officeDocument/2006/relationships/slide" Target="../slides/slide164.xml"/><Relationship Id="rId2" Type="http://schemas.openxmlformats.org/officeDocument/2006/relationships/notesMaster" Target="../notesMasters/notesMaster1.xml"/><Relationship Id="rId1" Type="http://schemas.openxmlformats.org/officeDocument/2006/relationships/vmlDrawing" Target="../drawings/vmlDrawing64.vml"/><Relationship Id="rId5" Type="http://schemas.openxmlformats.org/officeDocument/2006/relationships/image" Target="../media/image206.emf"/><Relationship Id="rId4" Type="http://schemas.openxmlformats.org/officeDocument/2006/relationships/package" Target="../embeddings/Microsoft_Excel_Worksheet57.xlsx"/></Relationships>
</file>

<file path=ppt/notesSlides/_rels/notesSlide145.xml.rels><?xml version="1.0" encoding="UTF-8" standalone="yes"?>
<Relationships xmlns="http://schemas.openxmlformats.org/package/2006/relationships"><Relationship Id="rId3" Type="http://schemas.openxmlformats.org/officeDocument/2006/relationships/slide" Target="../slides/slide165.xml"/><Relationship Id="rId2" Type="http://schemas.openxmlformats.org/officeDocument/2006/relationships/notesMaster" Target="../notesMasters/notesMaster1.xml"/><Relationship Id="rId1" Type="http://schemas.openxmlformats.org/officeDocument/2006/relationships/vmlDrawing" Target="../drawings/vmlDrawing65.vml"/><Relationship Id="rId5" Type="http://schemas.openxmlformats.org/officeDocument/2006/relationships/image" Target="../media/image207.emf"/><Relationship Id="rId4" Type="http://schemas.openxmlformats.org/officeDocument/2006/relationships/package" Target="../embeddings/Microsoft_Excel_Worksheet58.xlsx"/></Relationships>
</file>

<file path=ppt/notesSlides/_rels/notesSlide146.xml.rels><?xml version="1.0" encoding="UTF-8" standalone="yes"?>
<Relationships xmlns="http://schemas.openxmlformats.org/package/2006/relationships"><Relationship Id="rId3" Type="http://schemas.openxmlformats.org/officeDocument/2006/relationships/slide" Target="../slides/slide166.xml"/><Relationship Id="rId2" Type="http://schemas.openxmlformats.org/officeDocument/2006/relationships/notesMaster" Target="../notesMasters/notesMaster1.xml"/><Relationship Id="rId1" Type="http://schemas.openxmlformats.org/officeDocument/2006/relationships/vmlDrawing" Target="../drawings/vmlDrawing66.vml"/><Relationship Id="rId6" Type="http://schemas.openxmlformats.org/officeDocument/2006/relationships/image" Target="../media/image208.emf"/><Relationship Id="rId5" Type="http://schemas.openxmlformats.org/officeDocument/2006/relationships/package" Target="../embeddings/Microsoft_Excel_Worksheet59.xlsx"/><Relationship Id="rId4" Type="http://schemas.openxmlformats.org/officeDocument/2006/relationships/hyperlink" Target="https://acc.dau.mil/CommunityBrowser.aspx?id=332981&amp;lang=en-US" TargetMode="External"/></Relationships>
</file>

<file path=ppt/notesSlides/_rels/notesSlide147.xml.rels><?xml version="1.0" encoding="UTF-8" standalone="yes"?>
<Relationships xmlns="http://schemas.openxmlformats.org/package/2006/relationships"><Relationship Id="rId3" Type="http://schemas.openxmlformats.org/officeDocument/2006/relationships/slide" Target="../slides/slide167.xml"/><Relationship Id="rId2" Type="http://schemas.openxmlformats.org/officeDocument/2006/relationships/notesMaster" Target="../notesMasters/notesMaster1.xml"/><Relationship Id="rId1" Type="http://schemas.openxmlformats.org/officeDocument/2006/relationships/vmlDrawing" Target="../drawings/vmlDrawing67.vml"/><Relationship Id="rId6" Type="http://schemas.openxmlformats.org/officeDocument/2006/relationships/image" Target="../media/image209.emf"/><Relationship Id="rId5" Type="http://schemas.openxmlformats.org/officeDocument/2006/relationships/package" Target="../embeddings/Microsoft_Excel_Worksheet60.xlsx"/><Relationship Id="rId4" Type="http://schemas.openxmlformats.org/officeDocument/2006/relationships/hyperlink" Target="https://acc.dau.mil/CommunityBrowser.aspx?id=332981&amp;lang=en-US" TargetMode="Externa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acc.dau.mil/CommunityBrowser.aspx?id=332981&amp;lang=en-US"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slide" Target="../slides/slide169.xml"/><Relationship Id="rId7" Type="http://schemas.openxmlformats.org/officeDocument/2006/relationships/image" Target="../media/image212.emf"/><Relationship Id="rId2" Type="http://schemas.openxmlformats.org/officeDocument/2006/relationships/notesMaster" Target="../notesMasters/notesMaster1.xml"/><Relationship Id="rId1" Type="http://schemas.openxmlformats.org/officeDocument/2006/relationships/vmlDrawing" Target="../drawings/vmlDrawing68.vml"/><Relationship Id="rId6" Type="http://schemas.openxmlformats.org/officeDocument/2006/relationships/package" Target="../embeddings/Microsoft_Excel_Worksheet61.xlsx"/><Relationship Id="rId5" Type="http://schemas.openxmlformats.org/officeDocument/2006/relationships/hyperlink" Target="http://www.boeing.com/history/boeing/jsf.html" TargetMode="External"/><Relationship Id="rId4" Type="http://schemas.openxmlformats.org/officeDocument/2006/relationships/hyperlink" Target="http://www.milavia.net/aircraft/f-35/x-35a/x-35a_16.ht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slide" Target="../slides/slide170.xml"/><Relationship Id="rId2" Type="http://schemas.openxmlformats.org/officeDocument/2006/relationships/notesMaster" Target="../notesMasters/notesMaster1.xml"/><Relationship Id="rId1" Type="http://schemas.openxmlformats.org/officeDocument/2006/relationships/vmlDrawing" Target="../drawings/vmlDrawing69.vml"/><Relationship Id="rId6" Type="http://schemas.openxmlformats.org/officeDocument/2006/relationships/image" Target="../media/image213.emf"/><Relationship Id="rId5" Type="http://schemas.openxmlformats.org/officeDocument/2006/relationships/package" Target="../embeddings/Microsoft_Excel_Worksheet62.xlsx"/><Relationship Id="rId4" Type="http://schemas.openxmlformats.org/officeDocument/2006/relationships/hyperlink" Target="https://acc.dau.mil/CommunityBrowser.aspx?id=332984" TargetMode="External"/></Relationships>
</file>

<file path=ppt/notesSlides/_rels/notesSlide151.xml.rels><?xml version="1.0" encoding="UTF-8" standalone="yes"?>
<Relationships xmlns="http://schemas.openxmlformats.org/package/2006/relationships"><Relationship Id="rId8" Type="http://schemas.openxmlformats.org/officeDocument/2006/relationships/package" Target="../embeddings/Microsoft_Excel_Worksheet63.xlsx"/><Relationship Id="rId3" Type="http://schemas.openxmlformats.org/officeDocument/2006/relationships/slide" Target="../slides/slide171.xml"/><Relationship Id="rId7" Type="http://schemas.openxmlformats.org/officeDocument/2006/relationships/hyperlink" Target="https://acc.dau.mil/CommunityBrowser.aspx?id=332985&amp;lang=en-US" TargetMode="External"/><Relationship Id="rId2" Type="http://schemas.openxmlformats.org/officeDocument/2006/relationships/notesMaster" Target="../notesMasters/notesMaster1.xml"/><Relationship Id="rId1" Type="http://schemas.openxmlformats.org/officeDocument/2006/relationships/vmlDrawing" Target="../drawings/vmlDrawing70.vml"/><Relationship Id="rId6" Type="http://schemas.openxmlformats.org/officeDocument/2006/relationships/hyperlink" Target="https://acc.dau.mil/dag_4.5.1" TargetMode="External"/><Relationship Id="rId5" Type="http://schemas.openxmlformats.org/officeDocument/2006/relationships/hyperlink" Target="https://acc.dau.mil/dag_9.6.1" TargetMode="External"/><Relationship Id="rId4" Type="http://schemas.openxmlformats.org/officeDocument/2006/relationships/hyperlink" Target="https://acc.dau.mil/dag_2.2" TargetMode="External"/><Relationship Id="rId9" Type="http://schemas.openxmlformats.org/officeDocument/2006/relationships/image" Target="../media/image214.emf"/></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acc.dau.mil/CommunityBrowser.aspx?id=323139"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acc.dau.mil/CommunityBrowser.aspx?id=323139"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slide" Target="../slides/slide174.xml"/><Relationship Id="rId2" Type="http://schemas.openxmlformats.org/officeDocument/2006/relationships/notesMaster" Target="../notesMasters/notesMaster1.xml"/><Relationship Id="rId1" Type="http://schemas.openxmlformats.org/officeDocument/2006/relationships/vmlDrawing" Target="../drawings/vmlDrawing71.vml"/><Relationship Id="rId6" Type="http://schemas.openxmlformats.org/officeDocument/2006/relationships/image" Target="../media/image215.emf"/><Relationship Id="rId5" Type="http://schemas.openxmlformats.org/officeDocument/2006/relationships/package" Target="../embeddings/Microsoft_Excel_Worksheet64.xlsx"/><Relationship Id="rId4" Type="http://schemas.openxmlformats.org/officeDocument/2006/relationships/hyperlink" Target="https://acc.dau.mil/CommunityBrowser.aspx?id=332985&amp;lang=en-US" TargetMode="External"/></Relationships>
</file>

<file path=ppt/notesSlides/_rels/notesSlide155.xml.rels><?xml version="1.0" encoding="UTF-8" standalone="yes"?>
<Relationships xmlns="http://schemas.openxmlformats.org/package/2006/relationships"><Relationship Id="rId3" Type="http://schemas.openxmlformats.org/officeDocument/2006/relationships/slide" Target="../slides/slide175.xml"/><Relationship Id="rId2" Type="http://schemas.openxmlformats.org/officeDocument/2006/relationships/notesMaster" Target="../notesMasters/notesMaster1.xml"/><Relationship Id="rId1" Type="http://schemas.openxmlformats.org/officeDocument/2006/relationships/vmlDrawing" Target="../drawings/vmlDrawing72.vml"/><Relationship Id="rId6" Type="http://schemas.openxmlformats.org/officeDocument/2006/relationships/image" Target="../media/image216.emf"/><Relationship Id="rId5" Type="http://schemas.openxmlformats.org/officeDocument/2006/relationships/package" Target="../embeddings/Microsoft_Excel_Worksheet65.xlsx"/><Relationship Id="rId4" Type="http://schemas.openxmlformats.org/officeDocument/2006/relationships/hyperlink" Target="https://acc.dau.mil/CommunityBrowser.aspx?id=332987" TargetMode="Externa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acc.dau.mil/CommunityBrowser.aspx?id=332988"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slide" Target="../slides/slide177.xml"/><Relationship Id="rId2" Type="http://schemas.openxmlformats.org/officeDocument/2006/relationships/notesMaster" Target="../notesMasters/notesMaster1.xml"/><Relationship Id="rId1" Type="http://schemas.openxmlformats.org/officeDocument/2006/relationships/vmlDrawing" Target="../drawings/vmlDrawing73.vml"/><Relationship Id="rId6" Type="http://schemas.openxmlformats.org/officeDocument/2006/relationships/image" Target="../media/image218.emf"/><Relationship Id="rId5" Type="http://schemas.openxmlformats.org/officeDocument/2006/relationships/package" Target="../embeddings/Microsoft_Excel_Worksheet66.xlsx"/><Relationship Id="rId4" Type="http://schemas.openxmlformats.org/officeDocument/2006/relationships/hyperlink" Target="https://acc.dau.mil/CommunityBrowser.aspx?id=332988" TargetMode="External"/></Relationships>
</file>

<file path=ppt/notesSlides/_rels/notesSlide158.xml.rels><?xml version="1.0" encoding="UTF-8" standalone="yes"?>
<Relationships xmlns="http://schemas.openxmlformats.org/package/2006/relationships"><Relationship Id="rId3" Type="http://schemas.openxmlformats.org/officeDocument/2006/relationships/slide" Target="../slides/slide178.xml"/><Relationship Id="rId2" Type="http://schemas.openxmlformats.org/officeDocument/2006/relationships/notesMaster" Target="../notesMasters/notesMaster1.xml"/><Relationship Id="rId1" Type="http://schemas.openxmlformats.org/officeDocument/2006/relationships/vmlDrawing" Target="../drawings/vmlDrawing74.vml"/><Relationship Id="rId6" Type="http://schemas.openxmlformats.org/officeDocument/2006/relationships/image" Target="../media/image219.emf"/><Relationship Id="rId5" Type="http://schemas.openxmlformats.org/officeDocument/2006/relationships/package" Target="../embeddings/Microsoft_Excel_Worksheet67.xlsx"/><Relationship Id="rId4" Type="http://schemas.openxmlformats.org/officeDocument/2006/relationships/hyperlink" Target="https://acc.dau.mil/CommunityBrowser.aspx?id=332987" TargetMode="External"/></Relationships>
</file>

<file path=ppt/notesSlides/_rels/notesSlide159.xml.rels><?xml version="1.0" encoding="UTF-8" standalone="yes"?>
<Relationships xmlns="http://schemas.openxmlformats.org/package/2006/relationships"><Relationship Id="rId3" Type="http://schemas.openxmlformats.org/officeDocument/2006/relationships/slide" Target="../slides/slide179.xml"/><Relationship Id="rId2" Type="http://schemas.openxmlformats.org/officeDocument/2006/relationships/notesMaster" Target="../notesMasters/notesMaster1.xml"/><Relationship Id="rId1" Type="http://schemas.openxmlformats.org/officeDocument/2006/relationships/vmlDrawing" Target="../drawings/vmlDrawing75.vml"/><Relationship Id="rId6" Type="http://schemas.openxmlformats.org/officeDocument/2006/relationships/image" Target="../media/image220.emf"/><Relationship Id="rId5" Type="http://schemas.openxmlformats.org/officeDocument/2006/relationships/package" Target="../embeddings/Microsoft_Excel_Worksheet68.xlsx"/><Relationship Id="rId4" Type="http://schemas.openxmlformats.org/officeDocument/2006/relationships/hyperlink" Target="https://acc.dau.mil/CommunityBrowser.aspx?id=332990"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slide" Target="../slides/slide180.xml"/><Relationship Id="rId2" Type="http://schemas.openxmlformats.org/officeDocument/2006/relationships/notesMaster" Target="../notesMasters/notesMaster1.xml"/><Relationship Id="rId1" Type="http://schemas.openxmlformats.org/officeDocument/2006/relationships/vmlDrawing" Target="../drawings/vmlDrawing76.vml"/><Relationship Id="rId6" Type="http://schemas.openxmlformats.org/officeDocument/2006/relationships/image" Target="../media/image221.emf"/><Relationship Id="rId5" Type="http://schemas.openxmlformats.org/officeDocument/2006/relationships/package" Target="../embeddings/Microsoft_Excel_Worksheet69.xlsx"/><Relationship Id="rId4" Type="http://schemas.openxmlformats.org/officeDocument/2006/relationships/hyperlink" Target="https://acc.dau.mil/CommunityBrowser.aspx?id=332992" TargetMode="External"/></Relationships>
</file>

<file path=ppt/notesSlides/_rels/notesSlide161.xml.rels><?xml version="1.0" encoding="UTF-8" standalone="yes"?>
<Relationships xmlns="http://schemas.openxmlformats.org/package/2006/relationships"><Relationship Id="rId3" Type="http://schemas.openxmlformats.org/officeDocument/2006/relationships/slide" Target="../slides/slide181.xml"/><Relationship Id="rId2" Type="http://schemas.openxmlformats.org/officeDocument/2006/relationships/notesMaster" Target="../notesMasters/notesMaster1.xml"/><Relationship Id="rId1" Type="http://schemas.openxmlformats.org/officeDocument/2006/relationships/vmlDrawing" Target="../drawings/vmlDrawing77.vml"/><Relationship Id="rId5" Type="http://schemas.openxmlformats.org/officeDocument/2006/relationships/image" Target="../media/image222.emf"/><Relationship Id="rId4" Type="http://schemas.openxmlformats.org/officeDocument/2006/relationships/package" Target="../embeddings/Microsoft_Excel_Worksheet70.xlsx"/></Relationships>
</file>

<file path=ppt/notesSlides/_rels/notesSlide162.xml.rels><?xml version="1.0" encoding="UTF-8" standalone="yes"?>
<Relationships xmlns="http://schemas.openxmlformats.org/package/2006/relationships"><Relationship Id="rId3" Type="http://schemas.openxmlformats.org/officeDocument/2006/relationships/slide" Target="../slides/slide182.xml"/><Relationship Id="rId2" Type="http://schemas.openxmlformats.org/officeDocument/2006/relationships/notesMaster" Target="../notesMasters/notesMaster1.xml"/><Relationship Id="rId1" Type="http://schemas.openxmlformats.org/officeDocument/2006/relationships/vmlDrawing" Target="../drawings/vmlDrawing78.vml"/><Relationship Id="rId5" Type="http://schemas.openxmlformats.org/officeDocument/2006/relationships/image" Target="../media/image224.emf"/><Relationship Id="rId4" Type="http://schemas.openxmlformats.org/officeDocument/2006/relationships/package" Target="../embeddings/Microsoft_Excel_Worksheet71.xlsx"/></Relationships>
</file>

<file path=ppt/notesSlides/_rels/notesSlide163.xml.rels><?xml version="1.0" encoding="UTF-8" standalone="yes"?>
<Relationships xmlns="http://schemas.openxmlformats.org/package/2006/relationships"><Relationship Id="rId8" Type="http://schemas.openxmlformats.org/officeDocument/2006/relationships/hyperlink" Target="https://acc.dau.mil/dag_4.2.3.1.6.2" TargetMode="External"/><Relationship Id="rId3" Type="http://schemas.openxmlformats.org/officeDocument/2006/relationships/slide" Target="../slides/slide183.xml"/><Relationship Id="rId7" Type="http://schemas.openxmlformats.org/officeDocument/2006/relationships/hyperlink" Target="https://acc.dau.mil/dag_5.4.4.2.3" TargetMode="External"/><Relationship Id="rId2" Type="http://schemas.openxmlformats.org/officeDocument/2006/relationships/notesMaster" Target="../notesMasters/notesMaster1.xml"/><Relationship Id="rId1" Type="http://schemas.openxmlformats.org/officeDocument/2006/relationships/vmlDrawing" Target="../drawings/vmlDrawing79.vml"/><Relationship Id="rId6" Type="http://schemas.openxmlformats.org/officeDocument/2006/relationships/hyperlink" Target="https://acc.dau.mil/dag_9.6.2" TargetMode="External"/><Relationship Id="rId11" Type="http://schemas.openxmlformats.org/officeDocument/2006/relationships/image" Target="../media/image225.emf"/><Relationship Id="rId5" Type="http://schemas.openxmlformats.org/officeDocument/2006/relationships/hyperlink" Target="https://acc.dau.mil/dag_4.5.1" TargetMode="External"/><Relationship Id="rId10" Type="http://schemas.openxmlformats.org/officeDocument/2006/relationships/package" Target="../embeddings/Microsoft_Excel_Worksheet72.xlsx"/><Relationship Id="rId4" Type="http://schemas.openxmlformats.org/officeDocument/2006/relationships/hyperlink" Target="https://www.intelink.gov/wiki/JCIDS_Manual_Enclosure_H" TargetMode="External"/><Relationship Id="rId9" Type="http://schemas.openxmlformats.org/officeDocument/2006/relationships/hyperlink" Target="https://acc.dau.mil/CommunityBrowser.aspx?id=333076"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slide" Target="../slides/slide184.xml"/><Relationship Id="rId2" Type="http://schemas.openxmlformats.org/officeDocument/2006/relationships/notesMaster" Target="../notesMasters/notesMaster1.xml"/><Relationship Id="rId1" Type="http://schemas.openxmlformats.org/officeDocument/2006/relationships/vmlDrawing" Target="../drawings/vmlDrawing80.vml"/><Relationship Id="rId6" Type="http://schemas.openxmlformats.org/officeDocument/2006/relationships/image" Target="../media/image226.emf"/><Relationship Id="rId5" Type="http://schemas.openxmlformats.org/officeDocument/2006/relationships/package" Target="../embeddings/Microsoft_Excel_Worksheet73.xlsx"/><Relationship Id="rId4" Type="http://schemas.openxmlformats.org/officeDocument/2006/relationships/hyperlink" Target="https://acc.dau.mil/CommunityBrowser.aspx?id=332996" TargetMode="External"/></Relationships>
</file>

<file path=ppt/notesSlides/_rels/notesSlide165.xml.rels><?xml version="1.0" encoding="UTF-8" standalone="yes"?>
<Relationships xmlns="http://schemas.openxmlformats.org/package/2006/relationships"><Relationship Id="rId3" Type="http://schemas.openxmlformats.org/officeDocument/2006/relationships/slide" Target="../slides/slide185.xml"/><Relationship Id="rId2" Type="http://schemas.openxmlformats.org/officeDocument/2006/relationships/notesMaster" Target="../notesMasters/notesMaster1.xml"/><Relationship Id="rId1" Type="http://schemas.openxmlformats.org/officeDocument/2006/relationships/vmlDrawing" Target="../drawings/vmlDrawing81.vml"/><Relationship Id="rId6" Type="http://schemas.openxmlformats.org/officeDocument/2006/relationships/image" Target="../media/image227.emf"/><Relationship Id="rId5" Type="http://schemas.openxmlformats.org/officeDocument/2006/relationships/package" Target="../embeddings/Microsoft_Excel_Worksheet74.xlsx"/><Relationship Id="rId4" Type="http://schemas.openxmlformats.org/officeDocument/2006/relationships/hyperlink" Target="https://acc.dau.mil/CommunityBrowser.aspx?id=332997" TargetMode="Externa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s://acc.dau.mil/CommunityBrowser.aspx?id=332998"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acc.dau.mil/CommunityBrowser.aspx?id=332999"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8" Type="http://schemas.openxmlformats.org/officeDocument/2006/relationships/package" Target="../embeddings/Microsoft_Excel_Worksheet75.xlsx"/><Relationship Id="rId3" Type="http://schemas.openxmlformats.org/officeDocument/2006/relationships/slide" Target="../slides/slide188.xml"/><Relationship Id="rId7" Type="http://schemas.openxmlformats.org/officeDocument/2006/relationships/hyperlink" Target="https://acc.dau.mil/CommunityBrowser.aspx?id=333001" TargetMode="External"/><Relationship Id="rId2" Type="http://schemas.openxmlformats.org/officeDocument/2006/relationships/notesMaster" Target="../notesMasters/notesMaster1.xml"/><Relationship Id="rId1" Type="http://schemas.openxmlformats.org/officeDocument/2006/relationships/vmlDrawing" Target="../drawings/vmlDrawing82.vml"/><Relationship Id="rId6" Type="http://schemas.openxmlformats.org/officeDocument/2006/relationships/hyperlink" Target="https://acc.dau.mil/CommunityBrowser.aspx?id=255833&amp;lang=en-US" TargetMode="External"/><Relationship Id="rId5" Type="http://schemas.openxmlformats.org/officeDocument/2006/relationships/hyperlink" Target="https://acc.dau.mil/dag_4.5.1" TargetMode="External"/><Relationship Id="rId4" Type="http://schemas.openxmlformats.org/officeDocument/2006/relationships/hyperlink" Target="https://acc.dau.mil/dag_4.3.5.3" TargetMode="External"/><Relationship Id="rId9" Type="http://schemas.openxmlformats.org/officeDocument/2006/relationships/image" Target="../media/image228.emf"/></Relationships>
</file>

<file path=ppt/notesSlides/_rels/notesSlide169.xml.rels><?xml version="1.0" encoding="UTF-8" standalone="yes"?>
<Relationships xmlns="http://schemas.openxmlformats.org/package/2006/relationships"><Relationship Id="rId3" Type="http://schemas.openxmlformats.org/officeDocument/2006/relationships/slide" Target="../slides/slide189.xml"/><Relationship Id="rId2" Type="http://schemas.openxmlformats.org/officeDocument/2006/relationships/notesMaster" Target="../notesMasters/notesMaster1.xml"/><Relationship Id="rId1" Type="http://schemas.openxmlformats.org/officeDocument/2006/relationships/vmlDrawing" Target="../drawings/vmlDrawing83.vml"/><Relationship Id="rId6" Type="http://schemas.openxmlformats.org/officeDocument/2006/relationships/image" Target="../media/image229.emf"/><Relationship Id="rId5" Type="http://schemas.openxmlformats.org/officeDocument/2006/relationships/package" Target="../embeddings/Microsoft_Excel_Worksheet76.xlsx"/><Relationship Id="rId4" Type="http://schemas.openxmlformats.org/officeDocument/2006/relationships/hyperlink" Target="https://acc.dau.mil/CommunityBrowser.aspx?id=333002"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slide" Target="../slides/slide190.xml"/><Relationship Id="rId2" Type="http://schemas.openxmlformats.org/officeDocument/2006/relationships/notesMaster" Target="../notesMasters/notesMaster1.xml"/><Relationship Id="rId1" Type="http://schemas.openxmlformats.org/officeDocument/2006/relationships/vmlDrawing" Target="../drawings/vmlDrawing84.vml"/><Relationship Id="rId6" Type="http://schemas.openxmlformats.org/officeDocument/2006/relationships/image" Target="../media/image230.emf"/><Relationship Id="rId5" Type="http://schemas.openxmlformats.org/officeDocument/2006/relationships/package" Target="../embeddings/Microsoft_Excel_Worksheet77.xlsx"/><Relationship Id="rId4" Type="http://schemas.openxmlformats.org/officeDocument/2006/relationships/hyperlink" Target="https://acc.dau.mil/CommunityBrowser.aspx?id=333003" TargetMode="Externa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s://acc.dau.mil/CommunityBrowser.aspx?id=333004"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vmlDrawing" Target="../drawings/vmlDrawing1.vml"/><Relationship Id="rId5" Type="http://schemas.openxmlformats.org/officeDocument/2006/relationships/image" Target="../media/image35.emf"/><Relationship Id="rId4" Type="http://schemas.openxmlformats.org/officeDocument/2006/relationships/package" Target="../embeddings/Microsoft_Excel_Worksheet.xlsx"/></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vmlDrawing" Target="../drawings/vmlDrawing2.vml"/><Relationship Id="rId5" Type="http://schemas.openxmlformats.org/officeDocument/2006/relationships/image" Target="../media/image39.emf"/><Relationship Id="rId4" Type="http://schemas.openxmlformats.org/officeDocument/2006/relationships/package" Target="../embeddings/Microsoft_Excel_Worksheet1.xlsx"/></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vmlDrawing" Target="../drawings/vmlDrawing3.vml"/><Relationship Id="rId5" Type="http://schemas.openxmlformats.org/officeDocument/2006/relationships/image" Target="../media/image43.emf"/><Relationship Id="rId4" Type="http://schemas.openxmlformats.org/officeDocument/2006/relationships/package" Target="../embeddings/Microsoft_Excel_Worksheet2.xlsx"/></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professionalpractice.asme.org/ProductMgmt/Systems/Introduction.cf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vmlDrawing" Target="../drawings/vmlDrawing4.vml"/><Relationship Id="rId5" Type="http://schemas.openxmlformats.org/officeDocument/2006/relationships/image" Target="../media/image48.emf"/><Relationship Id="rId4" Type="http://schemas.openxmlformats.org/officeDocument/2006/relationships/package" Target="../embeddings/Microsoft_Excel_Worksheet3.xlsx"/></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vmlDrawing" Target="../drawings/vmlDrawing5.vml"/><Relationship Id="rId5" Type="http://schemas.openxmlformats.org/officeDocument/2006/relationships/image" Target="../media/image51.emf"/><Relationship Id="rId4" Type="http://schemas.openxmlformats.org/officeDocument/2006/relationships/package" Target="../embeddings/Microsoft_Excel_Worksheet4.xlsx"/></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professionalpractice.asme.org/ProductMgmt/Systems/Introduction.cfm"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professionalpractice.asme.org/ProductMgmt/Systems/Introduction.cfm"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professionalpractice.asme.org/ProductMgmt/Systems/Introduction.cf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professionalpractice.asme.org/ProductMgmt/Systems/Introduction.cf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professionalpractice.asme.org/ProductMgmt/Systems/Introduction.cf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professionalpractice.asme.org/ProductMgmt/Systems/Introduction.cf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professionalpractice.asme.org/ProductMgmt/Systems/Introduction.cf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professionalpractice.asme.org/ProductMgmt/Systems/Introduction.cfm"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vmlDrawing" Target="../drawings/vmlDrawing6.vml"/><Relationship Id="rId5" Type="http://schemas.openxmlformats.org/officeDocument/2006/relationships/image" Target="../media/image76.emf"/><Relationship Id="rId4" Type="http://schemas.openxmlformats.org/officeDocument/2006/relationships/package" Target="../embeddings/Microsoft_Excel_Worksheet5.xlsx"/></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vmlDrawing" Target="../drawings/vmlDrawing7.vml"/><Relationship Id="rId5" Type="http://schemas.openxmlformats.org/officeDocument/2006/relationships/image" Target="../media/image77.emf"/><Relationship Id="rId4" Type="http://schemas.openxmlformats.org/officeDocument/2006/relationships/package" Target="../embeddings/Microsoft_Excel_Worksheet6.xlsx"/></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vmlDrawing" Target="../drawings/vmlDrawing8.vml"/><Relationship Id="rId5" Type="http://schemas.openxmlformats.org/officeDocument/2006/relationships/image" Target="../media/image77.emf"/><Relationship Id="rId4" Type="http://schemas.openxmlformats.org/officeDocument/2006/relationships/package" Target="../embeddings/Microsoft_Excel_Worksheet7.xlsx"/></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vmlDrawing" Target="../drawings/vmlDrawing9.vml"/><Relationship Id="rId5" Type="http://schemas.openxmlformats.org/officeDocument/2006/relationships/image" Target="../media/image77.emf"/><Relationship Id="rId4" Type="http://schemas.openxmlformats.org/officeDocument/2006/relationships/package" Target="../embeddings/Microsoft_Excel_Worksheet8.xlsx"/></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cc.dau.mil/dag_5000.02E12"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vmlDrawing" Target="../drawings/vmlDrawing10.vml"/><Relationship Id="rId5" Type="http://schemas.openxmlformats.org/officeDocument/2006/relationships/image" Target="../media/image85.emf"/><Relationship Id="rId4" Type="http://schemas.openxmlformats.org/officeDocument/2006/relationships/package" Target="../embeddings/Microsoft_Excel_Worksheet9.xlsx"/></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vmlDrawing" Target="../drawings/vmlDrawing11.vml"/><Relationship Id="rId5" Type="http://schemas.openxmlformats.org/officeDocument/2006/relationships/image" Target="../media/image86.emf"/><Relationship Id="rId4" Type="http://schemas.openxmlformats.org/officeDocument/2006/relationships/package" Target="../embeddings/Microsoft_Excel_Worksheet10.xlsx"/></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vmlDrawing" Target="../drawings/vmlDrawing12.vml"/><Relationship Id="rId5" Type="http://schemas.openxmlformats.org/officeDocument/2006/relationships/image" Target="../media/image92.emf"/><Relationship Id="rId4" Type="http://schemas.openxmlformats.org/officeDocument/2006/relationships/package" Target="../embeddings/Microsoft_Excel_Worksheet11.xlsx"/></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vmlDrawing" Target="../drawings/vmlDrawing13.vml"/><Relationship Id="rId5" Type="http://schemas.openxmlformats.org/officeDocument/2006/relationships/image" Target="../media/image93.emf"/><Relationship Id="rId4" Type="http://schemas.openxmlformats.org/officeDocument/2006/relationships/package" Target="../embeddings/Microsoft_Excel_Worksheet12.xlsx"/></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vmlDrawing" Target="../drawings/vmlDrawing14.vml"/><Relationship Id="rId5" Type="http://schemas.openxmlformats.org/officeDocument/2006/relationships/image" Target="../media/image94.emf"/><Relationship Id="rId4" Type="http://schemas.openxmlformats.org/officeDocument/2006/relationships/package" Target="../embeddings/Microsoft_Excel_Worksheet13.xlsx"/></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vmlDrawing" Target="../drawings/vmlDrawing15.vml"/><Relationship Id="rId5" Type="http://schemas.openxmlformats.org/officeDocument/2006/relationships/image" Target="../media/image99.emf"/><Relationship Id="rId4" Type="http://schemas.openxmlformats.org/officeDocument/2006/relationships/package" Target="../embeddings/Microsoft_Excel_Worksheet14.xlsx"/></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notesMaster" Target="../notesMasters/notesMaster1.xml"/><Relationship Id="rId1" Type="http://schemas.openxmlformats.org/officeDocument/2006/relationships/vmlDrawing" Target="../drawings/vmlDrawing16.vml"/><Relationship Id="rId5" Type="http://schemas.openxmlformats.org/officeDocument/2006/relationships/image" Target="../media/image101.emf"/><Relationship Id="rId4" Type="http://schemas.openxmlformats.org/officeDocument/2006/relationships/package" Target="../embeddings/Microsoft_Excel_Worksheet15.xlsx"/></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learn.dau.mil/html/clc/Clc.jsp"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slide" Target="../slides/slide86.xml"/><Relationship Id="rId2" Type="http://schemas.openxmlformats.org/officeDocument/2006/relationships/notesMaster" Target="../notesMasters/notesMaster1.xml"/><Relationship Id="rId1" Type="http://schemas.openxmlformats.org/officeDocument/2006/relationships/vmlDrawing" Target="../drawings/vmlDrawing17.vml"/><Relationship Id="rId6" Type="http://schemas.openxmlformats.org/officeDocument/2006/relationships/image" Target="../media/image103.emf"/><Relationship Id="rId5" Type="http://schemas.openxmlformats.org/officeDocument/2006/relationships/package" Target="../embeddings/Microsoft_Excel_Worksheet16.xlsx"/><Relationship Id="rId4" Type="http://schemas.openxmlformats.org/officeDocument/2006/relationships/hyperlink" Target="http://www.youtube.com/user/NTSAToday"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notesMaster" Target="../notesMasters/notesMaster1.xml"/><Relationship Id="rId1" Type="http://schemas.openxmlformats.org/officeDocument/2006/relationships/vmlDrawing" Target="../drawings/vmlDrawing18.vml"/><Relationship Id="rId5" Type="http://schemas.openxmlformats.org/officeDocument/2006/relationships/image" Target="../media/image104.emf"/><Relationship Id="rId4" Type="http://schemas.openxmlformats.org/officeDocument/2006/relationships/package" Target="../embeddings/Microsoft_Excel_Worksheet17.xlsx"/></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s://acc.dau.mil/CommunityBrowser.aspx?id=29067" TargetMode="External"/><Relationship Id="rId3" Type="http://schemas.openxmlformats.org/officeDocument/2006/relationships/slide" Target="../slides/slide88.xml"/><Relationship Id="rId7" Type="http://schemas.openxmlformats.org/officeDocument/2006/relationships/hyperlink" Target="https://acc.dau.mil/ILC_SRR" TargetMode="External"/><Relationship Id="rId12" Type="http://schemas.openxmlformats.org/officeDocument/2006/relationships/image" Target="../media/image105.emf"/><Relationship Id="rId2" Type="http://schemas.openxmlformats.org/officeDocument/2006/relationships/notesMaster" Target="../notesMasters/notesMaster1.xml"/><Relationship Id="rId1" Type="http://schemas.openxmlformats.org/officeDocument/2006/relationships/vmlDrawing" Target="../drawings/vmlDrawing19.vml"/><Relationship Id="rId6" Type="http://schemas.openxmlformats.org/officeDocument/2006/relationships/hyperlink" Target="https://acc.dau.mil/CommunityBrowser.aspx?id=28827" TargetMode="External"/><Relationship Id="rId11" Type="http://schemas.openxmlformats.org/officeDocument/2006/relationships/package" Target="../embeddings/Microsoft_Excel_Worksheet18.xlsx"/><Relationship Id="rId5" Type="http://schemas.openxmlformats.org/officeDocument/2006/relationships/hyperlink" Target="https://acc.dau.mil/CommunityBrowser.aspx?id=28939" TargetMode="External"/><Relationship Id="rId10" Type="http://schemas.openxmlformats.org/officeDocument/2006/relationships/hyperlink" Target="https://acc.dau.mil/CommunityBrowser.aspx?id=29035" TargetMode="External"/><Relationship Id="rId4" Type="http://schemas.openxmlformats.org/officeDocument/2006/relationships/hyperlink" Target="https://acc.dau.mil/TechRevChklst" TargetMode="External"/><Relationship Id="rId9" Type="http://schemas.openxmlformats.org/officeDocument/2006/relationships/hyperlink" Target="https://acc.dau.mil/ILC_IBR" TargetMode="Externa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acc.dau.mil/CommunityBrowser.aspx?id=294561" TargetMode="External"/><Relationship Id="rId3" Type="http://schemas.openxmlformats.org/officeDocument/2006/relationships/slide" Target="../slides/slide89.xml"/><Relationship Id="rId7" Type="http://schemas.openxmlformats.org/officeDocument/2006/relationships/hyperlink" Target="https://acc.dau.mil/ILC_TRR" TargetMode="External"/><Relationship Id="rId2" Type="http://schemas.openxmlformats.org/officeDocument/2006/relationships/notesMaster" Target="../notesMasters/notesMaster1.xml"/><Relationship Id="rId1" Type="http://schemas.openxmlformats.org/officeDocument/2006/relationships/vmlDrawing" Target="../drawings/vmlDrawing20.vml"/><Relationship Id="rId6" Type="http://schemas.openxmlformats.org/officeDocument/2006/relationships/hyperlink" Target="https://acc.dau.mil/ILC_CDR" TargetMode="External"/><Relationship Id="rId5" Type="http://schemas.openxmlformats.org/officeDocument/2006/relationships/hyperlink" Target="https://acc.dau.mil/CommunityBrowser.aspx?id=308742" TargetMode="External"/><Relationship Id="rId10" Type="http://schemas.openxmlformats.org/officeDocument/2006/relationships/image" Target="../media/image106.emf"/><Relationship Id="rId4" Type="http://schemas.openxmlformats.org/officeDocument/2006/relationships/hyperlink" Target="https://acc.dau.mil/TechRevChklst" TargetMode="External"/><Relationship Id="rId9" Type="http://schemas.openxmlformats.org/officeDocument/2006/relationships/package" Target="../embeddings/Microsoft_Excel_Worksheet19.xlsx"/></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acc.dau.mil/CommunityBrowser.aspx?id=28990" TargetMode="External"/><Relationship Id="rId3" Type="http://schemas.openxmlformats.org/officeDocument/2006/relationships/slide" Target="../slides/slide90.xml"/><Relationship Id="rId7" Type="http://schemas.openxmlformats.org/officeDocument/2006/relationships/hyperlink" Target="https://acc.dau.mil/CommunityBrowser.aspx?id=28979" TargetMode="External"/><Relationship Id="rId2" Type="http://schemas.openxmlformats.org/officeDocument/2006/relationships/notesMaster" Target="../notesMasters/notesMaster1.xml"/><Relationship Id="rId1" Type="http://schemas.openxmlformats.org/officeDocument/2006/relationships/vmlDrawing" Target="../drawings/vmlDrawing21.vml"/><Relationship Id="rId6" Type="http://schemas.openxmlformats.org/officeDocument/2006/relationships/hyperlink" Target="https://acc.dau.mil/CommunityBrowser.aspx?id=294561" TargetMode="External"/><Relationship Id="rId5" Type="http://schemas.openxmlformats.org/officeDocument/2006/relationships/hyperlink" Target="https://learn.dau.mil/CourseWare/800840_4/media/svr_factsheet.pdf" TargetMode="External"/><Relationship Id="rId10" Type="http://schemas.openxmlformats.org/officeDocument/2006/relationships/image" Target="../media/image107.emf"/><Relationship Id="rId4" Type="http://schemas.openxmlformats.org/officeDocument/2006/relationships/hyperlink" Target="https://acc.dau.mil/TechRevChklst" TargetMode="External"/><Relationship Id="rId9" Type="http://schemas.openxmlformats.org/officeDocument/2006/relationships/package" Target="../embeddings/Microsoft_Excel_Worksheet20.xlsx"/></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slide" Target="../slides/slide101.xml"/><Relationship Id="rId2" Type="http://schemas.openxmlformats.org/officeDocument/2006/relationships/notesMaster" Target="../notesMasters/notesMaster1.xml"/><Relationship Id="rId1" Type="http://schemas.openxmlformats.org/officeDocument/2006/relationships/vmlDrawing" Target="../drawings/vmlDrawing22.vml"/><Relationship Id="rId5" Type="http://schemas.openxmlformats.org/officeDocument/2006/relationships/image" Target="../media/image116.emf"/><Relationship Id="rId4" Type="http://schemas.openxmlformats.org/officeDocument/2006/relationships/package" Target="../embeddings/Microsoft_Excel_Worksheet21.xlsx"/></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slide" Target="../slides/slide103.xml"/><Relationship Id="rId2" Type="http://schemas.openxmlformats.org/officeDocument/2006/relationships/notesMaster" Target="../notesMasters/notesMaster1.xml"/><Relationship Id="rId1" Type="http://schemas.openxmlformats.org/officeDocument/2006/relationships/vmlDrawing" Target="../drawings/vmlDrawing23.vml"/><Relationship Id="rId6" Type="http://schemas.openxmlformats.org/officeDocument/2006/relationships/image" Target="../media/image117.emf"/><Relationship Id="rId5" Type="http://schemas.openxmlformats.org/officeDocument/2006/relationships/package" Target="../embeddings/Microsoft_Excel_Worksheet22.xlsx"/><Relationship Id="rId4" Type="http://schemas.openxmlformats.org/officeDocument/2006/relationships/hyperlink" Target="https://learn.dau.mil/html/scorm12/course/course_index.jsp?course_id=1&amp;scorm_version=3&amp;roster_id=-329.563803158804&amp;version=18&amp;course_prefix=ACQ&amp;course_number=101&amp;course_suffix=&amp;mode=browse&amp;course_name=Fundamentals%20of%20Systems%20Acquisition%20Management&amp;mode_id=10&amp;section_id="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slide" Target="../slides/slide104.xml"/><Relationship Id="rId2" Type="http://schemas.openxmlformats.org/officeDocument/2006/relationships/notesMaster" Target="../notesMasters/notesMaster1.xml"/><Relationship Id="rId1" Type="http://schemas.openxmlformats.org/officeDocument/2006/relationships/vmlDrawing" Target="../drawings/vmlDrawing24.vml"/><Relationship Id="rId5" Type="http://schemas.openxmlformats.org/officeDocument/2006/relationships/image" Target="../media/image118.emf"/><Relationship Id="rId4" Type="http://schemas.openxmlformats.org/officeDocument/2006/relationships/package" Target="../embeddings/Microsoft_Excel_Worksheet23.xlsx"/></Relationships>
</file>

<file path=ppt/notesSlides/_rels/notesSlide85.xml.rels><?xml version="1.0" encoding="UTF-8" standalone="yes"?>
<Relationships xmlns="http://schemas.openxmlformats.org/package/2006/relationships"><Relationship Id="rId3" Type="http://schemas.openxmlformats.org/officeDocument/2006/relationships/slide" Target="../slides/slide105.xml"/><Relationship Id="rId2" Type="http://schemas.openxmlformats.org/officeDocument/2006/relationships/notesMaster" Target="../notesMasters/notesMaster1.xml"/><Relationship Id="rId1" Type="http://schemas.openxmlformats.org/officeDocument/2006/relationships/vmlDrawing" Target="../drawings/vmlDrawing25.vml"/><Relationship Id="rId6" Type="http://schemas.openxmlformats.org/officeDocument/2006/relationships/image" Target="../media/image119.emf"/><Relationship Id="rId5" Type="http://schemas.openxmlformats.org/officeDocument/2006/relationships/package" Target="../embeddings/Microsoft_Excel_Worksheet24.xlsx"/><Relationship Id="rId4" Type="http://schemas.openxmlformats.org/officeDocument/2006/relationships/hyperlink" Target="http://frwebgate.access.gpo.gov/cgi-bin/getdoc.cgi?dbname=107_cong_public_laws&amp;docid=f:publ314.107.pdf"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slide" Target="../slides/slide106.xml"/><Relationship Id="rId2" Type="http://schemas.openxmlformats.org/officeDocument/2006/relationships/notesMaster" Target="../notesMasters/notesMaster1.xml"/><Relationship Id="rId1" Type="http://schemas.openxmlformats.org/officeDocument/2006/relationships/vmlDrawing" Target="../drawings/vmlDrawing26.vml"/><Relationship Id="rId5" Type="http://schemas.openxmlformats.org/officeDocument/2006/relationships/image" Target="../media/image120.emf"/><Relationship Id="rId4" Type="http://schemas.openxmlformats.org/officeDocument/2006/relationships/package" Target="../embeddings/Microsoft_Excel_Worksheet25.xlsx"/></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slide" Target="../slides/slide108.xml"/><Relationship Id="rId2" Type="http://schemas.openxmlformats.org/officeDocument/2006/relationships/notesMaster" Target="../notesMasters/notesMaster1.xml"/><Relationship Id="rId1" Type="http://schemas.openxmlformats.org/officeDocument/2006/relationships/vmlDrawing" Target="../drawings/vmlDrawing28.vml"/><Relationship Id="rId5" Type="http://schemas.openxmlformats.org/officeDocument/2006/relationships/image" Target="../media/image130.emf"/><Relationship Id="rId4" Type="http://schemas.openxmlformats.org/officeDocument/2006/relationships/package" Target="../embeddings/Microsoft_Excel_Worksheet26.xlsx"/></Relationships>
</file>

<file path=ppt/notesSlides/_rels/notesSlide89.xml.rels><?xml version="1.0" encoding="UTF-8" standalone="yes"?>
<Relationships xmlns="http://schemas.openxmlformats.org/package/2006/relationships"><Relationship Id="rId3" Type="http://schemas.openxmlformats.org/officeDocument/2006/relationships/slide" Target="../slides/slide109.xml"/><Relationship Id="rId2" Type="http://schemas.openxmlformats.org/officeDocument/2006/relationships/notesMaster" Target="../notesMasters/notesMaster1.xml"/><Relationship Id="rId1" Type="http://schemas.openxmlformats.org/officeDocument/2006/relationships/vmlDrawing" Target="../drawings/vmlDrawing29.vml"/><Relationship Id="rId5" Type="http://schemas.openxmlformats.org/officeDocument/2006/relationships/image" Target="../media/image131.emf"/><Relationship Id="rId4" Type="http://schemas.openxmlformats.org/officeDocument/2006/relationships/package" Target="../embeddings/Microsoft_Excel_Worksheet27.xlsx"/></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slide" Target="../slides/slide112.xml"/><Relationship Id="rId2" Type="http://schemas.openxmlformats.org/officeDocument/2006/relationships/notesMaster" Target="../notesMasters/notesMaster1.xml"/><Relationship Id="rId1" Type="http://schemas.openxmlformats.org/officeDocument/2006/relationships/vmlDrawing" Target="../drawings/vmlDrawing30.vml"/><Relationship Id="rId5" Type="http://schemas.openxmlformats.org/officeDocument/2006/relationships/image" Target="../media/image135.emf"/><Relationship Id="rId4" Type="http://schemas.openxmlformats.org/officeDocument/2006/relationships/package" Target="../embeddings/Microsoft_Excel_Worksheet28.xlsx"/></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slide" Target="../slides/slide114.xml"/><Relationship Id="rId2" Type="http://schemas.openxmlformats.org/officeDocument/2006/relationships/notesMaster" Target="../notesMasters/notesMaster1.xml"/><Relationship Id="rId1" Type="http://schemas.openxmlformats.org/officeDocument/2006/relationships/vmlDrawing" Target="../drawings/vmlDrawing31.vml"/><Relationship Id="rId5" Type="http://schemas.openxmlformats.org/officeDocument/2006/relationships/image" Target="../media/image139.emf"/><Relationship Id="rId4" Type="http://schemas.openxmlformats.org/officeDocument/2006/relationships/package" Target="../embeddings/Microsoft_Excel_Worksheet29.xlsx"/></Relationships>
</file>

<file path=ppt/notesSlides/_rels/notesSlide95.xml.rels><?xml version="1.0" encoding="UTF-8" standalone="yes"?>
<Relationships xmlns="http://schemas.openxmlformats.org/package/2006/relationships"><Relationship Id="rId3" Type="http://schemas.openxmlformats.org/officeDocument/2006/relationships/slide" Target="../slides/slide115.xml"/><Relationship Id="rId2" Type="http://schemas.openxmlformats.org/officeDocument/2006/relationships/notesMaster" Target="../notesMasters/notesMaster1.xml"/><Relationship Id="rId1" Type="http://schemas.openxmlformats.org/officeDocument/2006/relationships/vmlDrawing" Target="../drawings/vmlDrawing32.vml"/><Relationship Id="rId6" Type="http://schemas.openxmlformats.org/officeDocument/2006/relationships/image" Target="../media/image141.emf"/><Relationship Id="rId5" Type="http://schemas.openxmlformats.org/officeDocument/2006/relationships/package" Target="../embeddings/Microsoft_Excel_Worksheet30.xlsx"/><Relationship Id="rId4" Type="http://schemas.openxmlformats.org/officeDocument/2006/relationships/hyperlink" Target="https://acc.dau.mil/CommunityBrowser.aspx?id=142668" TargetMode="External"/></Relationships>
</file>

<file path=ppt/notesSlides/_rels/notesSlide96.xml.rels><?xml version="1.0" encoding="UTF-8" standalone="yes"?>
<Relationships xmlns="http://schemas.openxmlformats.org/package/2006/relationships"><Relationship Id="rId3" Type="http://schemas.openxmlformats.org/officeDocument/2006/relationships/slide" Target="../slides/slide116.xml"/><Relationship Id="rId2" Type="http://schemas.openxmlformats.org/officeDocument/2006/relationships/notesMaster" Target="../notesMasters/notesMaster1.xml"/><Relationship Id="rId1" Type="http://schemas.openxmlformats.org/officeDocument/2006/relationships/vmlDrawing" Target="../drawings/vmlDrawing33.vml"/><Relationship Id="rId5" Type="http://schemas.openxmlformats.org/officeDocument/2006/relationships/image" Target="../media/image142.emf"/><Relationship Id="rId4" Type="http://schemas.openxmlformats.org/officeDocument/2006/relationships/package" Target="../embeddings/Microsoft_Excel_Worksheet31.xlsx"/></Relationships>
</file>

<file path=ppt/notesSlides/_rels/notesSlide97.xml.rels><?xml version="1.0" encoding="UTF-8" standalone="yes"?>
<Relationships xmlns="http://schemas.openxmlformats.org/package/2006/relationships"><Relationship Id="rId3" Type="http://schemas.openxmlformats.org/officeDocument/2006/relationships/slide" Target="../slides/slide117.xml"/><Relationship Id="rId2" Type="http://schemas.openxmlformats.org/officeDocument/2006/relationships/notesMaster" Target="../notesMasters/notesMaster1.xml"/><Relationship Id="rId1" Type="http://schemas.openxmlformats.org/officeDocument/2006/relationships/vmlDrawing" Target="../drawings/vmlDrawing34.vml"/><Relationship Id="rId5" Type="http://schemas.openxmlformats.org/officeDocument/2006/relationships/image" Target="../media/image143.emf"/><Relationship Id="rId4" Type="http://schemas.openxmlformats.org/officeDocument/2006/relationships/package" Target="../embeddings/Microsoft_Excel_Worksheet32.xlsx"/></Relationships>
</file>

<file path=ppt/notesSlides/_rels/notesSlide98.xml.rels><?xml version="1.0" encoding="UTF-8" standalone="yes"?>
<Relationships xmlns="http://schemas.openxmlformats.org/package/2006/relationships"><Relationship Id="rId3" Type="http://schemas.openxmlformats.org/officeDocument/2006/relationships/slide" Target="../slides/slide118.xml"/><Relationship Id="rId2" Type="http://schemas.openxmlformats.org/officeDocument/2006/relationships/notesMaster" Target="../notesMasters/notesMaster1.xml"/><Relationship Id="rId1" Type="http://schemas.openxmlformats.org/officeDocument/2006/relationships/vmlDrawing" Target="../drawings/vmlDrawing35.vml"/><Relationship Id="rId5" Type="http://schemas.openxmlformats.org/officeDocument/2006/relationships/image" Target="../media/image144.emf"/><Relationship Id="rId4" Type="http://schemas.openxmlformats.org/officeDocument/2006/relationships/package" Target="../embeddings/Microsoft_Excel_Worksheet33.xlsx"/></Relationships>
</file>

<file path=ppt/notesSlides/_rels/notesSlide99.xml.rels><?xml version="1.0" encoding="UTF-8" standalone="yes"?>
<Relationships xmlns="http://schemas.openxmlformats.org/package/2006/relationships"><Relationship Id="rId3" Type="http://schemas.openxmlformats.org/officeDocument/2006/relationships/slide" Target="../slides/slide119.xml"/><Relationship Id="rId2" Type="http://schemas.openxmlformats.org/officeDocument/2006/relationships/notesMaster" Target="../notesMasters/notesMaster1.xml"/><Relationship Id="rId1" Type="http://schemas.openxmlformats.org/officeDocument/2006/relationships/vmlDrawing" Target="../drawings/vmlDrawing37.vml"/><Relationship Id="rId5" Type="http://schemas.openxmlformats.org/officeDocument/2006/relationships/image" Target="../media/image145.emf"/><Relationship Id="rId4" Type="http://schemas.openxmlformats.org/officeDocument/2006/relationships/package" Target="../embeddings/Microsoft_Excel_Worksheet34.xlsx"/></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1062038" y="388938"/>
            <a:ext cx="4505325" cy="3379787"/>
          </a:xfrm>
          <a:ln/>
        </p:spPr>
      </p:sp>
      <p:sp>
        <p:nvSpPr>
          <p:cNvPr id="64515" name="Notes Placeholder 2"/>
          <p:cNvSpPr>
            <a:spLocks noGrp="1"/>
          </p:cNvSpPr>
          <p:nvPr>
            <p:ph type="body" idx="1"/>
          </p:nvPr>
        </p:nvSpPr>
        <p:spPr>
          <a:xfrm>
            <a:off x="1116343" y="3912587"/>
            <a:ext cx="4402961" cy="5091133"/>
          </a:xfrm>
          <a:prstGeom prst="rect">
            <a:avLst/>
          </a:prstGeom>
          <a:noFill/>
          <a:ln/>
        </p:spPr>
        <p:txBody>
          <a:bodyPr/>
          <a:lstStyle/>
          <a:p>
            <a:pPr marL="112997" indent="-112997" defTabSz="903976" eaLnBrk="0" fontAlgn="base" hangingPunct="0">
              <a:spcBef>
                <a:spcPct val="30000"/>
              </a:spcBef>
              <a:spcAft>
                <a:spcPct val="0"/>
              </a:spcAft>
              <a:buFontTx/>
              <a:buChar char="•"/>
              <a:defRPr/>
            </a:pPr>
            <a:r>
              <a:rPr lang="en-US" b="1" dirty="0">
                <a:ea typeface="ＭＳ Ｐゴシック" charset="-128"/>
              </a:rPr>
              <a:t>Parkinson's Law</a:t>
            </a:r>
            <a:r>
              <a:rPr lang="en-US" dirty="0">
                <a:ea typeface="ＭＳ Ｐゴシック" charset="-128"/>
              </a:rPr>
              <a:t> is the </a:t>
            </a:r>
            <a:r>
              <a:rPr lang="en-US" dirty="0">
                <a:ea typeface="ＭＳ Ｐゴシック" charset="-128"/>
                <a:hlinkClick r:id="rId3" tooltip="Adage"/>
              </a:rPr>
              <a:t>adage</a:t>
            </a:r>
            <a:r>
              <a:rPr lang="en-US" dirty="0">
                <a:ea typeface="ＭＳ Ｐゴシック" charset="-128"/>
              </a:rPr>
              <a:t> first articulated by </a:t>
            </a:r>
            <a:r>
              <a:rPr lang="en-US" dirty="0">
                <a:ea typeface="ＭＳ Ｐゴシック" charset="-128"/>
                <a:hlinkClick r:id="rId4" tooltip="Cyril Northcote Parkinson"/>
              </a:rPr>
              <a:t>Cyril </a:t>
            </a:r>
            <a:r>
              <a:rPr lang="en-US" dirty="0" err="1">
                <a:ea typeface="ＭＳ Ｐゴシック" charset="-128"/>
                <a:hlinkClick r:id="rId4" tooltip="Cyril Northcote Parkinson"/>
              </a:rPr>
              <a:t>Northcote</a:t>
            </a:r>
            <a:r>
              <a:rPr lang="en-US" dirty="0">
                <a:ea typeface="ＭＳ Ｐゴシック" charset="-128"/>
                <a:hlinkClick r:id="rId4" tooltip="Cyril Northcote Parkinson"/>
              </a:rPr>
              <a:t> Parkinson</a:t>
            </a:r>
            <a:r>
              <a:rPr lang="en-US" dirty="0">
                <a:ea typeface="ＭＳ Ｐゴシック" charset="-128"/>
              </a:rPr>
              <a:t> as the first sentence of a humorous essay published in </a:t>
            </a:r>
            <a:r>
              <a:rPr lang="en-US" i="1" dirty="0">
                <a:ea typeface="ＭＳ Ｐゴシック" charset="-128"/>
                <a:hlinkClick r:id="rId5" tooltip="The Economist"/>
              </a:rPr>
              <a:t>The Economist</a:t>
            </a:r>
            <a:r>
              <a:rPr lang="en-US" dirty="0">
                <a:ea typeface="ＭＳ Ｐゴシック" charset="-128"/>
              </a:rPr>
              <a:t> in 1955:</a:t>
            </a:r>
            <a:endParaRPr lang="en-US" dirty="0"/>
          </a:p>
          <a:p>
            <a:endParaRPr lang="en-US" dirty="0"/>
          </a:p>
        </p:txBody>
      </p:sp>
      <p:sp>
        <p:nvSpPr>
          <p:cNvPr id="64516"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F45D405A-3868-4855-AD69-9416D2A24D92}" type="slidenum">
              <a:rPr lang="en-US" b="1" smtClean="0">
                <a:solidFill>
                  <a:prstClr val="black"/>
                </a:solidFill>
                <a:latin typeface="Verdana" pitchFamily="34" charset="0"/>
              </a:rPr>
              <a:pPr/>
              <a:t>3</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1623123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1062038" y="388938"/>
            <a:ext cx="4505325" cy="3379787"/>
          </a:xfrm>
          <a:ln/>
        </p:spPr>
      </p:sp>
      <p:sp>
        <p:nvSpPr>
          <p:cNvPr id="71683" name="Notes Placeholder 2"/>
          <p:cNvSpPr>
            <a:spLocks noGrp="1"/>
          </p:cNvSpPr>
          <p:nvPr>
            <p:ph type="body" idx="1"/>
          </p:nvPr>
        </p:nvSpPr>
        <p:spPr>
          <a:xfrm>
            <a:off x="1135541" y="3873348"/>
            <a:ext cx="4383763" cy="5091133"/>
          </a:xfrm>
          <a:prstGeom prst="rect">
            <a:avLst/>
          </a:prstGeom>
          <a:noFill/>
          <a:ln/>
        </p:spPr>
        <p:txBody>
          <a:bodyPr/>
          <a:lstStyle/>
          <a:p>
            <a:pPr defTabSz="903976" eaLnBrk="0" fontAlgn="base" hangingPunct="0">
              <a:spcBef>
                <a:spcPct val="30000"/>
              </a:spcBef>
              <a:spcAft>
                <a:spcPct val="0"/>
              </a:spcAft>
              <a:defRPr/>
            </a:pPr>
            <a:r>
              <a:rPr lang="en-US" dirty="0">
                <a:latin typeface="Calibri" pitchFamily="34" charset="0"/>
                <a:cs typeface="Calibri" pitchFamily="34" charset="0"/>
              </a:rPr>
              <a:t>Statement</a:t>
            </a:r>
            <a:r>
              <a:rPr lang="en-US" baseline="0" dirty="0">
                <a:latin typeface="Calibri" pitchFamily="34" charset="0"/>
                <a:cs typeface="Calibri" pitchFamily="34" charset="0"/>
              </a:rPr>
              <a:t> of Work (SOW) </a:t>
            </a:r>
            <a:r>
              <a:rPr lang="en-US" b="0" baseline="0" dirty="0">
                <a:latin typeface="Calibri" pitchFamily="34" charset="0"/>
                <a:cs typeface="Calibri" pitchFamily="34" charset="0"/>
              </a:rPr>
              <a:t>– The program’s SOW :</a:t>
            </a:r>
          </a:p>
          <a:p>
            <a:pPr marL="112997" indent="-112997" defTabSz="903976" eaLnBrk="0" fontAlgn="base" hangingPunct="0">
              <a:spcBef>
                <a:spcPct val="30000"/>
              </a:spcBef>
              <a:spcAft>
                <a:spcPct val="0"/>
              </a:spcAft>
              <a:defRPr/>
            </a:pPr>
            <a:r>
              <a:rPr lang="en-US" b="0" baseline="0" dirty="0">
                <a:latin typeface="Calibri" pitchFamily="34" charset="0"/>
                <a:cs typeface="Calibri" pitchFamily="34" charset="0"/>
              </a:rPr>
              <a:t>Critical communication document between the program manager and the customer</a:t>
            </a:r>
          </a:p>
          <a:p>
            <a:pPr marL="112997" indent="-112997" defTabSz="903976" eaLnBrk="0" fontAlgn="base" hangingPunct="0">
              <a:spcBef>
                <a:spcPct val="30000"/>
              </a:spcBef>
              <a:spcAft>
                <a:spcPct val="0"/>
              </a:spcAft>
              <a:defRPr/>
            </a:pPr>
            <a:r>
              <a:rPr lang="en-US" b="0" baseline="0" dirty="0">
                <a:latin typeface="Calibri" pitchFamily="34" charset="0"/>
                <a:cs typeface="Calibri" pitchFamily="34" charset="0"/>
              </a:rPr>
              <a:t>Narrative description of products or services to be delivered by the program</a:t>
            </a:r>
          </a:p>
          <a:p>
            <a:pPr marL="112997" indent="-112997" defTabSz="903976" eaLnBrk="0" fontAlgn="base" hangingPunct="0">
              <a:spcBef>
                <a:spcPct val="30000"/>
              </a:spcBef>
              <a:spcAft>
                <a:spcPct val="0"/>
              </a:spcAft>
              <a:defRPr/>
            </a:pPr>
            <a:r>
              <a:rPr lang="en-US" b="0" baseline="0" dirty="0">
                <a:latin typeface="Calibri" pitchFamily="34" charset="0"/>
                <a:cs typeface="Calibri" pitchFamily="34" charset="0"/>
              </a:rPr>
              <a:t>Once written,  becomes a document subject to negotiation and modification by the stakeholders</a:t>
            </a:r>
          </a:p>
          <a:p>
            <a:pPr marL="112997" indent="-112997" defTabSz="903976" eaLnBrk="0" fontAlgn="base" hangingPunct="0">
              <a:spcBef>
                <a:spcPct val="30000"/>
              </a:spcBef>
              <a:spcAft>
                <a:spcPct val="0"/>
              </a:spcAft>
              <a:defRPr/>
            </a:pPr>
            <a:r>
              <a:rPr lang="en-US" b="0" baseline="0" dirty="0">
                <a:latin typeface="Calibri" pitchFamily="34" charset="0"/>
                <a:cs typeface="Calibri" pitchFamily="34" charset="0"/>
              </a:rPr>
              <a:t>When approved, becomes the </a:t>
            </a:r>
            <a:r>
              <a:rPr lang="en-US" b="1" i="1" baseline="0" dirty="0">
                <a:latin typeface="Calibri" pitchFamily="34" charset="0"/>
                <a:cs typeface="Calibri" pitchFamily="34" charset="0"/>
              </a:rPr>
              <a:t>Official Rules</a:t>
            </a:r>
            <a:r>
              <a:rPr lang="en-US" b="0" i="0" baseline="0" dirty="0">
                <a:latin typeface="Calibri" pitchFamily="34" charset="0"/>
                <a:cs typeface="Calibri" pitchFamily="34" charset="0"/>
              </a:rPr>
              <a:t> for the program</a:t>
            </a:r>
            <a:endParaRPr lang="en-US" b="0" baseline="0" dirty="0">
              <a:latin typeface="Calibri" pitchFamily="34" charset="0"/>
              <a:cs typeface="Calibri" pitchFamily="34" charset="0"/>
            </a:endParaRPr>
          </a:p>
          <a:p>
            <a:pPr defTabSz="903976" eaLnBrk="0" fontAlgn="base" hangingPunct="0">
              <a:spcBef>
                <a:spcPct val="30000"/>
              </a:spcBef>
              <a:spcAft>
                <a:spcPct val="0"/>
              </a:spcAft>
              <a:defRPr/>
            </a:pPr>
            <a:endParaRPr lang="en-US" dirty="0">
              <a:latin typeface="Calibri" pitchFamily="34" charset="0"/>
              <a:cs typeface="Calibri" pitchFamily="34" charset="0"/>
            </a:endParaRPr>
          </a:p>
          <a:p>
            <a:pPr defTabSz="903976" eaLnBrk="0" fontAlgn="base" hangingPunct="0">
              <a:spcBef>
                <a:spcPct val="30000"/>
              </a:spcBef>
              <a:spcAft>
                <a:spcPct val="0"/>
              </a:spcAft>
              <a:defRPr/>
            </a:pPr>
            <a:r>
              <a:rPr lang="en-US" dirty="0">
                <a:latin typeface="Calibri" pitchFamily="34" charset="0"/>
                <a:cs typeface="Calibri" pitchFamily="34" charset="0"/>
              </a:rPr>
              <a:t>MIL-HDBK-245D </a:t>
            </a:r>
            <a:r>
              <a:rPr lang="en-US" b="0" dirty="0">
                <a:latin typeface="Calibri" pitchFamily="34" charset="0"/>
                <a:cs typeface="Calibri" pitchFamily="34" charset="0"/>
              </a:rPr>
              <a:t>– provides format for the SOW:</a:t>
            </a:r>
          </a:p>
          <a:p>
            <a:pPr marL="112997" indent="-112997" defTabSz="903976" eaLnBrk="0" fontAlgn="base" hangingPunct="0">
              <a:spcBef>
                <a:spcPct val="30000"/>
              </a:spcBef>
              <a:spcAft>
                <a:spcPct val="0"/>
              </a:spcAft>
              <a:defRPr/>
            </a:pPr>
            <a:r>
              <a:rPr lang="en-US" b="0" dirty="0">
                <a:latin typeface="Calibri" pitchFamily="34" charset="0"/>
                <a:cs typeface="Calibri" pitchFamily="34" charset="0"/>
              </a:rPr>
              <a:t>Deviations form the standard format may be made by the writer when necessary to accommodate prevailing program needs</a:t>
            </a:r>
            <a:endParaRPr lang="en-US" dirty="0">
              <a:latin typeface="Calibri" pitchFamily="34" charset="0"/>
              <a:cs typeface="Calibri" pitchFamily="34" charset="0"/>
            </a:endParaRPr>
          </a:p>
          <a:p>
            <a:pPr marL="112997" indent="-112997" defTabSz="903976" eaLnBrk="0" fontAlgn="base" hangingPunct="0">
              <a:spcBef>
                <a:spcPct val="30000"/>
              </a:spcBef>
              <a:spcAft>
                <a:spcPct val="0"/>
              </a:spcAft>
              <a:defRPr/>
            </a:pPr>
            <a:r>
              <a:rPr lang="en-US" b="0" dirty="0">
                <a:latin typeface="Calibri" pitchFamily="34" charset="0"/>
                <a:cs typeface="Calibri" pitchFamily="34" charset="0"/>
              </a:rPr>
              <a:t>The</a:t>
            </a:r>
            <a:r>
              <a:rPr lang="en-US" b="0" baseline="0" dirty="0">
                <a:latin typeface="Calibri" pitchFamily="34" charset="0"/>
                <a:cs typeface="Calibri" pitchFamily="34" charset="0"/>
              </a:rPr>
              <a:t> </a:t>
            </a:r>
            <a:r>
              <a:rPr lang="en-US" b="1" i="1" baseline="0" dirty="0">
                <a:latin typeface="Calibri" pitchFamily="34" charset="0"/>
                <a:cs typeface="Calibri" pitchFamily="34" charset="0"/>
              </a:rPr>
              <a:t>scope</a:t>
            </a:r>
            <a:r>
              <a:rPr lang="en-US" b="0" i="0" baseline="0" dirty="0">
                <a:latin typeface="Calibri" pitchFamily="34" charset="0"/>
                <a:cs typeface="Calibri" pitchFamily="34" charset="0"/>
              </a:rPr>
              <a:t>  paragraph defines the breadth and limitations of the work to be done</a:t>
            </a:r>
          </a:p>
          <a:p>
            <a:pPr marL="112997" indent="-112997" defTabSz="903976" eaLnBrk="0" fontAlgn="base" hangingPunct="0">
              <a:spcBef>
                <a:spcPct val="30000"/>
              </a:spcBef>
              <a:spcAft>
                <a:spcPct val="0"/>
              </a:spcAft>
              <a:defRPr/>
            </a:pPr>
            <a:r>
              <a:rPr lang="en-US" b="0" i="0" baseline="0" dirty="0">
                <a:latin typeface="Calibri" pitchFamily="34" charset="0"/>
                <a:cs typeface="Calibri" pitchFamily="34" charset="0"/>
              </a:rPr>
              <a:t>In some cases, the use of an introduction, background, or both, is preferred, however background information should be limited to only that information needed to acquaint the proposer with the basic acquisition requirement.</a:t>
            </a:r>
          </a:p>
        </p:txBody>
      </p:sp>
      <p:sp>
        <p:nvSpPr>
          <p:cNvPr id="71684"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682D6EA5-B675-4CA9-98D5-037A0C2E326C}" type="slidenum">
              <a:rPr lang="en-US" b="1" smtClean="0">
                <a:solidFill>
                  <a:prstClr val="black"/>
                </a:solidFill>
                <a:latin typeface="Verdana" pitchFamily="34" charset="0"/>
              </a:rPr>
              <a:pPr/>
              <a:t>21</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11693404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1544638" y="360363"/>
            <a:ext cx="4273550" cy="3205162"/>
          </a:xfrm>
          <a:ln/>
        </p:spPr>
      </p:sp>
      <p:sp>
        <p:nvSpPr>
          <p:cNvPr id="102403"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02404"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896380B2-A51F-4DFD-BA79-83C809C0E2C0}" type="slidenum">
              <a:rPr lang="en-US" b="1" smtClean="0">
                <a:latin typeface="Verdana" pitchFamily="34" charset="0"/>
              </a:rPr>
              <a:pPr/>
              <a:t>120</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36092952"/>
              </p:ext>
            </p:extLst>
          </p:nvPr>
        </p:nvGraphicFramePr>
        <p:xfrm>
          <a:off x="4137026" y="4315965"/>
          <a:ext cx="2276475" cy="1154690"/>
        </p:xfrm>
        <a:graphic>
          <a:graphicData uri="http://schemas.openxmlformats.org/presentationml/2006/ole">
            <mc:AlternateContent xmlns:mc="http://schemas.openxmlformats.org/markup-compatibility/2006">
              <mc:Choice xmlns:v="urn:schemas-microsoft-com:vml" Requires="v">
                <p:oleObj spid="_x0000_s37956" name="Worksheet" r:id="rId4" imgW="2276411" imgH="1152616" progId="Excel.Sheet.12">
                  <p:embed/>
                </p:oleObj>
              </mc:Choice>
              <mc:Fallback>
                <p:oleObj name="Worksheet" r:id="rId4" imgW="2276411" imgH="1152616" progId="Excel.Sheet.12">
                  <p:embed/>
                  <p:pic>
                    <p:nvPicPr>
                      <p:cNvPr id="0" name=""/>
                      <p:cNvPicPr/>
                      <p:nvPr/>
                    </p:nvPicPr>
                    <p:blipFill>
                      <a:blip r:embed="rId5"/>
                      <a:stretch>
                        <a:fillRect/>
                      </a:stretch>
                    </p:blipFill>
                    <p:spPr>
                      <a:xfrm>
                        <a:off x="4137026" y="4315965"/>
                        <a:ext cx="2276475" cy="1154690"/>
                      </a:xfrm>
                      <a:prstGeom prst="rect">
                        <a:avLst/>
                      </a:prstGeom>
                    </p:spPr>
                  </p:pic>
                </p:oleObj>
              </mc:Fallback>
            </mc:AlternateContent>
          </a:graphicData>
        </a:graphic>
      </p:graphicFrame>
    </p:spTree>
    <p:extLst>
      <p:ext uri="{BB962C8B-B14F-4D97-AF65-F5344CB8AC3E}">
        <p14:creationId xmlns:p14="http://schemas.microsoft.com/office/powerpoint/2010/main" val="29458801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1544638" y="360363"/>
            <a:ext cx="4273550" cy="3205162"/>
          </a:xfrm>
          <a:ln/>
        </p:spPr>
      </p:sp>
      <p:sp>
        <p:nvSpPr>
          <p:cNvPr id="103427"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03428"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CBB2B770-1FF8-4ECE-BA45-80317C6F593C}" type="slidenum">
              <a:rPr lang="en-US" b="1" smtClean="0">
                <a:latin typeface="Verdana" pitchFamily="34" charset="0"/>
              </a:rPr>
              <a:pPr/>
              <a:t>121</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385450944"/>
              </p:ext>
            </p:extLst>
          </p:nvPr>
        </p:nvGraphicFramePr>
        <p:xfrm>
          <a:off x="4137026" y="4299919"/>
          <a:ext cx="2276475" cy="1860864"/>
        </p:xfrm>
        <a:graphic>
          <a:graphicData uri="http://schemas.openxmlformats.org/presentationml/2006/ole">
            <mc:AlternateContent xmlns:mc="http://schemas.openxmlformats.org/markup-compatibility/2006">
              <mc:Choice xmlns:v="urn:schemas-microsoft-com:vml" Requires="v">
                <p:oleObj spid="_x0000_s38980" name="Worksheet" r:id="rId4" imgW="2276411" imgH="1857413" progId="Excel.Sheet.12">
                  <p:embed/>
                </p:oleObj>
              </mc:Choice>
              <mc:Fallback>
                <p:oleObj name="Worksheet" r:id="rId4" imgW="2276411" imgH="1857413" progId="Excel.Sheet.12">
                  <p:embed/>
                  <p:pic>
                    <p:nvPicPr>
                      <p:cNvPr id="0" name=""/>
                      <p:cNvPicPr/>
                      <p:nvPr/>
                    </p:nvPicPr>
                    <p:blipFill>
                      <a:blip r:embed="rId5"/>
                      <a:stretch>
                        <a:fillRect/>
                      </a:stretch>
                    </p:blipFill>
                    <p:spPr>
                      <a:xfrm>
                        <a:off x="4137026" y="4299919"/>
                        <a:ext cx="2276475" cy="1860864"/>
                      </a:xfrm>
                      <a:prstGeom prst="rect">
                        <a:avLst/>
                      </a:prstGeom>
                    </p:spPr>
                  </p:pic>
                </p:oleObj>
              </mc:Fallback>
            </mc:AlternateContent>
          </a:graphicData>
        </a:graphic>
      </p:graphicFrame>
    </p:spTree>
    <p:extLst>
      <p:ext uri="{BB962C8B-B14F-4D97-AF65-F5344CB8AC3E}">
        <p14:creationId xmlns:p14="http://schemas.microsoft.com/office/powerpoint/2010/main" val="10686861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xfrm>
            <a:off x="1544638" y="360363"/>
            <a:ext cx="4273550" cy="3205162"/>
          </a:xfrm>
          <a:ln/>
        </p:spPr>
      </p:sp>
      <p:sp>
        <p:nvSpPr>
          <p:cNvPr id="104451"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04452"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0EE7D5A9-72E6-4280-A9B2-529779F8582B}" type="slidenum">
              <a:rPr lang="en-US" b="1" smtClean="0">
                <a:latin typeface="Verdana" pitchFamily="34" charset="0"/>
              </a:rPr>
              <a:pPr/>
              <a:t>122</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319530029"/>
              </p:ext>
            </p:extLst>
          </p:nvPr>
        </p:nvGraphicFramePr>
        <p:xfrm>
          <a:off x="4137026" y="4242661"/>
          <a:ext cx="2276475" cy="772975"/>
        </p:xfrm>
        <a:graphic>
          <a:graphicData uri="http://schemas.openxmlformats.org/presentationml/2006/ole">
            <mc:AlternateContent xmlns:mc="http://schemas.openxmlformats.org/markup-compatibility/2006">
              <mc:Choice xmlns:v="urn:schemas-microsoft-com:vml" Requires="v">
                <p:oleObj spid="_x0000_s41028" name="Worksheet" r:id="rId4" imgW="2276411" imgH="771470" progId="Excel.Sheet.12">
                  <p:embed/>
                </p:oleObj>
              </mc:Choice>
              <mc:Fallback>
                <p:oleObj name="Worksheet" r:id="rId4" imgW="2276411" imgH="771470" progId="Excel.Sheet.12">
                  <p:embed/>
                  <p:pic>
                    <p:nvPicPr>
                      <p:cNvPr id="0" name=""/>
                      <p:cNvPicPr/>
                      <p:nvPr/>
                    </p:nvPicPr>
                    <p:blipFill>
                      <a:blip r:embed="rId5"/>
                      <a:stretch>
                        <a:fillRect/>
                      </a:stretch>
                    </p:blipFill>
                    <p:spPr>
                      <a:xfrm>
                        <a:off x="4137026" y="4242661"/>
                        <a:ext cx="2276475" cy="772975"/>
                      </a:xfrm>
                      <a:prstGeom prst="rect">
                        <a:avLst/>
                      </a:prstGeom>
                    </p:spPr>
                  </p:pic>
                </p:oleObj>
              </mc:Fallback>
            </mc:AlternateContent>
          </a:graphicData>
        </a:graphic>
      </p:graphicFrame>
    </p:spTree>
    <p:extLst>
      <p:ext uri="{BB962C8B-B14F-4D97-AF65-F5344CB8AC3E}">
        <p14:creationId xmlns:p14="http://schemas.microsoft.com/office/powerpoint/2010/main" val="8754099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xfrm>
            <a:off x="1544638" y="360363"/>
            <a:ext cx="4273550" cy="3205162"/>
          </a:xfrm>
          <a:ln/>
        </p:spPr>
      </p:sp>
      <p:sp>
        <p:nvSpPr>
          <p:cNvPr id="105475"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0547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8C888346-21DC-40FE-A6D1-BC2492C0A694}" type="slidenum">
              <a:rPr lang="en-US" b="1" smtClean="0">
                <a:latin typeface="Verdana" pitchFamily="34" charset="0"/>
              </a:rPr>
              <a:pPr/>
              <a:t>123</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418020876"/>
              </p:ext>
            </p:extLst>
          </p:nvPr>
        </p:nvGraphicFramePr>
        <p:xfrm>
          <a:off x="4137025" y="4261749"/>
          <a:ext cx="2276475" cy="2299837"/>
        </p:xfrm>
        <a:graphic>
          <a:graphicData uri="http://schemas.openxmlformats.org/presentationml/2006/ole">
            <mc:AlternateContent xmlns:mc="http://schemas.openxmlformats.org/markup-compatibility/2006">
              <mc:Choice xmlns:v="urn:schemas-microsoft-com:vml" Requires="v">
                <p:oleObj spid="_x0000_s42052" name="Worksheet" r:id="rId4" imgW="2276411" imgH="2295515" progId="Excel.Sheet.12">
                  <p:embed/>
                </p:oleObj>
              </mc:Choice>
              <mc:Fallback>
                <p:oleObj name="Worksheet" r:id="rId4" imgW="2276411" imgH="2295515" progId="Excel.Sheet.12">
                  <p:embed/>
                  <p:pic>
                    <p:nvPicPr>
                      <p:cNvPr id="0" name=""/>
                      <p:cNvPicPr/>
                      <p:nvPr/>
                    </p:nvPicPr>
                    <p:blipFill>
                      <a:blip r:embed="rId5"/>
                      <a:stretch>
                        <a:fillRect/>
                      </a:stretch>
                    </p:blipFill>
                    <p:spPr>
                      <a:xfrm>
                        <a:off x="4137025" y="4261749"/>
                        <a:ext cx="2276475" cy="2299837"/>
                      </a:xfrm>
                      <a:prstGeom prst="rect">
                        <a:avLst/>
                      </a:prstGeom>
                    </p:spPr>
                  </p:pic>
                </p:oleObj>
              </mc:Fallback>
            </mc:AlternateContent>
          </a:graphicData>
        </a:graphic>
      </p:graphicFrame>
    </p:spTree>
    <p:extLst>
      <p:ext uri="{BB962C8B-B14F-4D97-AF65-F5344CB8AC3E}">
        <p14:creationId xmlns:p14="http://schemas.microsoft.com/office/powerpoint/2010/main" val="29882232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xfrm>
            <a:off x="1544638" y="360363"/>
            <a:ext cx="4273550" cy="3205162"/>
          </a:xfrm>
          <a:ln/>
        </p:spPr>
      </p:sp>
      <p:sp>
        <p:nvSpPr>
          <p:cNvPr id="106499"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06500"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D1D05DD8-3163-4CE2-AF7D-C749361F0963}" type="slidenum">
              <a:rPr lang="en-US" b="1" smtClean="0">
                <a:latin typeface="Verdana" pitchFamily="34" charset="0"/>
              </a:rPr>
              <a:pPr/>
              <a:t>124</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757625459"/>
              </p:ext>
            </p:extLst>
          </p:nvPr>
        </p:nvGraphicFramePr>
        <p:xfrm>
          <a:off x="4158287" y="4255002"/>
          <a:ext cx="2276475" cy="2108979"/>
        </p:xfrm>
        <a:graphic>
          <a:graphicData uri="http://schemas.openxmlformats.org/presentationml/2006/ole">
            <mc:AlternateContent xmlns:mc="http://schemas.openxmlformats.org/markup-compatibility/2006">
              <mc:Choice xmlns:v="urn:schemas-microsoft-com:vml" Requires="v">
                <p:oleObj spid="_x0000_s43076" name="Worksheet" r:id="rId4" imgW="2276411" imgH="2104942" progId="Excel.Sheet.12">
                  <p:embed/>
                </p:oleObj>
              </mc:Choice>
              <mc:Fallback>
                <p:oleObj name="Worksheet" r:id="rId4" imgW="2276411" imgH="2104942" progId="Excel.Sheet.12">
                  <p:embed/>
                  <p:pic>
                    <p:nvPicPr>
                      <p:cNvPr id="0" name=""/>
                      <p:cNvPicPr/>
                      <p:nvPr/>
                    </p:nvPicPr>
                    <p:blipFill>
                      <a:blip r:embed="rId5"/>
                      <a:stretch>
                        <a:fillRect/>
                      </a:stretch>
                    </p:blipFill>
                    <p:spPr>
                      <a:xfrm>
                        <a:off x="4158287" y="4255002"/>
                        <a:ext cx="2276475" cy="2108979"/>
                      </a:xfrm>
                      <a:prstGeom prst="rect">
                        <a:avLst/>
                      </a:prstGeom>
                    </p:spPr>
                  </p:pic>
                </p:oleObj>
              </mc:Fallback>
            </mc:AlternateContent>
          </a:graphicData>
        </a:graphic>
      </p:graphicFrame>
    </p:spTree>
    <p:extLst>
      <p:ext uri="{BB962C8B-B14F-4D97-AF65-F5344CB8AC3E}">
        <p14:creationId xmlns:p14="http://schemas.microsoft.com/office/powerpoint/2010/main" val="29414751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544638" y="360363"/>
            <a:ext cx="4273550" cy="3205162"/>
          </a:xfrm>
          <a:ln/>
        </p:spPr>
      </p:sp>
      <p:sp>
        <p:nvSpPr>
          <p:cNvPr id="107523"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07524"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4E285906-B614-43D9-85A3-A0E0F5A0AB03}" type="slidenum">
              <a:rPr lang="en-US" b="1" smtClean="0">
                <a:latin typeface="Verdana" pitchFamily="34" charset="0"/>
              </a:rPr>
              <a:pPr/>
              <a:t>125</a:t>
            </a:fld>
            <a:endParaRPr lang="en-US" b="1" dirty="0">
              <a:latin typeface="Verdana" pitchFamily="34" charset="0"/>
            </a:endParaRPr>
          </a:p>
        </p:txBody>
      </p:sp>
    </p:spTree>
    <p:extLst>
      <p:ext uri="{BB962C8B-B14F-4D97-AF65-F5344CB8AC3E}">
        <p14:creationId xmlns:p14="http://schemas.microsoft.com/office/powerpoint/2010/main" val="6322835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1544638" y="360363"/>
            <a:ext cx="4273550" cy="3205162"/>
          </a:xfrm>
          <a:ln/>
        </p:spPr>
      </p:sp>
      <p:sp>
        <p:nvSpPr>
          <p:cNvPr id="108547"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08548"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439004CB-0960-44BE-9A7C-C51542C1D209}" type="slidenum">
              <a:rPr lang="en-US" b="1" smtClean="0">
                <a:latin typeface="Verdana" pitchFamily="34" charset="0"/>
              </a:rPr>
              <a:pPr/>
              <a:t>126</a:t>
            </a:fld>
            <a:endParaRPr lang="en-US" b="1" dirty="0">
              <a:latin typeface="Verdana" pitchFamily="34" charset="0"/>
            </a:endParaRPr>
          </a:p>
        </p:txBody>
      </p:sp>
    </p:spTree>
    <p:extLst>
      <p:ext uri="{BB962C8B-B14F-4D97-AF65-F5344CB8AC3E}">
        <p14:creationId xmlns:p14="http://schemas.microsoft.com/office/powerpoint/2010/main" val="20812120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xfrm>
            <a:off x="1544638" y="360363"/>
            <a:ext cx="4273550" cy="3205162"/>
          </a:xfrm>
          <a:ln/>
        </p:spPr>
      </p:sp>
      <p:sp>
        <p:nvSpPr>
          <p:cNvPr id="109571"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09572"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AEB5D99A-42A2-4D75-9CCC-F7DB37C72F02}" type="slidenum">
              <a:rPr lang="en-US" b="1" smtClean="0">
                <a:latin typeface="Verdana" pitchFamily="34" charset="0"/>
              </a:rPr>
              <a:pPr/>
              <a:t>127</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645177402"/>
              </p:ext>
            </p:extLst>
          </p:nvPr>
        </p:nvGraphicFramePr>
        <p:xfrm>
          <a:off x="4089402" y="4225624"/>
          <a:ext cx="2276475" cy="2108979"/>
        </p:xfrm>
        <a:graphic>
          <a:graphicData uri="http://schemas.openxmlformats.org/presentationml/2006/ole">
            <mc:AlternateContent xmlns:mc="http://schemas.openxmlformats.org/markup-compatibility/2006">
              <mc:Choice xmlns:v="urn:schemas-microsoft-com:vml" Requires="v">
                <p:oleObj spid="_x0000_s45123" name="Worksheet" r:id="rId4" imgW="2276411" imgH="2104942" progId="Excel.Sheet.12">
                  <p:embed/>
                </p:oleObj>
              </mc:Choice>
              <mc:Fallback>
                <p:oleObj name="Worksheet" r:id="rId4" imgW="2276411" imgH="2104942" progId="Excel.Sheet.12">
                  <p:embed/>
                  <p:pic>
                    <p:nvPicPr>
                      <p:cNvPr id="0" name=""/>
                      <p:cNvPicPr/>
                      <p:nvPr/>
                    </p:nvPicPr>
                    <p:blipFill>
                      <a:blip r:embed="rId5"/>
                      <a:stretch>
                        <a:fillRect/>
                      </a:stretch>
                    </p:blipFill>
                    <p:spPr>
                      <a:xfrm>
                        <a:off x="4089402" y="4225624"/>
                        <a:ext cx="2276475" cy="2108979"/>
                      </a:xfrm>
                      <a:prstGeom prst="rect">
                        <a:avLst/>
                      </a:prstGeom>
                    </p:spPr>
                  </p:pic>
                </p:oleObj>
              </mc:Fallback>
            </mc:AlternateContent>
          </a:graphicData>
        </a:graphic>
      </p:graphicFrame>
    </p:spTree>
    <p:extLst>
      <p:ext uri="{BB962C8B-B14F-4D97-AF65-F5344CB8AC3E}">
        <p14:creationId xmlns:p14="http://schemas.microsoft.com/office/powerpoint/2010/main" val="15410803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xfrm>
            <a:off x="1544638" y="360363"/>
            <a:ext cx="4273550" cy="3205162"/>
          </a:xfrm>
          <a:ln/>
        </p:spPr>
      </p:sp>
      <p:sp>
        <p:nvSpPr>
          <p:cNvPr id="110595"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1059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63C4F819-0F33-4FFA-8366-3B78EF7C99A5}" type="slidenum">
              <a:rPr lang="en-US" b="1" smtClean="0">
                <a:latin typeface="Verdana" pitchFamily="34" charset="0"/>
              </a:rPr>
              <a:pPr/>
              <a:t>128</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736232987"/>
              </p:ext>
            </p:extLst>
          </p:nvPr>
        </p:nvGraphicFramePr>
        <p:xfrm>
          <a:off x="4089402" y="4280833"/>
          <a:ext cx="2276475" cy="772975"/>
        </p:xfrm>
        <a:graphic>
          <a:graphicData uri="http://schemas.openxmlformats.org/presentationml/2006/ole">
            <mc:AlternateContent xmlns:mc="http://schemas.openxmlformats.org/markup-compatibility/2006">
              <mc:Choice xmlns:v="urn:schemas-microsoft-com:vml" Requires="v">
                <p:oleObj spid="_x0000_s46146" name="Worksheet" r:id="rId4" imgW="2276411" imgH="771470" progId="Excel.Sheet.12">
                  <p:embed/>
                </p:oleObj>
              </mc:Choice>
              <mc:Fallback>
                <p:oleObj name="Worksheet" r:id="rId4" imgW="2276411" imgH="771470" progId="Excel.Sheet.12">
                  <p:embed/>
                  <p:pic>
                    <p:nvPicPr>
                      <p:cNvPr id="0" name=""/>
                      <p:cNvPicPr/>
                      <p:nvPr/>
                    </p:nvPicPr>
                    <p:blipFill>
                      <a:blip r:embed="rId5"/>
                      <a:stretch>
                        <a:fillRect/>
                      </a:stretch>
                    </p:blipFill>
                    <p:spPr>
                      <a:xfrm>
                        <a:off x="4089402" y="4280833"/>
                        <a:ext cx="2276475" cy="772975"/>
                      </a:xfrm>
                      <a:prstGeom prst="rect">
                        <a:avLst/>
                      </a:prstGeom>
                    </p:spPr>
                  </p:pic>
                </p:oleObj>
              </mc:Fallback>
            </mc:AlternateContent>
          </a:graphicData>
        </a:graphic>
      </p:graphicFrame>
    </p:spTree>
    <p:extLst>
      <p:ext uri="{BB962C8B-B14F-4D97-AF65-F5344CB8AC3E}">
        <p14:creationId xmlns:p14="http://schemas.microsoft.com/office/powerpoint/2010/main" val="20487088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xfrm>
            <a:off x="1544638" y="360363"/>
            <a:ext cx="4273550" cy="3205162"/>
          </a:xfrm>
          <a:ln/>
        </p:spPr>
      </p:sp>
      <p:sp>
        <p:nvSpPr>
          <p:cNvPr id="111619"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11620"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F3BAFB45-0BB1-4C7A-AEF0-4FEC689DB111}" type="slidenum">
              <a:rPr lang="en-US" b="1" smtClean="0">
                <a:latin typeface="Verdana" pitchFamily="34" charset="0"/>
              </a:rPr>
              <a:pPr/>
              <a:t>129</a:t>
            </a:fld>
            <a:endParaRPr lang="en-US" b="1" dirty="0">
              <a:latin typeface="Verdana" pitchFamily="34" charset="0"/>
            </a:endParaRPr>
          </a:p>
        </p:txBody>
      </p:sp>
    </p:spTree>
    <p:extLst>
      <p:ext uri="{BB962C8B-B14F-4D97-AF65-F5344CB8AC3E}">
        <p14:creationId xmlns:p14="http://schemas.microsoft.com/office/powerpoint/2010/main" val="3867607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062038" y="388938"/>
            <a:ext cx="4505325" cy="3379787"/>
          </a:xfrm>
          <a:ln/>
        </p:spPr>
      </p:sp>
      <p:sp>
        <p:nvSpPr>
          <p:cNvPr id="69635" name="Notes Placeholder 2"/>
          <p:cNvSpPr>
            <a:spLocks noGrp="1"/>
          </p:cNvSpPr>
          <p:nvPr>
            <p:ph type="body" idx="1"/>
          </p:nvPr>
        </p:nvSpPr>
        <p:spPr>
          <a:xfrm>
            <a:off x="1116343" y="3873349"/>
            <a:ext cx="4393362" cy="5091133"/>
          </a:xfrm>
          <a:prstGeom prst="rect">
            <a:avLst/>
          </a:prstGeom>
          <a:noFill/>
          <a:ln/>
        </p:spPr>
        <p:txBody>
          <a:bodyPr/>
          <a:lstStyle/>
          <a:p>
            <a:endParaRPr lang="en-US" dirty="0"/>
          </a:p>
        </p:txBody>
      </p:sp>
      <p:sp>
        <p:nvSpPr>
          <p:cNvPr id="69636"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CC7599DB-D79F-487E-844B-85836F8809F8}" type="slidenum">
              <a:rPr lang="en-US" b="1" smtClean="0">
                <a:solidFill>
                  <a:prstClr val="black"/>
                </a:solidFill>
                <a:latin typeface="Verdana" pitchFamily="34" charset="0"/>
              </a:rPr>
              <a:pPr/>
              <a:t>22</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11889136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544638" y="360363"/>
            <a:ext cx="4273550" cy="3205162"/>
          </a:xfrm>
          <a:ln/>
        </p:spPr>
      </p:sp>
      <p:sp>
        <p:nvSpPr>
          <p:cNvPr id="113667" name="Notes Placeholder 2"/>
          <p:cNvSpPr>
            <a:spLocks noGrp="1"/>
          </p:cNvSpPr>
          <p:nvPr>
            <p:ph type="body" idx="1"/>
          </p:nvPr>
        </p:nvSpPr>
        <p:spPr>
          <a:xfrm>
            <a:off x="444502" y="4275216"/>
            <a:ext cx="3521075" cy="3863281"/>
          </a:xfrm>
          <a:prstGeom prst="rect">
            <a:avLst/>
          </a:prstGeom>
          <a:noFill/>
          <a:ln/>
        </p:spPr>
        <p:txBody>
          <a:bodyPr/>
          <a:lstStyle/>
          <a:p>
            <a:r>
              <a:rPr lang="en-US" dirty="0"/>
              <a:t>Susceptibility is the degree to which a weapon system is open to effective attack due to one or more inherent weakness</a:t>
            </a:r>
          </a:p>
          <a:p>
            <a:r>
              <a:rPr lang="en-US" dirty="0"/>
              <a:t>Vulnerability is the characteristic of a system that causes it to suffer a definite degradation (loss or reduction of capability to perform its designated mission) because of having been subjected to a certain (defined) level of effects in an unnatural ("man-made") hostile environment</a:t>
            </a:r>
          </a:p>
          <a:p>
            <a:r>
              <a:rPr lang="en-US" dirty="0"/>
              <a:t>Recoverability is the ability to take emergency action, following combat damage, to prevent loss of the system, to reduce personnel casualties, or to regain weapon system combat mission capabilities. Recoverability is considered a subset of survivability</a:t>
            </a:r>
          </a:p>
          <a:p>
            <a:endParaRPr lang="en-US" dirty="0"/>
          </a:p>
          <a:p>
            <a:endParaRPr lang="en-US" dirty="0"/>
          </a:p>
          <a:p>
            <a:r>
              <a:rPr lang="en-US" dirty="0"/>
              <a:t>Completed IOT&amp;E and LFT&amp;E shall support a beyond-LRIP decision for ACAT I and II programs for conventional weapons systems designed for use in combat</a:t>
            </a:r>
          </a:p>
          <a:p>
            <a:endParaRPr lang="en-US" dirty="0">
              <a:ea typeface="ＭＳ Ｐゴシック" pitchFamily="34" charset="-128"/>
            </a:endParaRPr>
          </a:p>
        </p:txBody>
      </p:sp>
      <p:sp>
        <p:nvSpPr>
          <p:cNvPr id="113668"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00EBDAB9-4A6A-41CE-9926-C6666840BAE9}" type="slidenum">
              <a:rPr lang="en-US" b="1" smtClean="0">
                <a:latin typeface="Verdana" pitchFamily="34" charset="0"/>
              </a:rPr>
              <a:pPr/>
              <a:t>130</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495122176"/>
              </p:ext>
            </p:extLst>
          </p:nvPr>
        </p:nvGraphicFramePr>
        <p:xfrm>
          <a:off x="4137026" y="4261747"/>
          <a:ext cx="2276475" cy="1727264"/>
        </p:xfrm>
        <a:graphic>
          <a:graphicData uri="http://schemas.openxmlformats.org/presentationml/2006/ole">
            <mc:AlternateContent xmlns:mc="http://schemas.openxmlformats.org/markup-compatibility/2006">
              <mc:Choice xmlns:v="urn:schemas-microsoft-com:vml" Requires="v">
                <p:oleObj spid="_x0000_s47170" name="Worksheet" r:id="rId4" imgW="2276411" imgH="1724066" progId="Excel.Sheet.12">
                  <p:embed/>
                </p:oleObj>
              </mc:Choice>
              <mc:Fallback>
                <p:oleObj name="Worksheet" r:id="rId4" imgW="2276411" imgH="1724066" progId="Excel.Sheet.12">
                  <p:embed/>
                  <p:pic>
                    <p:nvPicPr>
                      <p:cNvPr id="0" name=""/>
                      <p:cNvPicPr/>
                      <p:nvPr/>
                    </p:nvPicPr>
                    <p:blipFill>
                      <a:blip r:embed="rId5"/>
                      <a:stretch>
                        <a:fillRect/>
                      </a:stretch>
                    </p:blipFill>
                    <p:spPr>
                      <a:xfrm>
                        <a:off x="4137026" y="4261747"/>
                        <a:ext cx="2276475" cy="1727264"/>
                      </a:xfrm>
                      <a:prstGeom prst="rect">
                        <a:avLst/>
                      </a:prstGeom>
                    </p:spPr>
                  </p:pic>
                </p:oleObj>
              </mc:Fallback>
            </mc:AlternateContent>
          </a:graphicData>
        </a:graphic>
      </p:graphicFrame>
    </p:spTree>
    <p:extLst>
      <p:ext uri="{BB962C8B-B14F-4D97-AF65-F5344CB8AC3E}">
        <p14:creationId xmlns:p14="http://schemas.microsoft.com/office/powerpoint/2010/main" val="20162792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xfrm>
            <a:off x="1544638" y="360363"/>
            <a:ext cx="4273550" cy="3205162"/>
          </a:xfrm>
          <a:ln/>
        </p:spPr>
      </p:sp>
      <p:sp>
        <p:nvSpPr>
          <p:cNvPr id="115715"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1571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DBA081BC-7BC3-4063-B59A-45AE9BE32A7E}" type="slidenum">
              <a:rPr lang="en-US" b="1" smtClean="0">
                <a:latin typeface="Verdana" pitchFamily="34" charset="0"/>
              </a:rPr>
              <a:pPr/>
              <a:t>131</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92949863"/>
              </p:ext>
            </p:extLst>
          </p:nvPr>
        </p:nvGraphicFramePr>
        <p:xfrm>
          <a:off x="4137026" y="4204490"/>
          <a:ext cx="2276475" cy="1536405"/>
        </p:xfrm>
        <a:graphic>
          <a:graphicData uri="http://schemas.openxmlformats.org/presentationml/2006/ole">
            <mc:AlternateContent xmlns:mc="http://schemas.openxmlformats.org/markup-compatibility/2006">
              <mc:Choice xmlns:v="urn:schemas-microsoft-com:vml" Requires="v">
                <p:oleObj spid="_x0000_s48193" name="Worksheet" r:id="rId4" imgW="2276411" imgH="1533493" progId="Excel.Sheet.12">
                  <p:embed/>
                </p:oleObj>
              </mc:Choice>
              <mc:Fallback>
                <p:oleObj name="Worksheet" r:id="rId4" imgW="2276411" imgH="1533493" progId="Excel.Sheet.12">
                  <p:embed/>
                  <p:pic>
                    <p:nvPicPr>
                      <p:cNvPr id="0" name=""/>
                      <p:cNvPicPr/>
                      <p:nvPr/>
                    </p:nvPicPr>
                    <p:blipFill>
                      <a:blip r:embed="rId5"/>
                      <a:stretch>
                        <a:fillRect/>
                      </a:stretch>
                    </p:blipFill>
                    <p:spPr>
                      <a:xfrm>
                        <a:off x="4137026" y="4204490"/>
                        <a:ext cx="2276475" cy="1536405"/>
                      </a:xfrm>
                      <a:prstGeom prst="rect">
                        <a:avLst/>
                      </a:prstGeom>
                    </p:spPr>
                  </p:pic>
                </p:oleObj>
              </mc:Fallback>
            </mc:AlternateContent>
          </a:graphicData>
        </a:graphic>
      </p:graphicFrame>
    </p:spTree>
    <p:extLst>
      <p:ext uri="{BB962C8B-B14F-4D97-AF65-F5344CB8AC3E}">
        <p14:creationId xmlns:p14="http://schemas.microsoft.com/office/powerpoint/2010/main" val="29498914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xfrm>
            <a:off x="1544638" y="360363"/>
            <a:ext cx="4273550" cy="3205162"/>
          </a:xfrm>
          <a:ln/>
        </p:spPr>
      </p:sp>
      <p:sp>
        <p:nvSpPr>
          <p:cNvPr id="116739"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16740"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B8067BEE-B2FD-4D58-BCFC-4C6BE15E8F34}" type="slidenum">
              <a:rPr lang="en-US" b="1" smtClean="0">
                <a:latin typeface="Verdana" pitchFamily="34" charset="0"/>
              </a:rPr>
              <a:pPr/>
              <a:t>132</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197863633"/>
              </p:ext>
            </p:extLst>
          </p:nvPr>
        </p:nvGraphicFramePr>
        <p:xfrm>
          <a:off x="4137026" y="4204490"/>
          <a:ext cx="2276475" cy="772975"/>
        </p:xfrm>
        <a:graphic>
          <a:graphicData uri="http://schemas.openxmlformats.org/presentationml/2006/ole">
            <mc:AlternateContent xmlns:mc="http://schemas.openxmlformats.org/markup-compatibility/2006">
              <mc:Choice xmlns:v="urn:schemas-microsoft-com:vml" Requires="v">
                <p:oleObj spid="_x0000_s49216" name="Worksheet" r:id="rId4" imgW="2276411" imgH="771470" progId="Excel.Sheet.12">
                  <p:embed/>
                </p:oleObj>
              </mc:Choice>
              <mc:Fallback>
                <p:oleObj name="Worksheet" r:id="rId4" imgW="2276411" imgH="771470" progId="Excel.Sheet.12">
                  <p:embed/>
                  <p:pic>
                    <p:nvPicPr>
                      <p:cNvPr id="0" name=""/>
                      <p:cNvPicPr/>
                      <p:nvPr/>
                    </p:nvPicPr>
                    <p:blipFill>
                      <a:blip r:embed="rId5"/>
                      <a:stretch>
                        <a:fillRect/>
                      </a:stretch>
                    </p:blipFill>
                    <p:spPr>
                      <a:xfrm>
                        <a:off x="4137026" y="4204490"/>
                        <a:ext cx="2276475" cy="772975"/>
                      </a:xfrm>
                      <a:prstGeom prst="rect">
                        <a:avLst/>
                      </a:prstGeom>
                    </p:spPr>
                  </p:pic>
                </p:oleObj>
              </mc:Fallback>
            </mc:AlternateContent>
          </a:graphicData>
        </a:graphic>
      </p:graphicFrame>
    </p:spTree>
    <p:extLst>
      <p:ext uri="{BB962C8B-B14F-4D97-AF65-F5344CB8AC3E}">
        <p14:creationId xmlns:p14="http://schemas.microsoft.com/office/powerpoint/2010/main" val="305269726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xfrm>
            <a:off x="1544638" y="360363"/>
            <a:ext cx="4273550" cy="3205162"/>
          </a:xfrm>
          <a:ln/>
        </p:spPr>
      </p:sp>
      <p:sp>
        <p:nvSpPr>
          <p:cNvPr id="117763"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a:p>
            <a:endParaRPr lang="en-US" dirty="0">
              <a:ea typeface="ＭＳ Ｐゴシック" pitchFamily="34" charset="-128"/>
            </a:endParaRPr>
          </a:p>
          <a:p>
            <a:r>
              <a:rPr lang="en-US" sz="1000" b="1" i="1" dirty="0">
                <a:latin typeface="Verdana" pitchFamily="34" charset="0"/>
                <a:ea typeface="ＭＳ Ｐゴシック" charset="-128"/>
              </a:rPr>
              <a:t>The Material Development Decision precedes entry into any phase of the acquisition system</a:t>
            </a:r>
          </a:p>
          <a:p>
            <a:endParaRPr lang="en-US" sz="1000" b="1" i="1" dirty="0">
              <a:latin typeface="Verdana" pitchFamily="34" charset="0"/>
              <a:ea typeface="ＭＳ Ｐゴシック" charset="-128"/>
            </a:endParaRPr>
          </a:p>
          <a:p>
            <a:r>
              <a:rPr lang="en-US" sz="1000" b="1" i="1" dirty="0">
                <a:latin typeface="Verdana" pitchFamily="34" charset="0"/>
                <a:ea typeface="ＭＳ Ｐゴシック" charset="-128"/>
              </a:rPr>
              <a:t>The MDA may authorize entry into the acquisition process at any point consistent with phase-specific entrance criteria and statutory requirements</a:t>
            </a:r>
          </a:p>
          <a:p>
            <a:endParaRPr lang="en-US" dirty="0">
              <a:ea typeface="ＭＳ Ｐゴシック" pitchFamily="34" charset="-128"/>
            </a:endParaRPr>
          </a:p>
        </p:txBody>
      </p:sp>
      <p:sp>
        <p:nvSpPr>
          <p:cNvPr id="117764"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B45DC1A2-95B9-48CD-B893-6B6196C71098}" type="slidenum">
              <a:rPr lang="en-US" b="1" smtClean="0">
                <a:latin typeface="Verdana" pitchFamily="34" charset="0"/>
              </a:rPr>
              <a:pPr/>
              <a:t>133</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96962928"/>
              </p:ext>
            </p:extLst>
          </p:nvPr>
        </p:nvGraphicFramePr>
        <p:xfrm>
          <a:off x="4137025" y="4280832"/>
          <a:ext cx="2276475" cy="1918122"/>
        </p:xfrm>
        <a:graphic>
          <a:graphicData uri="http://schemas.openxmlformats.org/presentationml/2006/ole">
            <mc:AlternateContent xmlns:mc="http://schemas.openxmlformats.org/markup-compatibility/2006">
              <mc:Choice xmlns:v="urn:schemas-microsoft-com:vml" Requires="v">
                <p:oleObj spid="_x0000_s50239" name="Worksheet" r:id="rId4" imgW="2276411" imgH="1914639" progId="Excel.Sheet.12">
                  <p:embed/>
                </p:oleObj>
              </mc:Choice>
              <mc:Fallback>
                <p:oleObj name="Worksheet" r:id="rId4" imgW="2276411" imgH="1914639" progId="Excel.Sheet.12">
                  <p:embed/>
                  <p:pic>
                    <p:nvPicPr>
                      <p:cNvPr id="0" name=""/>
                      <p:cNvPicPr/>
                      <p:nvPr/>
                    </p:nvPicPr>
                    <p:blipFill>
                      <a:blip r:embed="rId5"/>
                      <a:stretch>
                        <a:fillRect/>
                      </a:stretch>
                    </p:blipFill>
                    <p:spPr>
                      <a:xfrm>
                        <a:off x="4137025" y="4280832"/>
                        <a:ext cx="2276475" cy="1918122"/>
                      </a:xfrm>
                      <a:prstGeom prst="rect">
                        <a:avLst/>
                      </a:prstGeom>
                    </p:spPr>
                  </p:pic>
                </p:oleObj>
              </mc:Fallback>
            </mc:AlternateContent>
          </a:graphicData>
        </a:graphic>
      </p:graphicFrame>
    </p:spTree>
    <p:extLst>
      <p:ext uri="{BB962C8B-B14F-4D97-AF65-F5344CB8AC3E}">
        <p14:creationId xmlns:p14="http://schemas.microsoft.com/office/powerpoint/2010/main" val="20957181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1544638" y="360363"/>
            <a:ext cx="4273550" cy="3205162"/>
          </a:xfrm>
          <a:ln/>
        </p:spPr>
      </p:sp>
      <p:sp>
        <p:nvSpPr>
          <p:cNvPr id="118787" name="Notes Placeholder 2"/>
          <p:cNvSpPr>
            <a:spLocks noGrp="1"/>
          </p:cNvSpPr>
          <p:nvPr>
            <p:ph type="body" idx="1"/>
          </p:nvPr>
        </p:nvSpPr>
        <p:spPr>
          <a:xfrm>
            <a:off x="444502" y="4332475"/>
            <a:ext cx="3521075" cy="4046186"/>
          </a:xfrm>
          <a:prstGeom prst="rect">
            <a:avLst/>
          </a:prstGeom>
          <a:noFill/>
          <a:ln/>
        </p:spPr>
        <p:txBody>
          <a:bodyPr/>
          <a:lstStyle/>
          <a:p>
            <a:pPr marL="112997" lvl="2"/>
            <a:r>
              <a:rPr lang="en-US" dirty="0">
                <a:ea typeface="ＭＳ Ｐゴシック" pitchFamily="34" charset="-128"/>
              </a:rPr>
              <a:t>For all OT phases prior to IOT&amp;E, data collected from contractor operations may be used for risk assessments based on the OTD’s determination of OT useable data.</a:t>
            </a:r>
          </a:p>
          <a:p>
            <a:pPr marL="112997" lvl="2"/>
            <a:r>
              <a:rPr lang="en-US" dirty="0">
                <a:ea typeface="ＭＳ Ｐゴシック" pitchFamily="34" charset="-128"/>
              </a:rPr>
              <a:t>On occasion, the Navy's maintenance plan states a continuing role for contractor personnel in organizational-level maintenance. When testing a system with an approved plan of this kind, contractor personnel participation is permitted exactly as specified in the approved plan, and their performance is subject to review and analysis just as if they were Sailors. </a:t>
            </a:r>
          </a:p>
          <a:p>
            <a:r>
              <a:rPr lang="en-US" dirty="0"/>
              <a:t>Test articles will be representative of the intended production equipment</a:t>
            </a:r>
          </a:p>
          <a:p>
            <a:r>
              <a:rPr lang="en-US" dirty="0"/>
              <a:t>Production or production-representative articles will be used for the dedicated phase of IOT&amp;E that supports FRP Decision Review (DR) </a:t>
            </a:r>
          </a:p>
          <a:p>
            <a:r>
              <a:rPr lang="en-US" dirty="0"/>
              <a:t>Sufficient and accurate data must be recorded during the test to document all operationally significant system or equipment characteristics </a:t>
            </a:r>
          </a:p>
          <a:p>
            <a:r>
              <a:rPr lang="en-US" dirty="0"/>
              <a:t>OT&amp;E also determines the operational effectiveness and operational suitability of a system</a:t>
            </a:r>
          </a:p>
          <a:p>
            <a:endParaRPr lang="en-US" dirty="0">
              <a:ea typeface="ＭＳ Ｐゴシック" pitchFamily="34" charset="-128"/>
            </a:endParaRPr>
          </a:p>
        </p:txBody>
      </p:sp>
      <p:sp>
        <p:nvSpPr>
          <p:cNvPr id="118788"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1F656CEF-FFB8-4351-A628-58EA586B5E22}" type="slidenum">
              <a:rPr lang="en-US" b="1" smtClean="0">
                <a:latin typeface="Verdana" pitchFamily="34" charset="0"/>
              </a:rPr>
              <a:pPr/>
              <a:t>134</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841199991"/>
              </p:ext>
            </p:extLst>
          </p:nvPr>
        </p:nvGraphicFramePr>
        <p:xfrm>
          <a:off x="4137026" y="4280834"/>
          <a:ext cx="2276475" cy="1536405"/>
        </p:xfrm>
        <a:graphic>
          <a:graphicData uri="http://schemas.openxmlformats.org/presentationml/2006/ole">
            <mc:AlternateContent xmlns:mc="http://schemas.openxmlformats.org/markup-compatibility/2006">
              <mc:Choice xmlns:v="urn:schemas-microsoft-com:vml" Requires="v">
                <p:oleObj spid="_x0000_s51263" name="Worksheet" r:id="rId4" imgW="2276411" imgH="1533493" progId="Excel.Sheet.12">
                  <p:embed/>
                </p:oleObj>
              </mc:Choice>
              <mc:Fallback>
                <p:oleObj name="Worksheet" r:id="rId4" imgW="2276411" imgH="1533493" progId="Excel.Sheet.12">
                  <p:embed/>
                  <p:pic>
                    <p:nvPicPr>
                      <p:cNvPr id="0" name=""/>
                      <p:cNvPicPr/>
                      <p:nvPr/>
                    </p:nvPicPr>
                    <p:blipFill>
                      <a:blip r:embed="rId5"/>
                      <a:stretch>
                        <a:fillRect/>
                      </a:stretch>
                    </p:blipFill>
                    <p:spPr>
                      <a:xfrm>
                        <a:off x="4137026" y="4280834"/>
                        <a:ext cx="2276475" cy="1536405"/>
                      </a:xfrm>
                      <a:prstGeom prst="rect">
                        <a:avLst/>
                      </a:prstGeom>
                    </p:spPr>
                  </p:pic>
                </p:oleObj>
              </mc:Fallback>
            </mc:AlternateContent>
          </a:graphicData>
        </a:graphic>
      </p:graphicFrame>
    </p:spTree>
    <p:extLst>
      <p:ext uri="{BB962C8B-B14F-4D97-AF65-F5344CB8AC3E}">
        <p14:creationId xmlns:p14="http://schemas.microsoft.com/office/powerpoint/2010/main" val="17335073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xfrm>
            <a:off x="1544638" y="360363"/>
            <a:ext cx="4273550" cy="3205162"/>
          </a:xfrm>
          <a:ln/>
        </p:spPr>
      </p:sp>
      <p:sp>
        <p:nvSpPr>
          <p:cNvPr id="120835"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2083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D547C0D1-F1B2-4D30-9BF6-C1A5DFE071F6}" type="slidenum">
              <a:rPr lang="en-US" b="1" smtClean="0">
                <a:latin typeface="Verdana" pitchFamily="34" charset="0"/>
              </a:rPr>
              <a:pPr/>
              <a:t>135</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80050832"/>
              </p:ext>
            </p:extLst>
          </p:nvPr>
        </p:nvGraphicFramePr>
        <p:xfrm>
          <a:off x="4137026" y="4241924"/>
          <a:ext cx="2276475" cy="772975"/>
        </p:xfrm>
        <a:graphic>
          <a:graphicData uri="http://schemas.openxmlformats.org/presentationml/2006/ole">
            <mc:AlternateContent xmlns:mc="http://schemas.openxmlformats.org/markup-compatibility/2006">
              <mc:Choice xmlns:v="urn:schemas-microsoft-com:vml" Requires="v">
                <p:oleObj spid="_x0000_s52287" name="Worksheet" r:id="rId4" imgW="2276411" imgH="771470" progId="Excel.Sheet.12">
                  <p:embed/>
                </p:oleObj>
              </mc:Choice>
              <mc:Fallback>
                <p:oleObj name="Worksheet" r:id="rId4" imgW="2276411" imgH="771470" progId="Excel.Sheet.12">
                  <p:embed/>
                  <p:pic>
                    <p:nvPicPr>
                      <p:cNvPr id="0" name=""/>
                      <p:cNvPicPr/>
                      <p:nvPr/>
                    </p:nvPicPr>
                    <p:blipFill>
                      <a:blip r:embed="rId5"/>
                      <a:stretch>
                        <a:fillRect/>
                      </a:stretch>
                    </p:blipFill>
                    <p:spPr>
                      <a:xfrm>
                        <a:off x="4137026" y="4241924"/>
                        <a:ext cx="2276475" cy="772975"/>
                      </a:xfrm>
                      <a:prstGeom prst="rect">
                        <a:avLst/>
                      </a:prstGeom>
                    </p:spPr>
                  </p:pic>
                </p:oleObj>
              </mc:Fallback>
            </mc:AlternateContent>
          </a:graphicData>
        </a:graphic>
      </p:graphicFrame>
    </p:spTree>
    <p:extLst>
      <p:ext uri="{BB962C8B-B14F-4D97-AF65-F5344CB8AC3E}">
        <p14:creationId xmlns:p14="http://schemas.microsoft.com/office/powerpoint/2010/main" val="28492808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xfrm>
            <a:off x="1544638" y="360363"/>
            <a:ext cx="4273550" cy="3205162"/>
          </a:xfrm>
          <a:ln/>
        </p:spPr>
      </p:sp>
      <p:sp>
        <p:nvSpPr>
          <p:cNvPr id="125955" name="Notes Placeholder 2"/>
          <p:cNvSpPr>
            <a:spLocks noGrp="1"/>
          </p:cNvSpPr>
          <p:nvPr>
            <p:ph type="body" idx="1"/>
          </p:nvPr>
        </p:nvSpPr>
        <p:spPr>
          <a:xfrm>
            <a:off x="444502" y="4313388"/>
            <a:ext cx="3521075" cy="3977796"/>
          </a:xfrm>
          <a:prstGeom prst="rect">
            <a:avLst/>
          </a:prstGeom>
          <a:noFill/>
          <a:ln/>
        </p:spPr>
        <p:txBody>
          <a:bodyPr/>
          <a:lstStyle/>
          <a:p>
            <a:r>
              <a:rPr lang="en-US" dirty="0">
                <a:ea typeface="ＭＳ Ｐゴシック" pitchFamily="34" charset="-128"/>
              </a:rPr>
              <a:t>OAs can be made at any time using technology demonstrators, prototypes, mockups, or simulations, but do not substitute for the IOT&amp;E necessary to support FRP decisions. An OA does not have to use production-representative articles. An MDAP or Office of the Secretary of Defense (OSD)-designated T&amp;E oversight program requires an OA to support a Limited Rate Initial Production (LRIP) decision and can support other program reviews. All OAs are included in Part IV and V of the Test and Evaluation Master Plan (TEMP). For programs on the OSD T&amp;E oversight list, the OA test plans require formal approval by Director, Operational Test and Evaluation (DOT&amp;E). OAs do not support FRP DRs </a:t>
            </a:r>
          </a:p>
        </p:txBody>
      </p:sp>
      <p:sp>
        <p:nvSpPr>
          <p:cNvPr id="12595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BA2ABBA8-D6E0-4019-BEEA-85022EF650C8}" type="slidenum">
              <a:rPr lang="en-US" b="1" smtClean="0">
                <a:latin typeface="Verdana" pitchFamily="34" charset="0"/>
              </a:rPr>
              <a:pPr/>
              <a:t>136</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681312693"/>
              </p:ext>
            </p:extLst>
          </p:nvPr>
        </p:nvGraphicFramePr>
        <p:xfrm>
          <a:off x="4137026" y="4204103"/>
          <a:ext cx="2276475" cy="1727264"/>
        </p:xfrm>
        <a:graphic>
          <a:graphicData uri="http://schemas.openxmlformats.org/presentationml/2006/ole">
            <mc:AlternateContent xmlns:mc="http://schemas.openxmlformats.org/markup-compatibility/2006">
              <mc:Choice xmlns:v="urn:schemas-microsoft-com:vml" Requires="v">
                <p:oleObj spid="_x0000_s53311" name="Worksheet" r:id="rId4" imgW="2276559" imgH="1723950" progId="Excel.Sheet.12">
                  <p:embed/>
                </p:oleObj>
              </mc:Choice>
              <mc:Fallback>
                <p:oleObj name="Worksheet" r:id="rId4" imgW="2276559" imgH="1723950" progId="Excel.Sheet.12">
                  <p:embed/>
                  <p:pic>
                    <p:nvPicPr>
                      <p:cNvPr id="0" name=""/>
                      <p:cNvPicPr/>
                      <p:nvPr/>
                    </p:nvPicPr>
                    <p:blipFill>
                      <a:blip r:embed="rId5"/>
                      <a:stretch>
                        <a:fillRect/>
                      </a:stretch>
                    </p:blipFill>
                    <p:spPr>
                      <a:xfrm>
                        <a:off x="4137026" y="4204103"/>
                        <a:ext cx="2276475" cy="1727264"/>
                      </a:xfrm>
                      <a:prstGeom prst="rect">
                        <a:avLst/>
                      </a:prstGeom>
                    </p:spPr>
                  </p:pic>
                </p:oleObj>
              </mc:Fallback>
            </mc:AlternateContent>
          </a:graphicData>
        </a:graphic>
      </p:graphicFrame>
    </p:spTree>
    <p:extLst>
      <p:ext uri="{BB962C8B-B14F-4D97-AF65-F5344CB8AC3E}">
        <p14:creationId xmlns:p14="http://schemas.microsoft.com/office/powerpoint/2010/main" val="18783221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xfrm>
            <a:off x="1544638" y="360363"/>
            <a:ext cx="4273550" cy="3205162"/>
          </a:xfrm>
          <a:ln/>
        </p:spPr>
      </p:sp>
      <p:sp>
        <p:nvSpPr>
          <p:cNvPr id="126979" name="Notes Placeholder 2"/>
          <p:cNvSpPr>
            <a:spLocks noGrp="1"/>
          </p:cNvSpPr>
          <p:nvPr>
            <p:ph type="body" idx="1"/>
          </p:nvPr>
        </p:nvSpPr>
        <p:spPr>
          <a:xfrm>
            <a:off x="444502" y="4275216"/>
            <a:ext cx="3521075" cy="3863281"/>
          </a:xfrm>
          <a:prstGeom prst="rect">
            <a:avLst/>
          </a:prstGeom>
          <a:noFill/>
          <a:ln/>
        </p:spPr>
        <p:txBody>
          <a:bodyPr/>
          <a:lstStyle/>
          <a:p>
            <a:r>
              <a:rPr lang="en-US" dirty="0">
                <a:ea typeface="ＭＳ Ｐゴシック" pitchFamily="34" charset="-128"/>
              </a:rPr>
              <a:t>OAs can be made at any time using technology demonstrators, prototypes, mockups, or simulations, but do not substitute for the IOT&amp;E necessary to support FRP decisions. An OA does not have to use production-representative articles. An MDAP or Office of the Secretary of Defense (OSD)-designated T&amp;E oversight program requires an OA to support a Limited Rate Initial Production (LRIP) decision and can support other program reviews. All OAs are included in Part IV and V of the Test and Evaluation Master Plan (TEMP). For programs on the OSD T&amp;E oversight list, the OA test plans require formal approval by Director, Operational Test and Evaluation (DOT&amp;E). OAs do not support FRP DRs </a:t>
            </a:r>
          </a:p>
        </p:txBody>
      </p:sp>
      <p:sp>
        <p:nvSpPr>
          <p:cNvPr id="126980"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9B8865B2-B0F4-4936-92FA-A715249EE99F}" type="slidenum">
              <a:rPr lang="en-US" b="1" smtClean="0">
                <a:latin typeface="Verdana" pitchFamily="34" charset="0"/>
              </a:rPr>
              <a:pPr/>
              <a:t>137</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23675194"/>
              </p:ext>
            </p:extLst>
          </p:nvPr>
        </p:nvGraphicFramePr>
        <p:xfrm>
          <a:off x="4137026" y="4261746"/>
          <a:ext cx="2276475" cy="1183319"/>
        </p:xfrm>
        <a:graphic>
          <a:graphicData uri="http://schemas.openxmlformats.org/presentationml/2006/ole">
            <mc:AlternateContent xmlns:mc="http://schemas.openxmlformats.org/markup-compatibility/2006">
              <mc:Choice xmlns:v="urn:schemas-microsoft-com:vml" Requires="v">
                <p:oleObj spid="_x0000_s54335" name="Worksheet" r:id="rId4" imgW="2276411" imgH="1181229" progId="Excel.Sheet.12">
                  <p:embed/>
                </p:oleObj>
              </mc:Choice>
              <mc:Fallback>
                <p:oleObj name="Worksheet" r:id="rId4" imgW="2276411" imgH="1181229" progId="Excel.Sheet.12">
                  <p:embed/>
                  <p:pic>
                    <p:nvPicPr>
                      <p:cNvPr id="0" name=""/>
                      <p:cNvPicPr/>
                      <p:nvPr/>
                    </p:nvPicPr>
                    <p:blipFill>
                      <a:blip r:embed="rId5"/>
                      <a:stretch>
                        <a:fillRect/>
                      </a:stretch>
                    </p:blipFill>
                    <p:spPr>
                      <a:xfrm>
                        <a:off x="4137026" y="4261746"/>
                        <a:ext cx="2276475" cy="1183319"/>
                      </a:xfrm>
                      <a:prstGeom prst="rect">
                        <a:avLst/>
                      </a:prstGeom>
                    </p:spPr>
                  </p:pic>
                </p:oleObj>
              </mc:Fallback>
            </mc:AlternateContent>
          </a:graphicData>
        </a:graphic>
      </p:graphicFrame>
    </p:spTree>
    <p:extLst>
      <p:ext uri="{BB962C8B-B14F-4D97-AF65-F5344CB8AC3E}">
        <p14:creationId xmlns:p14="http://schemas.microsoft.com/office/powerpoint/2010/main" val="31092055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xfrm>
            <a:off x="1544638" y="360363"/>
            <a:ext cx="4273550" cy="3205162"/>
          </a:xfrm>
          <a:ln/>
        </p:spPr>
      </p:sp>
      <p:sp>
        <p:nvSpPr>
          <p:cNvPr id="128003" name="Notes Placeholder 2"/>
          <p:cNvSpPr>
            <a:spLocks noGrp="1"/>
          </p:cNvSpPr>
          <p:nvPr>
            <p:ph type="body" idx="1"/>
          </p:nvPr>
        </p:nvSpPr>
        <p:spPr>
          <a:xfrm>
            <a:off x="444502" y="4351559"/>
            <a:ext cx="3521075" cy="3882367"/>
          </a:xfrm>
          <a:prstGeom prst="rect">
            <a:avLst/>
          </a:prstGeom>
          <a:noFill/>
          <a:ln/>
        </p:spPr>
        <p:txBody>
          <a:bodyPr/>
          <a:lstStyle/>
          <a:p>
            <a:r>
              <a:rPr lang="en-US" dirty="0">
                <a:ea typeface="ＭＳ Ｐゴシック" pitchFamily="34" charset="-128"/>
              </a:rPr>
              <a:t>OAs can be made at any time using technology demonstrators, prototypes, mockups, or simulations, but do not substitute for the IOT&amp;E necessary to support FRP decisions. An OA does not have to use production-representative articles. An MDAP or Office of the Secretary of Defense (OSD)-designated T&amp;E oversight program requires an OA to support a Limited Rate Initial Production (LRIP) decision and can support other program reviews. All OAs are included in Part IV and V of the Test and Evaluation Master Plan (TEMP). For programs on the OSD T&amp;E oversight list, the OA test plans require formal approval by Director, Operational Test and Evaluation (DOT&amp;E). OAs do not support FRP DRs </a:t>
            </a:r>
          </a:p>
        </p:txBody>
      </p:sp>
      <p:sp>
        <p:nvSpPr>
          <p:cNvPr id="128004"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256E9D9E-D73A-4864-A8E5-AB54D0F10A8D}" type="slidenum">
              <a:rPr lang="en-US" b="1" smtClean="0">
                <a:latin typeface="Verdana" pitchFamily="34" charset="0"/>
              </a:rPr>
              <a:pPr/>
              <a:t>138</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503342357"/>
              </p:ext>
            </p:extLst>
          </p:nvPr>
        </p:nvGraphicFramePr>
        <p:xfrm>
          <a:off x="4137026" y="4242662"/>
          <a:ext cx="2276475" cy="1154690"/>
        </p:xfrm>
        <a:graphic>
          <a:graphicData uri="http://schemas.openxmlformats.org/presentationml/2006/ole">
            <mc:AlternateContent xmlns:mc="http://schemas.openxmlformats.org/markup-compatibility/2006">
              <mc:Choice xmlns:v="urn:schemas-microsoft-com:vml" Requires="v">
                <p:oleObj spid="_x0000_s55359" name="Worksheet" r:id="rId4" imgW="2276411" imgH="1152616" progId="Excel.Sheet.12">
                  <p:embed/>
                </p:oleObj>
              </mc:Choice>
              <mc:Fallback>
                <p:oleObj name="Worksheet" r:id="rId4" imgW="2276411" imgH="1152616" progId="Excel.Sheet.12">
                  <p:embed/>
                  <p:pic>
                    <p:nvPicPr>
                      <p:cNvPr id="0" name=""/>
                      <p:cNvPicPr/>
                      <p:nvPr/>
                    </p:nvPicPr>
                    <p:blipFill>
                      <a:blip r:embed="rId5"/>
                      <a:stretch>
                        <a:fillRect/>
                      </a:stretch>
                    </p:blipFill>
                    <p:spPr>
                      <a:xfrm>
                        <a:off x="4137026" y="4242662"/>
                        <a:ext cx="2276475" cy="1154690"/>
                      </a:xfrm>
                      <a:prstGeom prst="rect">
                        <a:avLst/>
                      </a:prstGeom>
                    </p:spPr>
                  </p:pic>
                </p:oleObj>
              </mc:Fallback>
            </mc:AlternateContent>
          </a:graphicData>
        </a:graphic>
      </p:graphicFrame>
    </p:spTree>
    <p:extLst>
      <p:ext uri="{BB962C8B-B14F-4D97-AF65-F5344CB8AC3E}">
        <p14:creationId xmlns:p14="http://schemas.microsoft.com/office/powerpoint/2010/main" val="14046018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xfrm>
            <a:off x="1544638" y="360363"/>
            <a:ext cx="4273550" cy="3205162"/>
          </a:xfrm>
          <a:ln/>
        </p:spPr>
      </p:sp>
      <p:sp>
        <p:nvSpPr>
          <p:cNvPr id="129027" name="Notes Placeholder 2"/>
          <p:cNvSpPr>
            <a:spLocks noGrp="1"/>
          </p:cNvSpPr>
          <p:nvPr>
            <p:ph type="body" idx="1"/>
          </p:nvPr>
        </p:nvSpPr>
        <p:spPr>
          <a:xfrm>
            <a:off x="444502" y="4351561"/>
            <a:ext cx="3521075" cy="3939625"/>
          </a:xfrm>
          <a:prstGeom prst="rect">
            <a:avLst/>
          </a:prstGeom>
          <a:noFill/>
          <a:ln/>
        </p:spPr>
        <p:txBody>
          <a:bodyPr/>
          <a:lstStyle/>
          <a:p>
            <a:r>
              <a:rPr lang="en-US" dirty="0">
                <a:ea typeface="ＭＳ Ｐゴシック" pitchFamily="34" charset="-128"/>
              </a:rPr>
              <a:t>Source: D</a:t>
            </a:r>
            <a:r>
              <a:rPr lang="en-US" u="sng" dirty="0">
                <a:ea typeface="ＭＳ Ｐゴシック" pitchFamily="34" charset="-128"/>
                <a:hlinkClick r:id="rId4"/>
              </a:rPr>
              <a:t>AU T&amp;E Management Guide</a:t>
            </a:r>
            <a:endParaRPr lang="en-US" u="sng" dirty="0">
              <a:ea typeface="ＭＳ Ｐゴシック" pitchFamily="34" charset="-128"/>
            </a:endParaRPr>
          </a:p>
          <a:p>
            <a:endParaRPr lang="en-US" u="sng" dirty="0">
              <a:ea typeface="ＭＳ Ｐゴシック" pitchFamily="34" charset="-128"/>
            </a:endParaRPr>
          </a:p>
          <a:p>
            <a:pPr marL="178912" indent="-178912">
              <a:spcBef>
                <a:spcPct val="20000"/>
              </a:spcBef>
              <a:buClr>
                <a:srgbClr val="151C77"/>
              </a:buClr>
              <a:buSzPct val="80000"/>
              <a:buFont typeface="Wingdings" pitchFamily="2" charset="2"/>
              <a:buChar char="n"/>
            </a:pPr>
            <a:r>
              <a:rPr lang="en-US" b="1" dirty="0">
                <a:latin typeface="Arial" charset="0"/>
              </a:rPr>
              <a:t>Real value results from realistic aspects that are likely to exist in actual combat employment </a:t>
            </a:r>
          </a:p>
          <a:p>
            <a:pPr marL="166357" indent="-166357">
              <a:spcBef>
                <a:spcPct val="20000"/>
              </a:spcBef>
              <a:buClr>
                <a:srgbClr val="151C77"/>
              </a:buClr>
              <a:buSzPct val="80000"/>
              <a:buFont typeface="Wingdings" pitchFamily="2" charset="2"/>
              <a:buChar char="n"/>
            </a:pPr>
            <a:r>
              <a:rPr lang="en-US" dirty="0">
                <a:latin typeface="Arial" charset="0"/>
              </a:rPr>
              <a:t>More than scientific observation and data collection – provides opportunity for the unexpected to occur as it usually does in combat</a:t>
            </a:r>
          </a:p>
          <a:p>
            <a:endParaRPr lang="en-US" dirty="0">
              <a:ea typeface="ＭＳ Ｐゴシック" pitchFamily="34" charset="-128"/>
            </a:endParaRPr>
          </a:p>
          <a:p>
            <a:endParaRPr lang="en-US" dirty="0">
              <a:ea typeface="ＭＳ Ｐゴシック" pitchFamily="34" charset="-128"/>
            </a:endParaRPr>
          </a:p>
        </p:txBody>
      </p:sp>
      <p:sp>
        <p:nvSpPr>
          <p:cNvPr id="129028"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675223CB-9104-4D42-8240-9E2072965E37}" type="slidenum">
              <a:rPr lang="en-US" b="1" smtClean="0">
                <a:latin typeface="Verdana" pitchFamily="34" charset="0"/>
              </a:rPr>
              <a:pPr/>
              <a:t>139</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196469775"/>
              </p:ext>
            </p:extLst>
          </p:nvPr>
        </p:nvGraphicFramePr>
        <p:xfrm>
          <a:off x="4113213" y="4204490"/>
          <a:ext cx="2276475" cy="1536405"/>
        </p:xfrm>
        <a:graphic>
          <a:graphicData uri="http://schemas.openxmlformats.org/presentationml/2006/ole">
            <mc:AlternateContent xmlns:mc="http://schemas.openxmlformats.org/markup-compatibility/2006">
              <mc:Choice xmlns:v="urn:schemas-microsoft-com:vml" Requires="v">
                <p:oleObj spid="_x0000_s56383" name="Worksheet" r:id="rId5" imgW="2276411" imgH="1533493" progId="Excel.Sheet.12">
                  <p:embed/>
                </p:oleObj>
              </mc:Choice>
              <mc:Fallback>
                <p:oleObj name="Worksheet" r:id="rId5" imgW="2276411" imgH="1533493" progId="Excel.Sheet.12">
                  <p:embed/>
                  <p:pic>
                    <p:nvPicPr>
                      <p:cNvPr id="0" name=""/>
                      <p:cNvPicPr/>
                      <p:nvPr/>
                    </p:nvPicPr>
                    <p:blipFill>
                      <a:blip r:embed="rId6"/>
                      <a:stretch>
                        <a:fillRect/>
                      </a:stretch>
                    </p:blipFill>
                    <p:spPr>
                      <a:xfrm>
                        <a:off x="4113213" y="4204490"/>
                        <a:ext cx="2276475" cy="1536405"/>
                      </a:xfrm>
                      <a:prstGeom prst="rect">
                        <a:avLst/>
                      </a:prstGeom>
                    </p:spPr>
                  </p:pic>
                </p:oleObj>
              </mc:Fallback>
            </mc:AlternateContent>
          </a:graphicData>
        </a:graphic>
      </p:graphicFrame>
    </p:spTree>
    <p:extLst>
      <p:ext uri="{BB962C8B-B14F-4D97-AF65-F5344CB8AC3E}">
        <p14:creationId xmlns:p14="http://schemas.microsoft.com/office/powerpoint/2010/main" val="1120718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062038" y="388938"/>
            <a:ext cx="4505325" cy="3379787"/>
          </a:xfrm>
          <a:ln/>
        </p:spPr>
      </p:sp>
      <p:sp>
        <p:nvSpPr>
          <p:cNvPr id="69635" name="Notes Placeholder 2"/>
          <p:cNvSpPr>
            <a:spLocks noGrp="1"/>
          </p:cNvSpPr>
          <p:nvPr>
            <p:ph type="body" idx="1"/>
          </p:nvPr>
        </p:nvSpPr>
        <p:spPr>
          <a:xfrm>
            <a:off x="1116342" y="3873349"/>
            <a:ext cx="4402960" cy="5091133"/>
          </a:xfrm>
          <a:prstGeom prst="rect">
            <a:avLst/>
          </a:prstGeom>
          <a:noFill/>
          <a:ln/>
        </p:spPr>
        <p:txBody>
          <a:bodyPr/>
          <a:lstStyle/>
          <a:p>
            <a:endParaRPr lang="en-US" dirty="0"/>
          </a:p>
        </p:txBody>
      </p:sp>
      <p:sp>
        <p:nvSpPr>
          <p:cNvPr id="69636"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CC7599DB-D79F-487E-844B-85836F8809F8}" type="slidenum">
              <a:rPr lang="en-US" b="1" smtClean="0">
                <a:solidFill>
                  <a:prstClr val="black"/>
                </a:solidFill>
                <a:latin typeface="Verdana" pitchFamily="34" charset="0"/>
              </a:rPr>
              <a:pPr/>
              <a:t>23</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129039049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xfrm>
            <a:off x="1544638" y="360363"/>
            <a:ext cx="4273550" cy="3205162"/>
          </a:xfrm>
          <a:ln/>
        </p:spPr>
      </p:sp>
      <p:sp>
        <p:nvSpPr>
          <p:cNvPr id="131075"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3107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5ACB16F4-63A5-4BD8-BBE0-2D0483A5F063}" type="slidenum">
              <a:rPr lang="en-US" b="1" smtClean="0">
                <a:latin typeface="Verdana" pitchFamily="34" charset="0"/>
              </a:rPr>
              <a:pPr/>
              <a:t>140</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618342767"/>
              </p:ext>
            </p:extLst>
          </p:nvPr>
        </p:nvGraphicFramePr>
        <p:xfrm>
          <a:off x="4137026" y="4299919"/>
          <a:ext cx="2276475" cy="1727264"/>
        </p:xfrm>
        <a:graphic>
          <a:graphicData uri="http://schemas.openxmlformats.org/presentationml/2006/ole">
            <mc:AlternateContent xmlns:mc="http://schemas.openxmlformats.org/markup-compatibility/2006">
              <mc:Choice xmlns:v="urn:schemas-microsoft-com:vml" Requires="v">
                <p:oleObj spid="_x0000_s57406" name="Worksheet" r:id="rId4" imgW="2276411" imgH="1724066" progId="Excel.Sheet.12">
                  <p:embed/>
                </p:oleObj>
              </mc:Choice>
              <mc:Fallback>
                <p:oleObj name="Worksheet" r:id="rId4" imgW="2276411" imgH="1724066" progId="Excel.Sheet.12">
                  <p:embed/>
                  <p:pic>
                    <p:nvPicPr>
                      <p:cNvPr id="0" name=""/>
                      <p:cNvPicPr/>
                      <p:nvPr/>
                    </p:nvPicPr>
                    <p:blipFill>
                      <a:blip r:embed="rId5"/>
                      <a:stretch>
                        <a:fillRect/>
                      </a:stretch>
                    </p:blipFill>
                    <p:spPr>
                      <a:xfrm>
                        <a:off x="4137026" y="4299919"/>
                        <a:ext cx="2276475" cy="1727264"/>
                      </a:xfrm>
                      <a:prstGeom prst="rect">
                        <a:avLst/>
                      </a:prstGeom>
                    </p:spPr>
                  </p:pic>
                </p:oleObj>
              </mc:Fallback>
            </mc:AlternateContent>
          </a:graphicData>
        </a:graphic>
      </p:graphicFrame>
    </p:spTree>
    <p:extLst>
      <p:ext uri="{BB962C8B-B14F-4D97-AF65-F5344CB8AC3E}">
        <p14:creationId xmlns:p14="http://schemas.microsoft.com/office/powerpoint/2010/main" val="42702930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xfrm>
            <a:off x="1544638" y="360363"/>
            <a:ext cx="4273550" cy="3205162"/>
          </a:xfrm>
          <a:ln/>
        </p:spPr>
      </p:sp>
      <p:sp>
        <p:nvSpPr>
          <p:cNvPr id="144387"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44388"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BE4B3ACE-80DD-4601-B562-4224BAC63AAD}" type="slidenum">
              <a:rPr lang="en-US" b="1" smtClean="0">
                <a:latin typeface="Verdana" pitchFamily="34" charset="0"/>
              </a:rPr>
              <a:pPr/>
              <a:t>141</a:t>
            </a:fld>
            <a:endParaRPr lang="en-US" b="1" dirty="0">
              <a:latin typeface="Verdana"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78213401"/>
              </p:ext>
            </p:extLst>
          </p:nvPr>
        </p:nvGraphicFramePr>
        <p:xfrm>
          <a:off x="4137026" y="4299918"/>
          <a:ext cx="2276475" cy="3540413"/>
        </p:xfrm>
        <a:graphic>
          <a:graphicData uri="http://schemas.openxmlformats.org/presentationml/2006/ole">
            <mc:AlternateContent xmlns:mc="http://schemas.openxmlformats.org/markup-compatibility/2006">
              <mc:Choice xmlns:v="urn:schemas-microsoft-com:vml" Requires="v">
                <p:oleObj spid="_x0000_s58430" name="Worksheet" r:id="rId4" imgW="2276411" imgH="3533700" progId="Excel.Sheet.12">
                  <p:embed/>
                </p:oleObj>
              </mc:Choice>
              <mc:Fallback>
                <p:oleObj name="Worksheet" r:id="rId4" imgW="2276411" imgH="3533700" progId="Excel.Sheet.12">
                  <p:embed/>
                  <p:pic>
                    <p:nvPicPr>
                      <p:cNvPr id="0" name=""/>
                      <p:cNvPicPr/>
                      <p:nvPr/>
                    </p:nvPicPr>
                    <p:blipFill>
                      <a:blip r:embed="rId5"/>
                      <a:stretch>
                        <a:fillRect/>
                      </a:stretch>
                    </p:blipFill>
                    <p:spPr>
                      <a:xfrm>
                        <a:off x="4137026" y="4299918"/>
                        <a:ext cx="2276475" cy="3540413"/>
                      </a:xfrm>
                      <a:prstGeom prst="rect">
                        <a:avLst/>
                      </a:prstGeom>
                    </p:spPr>
                  </p:pic>
                </p:oleObj>
              </mc:Fallback>
            </mc:AlternateContent>
          </a:graphicData>
        </a:graphic>
      </p:graphicFrame>
    </p:spTree>
    <p:extLst>
      <p:ext uri="{BB962C8B-B14F-4D97-AF65-F5344CB8AC3E}">
        <p14:creationId xmlns:p14="http://schemas.microsoft.com/office/powerpoint/2010/main" val="36024285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1544638" y="360363"/>
            <a:ext cx="4273550" cy="3205162"/>
          </a:xfrm>
          <a:ln/>
        </p:spPr>
      </p:sp>
      <p:sp>
        <p:nvSpPr>
          <p:cNvPr id="84995"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843D6224-4B78-485E-B171-8B3D9FF94E7B}" type="slidenum">
              <a:rPr lang="en-US" smtClean="0"/>
              <a:pPr>
                <a:defRPr/>
              </a:pPr>
              <a:t>142</a:t>
            </a:fld>
            <a:endParaRPr lang="en-US"/>
          </a:p>
        </p:txBody>
      </p:sp>
    </p:spTree>
    <p:extLst>
      <p:ext uri="{BB962C8B-B14F-4D97-AF65-F5344CB8AC3E}">
        <p14:creationId xmlns:p14="http://schemas.microsoft.com/office/powerpoint/2010/main" val="22357838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544638" y="360363"/>
            <a:ext cx="4273550" cy="3205162"/>
          </a:xfrm>
          <a:ln/>
        </p:spPr>
      </p:sp>
    </p:spTree>
    <p:extLst>
      <p:ext uri="{BB962C8B-B14F-4D97-AF65-F5344CB8AC3E}">
        <p14:creationId xmlns:p14="http://schemas.microsoft.com/office/powerpoint/2010/main" val="412558906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544638" y="360363"/>
            <a:ext cx="4273550" cy="3205162"/>
          </a:xfrm>
          <a:ln/>
        </p:spPr>
      </p:sp>
    </p:spTree>
    <p:extLst>
      <p:ext uri="{BB962C8B-B14F-4D97-AF65-F5344CB8AC3E}">
        <p14:creationId xmlns:p14="http://schemas.microsoft.com/office/powerpoint/2010/main" val="20836587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xfrm>
            <a:off x="1544638" y="360363"/>
            <a:ext cx="4273550" cy="3205162"/>
          </a:xfrm>
          <a:ln/>
        </p:spPr>
      </p:sp>
      <p:sp>
        <p:nvSpPr>
          <p:cNvPr id="88067"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107524" name="Slide Number Placeholder 3"/>
          <p:cNvSpPr txBox="1">
            <a:spLocks noGrp="1"/>
          </p:cNvSpPr>
          <p:nvPr/>
        </p:nvSpPr>
        <p:spPr bwMode="auto">
          <a:xfrm>
            <a:off x="3884026" y="8847854"/>
            <a:ext cx="2973974" cy="466011"/>
          </a:xfrm>
          <a:prstGeom prst="rect">
            <a:avLst/>
          </a:prstGeom>
          <a:noFill/>
          <a:ln>
            <a:miter lim="800000"/>
            <a:headEnd/>
            <a:tailEnd/>
          </a:ln>
        </p:spPr>
        <p:txBody>
          <a:bodyPr lIns="91875" tIns="45937" rIns="91875" bIns="45937" anchor="b"/>
          <a:lstStyle/>
          <a:p>
            <a:pPr algn="r" defTabSz="918051" eaLnBrk="0" hangingPunct="0">
              <a:defRPr/>
            </a:pPr>
            <a:fld id="{5B8B6ED4-F4A2-4A35-BADF-EE5000A8FDAD}" type="slidenum">
              <a:rPr lang="en-US" sz="1200">
                <a:latin typeface="Times New Roman" pitchFamily="18" charset="0"/>
              </a:rPr>
              <a:pPr algn="r" defTabSz="918051" eaLnBrk="0" hangingPunct="0">
                <a:defRPr/>
              </a:pPr>
              <a:t>145</a:t>
            </a:fld>
            <a:endParaRPr lang="en-US" sz="1200">
              <a:latin typeface="Times New Roman" pitchFamily="18" charset="0"/>
            </a:endParaRPr>
          </a:p>
        </p:txBody>
      </p:sp>
    </p:spTree>
    <p:extLst>
      <p:ext uri="{BB962C8B-B14F-4D97-AF65-F5344CB8AC3E}">
        <p14:creationId xmlns:p14="http://schemas.microsoft.com/office/powerpoint/2010/main" val="40001429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xfrm>
            <a:off x="1544638" y="360363"/>
            <a:ext cx="4273550" cy="3205162"/>
          </a:xfrm>
          <a:ln/>
        </p:spPr>
      </p:sp>
      <p:sp>
        <p:nvSpPr>
          <p:cNvPr id="89091"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108548" name="Slide Number Placeholder 3"/>
          <p:cNvSpPr txBox="1">
            <a:spLocks noGrp="1"/>
          </p:cNvSpPr>
          <p:nvPr/>
        </p:nvSpPr>
        <p:spPr bwMode="auto">
          <a:xfrm>
            <a:off x="3884026" y="8847854"/>
            <a:ext cx="2973974" cy="466011"/>
          </a:xfrm>
          <a:prstGeom prst="rect">
            <a:avLst/>
          </a:prstGeom>
          <a:noFill/>
          <a:ln>
            <a:miter lim="800000"/>
            <a:headEnd/>
            <a:tailEnd/>
          </a:ln>
        </p:spPr>
        <p:txBody>
          <a:bodyPr lIns="91875" tIns="45937" rIns="91875" bIns="45937" anchor="b"/>
          <a:lstStyle/>
          <a:p>
            <a:pPr algn="r" defTabSz="918051" eaLnBrk="0" hangingPunct="0">
              <a:defRPr/>
            </a:pPr>
            <a:fld id="{122A9349-E37D-4167-B7DC-5D26D2CCE013}" type="slidenum">
              <a:rPr lang="en-US" sz="1200">
                <a:latin typeface="Times New Roman" pitchFamily="18" charset="0"/>
              </a:rPr>
              <a:pPr algn="r" defTabSz="918051" eaLnBrk="0" hangingPunct="0">
                <a:defRPr/>
              </a:pPr>
              <a:t>146</a:t>
            </a:fld>
            <a:endParaRPr lang="en-US" sz="1200">
              <a:latin typeface="Times New Roman" pitchFamily="18" charset="0"/>
            </a:endParaRPr>
          </a:p>
        </p:txBody>
      </p:sp>
    </p:spTree>
    <p:extLst>
      <p:ext uri="{BB962C8B-B14F-4D97-AF65-F5344CB8AC3E}">
        <p14:creationId xmlns:p14="http://schemas.microsoft.com/office/powerpoint/2010/main" val="27369421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xfrm>
            <a:off x="1544638" y="360363"/>
            <a:ext cx="4273550" cy="3205162"/>
          </a:xfrm>
          <a:ln/>
        </p:spPr>
      </p:sp>
      <p:sp>
        <p:nvSpPr>
          <p:cNvPr id="90115"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A9291ACC-F0D5-4532-A210-EB29999B99BD}" type="slidenum">
              <a:rPr lang="en-US" smtClean="0"/>
              <a:pPr>
                <a:defRPr/>
              </a:pPr>
              <a:t>147</a:t>
            </a:fld>
            <a:endParaRPr lang="en-US"/>
          </a:p>
        </p:txBody>
      </p:sp>
    </p:spTree>
    <p:extLst>
      <p:ext uri="{BB962C8B-B14F-4D97-AF65-F5344CB8AC3E}">
        <p14:creationId xmlns:p14="http://schemas.microsoft.com/office/powerpoint/2010/main" val="7066949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544638" y="360363"/>
            <a:ext cx="4273550" cy="3205162"/>
          </a:xfrm>
          <a:ln/>
        </p:spPr>
      </p:sp>
      <p:sp>
        <p:nvSpPr>
          <p:cNvPr id="91139"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F389966A-D6F1-4139-BF1B-F48270B0E346}" type="slidenum">
              <a:rPr lang="en-US" smtClean="0"/>
              <a:pPr>
                <a:defRPr/>
              </a:pPr>
              <a:t>148</a:t>
            </a:fld>
            <a:endParaRPr lang="en-US"/>
          </a:p>
        </p:txBody>
      </p:sp>
    </p:spTree>
    <p:extLst>
      <p:ext uri="{BB962C8B-B14F-4D97-AF65-F5344CB8AC3E}">
        <p14:creationId xmlns:p14="http://schemas.microsoft.com/office/powerpoint/2010/main" val="38614934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xfrm>
            <a:off x="1544638" y="360363"/>
            <a:ext cx="4273550" cy="3205162"/>
          </a:xfrm>
          <a:ln/>
        </p:spPr>
      </p:sp>
      <p:sp>
        <p:nvSpPr>
          <p:cNvPr id="92163"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6369381A-B0B1-4147-8FB9-BF0AF05D7768}" type="slidenum">
              <a:rPr lang="en-US" smtClean="0"/>
              <a:pPr>
                <a:defRPr/>
              </a:pPr>
              <a:t>149</a:t>
            </a:fld>
            <a:endParaRPr lang="en-US"/>
          </a:p>
        </p:txBody>
      </p:sp>
    </p:spTree>
    <p:extLst>
      <p:ext uri="{BB962C8B-B14F-4D97-AF65-F5344CB8AC3E}">
        <p14:creationId xmlns:p14="http://schemas.microsoft.com/office/powerpoint/2010/main" val="4052717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062038" y="388938"/>
            <a:ext cx="4505325" cy="3379787"/>
          </a:xfrm>
          <a:ln/>
        </p:spPr>
      </p:sp>
      <p:sp>
        <p:nvSpPr>
          <p:cNvPr id="69635" name="Notes Placeholder 2"/>
          <p:cNvSpPr>
            <a:spLocks noGrp="1"/>
          </p:cNvSpPr>
          <p:nvPr>
            <p:ph type="body" idx="1"/>
          </p:nvPr>
        </p:nvSpPr>
        <p:spPr>
          <a:xfrm>
            <a:off x="1116342" y="3863540"/>
            <a:ext cx="4412560" cy="5091133"/>
          </a:xfrm>
          <a:prstGeom prst="rect">
            <a:avLst/>
          </a:prstGeom>
          <a:noFill/>
          <a:ln/>
        </p:spPr>
        <p:txBody>
          <a:bodyPr/>
          <a:lstStyle/>
          <a:p>
            <a:endParaRPr lang="en-US" dirty="0"/>
          </a:p>
          <a:p>
            <a:endParaRPr lang="en-US" dirty="0"/>
          </a:p>
          <a:p>
            <a:endParaRPr lang="en-US" dirty="0"/>
          </a:p>
        </p:txBody>
      </p:sp>
      <p:sp>
        <p:nvSpPr>
          <p:cNvPr id="69636"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CC7599DB-D79F-487E-844B-85836F8809F8}" type="slidenum">
              <a:rPr lang="en-US" b="1" smtClean="0">
                <a:solidFill>
                  <a:prstClr val="black"/>
                </a:solidFill>
                <a:latin typeface="Verdana" pitchFamily="34" charset="0"/>
              </a:rPr>
              <a:pPr/>
              <a:t>25</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32273254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xfrm>
            <a:off x="1254125" y="277813"/>
            <a:ext cx="4275138" cy="3206750"/>
          </a:xfrm>
          <a:ln/>
        </p:spPr>
      </p:sp>
      <p:sp>
        <p:nvSpPr>
          <p:cNvPr id="93187" name="Notes Placeholder 2"/>
          <p:cNvSpPr>
            <a:spLocks noGrp="1"/>
          </p:cNvSpPr>
          <p:nvPr>
            <p:ph type="body" idx="1"/>
          </p:nvPr>
        </p:nvSpPr>
        <p:spPr>
          <a:xfrm>
            <a:off x="686421" y="4424723"/>
            <a:ext cx="5485158" cy="419092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93" tIns="45197" rIns="90393" bIns="45197"/>
          <a:lstStyle/>
          <a:p>
            <a:pPr eaLnBrk="1" hangingPunct="1">
              <a:spcBef>
                <a:spcPct val="0"/>
              </a:spcBef>
            </a:pPr>
            <a:endParaRPr lang="en-US">
              <a:latin typeface="Arial" pitchFamily="34" charset="0"/>
            </a:endParaRPr>
          </a:p>
        </p:txBody>
      </p:sp>
      <p:sp>
        <p:nvSpPr>
          <p:cNvPr id="93188" name="Slide Number Placeholder 3"/>
          <p:cNvSpPr txBox="1">
            <a:spLocks noGrp="1"/>
          </p:cNvSpPr>
          <p:nvPr/>
        </p:nvSpPr>
        <p:spPr bwMode="auto">
          <a:xfrm>
            <a:off x="3885580" y="8878072"/>
            <a:ext cx="2975527" cy="437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592" tIns="0" rIns="18592" bIns="0" anchor="b"/>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algn="r"/>
            <a:fld id="{0FF1922F-F67B-4D45-B8FB-23B85F51A2C8}" type="slidenum">
              <a:rPr lang="en-US" sz="1000" i="1">
                <a:solidFill>
                  <a:schemeClr val="tx1"/>
                </a:solidFill>
                <a:latin typeface="Times New Roman" pitchFamily="18" charset="0"/>
              </a:rPr>
              <a:pPr algn="r"/>
              <a:t>150</a:t>
            </a:fld>
            <a:endParaRPr lang="en-US" sz="1000" i="1">
              <a:solidFill>
                <a:schemeClr val="tx1"/>
              </a:solidFill>
              <a:latin typeface="Times New Roman" pitchFamily="18" charset="0"/>
            </a:endParaRPr>
          </a:p>
        </p:txBody>
      </p:sp>
    </p:spTree>
    <p:extLst>
      <p:ext uri="{BB962C8B-B14F-4D97-AF65-F5344CB8AC3E}">
        <p14:creationId xmlns:p14="http://schemas.microsoft.com/office/powerpoint/2010/main" val="36461287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3884026" y="8847854"/>
            <a:ext cx="2973974" cy="466011"/>
          </a:xfrm>
          <a:prstGeom prst="rect">
            <a:avLst/>
          </a:prstGeom>
          <a:noFill/>
          <a:ln>
            <a:miter lim="800000"/>
            <a:headEnd/>
            <a:tailEnd/>
          </a:ln>
        </p:spPr>
        <p:txBody>
          <a:bodyPr lIns="91875" tIns="45937" rIns="91875" bIns="45937" anchor="b"/>
          <a:lstStyle/>
          <a:p>
            <a:pPr algn="r" defTabSz="918979" eaLnBrk="0" hangingPunct="0">
              <a:defRPr/>
            </a:pPr>
            <a:fld id="{9DCAF2D7-1F83-45E9-A41B-78E49413CA92}" type="slidenum">
              <a:rPr lang="en-US" sz="1200">
                <a:latin typeface="Times New Roman" pitchFamily="18" charset="0"/>
              </a:rPr>
              <a:pPr algn="r" defTabSz="918979" eaLnBrk="0" hangingPunct="0">
                <a:defRPr/>
              </a:pPr>
              <a:t>151</a:t>
            </a:fld>
            <a:endParaRPr lang="en-US" sz="1200">
              <a:latin typeface="Times New Roman" pitchFamily="18" charset="0"/>
            </a:endParaRPr>
          </a:p>
        </p:txBody>
      </p:sp>
      <p:sp>
        <p:nvSpPr>
          <p:cNvPr id="94211" name="Rectangle 2"/>
          <p:cNvSpPr>
            <a:spLocks noGrp="1" noRot="1" noChangeAspect="1" noChangeArrowheads="1" noTextEdit="1"/>
          </p:cNvSpPr>
          <p:nvPr>
            <p:ph type="sldImg"/>
          </p:nvPr>
        </p:nvSpPr>
        <p:spPr>
          <a:xfrm>
            <a:off x="1258888" y="222250"/>
            <a:ext cx="4273550" cy="3205163"/>
          </a:xfrm>
          <a:ln/>
        </p:spPr>
      </p:sp>
      <p:sp>
        <p:nvSpPr>
          <p:cNvPr id="74756" name="Rectangle 3"/>
          <p:cNvSpPr>
            <a:spLocks noGrp="1" noChangeArrowheads="1"/>
          </p:cNvSpPr>
          <p:nvPr>
            <p:ph type="body" idx="1"/>
          </p:nvPr>
        </p:nvSpPr>
        <p:spPr>
          <a:xfrm>
            <a:off x="271774" y="5231096"/>
            <a:ext cx="6322218" cy="3758309"/>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latin typeface="+mn-lt"/>
              </a:rPr>
              <a:t>MTTF	Mean-Time-To-Failure</a:t>
            </a:r>
          </a:p>
          <a:p>
            <a:pPr>
              <a:defRPr/>
            </a:pPr>
            <a:r>
              <a:rPr lang="en-US" dirty="0">
                <a:latin typeface="+mn-lt"/>
              </a:rPr>
              <a:t>PMP	Parts, Materials, and Processes</a:t>
            </a:r>
          </a:p>
          <a:p>
            <a:pPr>
              <a:defRPr/>
            </a:pPr>
            <a:endParaRPr lang="en-US" dirty="0">
              <a:latin typeface="+mn-lt"/>
            </a:endParaRPr>
          </a:p>
        </p:txBody>
      </p:sp>
    </p:spTree>
    <p:extLst>
      <p:ext uri="{BB962C8B-B14F-4D97-AF65-F5344CB8AC3E}">
        <p14:creationId xmlns:p14="http://schemas.microsoft.com/office/powerpoint/2010/main" val="24605221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884026" y="8847854"/>
            <a:ext cx="2973974" cy="466011"/>
          </a:xfrm>
          <a:prstGeom prst="rect">
            <a:avLst/>
          </a:prstGeom>
          <a:noFill/>
          <a:ln>
            <a:miter lim="800000"/>
            <a:headEnd/>
            <a:tailEnd/>
          </a:ln>
        </p:spPr>
        <p:txBody>
          <a:bodyPr lIns="91875" tIns="45937" rIns="91875" bIns="45937" anchor="b"/>
          <a:lstStyle/>
          <a:p>
            <a:pPr algn="r" defTabSz="918979" eaLnBrk="0" hangingPunct="0">
              <a:defRPr/>
            </a:pPr>
            <a:fld id="{6F370C28-15E0-4D87-BC0C-E8448FF24B82}" type="slidenum">
              <a:rPr lang="en-US" sz="1200">
                <a:latin typeface="Times New Roman" pitchFamily="18" charset="0"/>
              </a:rPr>
              <a:pPr algn="r" defTabSz="918979" eaLnBrk="0" hangingPunct="0">
                <a:defRPr/>
              </a:pPr>
              <a:t>152</a:t>
            </a:fld>
            <a:endParaRPr lang="en-US" sz="1200">
              <a:latin typeface="Times New Roman" pitchFamily="18" charset="0"/>
            </a:endParaRPr>
          </a:p>
        </p:txBody>
      </p:sp>
      <p:sp>
        <p:nvSpPr>
          <p:cNvPr id="95235" name="Rectangle 2"/>
          <p:cNvSpPr>
            <a:spLocks noGrp="1" noRot="1" noChangeAspect="1" noChangeArrowheads="1" noTextEdit="1"/>
          </p:cNvSpPr>
          <p:nvPr>
            <p:ph type="sldImg"/>
          </p:nvPr>
        </p:nvSpPr>
        <p:spPr>
          <a:xfrm>
            <a:off x="1333500" y="222250"/>
            <a:ext cx="4273550" cy="3205163"/>
          </a:xfrm>
          <a:ln/>
        </p:spPr>
      </p:sp>
      <p:sp>
        <p:nvSpPr>
          <p:cNvPr id="75780" name="Rectangle 3"/>
          <p:cNvSpPr>
            <a:spLocks noGrp="1" noChangeArrowheads="1"/>
          </p:cNvSpPr>
          <p:nvPr>
            <p:ph type="body" idx="1"/>
          </p:nvPr>
        </p:nvSpPr>
        <p:spPr>
          <a:xfrm>
            <a:off x="271774" y="4314978"/>
            <a:ext cx="3612252" cy="3758309"/>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latin typeface="+mn-lt"/>
              </a:rPr>
              <a:t>FPGA	Field Programmable Gate Array</a:t>
            </a:r>
          </a:p>
          <a:p>
            <a:pPr>
              <a:defRPr/>
            </a:pPr>
            <a:r>
              <a:rPr lang="en-US" dirty="0">
                <a:latin typeface="+mn-lt"/>
              </a:rPr>
              <a:t>HBT	</a:t>
            </a:r>
            <a:r>
              <a:rPr lang="en-US" dirty="0" err="1">
                <a:latin typeface="+mn-lt"/>
              </a:rPr>
              <a:t>Heterojunction</a:t>
            </a:r>
            <a:r>
              <a:rPr lang="en-US" dirty="0">
                <a:latin typeface="+mn-lt"/>
              </a:rPr>
              <a:t> Bipolar Transistor</a:t>
            </a:r>
          </a:p>
          <a:p>
            <a:pPr>
              <a:defRPr/>
            </a:pPr>
            <a:r>
              <a:rPr lang="en-US" dirty="0">
                <a:latin typeface="+mn-lt"/>
              </a:rPr>
              <a:t>PMP	Parts, Materials, and Processes</a:t>
            </a:r>
          </a:p>
          <a:p>
            <a:pPr>
              <a:defRPr/>
            </a:pPr>
            <a:endParaRPr lang="en-US" dirty="0">
              <a:latin typeface="+mn-lt"/>
            </a:endParaRPr>
          </a:p>
          <a:p>
            <a:pPr>
              <a:defRPr/>
            </a:pPr>
            <a:r>
              <a:rPr lang="en-US" dirty="0">
                <a:latin typeface="+mn-lt"/>
              </a:rPr>
              <a:t>In addition to perceived erosion in the PMP practices the cost/schedule impact of a PMP failure is magnified the later in the build cycle the failure occurs or the flaw/risk if discovered. The chart illustrates how the cost of failure goes up by orders of magnitude if the problem is not discovered at the piece part level but occurs at the board, box, or system level. This data helps illustrate the importance of high reliability PMP programs and the cost benefit of up front quality/process/test assurance PMP programs prior to integrating parts into higher level of assembly.</a:t>
            </a:r>
          </a:p>
          <a:p>
            <a:pPr>
              <a:defRPr/>
            </a:pPr>
            <a:endParaRPr lang="en-US" dirty="0">
              <a:latin typeface="+mn-lt"/>
            </a:endParaRPr>
          </a:p>
          <a:p>
            <a:pPr>
              <a:defRPr/>
            </a:pPr>
            <a:r>
              <a:rPr lang="en-US" dirty="0">
                <a:latin typeface="+mn-lt"/>
              </a:rPr>
              <a:t>A number of very expensive parts issues illustrate the potential cost impact of failures. </a:t>
            </a:r>
          </a:p>
          <a:p>
            <a:pPr>
              <a:defRPr/>
            </a:pPr>
            <a:endParaRPr lang="en-US" dirty="0">
              <a:latin typeface="+mn-lt"/>
            </a:endParaRPr>
          </a:p>
        </p:txBody>
      </p:sp>
    </p:spTree>
    <p:extLst>
      <p:ext uri="{BB962C8B-B14F-4D97-AF65-F5344CB8AC3E}">
        <p14:creationId xmlns:p14="http://schemas.microsoft.com/office/powerpoint/2010/main" val="42615378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026"/>
          <p:cNvSpPr>
            <a:spLocks noGrp="1" noRot="1" noChangeAspect="1" noChangeArrowheads="1" noTextEdit="1"/>
          </p:cNvSpPr>
          <p:nvPr>
            <p:ph type="sldImg"/>
          </p:nvPr>
        </p:nvSpPr>
        <p:spPr>
          <a:xfrm>
            <a:off x="1295400" y="153988"/>
            <a:ext cx="4273550" cy="3206750"/>
          </a:xfrm>
          <a:ln/>
        </p:spPr>
      </p:sp>
    </p:spTree>
    <p:extLst>
      <p:ext uri="{BB962C8B-B14F-4D97-AF65-F5344CB8AC3E}">
        <p14:creationId xmlns:p14="http://schemas.microsoft.com/office/powerpoint/2010/main" val="302056224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314450" y="153988"/>
            <a:ext cx="4273550" cy="3206750"/>
          </a:xfrm>
          <a:ln/>
        </p:spPr>
      </p:sp>
      <p:sp>
        <p:nvSpPr>
          <p:cNvPr id="77827" name="Rectangle 3"/>
          <p:cNvSpPr>
            <a:spLocks noGrp="1" noChangeArrowheads="1"/>
          </p:cNvSpPr>
          <p:nvPr>
            <p:ph type="body" idx="1"/>
          </p:nvPr>
        </p:nvSpPr>
        <p:spPr>
          <a:xfrm>
            <a:off x="444502" y="4351560"/>
            <a:ext cx="3521075" cy="378693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latin typeface="+mn-lt"/>
              </a:rPr>
              <a:t>DOD	Department of Defense</a:t>
            </a:r>
          </a:p>
        </p:txBody>
      </p:sp>
    </p:spTree>
    <p:extLst>
      <p:ext uri="{BB962C8B-B14F-4D97-AF65-F5344CB8AC3E}">
        <p14:creationId xmlns:p14="http://schemas.microsoft.com/office/powerpoint/2010/main" val="26068143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3887133" y="0"/>
            <a:ext cx="2970868" cy="46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93" tIns="45197" rIns="90393" bIns="45197" anchor="ctr"/>
          <a:lstStyle/>
          <a:p>
            <a:endParaRPr lang="en-US"/>
          </a:p>
        </p:txBody>
      </p:sp>
      <p:sp>
        <p:nvSpPr>
          <p:cNvPr id="98307" name="Rectangle 3"/>
          <p:cNvSpPr>
            <a:spLocks noChangeArrowheads="1"/>
          </p:cNvSpPr>
          <p:nvPr/>
        </p:nvSpPr>
        <p:spPr bwMode="auto">
          <a:xfrm>
            <a:off x="1" y="8851034"/>
            <a:ext cx="2970869" cy="46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93" tIns="45197" rIns="90393" bIns="45197" anchor="ctr"/>
          <a:lstStyle/>
          <a:p>
            <a:endParaRPr lang="en-US"/>
          </a:p>
        </p:txBody>
      </p:sp>
      <p:sp>
        <p:nvSpPr>
          <p:cNvPr id="98308" name="Rectangle 4"/>
          <p:cNvSpPr>
            <a:spLocks noChangeArrowheads="1"/>
          </p:cNvSpPr>
          <p:nvPr/>
        </p:nvSpPr>
        <p:spPr bwMode="auto">
          <a:xfrm>
            <a:off x="1" y="0"/>
            <a:ext cx="2970869" cy="46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93" tIns="45197" rIns="90393" bIns="45197" anchor="ctr"/>
          <a:lstStyle/>
          <a:p>
            <a:endParaRPr lang="en-US"/>
          </a:p>
        </p:txBody>
      </p:sp>
      <p:sp>
        <p:nvSpPr>
          <p:cNvPr id="98309" name="Rectangle 7"/>
          <p:cNvSpPr>
            <a:spLocks noGrp="1" noRot="1" noChangeAspect="1" noChangeArrowheads="1" noTextEdit="1"/>
          </p:cNvSpPr>
          <p:nvPr>
            <p:ph type="sldImg"/>
          </p:nvPr>
        </p:nvSpPr>
        <p:spPr>
          <a:xfrm>
            <a:off x="1428750" y="153988"/>
            <a:ext cx="4273550" cy="3206750"/>
          </a:xfrm>
          <a:ln/>
        </p:spPr>
      </p:sp>
      <p:sp>
        <p:nvSpPr>
          <p:cNvPr id="78854" name="Rectangle 8"/>
          <p:cNvSpPr>
            <a:spLocks noGrp="1" noChangeArrowheads="1"/>
          </p:cNvSpPr>
          <p:nvPr>
            <p:ph type="body" idx="1"/>
          </p:nvPr>
        </p:nvSpPr>
        <p:spPr>
          <a:xfrm>
            <a:off x="444502" y="4313389"/>
            <a:ext cx="3521075" cy="3672423"/>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latin typeface="+mn-lt"/>
              </a:rPr>
              <a:t>Mission, cost, hardness, weight, power, and performance are all considered in the system trade space.  In achieving this, alternative strategies for the use of electronics range from the employing state-of-the-art rad hard parts to non-hardened parts.  Generally, some mix of hardened and screened parts is used.  However,  for specific rad hard applications requiring exposure to stressing nuclear environments or for long duration exposures requiring very high reliability,  rad hard electronics are the only reasonable alternative. </a:t>
            </a:r>
          </a:p>
          <a:p>
            <a:pPr>
              <a:defRPr/>
            </a:pPr>
            <a:endParaRPr lang="en-US" dirty="0">
              <a:latin typeface="Arial" pitchFamily="34" charset="0"/>
            </a:endParaRPr>
          </a:p>
          <a:p>
            <a:pPr>
              <a:defRPr/>
            </a:pPr>
            <a:r>
              <a:rPr lang="en-US" dirty="0">
                <a:latin typeface="Arial" pitchFamily="34" charset="0"/>
              </a:rPr>
              <a:t>C &amp;  R 	Circumvention and Recovery</a:t>
            </a:r>
          </a:p>
          <a:p>
            <a:pPr>
              <a:defRPr/>
            </a:pPr>
            <a:r>
              <a:rPr lang="en-US" dirty="0">
                <a:latin typeface="Arial" pitchFamily="34" charset="0"/>
              </a:rPr>
              <a:t>RH 	Radiation Hardened</a:t>
            </a:r>
          </a:p>
          <a:p>
            <a:pPr>
              <a:defRPr/>
            </a:pPr>
            <a:r>
              <a:rPr lang="en-US" dirty="0">
                <a:latin typeface="Arial" pitchFamily="34" charset="0"/>
              </a:rPr>
              <a:t>RT 	Radiation Tolerant </a:t>
            </a:r>
          </a:p>
        </p:txBody>
      </p:sp>
    </p:spTree>
    <p:extLst>
      <p:ext uri="{BB962C8B-B14F-4D97-AF65-F5344CB8AC3E}">
        <p14:creationId xmlns:p14="http://schemas.microsoft.com/office/powerpoint/2010/main" val="250498724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1241425" y="360363"/>
            <a:ext cx="4271963" cy="3205162"/>
          </a:xfrm>
          <a:ln/>
        </p:spPr>
      </p:sp>
      <p:sp>
        <p:nvSpPr>
          <p:cNvPr id="99331"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5B44F4D3-26B6-4E9A-8870-D02AAD0FDDBA}" type="slidenum">
              <a:rPr lang="en-US" smtClean="0"/>
              <a:pPr>
                <a:defRPr/>
              </a:pPr>
              <a:t>156</a:t>
            </a:fld>
            <a:endParaRPr lang="en-US"/>
          </a:p>
        </p:txBody>
      </p:sp>
    </p:spTree>
    <p:extLst>
      <p:ext uri="{BB962C8B-B14F-4D97-AF65-F5344CB8AC3E}">
        <p14:creationId xmlns:p14="http://schemas.microsoft.com/office/powerpoint/2010/main" val="225047446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xfrm>
            <a:off x="1544638" y="360363"/>
            <a:ext cx="4273550" cy="3205162"/>
          </a:xfrm>
          <a:ln/>
        </p:spPr>
      </p:sp>
      <p:sp>
        <p:nvSpPr>
          <p:cNvPr id="100355"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3BE7B8E5-EE04-4C0C-B4D7-C8770BD1CCFF}" type="slidenum">
              <a:rPr lang="en-US" smtClean="0"/>
              <a:pPr>
                <a:defRPr/>
              </a:pPr>
              <a:t>157</a:t>
            </a:fld>
            <a:endParaRPr lang="en-US"/>
          </a:p>
        </p:txBody>
      </p:sp>
    </p:spTree>
    <p:extLst>
      <p:ext uri="{BB962C8B-B14F-4D97-AF65-F5344CB8AC3E}">
        <p14:creationId xmlns:p14="http://schemas.microsoft.com/office/powerpoint/2010/main" val="135492304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544638" y="360363"/>
            <a:ext cx="4273550" cy="3205162"/>
          </a:xfrm>
          <a:ln/>
        </p:spPr>
      </p:sp>
      <p:sp>
        <p:nvSpPr>
          <p:cNvPr id="101379"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603B2C9B-9CB8-460E-BAF1-77113D1E14E4}" type="slidenum">
              <a:rPr lang="en-US" smtClean="0"/>
              <a:pPr>
                <a:defRPr/>
              </a:pPr>
              <a:t>158</a:t>
            </a:fld>
            <a:endParaRPr lang="en-US"/>
          </a:p>
        </p:txBody>
      </p:sp>
    </p:spTree>
    <p:extLst>
      <p:ext uri="{BB962C8B-B14F-4D97-AF65-F5344CB8AC3E}">
        <p14:creationId xmlns:p14="http://schemas.microsoft.com/office/powerpoint/2010/main" val="28896780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1544638" y="360363"/>
            <a:ext cx="4273550" cy="3205162"/>
          </a:xfrm>
          <a:ln/>
        </p:spPr>
      </p:sp>
      <p:sp>
        <p:nvSpPr>
          <p:cNvPr id="102403"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959A1671-4147-4203-A93D-141AAD60275C}" type="slidenum">
              <a:rPr lang="en-US" smtClean="0"/>
              <a:pPr>
                <a:defRPr/>
              </a:pPr>
              <a:t>159</a:t>
            </a:fld>
            <a:endParaRPr lang="en-US"/>
          </a:p>
        </p:txBody>
      </p:sp>
    </p:spTree>
    <p:extLst>
      <p:ext uri="{BB962C8B-B14F-4D97-AF65-F5344CB8AC3E}">
        <p14:creationId xmlns:p14="http://schemas.microsoft.com/office/powerpoint/2010/main" val="1943548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394971" y="4240860"/>
            <a:ext cx="3521075" cy="4874510"/>
          </a:xfrm>
          <a:prstGeom prst="rect">
            <a:avLst/>
          </a:prstGeom>
        </p:spPr>
        <p:txBody>
          <a:bodyPr>
            <a:normAutofit/>
          </a:bodyPr>
          <a:lstStyle/>
          <a:p>
            <a:pPr>
              <a:defRPr/>
            </a:pPr>
            <a:r>
              <a:rPr lang="en-US" sz="900" dirty="0"/>
              <a:t>The systems engineering process is a top-down comprehensive, iterative and recursive problem solving process, applied sequentially through all stages of development, that is used to:</a:t>
            </a:r>
          </a:p>
          <a:p>
            <a:pPr lvl="1">
              <a:defRPr/>
            </a:pPr>
            <a:r>
              <a:rPr lang="en-US" sz="900" b="1" dirty="0">
                <a:latin typeface="Verdana" pitchFamily="34" charset="0"/>
              </a:rPr>
              <a:t>Transform needs and requirements into a set of system product and process descriptions (adding value and more detail with each level of development),</a:t>
            </a:r>
          </a:p>
          <a:p>
            <a:pPr lvl="1">
              <a:defRPr/>
            </a:pPr>
            <a:r>
              <a:rPr lang="en-US" sz="900" b="1" dirty="0">
                <a:latin typeface="Verdana" pitchFamily="34" charset="0"/>
              </a:rPr>
              <a:t>Generate information for decision makers, and</a:t>
            </a:r>
          </a:p>
          <a:p>
            <a:pPr lvl="1">
              <a:defRPr/>
            </a:pPr>
            <a:r>
              <a:rPr lang="en-US" sz="900" b="1" dirty="0">
                <a:latin typeface="Verdana" pitchFamily="34" charset="0"/>
              </a:rPr>
              <a:t>Provide input for the next level of development</a:t>
            </a:r>
          </a:p>
          <a:p>
            <a:pPr>
              <a:defRPr/>
            </a:pPr>
            <a:r>
              <a:rPr lang="en-US" sz="900" dirty="0"/>
              <a:t>Fundamental systems engineering activities are </a:t>
            </a:r>
          </a:p>
          <a:p>
            <a:pPr lvl="1">
              <a:defRPr/>
            </a:pPr>
            <a:r>
              <a:rPr lang="en-US" sz="900" b="1" dirty="0">
                <a:latin typeface="Verdana" pitchFamily="34" charset="0"/>
              </a:rPr>
              <a:t>Requirements Analysis, </a:t>
            </a:r>
          </a:p>
          <a:p>
            <a:pPr lvl="1">
              <a:defRPr/>
            </a:pPr>
            <a:r>
              <a:rPr lang="en-US" sz="900" b="1" dirty="0">
                <a:latin typeface="Verdana" pitchFamily="34" charset="0"/>
              </a:rPr>
              <a:t>Functional Analysis and Allocation, and</a:t>
            </a:r>
          </a:p>
          <a:p>
            <a:pPr lvl="1">
              <a:defRPr/>
            </a:pPr>
            <a:r>
              <a:rPr lang="en-US" sz="900" b="1" dirty="0">
                <a:latin typeface="Verdana" pitchFamily="34" charset="0"/>
              </a:rPr>
              <a:t>Design Synthesis</a:t>
            </a:r>
          </a:p>
          <a:p>
            <a:pPr>
              <a:defRPr/>
            </a:pPr>
            <a:r>
              <a:rPr lang="en-US" sz="900" dirty="0"/>
              <a:t>Balanced by techniques and tools collectively called System Analysis and Control.</a:t>
            </a:r>
          </a:p>
          <a:p>
            <a:pPr>
              <a:defRPr/>
            </a:pPr>
            <a:r>
              <a:rPr lang="en-US" sz="900" dirty="0"/>
              <a:t>Systems engineering controls are used to </a:t>
            </a:r>
          </a:p>
          <a:p>
            <a:pPr lvl="1">
              <a:defRPr/>
            </a:pPr>
            <a:r>
              <a:rPr lang="en-US" sz="900" b="1" dirty="0">
                <a:latin typeface="Verdana" pitchFamily="34" charset="0"/>
              </a:rPr>
              <a:t>Track decisions and requirements, </a:t>
            </a:r>
          </a:p>
          <a:p>
            <a:pPr lvl="1">
              <a:defRPr/>
            </a:pPr>
            <a:r>
              <a:rPr lang="en-US" sz="900" b="1" dirty="0">
                <a:latin typeface="Verdana" pitchFamily="34" charset="0"/>
              </a:rPr>
              <a:t>maintain technical baselines, </a:t>
            </a:r>
          </a:p>
          <a:p>
            <a:pPr lvl="1">
              <a:defRPr/>
            </a:pPr>
            <a:r>
              <a:rPr lang="en-US" sz="900" b="1" dirty="0">
                <a:latin typeface="Verdana" pitchFamily="34" charset="0"/>
              </a:rPr>
              <a:t>manage interfaces, </a:t>
            </a:r>
          </a:p>
          <a:p>
            <a:pPr lvl="1">
              <a:defRPr/>
            </a:pPr>
            <a:r>
              <a:rPr lang="en-US" sz="900" b="1" dirty="0">
                <a:latin typeface="Verdana" pitchFamily="34" charset="0"/>
              </a:rPr>
              <a:t>manage risks, </a:t>
            </a:r>
          </a:p>
          <a:p>
            <a:pPr lvl="1">
              <a:defRPr/>
            </a:pPr>
            <a:r>
              <a:rPr lang="en-US" sz="900" b="1" dirty="0">
                <a:latin typeface="Verdana" pitchFamily="34" charset="0"/>
              </a:rPr>
              <a:t>Track cost and schedule, </a:t>
            </a:r>
          </a:p>
          <a:p>
            <a:pPr lvl="1">
              <a:defRPr/>
            </a:pPr>
            <a:r>
              <a:rPr lang="en-US" sz="900" b="1" dirty="0">
                <a:latin typeface="Verdana" pitchFamily="34" charset="0"/>
              </a:rPr>
              <a:t> track technical performance,</a:t>
            </a:r>
          </a:p>
          <a:p>
            <a:pPr lvl="1">
              <a:defRPr/>
            </a:pPr>
            <a:r>
              <a:rPr lang="en-US" sz="900" b="1" dirty="0">
                <a:latin typeface="Verdana" pitchFamily="34" charset="0"/>
              </a:rPr>
              <a:t>verify requirements are met, and </a:t>
            </a:r>
          </a:p>
          <a:p>
            <a:pPr lvl="1">
              <a:defRPr/>
            </a:pPr>
            <a:r>
              <a:rPr lang="en-US" sz="900" b="1" dirty="0">
                <a:latin typeface="Verdana" pitchFamily="34" charset="0"/>
              </a:rPr>
              <a:t>review/audit the progress.</a:t>
            </a:r>
            <a:endParaRPr lang="en-US" sz="600" b="1" dirty="0">
              <a:latin typeface="Verdana" pitchFamily="34" charset="0"/>
            </a:endParaRPr>
          </a:p>
        </p:txBody>
      </p:sp>
      <p:sp>
        <p:nvSpPr>
          <p:cNvPr id="116740"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CAE262D8-6B14-48A6-AFF9-69F9FC5ACF2D}" type="slidenum">
              <a:rPr lang="en-US" b="1" smtClean="0">
                <a:latin typeface="Verdana" pitchFamily="34" charset="0"/>
                <a:cs typeface="Arial" pitchFamily="34" charset="0"/>
              </a:rPr>
              <a:pPr/>
              <a:t>27</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3977005" y="7337849"/>
            <a:ext cx="2505075" cy="1472350"/>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b="1" dirty="0">
                <a:latin typeface="Verdana" pitchFamily="34" charset="0"/>
              </a:rPr>
              <a:t>: </a:t>
            </a:r>
            <a:r>
              <a:rPr lang="en-US" sz="1000" b="1" dirty="0"/>
              <a:t>SYSTEMS ENGINEERING</a:t>
            </a:r>
          </a:p>
          <a:p>
            <a:r>
              <a:rPr lang="en-US" sz="1000" b="1" dirty="0"/>
              <a:t>FUNDAMENTALS; SUPPLEMENTARY TEXT PREPARED BY THE DEFENSE ACQUISITION UNIVERSITY PRESS</a:t>
            </a:r>
          </a:p>
          <a:p>
            <a:r>
              <a:rPr lang="en-US" sz="1000" b="1" dirty="0"/>
              <a:t>FORT BELVOIR, VIRGINIA 22060-5565; Jan 2001; page 5-6</a:t>
            </a: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31750538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685800" y="4424722"/>
            <a:ext cx="5486400" cy="4190921"/>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160</a:t>
            </a:fld>
            <a:endParaRPr lang="en-US" b="1" dirty="0"/>
          </a:p>
        </p:txBody>
      </p:sp>
    </p:spTree>
    <p:extLst>
      <p:ext uri="{BB962C8B-B14F-4D97-AF65-F5344CB8AC3E}">
        <p14:creationId xmlns:p14="http://schemas.microsoft.com/office/powerpoint/2010/main" val="105271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xfrm>
            <a:off x="1544638" y="360363"/>
            <a:ext cx="4273550" cy="3205162"/>
          </a:xfrm>
          <a:ln/>
        </p:spPr>
      </p:sp>
      <p:sp>
        <p:nvSpPr>
          <p:cNvPr id="150531" name="Notes Placeholder 2"/>
          <p:cNvSpPr>
            <a:spLocks noGrp="1"/>
          </p:cNvSpPr>
          <p:nvPr>
            <p:ph type="body" idx="1"/>
          </p:nvPr>
        </p:nvSpPr>
        <p:spPr>
          <a:xfrm>
            <a:off x="454027" y="3874415"/>
            <a:ext cx="3521075" cy="5129305"/>
          </a:xfrm>
          <a:prstGeom prst="rect">
            <a:avLst/>
          </a:prstGeom>
          <a:noFill/>
          <a:ln/>
        </p:spPr>
        <p:txBody>
          <a:bodyPr/>
          <a:lstStyle/>
          <a:p>
            <a:endParaRPr lang="en-US" dirty="0">
              <a:ea typeface="ＭＳ Ｐゴシック"/>
            </a:endParaRPr>
          </a:p>
        </p:txBody>
      </p:sp>
      <p:sp>
        <p:nvSpPr>
          <p:cNvPr id="150532"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B9BDC8A5-C25F-4F77-A9B8-366C60A01C5F}" type="slidenum">
              <a:rPr lang="en-US" b="1" smtClean="0">
                <a:latin typeface="Verdana" pitchFamily="34" charset="0"/>
                <a:cs typeface="Arial" pitchFamily="34" charset="0"/>
              </a:rPr>
              <a:pPr/>
              <a:t>161</a:t>
            </a:fld>
            <a:endParaRPr lang="en-US" b="1" dirty="0">
              <a:latin typeface="Verdana" pitchFamily="34" charset="0"/>
              <a:cs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31442715"/>
              </p:ext>
            </p:extLst>
          </p:nvPr>
        </p:nvGraphicFramePr>
        <p:xfrm>
          <a:off x="4146443" y="4235904"/>
          <a:ext cx="2229084" cy="4191078"/>
        </p:xfrm>
        <a:graphic>
          <a:graphicData uri="http://schemas.openxmlformats.org/presentationml/2006/ole">
            <mc:AlternateContent xmlns:mc="http://schemas.openxmlformats.org/markup-compatibility/2006">
              <mc:Choice xmlns:v="urn:schemas-microsoft-com:vml" Requires="v">
                <p:oleObj spid="_x0000_s61497" name="Worksheet" r:id="rId4" imgW="2228816" imgH="4181490" progId="Excel.Sheet.12">
                  <p:embed/>
                </p:oleObj>
              </mc:Choice>
              <mc:Fallback>
                <p:oleObj name="Worksheet" r:id="rId4" imgW="2228816" imgH="4181490" progId="Excel.Sheet.12">
                  <p:embed/>
                  <p:pic>
                    <p:nvPicPr>
                      <p:cNvPr id="0" name=""/>
                      <p:cNvPicPr/>
                      <p:nvPr/>
                    </p:nvPicPr>
                    <p:blipFill>
                      <a:blip r:embed="rId5"/>
                      <a:stretch>
                        <a:fillRect/>
                      </a:stretch>
                    </p:blipFill>
                    <p:spPr>
                      <a:xfrm>
                        <a:off x="4146443" y="4235904"/>
                        <a:ext cx="2229084" cy="4191078"/>
                      </a:xfrm>
                      <a:prstGeom prst="rect">
                        <a:avLst/>
                      </a:prstGeom>
                    </p:spPr>
                  </p:pic>
                </p:oleObj>
              </mc:Fallback>
            </mc:AlternateContent>
          </a:graphicData>
        </a:graphic>
      </p:graphicFrame>
    </p:spTree>
    <p:extLst>
      <p:ext uri="{BB962C8B-B14F-4D97-AF65-F5344CB8AC3E}">
        <p14:creationId xmlns:p14="http://schemas.microsoft.com/office/powerpoint/2010/main" val="11357534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4237045"/>
            <a:ext cx="3521075" cy="4766676"/>
          </a:xfrm>
          <a:prstGeom prst="rect">
            <a:avLst/>
          </a:prstGeom>
        </p:spPr>
        <p:txBody>
          <a:bodyPr>
            <a:noAutofit/>
          </a:bodyPr>
          <a:lstStyle/>
          <a:p>
            <a:pPr>
              <a:defRPr/>
            </a:pPr>
            <a:r>
              <a:rPr lang="en-US" sz="800" dirty="0"/>
              <a:t>Confirm Concept of Operations (CONOPS) and develop mission and functional threads with users: Beginning with engineering analysis and system requirements definition, a strong foundation in the user CONOPS and mission threads is vital, and a working relationship with the users is essential to achieve a balance between user requirements (eventually documented in the Capability Development Document (CDD) at Milestone B) and technical feasibility.</a:t>
            </a:r>
          </a:p>
          <a:p>
            <a:pPr>
              <a:defRPr/>
            </a:pPr>
            <a:r>
              <a:rPr lang="en-US" sz="800" dirty="0"/>
              <a:t>Develop initial view of system requirements and system design concepts: The systems engineering team begins its engineering analysis which could include conducting trade studies and formulating possible system solutions. The analysis effort develops preliminary system functional and performance requirements and possibly overall design options consideration</a:t>
            </a:r>
          </a:p>
          <a:p>
            <a:pPr>
              <a:defRPr/>
            </a:pPr>
            <a:r>
              <a:rPr lang="en-US" sz="800" dirty="0"/>
              <a:t>Identify critical technology elements: The program team, as part of its system solutions analysis, conducts a technology maturity assessment of the hardware and software options with a focus on the CTEs.</a:t>
            </a:r>
          </a:p>
          <a:p>
            <a:pPr>
              <a:defRPr/>
            </a:pPr>
            <a:r>
              <a:rPr lang="en-US" sz="800" dirty="0"/>
              <a:t>Determine external interfaces and interoperability: The team needs to understand the context in which potential systems will be employed (based on CONOPS and mission/ functional threads) and how this context affects the system acquisition, including programmatic and technical interfaces and interdependencies. A systems engineering focus on external interfaces and interoperability facilitates an understanding of end-to-end system performance and its implication to the CDD.</a:t>
            </a:r>
          </a:p>
          <a:p>
            <a:pPr>
              <a:defRPr/>
            </a:pPr>
            <a:r>
              <a:rPr lang="en-US" sz="800" dirty="0"/>
              <a:t>Identify critical protection issues: It is imperative that critical protection issues be identified in the initial stages of systems engineering so that their impact on possible system solutions and requirements can be addressed early and not compel a system redesign after substantial investment has been made.</a:t>
            </a:r>
          </a:p>
          <a:p>
            <a:pPr>
              <a:defRPr/>
            </a:pPr>
            <a:endParaRPr lang="en-US" sz="800" dirty="0"/>
          </a:p>
        </p:txBody>
      </p:sp>
      <p:sp>
        <p:nvSpPr>
          <p:cNvPr id="151556"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07C8BA68-EE4E-48AB-8329-5EED9F344533}" type="slidenum">
              <a:rPr lang="en-US" b="1" smtClean="0">
                <a:latin typeface="Verdana" pitchFamily="34" charset="0"/>
                <a:cs typeface="Arial" pitchFamily="34" charset="0"/>
              </a:rPr>
              <a:pPr/>
              <a:t>162</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022725" y="7398923"/>
            <a:ext cx="2505075" cy="2381483"/>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dirty="0"/>
              <a:t>DAG 4.3.1. Materiel Solution Analysis Phase  </a:t>
            </a:r>
            <a:r>
              <a:rPr lang="en-US" dirty="0">
                <a:hlinkClick r:id="rId4"/>
              </a:rPr>
              <a:t>https://acc.dau.mil/CommunityBrowser.aspx?id=333039&amp;lang=en-US</a:t>
            </a:r>
            <a:r>
              <a:rPr lang="en-US" dirty="0"/>
              <a:t> last visited 12 Oct 2010</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033838429"/>
              </p:ext>
            </p:extLst>
          </p:nvPr>
        </p:nvGraphicFramePr>
        <p:xfrm>
          <a:off x="4146443" y="4328753"/>
          <a:ext cx="2229084" cy="965325"/>
        </p:xfrm>
        <a:graphic>
          <a:graphicData uri="http://schemas.openxmlformats.org/presentationml/2006/ole">
            <mc:AlternateContent xmlns:mc="http://schemas.openxmlformats.org/markup-compatibility/2006">
              <mc:Choice xmlns:v="urn:schemas-microsoft-com:vml" Requires="v">
                <p:oleObj spid="_x0000_s62521" name="Worksheet" r:id="rId5" imgW="2228816" imgH="962010" progId="Excel.Sheet.12">
                  <p:embed/>
                </p:oleObj>
              </mc:Choice>
              <mc:Fallback>
                <p:oleObj name="Worksheet" r:id="rId5" imgW="2228816" imgH="962010" progId="Excel.Sheet.12">
                  <p:embed/>
                  <p:pic>
                    <p:nvPicPr>
                      <p:cNvPr id="0" name=""/>
                      <p:cNvPicPr/>
                      <p:nvPr/>
                    </p:nvPicPr>
                    <p:blipFill>
                      <a:blip r:embed="rId6"/>
                      <a:stretch>
                        <a:fillRect/>
                      </a:stretch>
                    </p:blipFill>
                    <p:spPr>
                      <a:xfrm>
                        <a:off x="4146443" y="4328753"/>
                        <a:ext cx="2229084" cy="965325"/>
                      </a:xfrm>
                      <a:prstGeom prst="rect">
                        <a:avLst/>
                      </a:prstGeom>
                    </p:spPr>
                  </p:pic>
                </p:oleObj>
              </mc:Fallback>
            </mc:AlternateContent>
          </a:graphicData>
        </a:graphic>
      </p:graphicFrame>
    </p:spTree>
    <p:extLst>
      <p:ext uri="{BB962C8B-B14F-4D97-AF65-F5344CB8AC3E}">
        <p14:creationId xmlns:p14="http://schemas.microsoft.com/office/powerpoint/2010/main" val="172637365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3874415"/>
            <a:ext cx="3521075" cy="5129305"/>
          </a:xfrm>
          <a:prstGeom prst="rect">
            <a:avLst/>
          </a:prstGeom>
        </p:spPr>
        <p:txBody>
          <a:bodyPr>
            <a:normAutofit/>
          </a:bodyPr>
          <a:lstStyle/>
          <a:p>
            <a:pPr>
              <a:defRPr/>
            </a:pPr>
            <a:endParaRPr lang="en-US" dirty="0">
              <a:cs typeface="+mn-cs"/>
            </a:endParaRPr>
          </a:p>
        </p:txBody>
      </p:sp>
      <p:sp>
        <p:nvSpPr>
          <p:cNvPr id="152580"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F27DAF06-1DC7-491A-9514-9910909BA4D7}" type="slidenum">
              <a:rPr lang="en-US" b="1" smtClean="0">
                <a:latin typeface="Verdana" pitchFamily="34" charset="0"/>
                <a:cs typeface="Arial" pitchFamily="34" charset="0"/>
              </a:rPr>
              <a:pPr/>
              <a:t>163</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650875" y="7570696"/>
            <a:ext cx="2505075" cy="970759"/>
          </a:xfrm>
          <a:prstGeom prst="rect">
            <a:avLst/>
          </a:prstGeom>
          <a:noFill/>
          <a:ln w="9525">
            <a:noFill/>
            <a:miter lim="800000"/>
            <a:headEnd/>
            <a:tailEnd/>
          </a:ln>
        </p:spPr>
        <p:txBody>
          <a:bodyPr wrap="square" lIns="90398" tIns="45199" rIns="90398" bIns="45199">
            <a:spAutoFit/>
          </a:bodyPr>
          <a:lstStyle/>
          <a:p>
            <a:pPr>
              <a:defRPr/>
            </a:pPr>
            <a:r>
              <a:rPr lang="en-US" sz="1000" b="1" dirty="0">
                <a:latin typeface="Verdana" pitchFamily="34" charset="0"/>
              </a:rPr>
              <a:t>Source: </a:t>
            </a:r>
            <a:r>
              <a:rPr lang="en-US" dirty="0"/>
              <a:t>DAG chp 4</a:t>
            </a:r>
          </a:p>
          <a:p>
            <a:pPr>
              <a:defRPr/>
            </a:pPr>
            <a:endParaRPr lang="en-US" dirty="0"/>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341330596"/>
              </p:ext>
            </p:extLst>
          </p:nvPr>
        </p:nvGraphicFramePr>
        <p:xfrm>
          <a:off x="4146443" y="4349566"/>
          <a:ext cx="2229084" cy="869272"/>
        </p:xfrm>
        <a:graphic>
          <a:graphicData uri="http://schemas.openxmlformats.org/presentationml/2006/ole">
            <mc:AlternateContent xmlns:mc="http://schemas.openxmlformats.org/markup-compatibility/2006">
              <mc:Choice xmlns:v="urn:schemas-microsoft-com:vml" Requires="v">
                <p:oleObj spid="_x0000_s63545" name="Worksheet" r:id="rId4" imgW="2228816" imgH="866700" progId="Excel.Sheet.12">
                  <p:embed/>
                </p:oleObj>
              </mc:Choice>
              <mc:Fallback>
                <p:oleObj name="Worksheet" r:id="rId4" imgW="2228816" imgH="866700" progId="Excel.Sheet.12">
                  <p:embed/>
                  <p:pic>
                    <p:nvPicPr>
                      <p:cNvPr id="0" name=""/>
                      <p:cNvPicPr/>
                      <p:nvPr/>
                    </p:nvPicPr>
                    <p:blipFill>
                      <a:blip r:embed="rId5"/>
                      <a:stretch>
                        <a:fillRect/>
                      </a:stretch>
                    </p:blipFill>
                    <p:spPr>
                      <a:xfrm>
                        <a:off x="4146443" y="4349566"/>
                        <a:ext cx="2229084" cy="869272"/>
                      </a:xfrm>
                      <a:prstGeom prst="rect">
                        <a:avLst/>
                      </a:prstGeom>
                    </p:spPr>
                  </p:pic>
                </p:oleObj>
              </mc:Fallback>
            </mc:AlternateContent>
          </a:graphicData>
        </a:graphic>
      </p:graphicFrame>
    </p:spTree>
    <p:extLst>
      <p:ext uri="{BB962C8B-B14F-4D97-AF65-F5344CB8AC3E}">
        <p14:creationId xmlns:p14="http://schemas.microsoft.com/office/powerpoint/2010/main" val="8655455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4275216"/>
            <a:ext cx="3521075" cy="4728504"/>
          </a:xfrm>
          <a:prstGeom prst="rect">
            <a:avLst/>
          </a:prstGeom>
        </p:spPr>
        <p:txBody>
          <a:bodyPr>
            <a:normAutofit/>
          </a:bodyPr>
          <a:lstStyle/>
          <a:p>
            <a:pPr>
              <a:defRPr/>
            </a:pPr>
            <a:r>
              <a:rPr lang="en-US" dirty="0"/>
              <a:t>ITR - </a:t>
            </a:r>
            <a:r>
              <a:rPr lang="en-US" kern="1200" dirty="0">
                <a:solidFill>
                  <a:schemeClr val="dk1"/>
                </a:solidFill>
              </a:rPr>
              <a:t>Ensures technical baseline is sufficiently rigorous to support valid cost estimate (with acceptable cost risk)</a:t>
            </a:r>
            <a:endParaRPr lang="en-US" dirty="0"/>
          </a:p>
          <a:p>
            <a:pPr>
              <a:defRPr/>
            </a:pPr>
            <a:r>
              <a:rPr lang="en-US" dirty="0"/>
              <a:t>ASR - </a:t>
            </a:r>
            <a:r>
              <a:rPr lang="en-US" kern="1200" dirty="0">
                <a:solidFill>
                  <a:schemeClr val="dk1"/>
                </a:solidFill>
              </a:rPr>
              <a:t>Demonstrates the preferred concept is cost effective, affordable, operationally effective and suitable; and can be developed to provide a timely solution at an acceptable level of risk</a:t>
            </a:r>
            <a:endParaRPr lang="en-US" dirty="0"/>
          </a:p>
          <a:p>
            <a:pPr>
              <a:defRPr/>
            </a:pPr>
            <a:endParaRPr lang="en-US" dirty="0">
              <a:cs typeface="+mn-cs"/>
            </a:endParaRPr>
          </a:p>
        </p:txBody>
      </p:sp>
      <p:sp>
        <p:nvSpPr>
          <p:cNvPr id="15360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D601B900-72B5-4B73-89C1-1887AEA3FFEB}" type="slidenum">
              <a:rPr lang="en-US" b="1" smtClean="0">
                <a:latin typeface="Verdana" pitchFamily="34" charset="0"/>
                <a:cs typeface="Arial" pitchFamily="34" charset="0"/>
              </a:rPr>
              <a:pPr/>
              <a:t>164</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688976" y="7398924"/>
            <a:ext cx="2505075" cy="688615"/>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dirty="0"/>
              <a:t>DAG chp 4</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284288253"/>
              </p:ext>
            </p:extLst>
          </p:nvPr>
        </p:nvGraphicFramePr>
        <p:xfrm>
          <a:off x="4146443" y="4277527"/>
          <a:ext cx="2229084" cy="1725738"/>
        </p:xfrm>
        <a:graphic>
          <a:graphicData uri="http://schemas.openxmlformats.org/presentationml/2006/ole">
            <mc:AlternateContent xmlns:mc="http://schemas.openxmlformats.org/markup-compatibility/2006">
              <mc:Choice xmlns:v="urn:schemas-microsoft-com:vml" Requires="v">
                <p:oleObj spid="_x0000_s64569" name="Worksheet" r:id="rId4" imgW="2228816" imgH="1723950" progId="Excel.Sheet.12">
                  <p:embed/>
                </p:oleObj>
              </mc:Choice>
              <mc:Fallback>
                <p:oleObj name="Worksheet" r:id="rId4" imgW="2228816" imgH="1723950" progId="Excel.Sheet.12">
                  <p:embed/>
                  <p:pic>
                    <p:nvPicPr>
                      <p:cNvPr id="0" name=""/>
                      <p:cNvPicPr/>
                      <p:nvPr/>
                    </p:nvPicPr>
                    <p:blipFill>
                      <a:blip r:embed="rId5"/>
                      <a:stretch>
                        <a:fillRect/>
                      </a:stretch>
                    </p:blipFill>
                    <p:spPr>
                      <a:xfrm>
                        <a:off x="4146443" y="4277527"/>
                        <a:ext cx="2229084" cy="1725738"/>
                      </a:xfrm>
                      <a:prstGeom prst="rect">
                        <a:avLst/>
                      </a:prstGeom>
                    </p:spPr>
                  </p:pic>
                </p:oleObj>
              </mc:Fallback>
            </mc:AlternateContent>
          </a:graphicData>
        </a:graphic>
      </p:graphicFrame>
    </p:spTree>
    <p:extLst>
      <p:ext uri="{BB962C8B-B14F-4D97-AF65-F5344CB8AC3E}">
        <p14:creationId xmlns:p14="http://schemas.microsoft.com/office/powerpoint/2010/main" val="341302831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3874415"/>
            <a:ext cx="3521075" cy="5129305"/>
          </a:xfrm>
          <a:prstGeom prst="rect">
            <a:avLst/>
          </a:prstGeom>
        </p:spPr>
        <p:txBody>
          <a:bodyPr>
            <a:normAutofit/>
          </a:bodyPr>
          <a:lstStyle/>
          <a:p>
            <a:pPr>
              <a:defRPr/>
            </a:pPr>
            <a:endParaRPr lang="en-US" dirty="0">
              <a:cs typeface="+mn-cs"/>
            </a:endParaRPr>
          </a:p>
        </p:txBody>
      </p:sp>
      <p:sp>
        <p:nvSpPr>
          <p:cNvPr id="155652"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33C0B3BE-5C5E-4E30-9A45-B50A1C7235B6}" type="slidenum">
              <a:rPr lang="en-US" b="1" smtClean="0">
                <a:latin typeface="Verdana" pitchFamily="34" charset="0"/>
                <a:cs typeface="Arial" pitchFamily="34" charset="0"/>
              </a:rPr>
              <a:pPr/>
              <a:t>165</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708025" y="7322581"/>
            <a:ext cx="2505075" cy="688615"/>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dirty="0"/>
              <a:t> DAG chp 4</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107888822"/>
              </p:ext>
            </p:extLst>
          </p:nvPr>
        </p:nvGraphicFramePr>
        <p:xfrm>
          <a:off x="4146549" y="4252409"/>
          <a:ext cx="2228850" cy="200401"/>
        </p:xfrm>
        <a:graphic>
          <a:graphicData uri="http://schemas.openxmlformats.org/presentationml/2006/ole">
            <mc:AlternateContent xmlns:mc="http://schemas.openxmlformats.org/markup-compatibility/2006">
              <mc:Choice xmlns:v="urn:schemas-microsoft-com:vml" Requires="v">
                <p:oleObj spid="_x0000_s65592" name="Worksheet" r:id="rId4" imgW="2228898" imgH="200021" progId="Excel.Sheet.12">
                  <p:embed/>
                </p:oleObj>
              </mc:Choice>
              <mc:Fallback>
                <p:oleObj name="Worksheet" r:id="rId4" imgW="2228898" imgH="200021" progId="Excel.Sheet.12">
                  <p:embed/>
                  <p:pic>
                    <p:nvPicPr>
                      <p:cNvPr id="0" name=""/>
                      <p:cNvPicPr/>
                      <p:nvPr/>
                    </p:nvPicPr>
                    <p:blipFill>
                      <a:blip r:embed="rId5"/>
                      <a:stretch>
                        <a:fillRect/>
                      </a:stretch>
                    </p:blipFill>
                    <p:spPr>
                      <a:xfrm>
                        <a:off x="4146549" y="4252409"/>
                        <a:ext cx="2228850" cy="200401"/>
                      </a:xfrm>
                      <a:prstGeom prst="rect">
                        <a:avLst/>
                      </a:prstGeom>
                    </p:spPr>
                  </p:pic>
                </p:oleObj>
              </mc:Fallback>
            </mc:AlternateContent>
          </a:graphicData>
        </a:graphic>
      </p:graphicFrame>
    </p:spTree>
    <p:extLst>
      <p:ext uri="{BB962C8B-B14F-4D97-AF65-F5344CB8AC3E}">
        <p14:creationId xmlns:p14="http://schemas.microsoft.com/office/powerpoint/2010/main" val="8037522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4237045"/>
            <a:ext cx="3521075" cy="4766676"/>
          </a:xfrm>
          <a:prstGeom prst="rect">
            <a:avLst/>
          </a:prstGeom>
        </p:spPr>
        <p:txBody>
          <a:bodyPr>
            <a:normAutofit/>
          </a:bodyPr>
          <a:lstStyle/>
          <a:p>
            <a:pPr>
              <a:defRPr/>
            </a:pPr>
            <a:r>
              <a:rPr lang="en-US" dirty="0">
                <a:cs typeface="+mn-cs"/>
              </a:rPr>
              <a:t>Technology Development Phase include systems engineering to support technology maturation. A key element of systems engineering during technology development is to mature the critical technologies (either through critical technology element demonstrations or prototyping) needed for a particular system solution implementation (system design and manufacturing processes). </a:t>
            </a:r>
          </a:p>
          <a:p>
            <a:pPr>
              <a:defRPr/>
            </a:pPr>
            <a:endParaRPr lang="en-US" dirty="0">
              <a:cs typeface="+mn-cs"/>
            </a:endParaRPr>
          </a:p>
        </p:txBody>
      </p:sp>
      <p:sp>
        <p:nvSpPr>
          <p:cNvPr id="156676"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4A7BF047-7128-4D5C-96BE-D416A5DD4F19}" type="slidenum">
              <a:rPr lang="en-US" b="1" smtClean="0">
                <a:latin typeface="Verdana" pitchFamily="34" charset="0"/>
                <a:cs typeface="Arial" pitchFamily="34" charset="0"/>
              </a:rPr>
              <a:pPr/>
              <a:t>166</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708025" y="7055379"/>
            <a:ext cx="2505075" cy="2381483"/>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dirty="0"/>
              <a:t>Dag  4.3.2. Technology Development Phase  </a:t>
            </a:r>
            <a:r>
              <a:rPr lang="en-US" dirty="0">
                <a:hlinkClick r:id="rId4"/>
              </a:rPr>
              <a:t>https://acc.dau.mil/CommunityBrowser.aspx?id=332981&amp;lang=en-US</a:t>
            </a:r>
            <a:r>
              <a:rPr lang="en-US" dirty="0"/>
              <a:t> last visited 12 Oct 2010</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087666854"/>
              </p:ext>
            </p:extLst>
          </p:nvPr>
        </p:nvGraphicFramePr>
        <p:xfrm>
          <a:off x="4146549" y="4234372"/>
          <a:ext cx="2228850" cy="200401"/>
        </p:xfrm>
        <a:graphic>
          <a:graphicData uri="http://schemas.openxmlformats.org/presentationml/2006/ole">
            <mc:AlternateContent xmlns:mc="http://schemas.openxmlformats.org/markup-compatibility/2006">
              <mc:Choice xmlns:v="urn:schemas-microsoft-com:vml" Requires="v">
                <p:oleObj spid="_x0000_s66616" name="Worksheet" r:id="rId5" imgW="2228898" imgH="200021" progId="Excel.Sheet.12">
                  <p:embed/>
                </p:oleObj>
              </mc:Choice>
              <mc:Fallback>
                <p:oleObj name="Worksheet" r:id="rId5" imgW="2228898" imgH="200021" progId="Excel.Sheet.12">
                  <p:embed/>
                  <p:pic>
                    <p:nvPicPr>
                      <p:cNvPr id="0" name=""/>
                      <p:cNvPicPr/>
                      <p:nvPr/>
                    </p:nvPicPr>
                    <p:blipFill>
                      <a:blip r:embed="rId6"/>
                      <a:stretch>
                        <a:fillRect/>
                      </a:stretch>
                    </p:blipFill>
                    <p:spPr>
                      <a:xfrm>
                        <a:off x="4146549" y="4234372"/>
                        <a:ext cx="2228850" cy="200401"/>
                      </a:xfrm>
                      <a:prstGeom prst="rect">
                        <a:avLst/>
                      </a:prstGeom>
                    </p:spPr>
                  </p:pic>
                </p:oleObj>
              </mc:Fallback>
            </mc:AlternateContent>
          </a:graphicData>
        </a:graphic>
      </p:graphicFrame>
    </p:spTree>
    <p:extLst>
      <p:ext uri="{BB962C8B-B14F-4D97-AF65-F5344CB8AC3E}">
        <p14:creationId xmlns:p14="http://schemas.microsoft.com/office/powerpoint/2010/main" val="251701518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4294301"/>
            <a:ext cx="3521075" cy="4709419"/>
          </a:xfrm>
          <a:prstGeom prst="rect">
            <a:avLst/>
          </a:prstGeom>
        </p:spPr>
        <p:txBody>
          <a:bodyPr>
            <a:normAutofit/>
          </a:bodyPr>
          <a:lstStyle/>
          <a:p>
            <a:pPr>
              <a:defRPr/>
            </a:pPr>
            <a:r>
              <a:rPr lang="en-US" dirty="0">
                <a:cs typeface="+mn-cs"/>
              </a:rPr>
              <a:t>Technology Development Phase include systems engineering to support technology maturation. A key element of systems engineering during technology development is to mature the critical technologies (either through critical technology element demonstrations or prototyping) needed for a particular system solution implementation (system design and manufacturing processes). </a:t>
            </a:r>
          </a:p>
          <a:p>
            <a:r>
              <a:rPr lang="en-US" dirty="0"/>
              <a:t>Key SE activities (Cont.) include:</a:t>
            </a:r>
          </a:p>
          <a:p>
            <a:pPr lvl="1"/>
            <a:r>
              <a:rPr lang="en-US" dirty="0"/>
              <a:t>Develop system performance specification that balances performance cost, schedule, and other constraints</a:t>
            </a:r>
          </a:p>
          <a:p>
            <a:pPr lvl="1"/>
            <a:r>
              <a:rPr lang="en-US" dirty="0"/>
              <a:t>Characterize/manage technical risk</a:t>
            </a:r>
          </a:p>
          <a:p>
            <a:pPr lvl="1"/>
            <a:r>
              <a:rPr lang="en-US" dirty="0"/>
              <a:t>Characterize and assess ESOH risks</a:t>
            </a:r>
          </a:p>
          <a:p>
            <a:pPr lvl="1"/>
            <a:r>
              <a:rPr lang="en-US" dirty="0"/>
              <a:t>Transition mature technology</a:t>
            </a:r>
          </a:p>
          <a:p>
            <a:pPr lvl="1"/>
            <a:r>
              <a:rPr lang="en-US" dirty="0"/>
              <a:t>When approved in the TDS, conduct Integrated System Design of the system to include </a:t>
            </a:r>
          </a:p>
          <a:p>
            <a:pPr lvl="2"/>
            <a:r>
              <a:rPr lang="en-US" dirty="0"/>
              <a:t>Functional analysis</a:t>
            </a:r>
          </a:p>
          <a:p>
            <a:pPr lvl="2"/>
            <a:r>
              <a:rPr lang="en-US" dirty="0"/>
              <a:t>Definition of the functional baseline</a:t>
            </a:r>
          </a:p>
          <a:p>
            <a:pPr lvl="2"/>
            <a:r>
              <a:rPr lang="en-US" dirty="0"/>
              <a:t>Preliminary design</a:t>
            </a:r>
          </a:p>
          <a:p>
            <a:pPr lvl="1"/>
            <a:r>
              <a:rPr lang="en-US" dirty="0"/>
              <a:t>Verify system preliminary design and allocated baseline maturity</a:t>
            </a:r>
          </a:p>
          <a:p>
            <a:pPr lvl="1"/>
            <a:r>
              <a:rPr lang="en-US" dirty="0"/>
              <a:t> Assess the industrial base manufacturing sources</a:t>
            </a:r>
          </a:p>
          <a:p>
            <a:pPr>
              <a:defRPr/>
            </a:pPr>
            <a:endParaRPr lang="en-US" dirty="0">
              <a:cs typeface="+mn-cs"/>
            </a:endParaRPr>
          </a:p>
          <a:p>
            <a:pPr>
              <a:defRPr/>
            </a:pPr>
            <a:endParaRPr lang="en-US" dirty="0">
              <a:cs typeface="+mn-cs"/>
            </a:endParaRPr>
          </a:p>
        </p:txBody>
      </p:sp>
      <p:sp>
        <p:nvSpPr>
          <p:cNvPr id="157700"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6814739C-5497-453F-8EAE-5E6E9360FC44}" type="slidenum">
              <a:rPr lang="en-US" b="1" smtClean="0">
                <a:latin typeface="Verdana" pitchFamily="34" charset="0"/>
                <a:cs typeface="Arial" pitchFamily="34" charset="0"/>
              </a:rPr>
              <a:pPr/>
              <a:t>167</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098925" y="7112636"/>
            <a:ext cx="2505075" cy="2224735"/>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dirty="0"/>
              <a:t>Dag  4.3.2. Technology Development Phase  </a:t>
            </a:r>
            <a:r>
              <a:rPr lang="en-US" dirty="0">
                <a:hlinkClick r:id="rId4"/>
              </a:rPr>
              <a:t>https://acc.dau.mil/CommunityBrowser.aspx?id=332981&amp;lang=en-US</a:t>
            </a:r>
            <a:r>
              <a:rPr lang="en-US" dirty="0"/>
              <a:t> last visited 12 Oct 2010</a:t>
            </a:r>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585775978"/>
              </p:ext>
            </p:extLst>
          </p:nvPr>
        </p:nvGraphicFramePr>
        <p:xfrm>
          <a:off x="4146549" y="4197248"/>
          <a:ext cx="2228850" cy="200401"/>
        </p:xfrm>
        <a:graphic>
          <a:graphicData uri="http://schemas.openxmlformats.org/presentationml/2006/ole">
            <mc:AlternateContent xmlns:mc="http://schemas.openxmlformats.org/markup-compatibility/2006">
              <mc:Choice xmlns:v="urn:schemas-microsoft-com:vml" Requires="v">
                <p:oleObj spid="_x0000_s67639" name="Worksheet" r:id="rId5" imgW="2228898" imgH="200021" progId="Excel.Sheet.12">
                  <p:embed/>
                </p:oleObj>
              </mc:Choice>
              <mc:Fallback>
                <p:oleObj name="Worksheet" r:id="rId5" imgW="2228898" imgH="200021" progId="Excel.Sheet.12">
                  <p:embed/>
                  <p:pic>
                    <p:nvPicPr>
                      <p:cNvPr id="0" name=""/>
                      <p:cNvPicPr/>
                      <p:nvPr/>
                    </p:nvPicPr>
                    <p:blipFill>
                      <a:blip r:embed="rId6"/>
                      <a:stretch>
                        <a:fillRect/>
                      </a:stretch>
                    </p:blipFill>
                    <p:spPr>
                      <a:xfrm>
                        <a:off x="4146549" y="4197248"/>
                        <a:ext cx="2228850" cy="200401"/>
                      </a:xfrm>
                      <a:prstGeom prst="rect">
                        <a:avLst/>
                      </a:prstGeom>
                    </p:spPr>
                  </p:pic>
                </p:oleObj>
              </mc:Fallback>
            </mc:AlternateContent>
          </a:graphicData>
        </a:graphic>
      </p:graphicFrame>
    </p:spTree>
    <p:extLst>
      <p:ext uri="{BB962C8B-B14F-4D97-AF65-F5344CB8AC3E}">
        <p14:creationId xmlns:p14="http://schemas.microsoft.com/office/powerpoint/2010/main" val="8638633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xfrm>
            <a:off x="1544638" y="360363"/>
            <a:ext cx="4273550" cy="3205162"/>
          </a:xfrm>
          <a:ln/>
        </p:spPr>
      </p:sp>
      <p:sp>
        <p:nvSpPr>
          <p:cNvPr id="159747" name="Notes Placeholder 2"/>
          <p:cNvSpPr>
            <a:spLocks noGrp="1"/>
          </p:cNvSpPr>
          <p:nvPr>
            <p:ph type="body" idx="1"/>
          </p:nvPr>
        </p:nvSpPr>
        <p:spPr>
          <a:xfrm>
            <a:off x="454027" y="4332474"/>
            <a:ext cx="3521075" cy="4671247"/>
          </a:xfrm>
          <a:prstGeom prst="rect">
            <a:avLst/>
          </a:prstGeom>
          <a:noFill/>
          <a:ln/>
        </p:spPr>
        <p:txBody>
          <a:bodyPr/>
          <a:lstStyle/>
          <a:p>
            <a:r>
              <a:rPr lang="en-US" dirty="0">
                <a:ea typeface="ＭＳ Ｐゴシック"/>
              </a:rPr>
              <a:t>Competitive Prototyping (CP) is an approach to competition where two or more competing teams develop prototypes during the early stages of defense acquisition programs</a:t>
            </a:r>
          </a:p>
          <a:p>
            <a:r>
              <a:rPr lang="en-US" dirty="0">
                <a:ea typeface="ＭＳ Ｐゴシック"/>
              </a:rPr>
              <a:t>Memo released by the Honorable Mr. John Young, Under Secretary of Defense for Acquisition, Technology and Logistics (OUSD/AT&amp;L) on September 19, 2007</a:t>
            </a:r>
          </a:p>
          <a:p>
            <a:pPr lvl="1"/>
            <a:r>
              <a:rPr lang="en-US" dirty="0">
                <a:latin typeface="Arial" pitchFamily="34" charset="0"/>
                <a:ea typeface="ＭＳ Ｐゴシック"/>
              </a:rPr>
              <a:t>Directed the military services and agencies to “formulate all pending and future programs with acquisition strategies and funding that provide for two or more competing teams producing prototypes through Milestone (MS) B.” </a:t>
            </a:r>
          </a:p>
          <a:p>
            <a:pPr lvl="1"/>
            <a:r>
              <a:rPr lang="en-US" dirty="0">
                <a:latin typeface="Arial" pitchFamily="34" charset="0"/>
                <a:ea typeface="ＭＳ Ｐゴシック"/>
              </a:rPr>
              <a:t>Focus is on major system acquisitions and key system elements</a:t>
            </a:r>
          </a:p>
          <a:p>
            <a:endParaRPr lang="en-US" dirty="0">
              <a:ea typeface="ＭＳ Ｐゴシック"/>
            </a:endParaRPr>
          </a:p>
        </p:txBody>
      </p:sp>
      <p:sp>
        <p:nvSpPr>
          <p:cNvPr id="15974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1FE4ABAE-0CDC-4FB3-870C-AAFED8107543}" type="slidenum">
              <a:rPr lang="en-US" b="1" smtClean="0">
                <a:latin typeface="Verdana" pitchFamily="34" charset="0"/>
                <a:cs typeface="Arial" pitchFamily="34" charset="0"/>
              </a:rPr>
              <a:pPr/>
              <a:t>168</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74674" y="7876068"/>
            <a:ext cx="3444876" cy="1190206"/>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4.3.2. Technology Development Phase  </a:t>
            </a:r>
            <a:r>
              <a:rPr lang="en-US" sz="1000" dirty="0">
                <a:ea typeface="ＭＳ Ｐゴシック"/>
                <a:hlinkClick r:id="rId3"/>
              </a:rPr>
              <a:t>https://acc.dau.mil/CommunityBrowser.aspx?id=332981&amp;lang=en-US</a:t>
            </a:r>
            <a:r>
              <a:rPr lang="en-US" sz="1000" dirty="0">
                <a:ea typeface="ＭＳ Ｐゴシック"/>
              </a:rPr>
              <a:t> last visited 12 Oct 2010</a:t>
            </a:r>
          </a:p>
          <a:p>
            <a:r>
              <a:rPr lang="en-US" sz="1000" b="1" dirty="0">
                <a:ea typeface="ＭＳ Ｐゴシック"/>
              </a:rPr>
              <a:t>Source:   </a:t>
            </a:r>
            <a:r>
              <a:rPr lang="en-US" sz="1000" dirty="0">
                <a:ea typeface="ＭＳ Ｐゴシック"/>
              </a:rPr>
              <a:t>OUSD AT&amp;L Memo by John Young,  19 September 2007</a:t>
            </a: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11823287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xfrm>
            <a:off x="1544638" y="360363"/>
            <a:ext cx="4273550" cy="3205162"/>
          </a:xfrm>
          <a:ln/>
        </p:spPr>
      </p:sp>
      <p:sp>
        <p:nvSpPr>
          <p:cNvPr id="160771" name="Notes Placeholder 2"/>
          <p:cNvSpPr>
            <a:spLocks noGrp="1"/>
          </p:cNvSpPr>
          <p:nvPr>
            <p:ph type="body" idx="1"/>
          </p:nvPr>
        </p:nvSpPr>
        <p:spPr>
          <a:xfrm>
            <a:off x="454027" y="4256131"/>
            <a:ext cx="3521075" cy="4747589"/>
          </a:xfrm>
          <a:prstGeom prst="rect">
            <a:avLst/>
          </a:prstGeom>
          <a:noFill/>
          <a:ln/>
        </p:spPr>
        <p:txBody>
          <a:bodyPr/>
          <a:lstStyle/>
          <a:p>
            <a:r>
              <a:rPr lang="en-US" dirty="0">
                <a:ea typeface="ＭＳ Ｐゴシック"/>
              </a:rPr>
              <a:t>Competitive Prototyping (CP) is an approach to competition where two or more competing teams develop prototypes during the early stages of defense acquisition programs</a:t>
            </a:r>
          </a:p>
          <a:p>
            <a:r>
              <a:rPr lang="en-US" dirty="0">
                <a:ea typeface="ＭＳ Ｐゴシック"/>
              </a:rPr>
              <a:t>Memo released by the Honorable Mr. John Young, Under Secretary of Defense for Acquisition, Technology and Logistics (OUSD/AT&amp;L) on September 19, 2007</a:t>
            </a:r>
          </a:p>
          <a:p>
            <a:pPr lvl="1"/>
            <a:r>
              <a:rPr lang="en-US" dirty="0">
                <a:latin typeface="Arial" pitchFamily="34" charset="0"/>
                <a:ea typeface="ＭＳ Ｐゴシック"/>
              </a:rPr>
              <a:t>Directed the military services and agencies to “formulate all pending and future programs with acquisition strategies and funding that provide for two or more competing teams producing prototypes through Milestone (MS) B.” </a:t>
            </a:r>
          </a:p>
          <a:p>
            <a:pPr lvl="1"/>
            <a:r>
              <a:rPr lang="en-US" dirty="0">
                <a:latin typeface="Arial" pitchFamily="34" charset="0"/>
                <a:ea typeface="ＭＳ Ｐゴシック"/>
              </a:rPr>
              <a:t>Focus is on major system acquisitions and key system elements</a:t>
            </a:r>
          </a:p>
          <a:p>
            <a:pPr lvl="2"/>
            <a:r>
              <a:rPr lang="en-US" dirty="0"/>
              <a:t>Know purpose – decompose requirements</a:t>
            </a:r>
          </a:p>
          <a:p>
            <a:pPr lvl="2"/>
            <a:r>
              <a:rPr lang="en-US" dirty="0"/>
              <a:t>Prototype when you can’t model</a:t>
            </a:r>
          </a:p>
          <a:p>
            <a:pPr lvl="2"/>
            <a:r>
              <a:rPr lang="en-US" dirty="0"/>
              <a:t>Prototype the items that are unique to the program</a:t>
            </a:r>
          </a:p>
          <a:p>
            <a:pPr lvl="2"/>
            <a:r>
              <a:rPr lang="en-US" dirty="0"/>
              <a:t>Use competitive prototyping to increase corporate interest</a:t>
            </a:r>
          </a:p>
          <a:p>
            <a:pPr lvl="2"/>
            <a:r>
              <a:rPr lang="en-US" dirty="0"/>
              <a:t>Encourage alternate choices to achieve capability</a:t>
            </a:r>
          </a:p>
          <a:p>
            <a:pPr lvl="2"/>
            <a:r>
              <a:rPr lang="en-US" dirty="0"/>
              <a:t>Address Technology Readiness Level (TRL) maturity</a:t>
            </a:r>
          </a:p>
          <a:p>
            <a:pPr lvl="2"/>
            <a:r>
              <a:rPr lang="en-US" dirty="0"/>
              <a:t>Use prototyping as part of risk management</a:t>
            </a:r>
          </a:p>
          <a:p>
            <a:pPr lvl="1"/>
            <a:endParaRPr lang="en-US" dirty="0">
              <a:latin typeface="Arial" pitchFamily="34" charset="0"/>
              <a:ea typeface="ＭＳ Ｐゴシック"/>
            </a:endParaRPr>
          </a:p>
          <a:p>
            <a:endParaRPr lang="en-US" dirty="0">
              <a:ea typeface="ＭＳ Ｐゴシック"/>
            </a:endParaRPr>
          </a:p>
        </p:txBody>
      </p:sp>
      <p:sp>
        <p:nvSpPr>
          <p:cNvPr id="160772"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9D5A93F2-8DE0-4129-91FB-B94B58B4ACC7}" type="slidenum">
              <a:rPr lang="en-US" b="1" smtClean="0">
                <a:latin typeface="Verdana" pitchFamily="34" charset="0"/>
                <a:cs typeface="Arial" pitchFamily="34" charset="0"/>
              </a:rPr>
              <a:pPr/>
              <a:t>169</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137025" y="6979036"/>
            <a:ext cx="2187576" cy="1503699"/>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Source:  X-35 picture </a:t>
            </a:r>
            <a:r>
              <a:rPr lang="en-US" sz="1000" dirty="0">
                <a:ea typeface="ＭＳ Ｐゴシック"/>
                <a:hlinkClick r:id="rId4"/>
              </a:rPr>
              <a:t>http://www.milavia.net/aircraft/f-35/x-35a/x-35a_16.htm</a:t>
            </a:r>
            <a:r>
              <a:rPr lang="en-US" sz="1000" dirty="0">
                <a:ea typeface="ＭＳ Ｐゴシック"/>
              </a:rPr>
              <a:t> last visited 12 Oct 2010</a:t>
            </a:r>
          </a:p>
          <a:p>
            <a:r>
              <a:rPr lang="en-US" sz="1000" b="1" dirty="0">
                <a:ea typeface="ＭＳ Ｐゴシック"/>
              </a:rPr>
              <a:t>Source</a:t>
            </a:r>
            <a:r>
              <a:rPr lang="en-US" sz="1000" dirty="0">
                <a:ea typeface="ＭＳ Ｐゴシック"/>
              </a:rPr>
              <a:t>:  X-32picture </a:t>
            </a:r>
            <a:r>
              <a:rPr lang="en-US" sz="1000" dirty="0">
                <a:ea typeface="ＭＳ Ｐゴシック"/>
                <a:hlinkClick r:id="rId5"/>
              </a:rPr>
              <a:t>http://www.boeing.com/history/boeing/jsf.html</a:t>
            </a:r>
            <a:r>
              <a:rPr lang="en-US" sz="1000" dirty="0">
                <a:ea typeface="ＭＳ Ｐゴシック"/>
              </a:rPr>
              <a:t>  last visited 12 Oct 2010</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836029150"/>
              </p:ext>
            </p:extLst>
          </p:nvPr>
        </p:nvGraphicFramePr>
        <p:xfrm>
          <a:off x="4146549" y="4243389"/>
          <a:ext cx="2228850" cy="200401"/>
        </p:xfrm>
        <a:graphic>
          <a:graphicData uri="http://schemas.openxmlformats.org/presentationml/2006/ole">
            <mc:AlternateContent xmlns:mc="http://schemas.openxmlformats.org/markup-compatibility/2006">
              <mc:Choice xmlns:v="urn:schemas-microsoft-com:vml" Requires="v">
                <p:oleObj spid="_x0000_s68663" name="Worksheet" r:id="rId6" imgW="2228898" imgH="200021" progId="Excel.Sheet.12">
                  <p:embed/>
                </p:oleObj>
              </mc:Choice>
              <mc:Fallback>
                <p:oleObj name="Worksheet" r:id="rId6" imgW="2228898" imgH="200021" progId="Excel.Sheet.12">
                  <p:embed/>
                  <p:pic>
                    <p:nvPicPr>
                      <p:cNvPr id="0" name=""/>
                      <p:cNvPicPr/>
                      <p:nvPr/>
                    </p:nvPicPr>
                    <p:blipFill>
                      <a:blip r:embed="rId7"/>
                      <a:stretch>
                        <a:fillRect/>
                      </a:stretch>
                    </p:blipFill>
                    <p:spPr>
                      <a:xfrm>
                        <a:off x="4146549" y="4243389"/>
                        <a:ext cx="2228850" cy="200401"/>
                      </a:xfrm>
                      <a:prstGeom prst="rect">
                        <a:avLst/>
                      </a:prstGeom>
                    </p:spPr>
                  </p:pic>
                </p:oleObj>
              </mc:Fallback>
            </mc:AlternateContent>
          </a:graphicData>
        </a:graphic>
      </p:graphicFrame>
    </p:spTree>
    <p:extLst>
      <p:ext uri="{BB962C8B-B14F-4D97-AF65-F5344CB8AC3E}">
        <p14:creationId xmlns:p14="http://schemas.microsoft.com/office/powerpoint/2010/main" val="3037400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062038" y="388938"/>
            <a:ext cx="4505325" cy="3379787"/>
          </a:xfrm>
          <a:ln/>
        </p:spPr>
      </p:sp>
      <p:sp>
        <p:nvSpPr>
          <p:cNvPr id="69635" name="Notes Placeholder 2"/>
          <p:cNvSpPr>
            <a:spLocks noGrp="1"/>
          </p:cNvSpPr>
          <p:nvPr>
            <p:ph type="body" idx="1"/>
          </p:nvPr>
        </p:nvSpPr>
        <p:spPr>
          <a:xfrm>
            <a:off x="1125942" y="3892967"/>
            <a:ext cx="4402961" cy="5091133"/>
          </a:xfrm>
          <a:prstGeom prst="rect">
            <a:avLst/>
          </a:prstGeom>
          <a:noFill/>
          <a:ln/>
        </p:spPr>
        <p:txBody>
          <a:bodyPr/>
          <a:lstStyle/>
          <a:p>
            <a:endParaRPr lang="en-US" dirty="0"/>
          </a:p>
        </p:txBody>
      </p:sp>
      <p:sp>
        <p:nvSpPr>
          <p:cNvPr id="69636"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CC7599DB-D79F-487E-844B-85836F8809F8}" type="slidenum">
              <a:rPr lang="en-US" b="1" smtClean="0">
                <a:solidFill>
                  <a:prstClr val="black"/>
                </a:solidFill>
                <a:latin typeface="Verdana" pitchFamily="34" charset="0"/>
              </a:rPr>
              <a:pPr/>
              <a:t>31</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137256786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xfrm>
            <a:off x="1544638" y="360363"/>
            <a:ext cx="4273550" cy="3205162"/>
          </a:xfrm>
          <a:ln/>
        </p:spPr>
      </p:sp>
      <p:sp>
        <p:nvSpPr>
          <p:cNvPr id="162819" name="Notes Placeholder 2"/>
          <p:cNvSpPr>
            <a:spLocks noGrp="1"/>
          </p:cNvSpPr>
          <p:nvPr>
            <p:ph type="body" idx="1"/>
          </p:nvPr>
        </p:nvSpPr>
        <p:spPr>
          <a:xfrm>
            <a:off x="454027" y="4256131"/>
            <a:ext cx="3521075" cy="4747589"/>
          </a:xfrm>
          <a:prstGeom prst="rect">
            <a:avLst/>
          </a:prstGeom>
          <a:noFill/>
          <a:ln/>
        </p:spPr>
        <p:txBody>
          <a:bodyPr/>
          <a:lstStyle/>
          <a:p>
            <a:r>
              <a:rPr lang="en-US" dirty="0"/>
              <a:t>Inputs</a:t>
            </a:r>
          </a:p>
          <a:p>
            <a:pPr lvl="1"/>
            <a:r>
              <a:rPr lang="en-US" dirty="0"/>
              <a:t>ICD and draft Capability Development Document (CDD)</a:t>
            </a:r>
          </a:p>
          <a:p>
            <a:pPr lvl="1"/>
            <a:r>
              <a:rPr lang="en-US" dirty="0"/>
              <a:t>Approved Materiel Solution</a:t>
            </a:r>
          </a:p>
          <a:p>
            <a:pPr lvl="1"/>
            <a:r>
              <a:rPr lang="en-US" dirty="0"/>
              <a:t>Exit Criteria</a:t>
            </a:r>
          </a:p>
          <a:p>
            <a:pPr lvl="1"/>
            <a:r>
              <a:rPr lang="en-US" dirty="0"/>
              <a:t>T&amp;E Strategy (TES)</a:t>
            </a:r>
          </a:p>
          <a:p>
            <a:pPr lvl="1"/>
            <a:r>
              <a:rPr lang="en-US" dirty="0"/>
              <a:t>System Safety Analyses to include:</a:t>
            </a:r>
          </a:p>
          <a:p>
            <a:pPr lvl="2"/>
            <a:r>
              <a:rPr lang="en-US" dirty="0"/>
              <a:t>Initiation of Safety Requirements/Criteria Analysis </a:t>
            </a:r>
          </a:p>
          <a:p>
            <a:pPr lvl="2"/>
            <a:r>
              <a:rPr lang="en-US" dirty="0"/>
              <a:t>Preliminary Hazard List updated for the preferred concept</a:t>
            </a:r>
          </a:p>
          <a:p>
            <a:pPr lvl="1"/>
            <a:r>
              <a:rPr lang="en-US" dirty="0"/>
              <a:t>Support and Maintenance Concepts and Technologies</a:t>
            </a:r>
          </a:p>
          <a:p>
            <a:pPr lvl="1"/>
            <a:r>
              <a:rPr lang="en-US" dirty="0"/>
              <a:t>AoA</a:t>
            </a:r>
          </a:p>
          <a:p>
            <a:pPr lvl="1"/>
            <a:r>
              <a:rPr lang="en-US" dirty="0"/>
              <a:t>SEP</a:t>
            </a:r>
          </a:p>
          <a:p>
            <a:pPr lvl="1"/>
            <a:r>
              <a:rPr lang="en-US" dirty="0"/>
              <a:t>TDS</a:t>
            </a:r>
          </a:p>
          <a:p>
            <a:endParaRPr lang="en-US" dirty="0"/>
          </a:p>
        </p:txBody>
      </p:sp>
      <p:sp>
        <p:nvSpPr>
          <p:cNvPr id="162820"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31561320-BBF3-4FC3-AE85-EC3FB5A3C8C9}" type="slidenum">
              <a:rPr lang="en-US" b="1" smtClean="0">
                <a:latin typeface="Verdana" pitchFamily="34" charset="0"/>
                <a:cs typeface="Arial" pitchFamily="34" charset="0"/>
              </a:rPr>
              <a:pPr/>
              <a:t>170</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55625" y="7608868"/>
            <a:ext cx="2505075" cy="103345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  Dag 4.3.2.3. Key Systems Engineering Activities During Technology Development </a:t>
            </a:r>
            <a:r>
              <a:rPr lang="en-US" sz="1000" dirty="0">
                <a:ea typeface="ＭＳ Ｐゴシック"/>
                <a:hlinkClick r:id="rId4"/>
              </a:rPr>
              <a:t>https://acc.dau.mil/CommunityBrowser.aspx?id=332984</a:t>
            </a:r>
            <a:r>
              <a:rPr lang="en-US" sz="1000" dirty="0">
                <a:ea typeface="ＭＳ Ｐゴシック"/>
              </a:rPr>
              <a:t> last visited 12 Oct 2010</a:t>
            </a:r>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347312215"/>
              </p:ext>
            </p:extLst>
          </p:nvPr>
        </p:nvGraphicFramePr>
        <p:xfrm>
          <a:off x="4146443" y="4298338"/>
          <a:ext cx="2229084" cy="4208688"/>
        </p:xfrm>
        <a:graphic>
          <a:graphicData uri="http://schemas.openxmlformats.org/presentationml/2006/ole">
            <mc:AlternateContent xmlns:mc="http://schemas.openxmlformats.org/markup-compatibility/2006">
              <mc:Choice xmlns:v="urn:schemas-microsoft-com:vml" Requires="v">
                <p:oleObj spid="_x0000_s69687" name="Worksheet" r:id="rId5" imgW="2228816" imgH="4200660" progId="Excel.Sheet.12">
                  <p:embed/>
                </p:oleObj>
              </mc:Choice>
              <mc:Fallback>
                <p:oleObj name="Worksheet" r:id="rId5" imgW="2228816" imgH="4200660" progId="Excel.Sheet.12">
                  <p:embed/>
                  <p:pic>
                    <p:nvPicPr>
                      <p:cNvPr id="0" name=""/>
                      <p:cNvPicPr/>
                      <p:nvPr/>
                    </p:nvPicPr>
                    <p:blipFill>
                      <a:blip r:embed="rId6"/>
                      <a:stretch>
                        <a:fillRect/>
                      </a:stretch>
                    </p:blipFill>
                    <p:spPr>
                      <a:xfrm>
                        <a:off x="4146443" y="4298338"/>
                        <a:ext cx="2229084" cy="4208688"/>
                      </a:xfrm>
                      <a:prstGeom prst="rect">
                        <a:avLst/>
                      </a:prstGeom>
                    </p:spPr>
                  </p:pic>
                </p:oleObj>
              </mc:Fallback>
            </mc:AlternateContent>
          </a:graphicData>
        </a:graphic>
      </p:graphicFrame>
    </p:spTree>
    <p:extLst>
      <p:ext uri="{BB962C8B-B14F-4D97-AF65-F5344CB8AC3E}">
        <p14:creationId xmlns:p14="http://schemas.microsoft.com/office/powerpoint/2010/main" val="25317570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4313388"/>
            <a:ext cx="3521075" cy="4690332"/>
          </a:xfrm>
          <a:prstGeom prst="rect">
            <a:avLst/>
          </a:prstGeom>
        </p:spPr>
        <p:txBody>
          <a:bodyPr>
            <a:normAutofit fontScale="55000" lnSpcReduction="20000"/>
          </a:bodyPr>
          <a:lstStyle/>
          <a:p>
            <a:pPr>
              <a:defRPr/>
            </a:pPr>
            <a:r>
              <a:rPr lang="en-US" b="0" dirty="0">
                <a:cs typeface="+mn-cs"/>
              </a:rPr>
              <a:t>Technical reviews during the Technology Demonstration phase will provide for the definition, development, and demonstration of prototypes of system, subsystem, assembly, and/or component. The scope of all Technology Demonstration phase technical reviews will be consistent with the </a:t>
            </a:r>
            <a:r>
              <a:rPr lang="en-US" b="0" dirty="0">
                <a:cs typeface="+mn-cs"/>
                <a:hlinkClick r:id="rId4" tooltip="DAG Section 2.2"/>
              </a:rPr>
              <a:t>Technology Development Strategy</a:t>
            </a:r>
            <a:r>
              <a:rPr lang="en-US" b="0" dirty="0">
                <a:cs typeface="+mn-cs"/>
              </a:rPr>
              <a:t>, </a:t>
            </a:r>
            <a:r>
              <a:rPr lang="en-US" b="0" dirty="0">
                <a:cs typeface="+mn-cs"/>
                <a:hlinkClick r:id="rId5" tooltip="DAG Section 9.6.1"/>
              </a:rPr>
              <a:t>Test and Evaluation Strategy</a:t>
            </a:r>
            <a:r>
              <a:rPr lang="en-US" b="0" dirty="0">
                <a:cs typeface="+mn-cs"/>
              </a:rPr>
              <a:t>, and </a:t>
            </a:r>
            <a:r>
              <a:rPr lang="en-US" b="0" dirty="0">
                <a:cs typeface="+mn-cs"/>
                <a:hlinkClick r:id="rId6" tooltip="DAG Section 4.5.1"/>
              </a:rPr>
              <a:t>Systems Engineering Plan</a:t>
            </a:r>
            <a:r>
              <a:rPr lang="en-US" b="0" dirty="0">
                <a:cs typeface="+mn-cs"/>
              </a:rPr>
              <a:t>. As such, the program may start or complete the initial system</a:t>
            </a:r>
          </a:p>
          <a:p>
            <a:r>
              <a:rPr lang="en-US" dirty="0"/>
              <a:t>System Requirements Review (SRR) </a:t>
            </a:r>
          </a:p>
          <a:p>
            <a:pPr lvl="1"/>
            <a:r>
              <a:rPr lang="en-US" dirty="0"/>
              <a:t>Assesses system requirements as captured in the system specification</a:t>
            </a:r>
          </a:p>
          <a:p>
            <a:pPr lvl="1"/>
            <a:r>
              <a:rPr lang="en-US" dirty="0"/>
              <a:t>Ensures system requirements are consistent with:</a:t>
            </a:r>
          </a:p>
          <a:p>
            <a:pPr lvl="2"/>
            <a:r>
              <a:rPr lang="en-US" dirty="0"/>
              <a:t>Approved materiel solution (including its support concept) </a:t>
            </a:r>
          </a:p>
          <a:p>
            <a:pPr lvl="2"/>
            <a:r>
              <a:rPr lang="en-US" dirty="0"/>
              <a:t>Available technologies resulting from the prototyping effort</a:t>
            </a:r>
          </a:p>
          <a:p>
            <a:r>
              <a:rPr lang="en-US" dirty="0"/>
              <a:t>System Functional Review (SFR)</a:t>
            </a:r>
          </a:p>
          <a:p>
            <a:pPr lvl="1"/>
            <a:r>
              <a:rPr lang="en-US" dirty="0"/>
              <a:t>Determines if the system's functional definition is fully decomposed to its lower level, ready to start preliminary design</a:t>
            </a:r>
          </a:p>
          <a:p>
            <a:pPr lvl="1"/>
            <a:r>
              <a:rPr lang="en-US" dirty="0"/>
              <a:t>Lower-level performance requirements are evaluated to determine whether:</a:t>
            </a:r>
          </a:p>
          <a:p>
            <a:pPr lvl="2"/>
            <a:r>
              <a:rPr lang="en-US" dirty="0"/>
              <a:t>They are fully defined and consistent with the system concept </a:t>
            </a:r>
          </a:p>
          <a:p>
            <a:pPr lvl="2"/>
            <a:r>
              <a:rPr lang="en-US" dirty="0"/>
              <a:t>Lower-level systems requirements are traceable to top-level system performance and the CDD</a:t>
            </a:r>
          </a:p>
          <a:p>
            <a:pPr>
              <a:defRPr/>
            </a:pPr>
            <a:r>
              <a:rPr lang="en-US" b="0" dirty="0">
                <a:cs typeface="+mn-cs"/>
              </a:rPr>
              <a:t> design effort up to and including the System Prototype Design Review.</a:t>
            </a:r>
          </a:p>
          <a:p>
            <a:r>
              <a:rPr lang="en-US" dirty="0"/>
              <a:t>Preliminary Design Review (PDR)</a:t>
            </a:r>
          </a:p>
          <a:p>
            <a:pPr lvl="1"/>
            <a:r>
              <a:rPr lang="en-US" dirty="0"/>
              <a:t>Establishes the physically allocated baseline</a:t>
            </a:r>
          </a:p>
          <a:p>
            <a:pPr lvl="2"/>
            <a:r>
              <a:rPr lang="en-US" dirty="0"/>
              <a:t>Assesses the allocated design documented in subsystem product specifications for each configuration item to ensure each function, in the functional baseline, has been allocated to one or more system configuration items</a:t>
            </a:r>
          </a:p>
          <a:p>
            <a:pPr lvl="1"/>
            <a:r>
              <a:rPr lang="en-US" dirty="0"/>
              <a:t>Weapon Systems Acquisition Reform Act of 2009 directs that:</a:t>
            </a:r>
          </a:p>
          <a:p>
            <a:pPr lvl="2"/>
            <a:r>
              <a:rPr lang="en-US" dirty="0"/>
              <a:t>PDRs are now a statutory requirement before MS B for all MDAPs and will be reflected in the TDS to be approved by the MDA at MS A </a:t>
            </a:r>
          </a:p>
          <a:p>
            <a:pPr lvl="2"/>
            <a:r>
              <a:rPr lang="en-US" dirty="0"/>
              <a:t>Post-PDR assessments will be conducted during the MS B review, and prior to the section 2366b certification by the MDA per title 10, Unites States Code</a:t>
            </a:r>
          </a:p>
          <a:p>
            <a:pPr lvl="1"/>
            <a:r>
              <a:rPr lang="en-US" b="0" dirty="0"/>
              <a:t>Should be conducted when the allocated baseline has been achieved, allowing detailed design of hardware and software configuration items to proceed. </a:t>
            </a:r>
          </a:p>
          <a:p>
            <a:pPr lvl="2"/>
            <a:r>
              <a:rPr lang="en-US" dirty="0"/>
              <a:t>Rule of thumb is to have the following complete:</a:t>
            </a:r>
          </a:p>
          <a:p>
            <a:pPr lvl="3"/>
            <a:r>
              <a:rPr lang="en-US" dirty="0"/>
              <a:t>10 percent to 25 percent of product drawings</a:t>
            </a:r>
          </a:p>
          <a:p>
            <a:pPr lvl="3"/>
            <a:r>
              <a:rPr lang="en-US" dirty="0"/>
              <a:t>100 percent of safety-critical component drawings</a:t>
            </a:r>
          </a:p>
          <a:p>
            <a:r>
              <a:rPr lang="en-US" dirty="0"/>
              <a:t>Technology Readiness Assessment (TRA)</a:t>
            </a:r>
          </a:p>
          <a:p>
            <a:pPr lvl="1"/>
            <a:r>
              <a:rPr lang="en-US" dirty="0"/>
              <a:t>Systematic, metrics-based process that assesses the maturity of critical technology elements (CTEs), including sustainment drivers</a:t>
            </a:r>
          </a:p>
          <a:p>
            <a:pPr lvl="1"/>
            <a:r>
              <a:rPr lang="en-US" dirty="0"/>
              <a:t>Per DoD Instruction 5000.02, Enclosure 4 the TRA is a regulatory information requirement for all acquisition programs</a:t>
            </a:r>
          </a:p>
          <a:p>
            <a:pPr lvl="1"/>
            <a:r>
              <a:rPr lang="en-US" dirty="0"/>
              <a:t>Should be conducted concurrently with other Technical Reviews, specifically the ASR, SRR, or PRR</a:t>
            </a:r>
          </a:p>
          <a:p>
            <a:pPr lvl="1"/>
            <a:r>
              <a:rPr lang="en-US" dirty="0"/>
              <a:t>Tool for assessing program risk and the adequacy of technology maturation planning</a:t>
            </a:r>
          </a:p>
          <a:p>
            <a:pPr lvl="1"/>
            <a:r>
              <a:rPr lang="en-US" dirty="0"/>
              <a:t>Scores the current readiness level of selected system elements, using defined Technology Readiness Levels (TRLs)</a:t>
            </a:r>
          </a:p>
          <a:p>
            <a:pPr lvl="1"/>
            <a:r>
              <a:rPr lang="en-US" dirty="0"/>
              <a:t>Different definitions for Hardware and Software TRLs</a:t>
            </a:r>
          </a:p>
          <a:p>
            <a:pPr lvl="2"/>
            <a:endParaRPr lang="en-US" dirty="0"/>
          </a:p>
          <a:p>
            <a:pPr>
              <a:defRPr/>
            </a:pPr>
            <a:endParaRPr lang="en-US" dirty="0">
              <a:cs typeface="+mn-cs"/>
            </a:endParaRPr>
          </a:p>
        </p:txBody>
      </p:sp>
      <p:sp>
        <p:nvSpPr>
          <p:cNvPr id="16384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3CAC5416-8E2C-4B6C-B704-B6C1AA58AF20}" type="slidenum">
              <a:rPr lang="en-US" b="1" smtClean="0">
                <a:latin typeface="Verdana" pitchFamily="34" charset="0"/>
                <a:cs typeface="Arial" pitchFamily="34" charset="0"/>
              </a:rPr>
              <a:pPr/>
              <a:t>171</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175125" y="6520978"/>
            <a:ext cx="2206626" cy="2820374"/>
          </a:xfrm>
          <a:prstGeom prst="rect">
            <a:avLst/>
          </a:prstGeom>
          <a:noFill/>
          <a:ln w="9525">
            <a:noFill/>
            <a:miter lim="800000"/>
            <a:headEnd/>
            <a:tailEnd/>
          </a:ln>
        </p:spPr>
        <p:txBody>
          <a:bodyPr wrap="square" lIns="90398" tIns="45199" rIns="90398" bIns="45199">
            <a:spAutoFit/>
          </a:bodyPr>
          <a:lstStyle/>
          <a:p>
            <a:pPr>
              <a:defRPr/>
            </a:pPr>
            <a:r>
              <a:rPr lang="en-US" sz="1000" b="1" dirty="0">
                <a:latin typeface="Verdana" pitchFamily="34" charset="0"/>
              </a:rPr>
              <a:t>Source: </a:t>
            </a:r>
            <a:r>
              <a:rPr lang="en-US" dirty="0"/>
              <a:t>DAG 4.3.2.4. Technical Reviews During Technology Development  </a:t>
            </a:r>
            <a:r>
              <a:rPr lang="en-US" dirty="0">
                <a:hlinkClick r:id="rId7"/>
              </a:rPr>
              <a:t>https://acc.dau.mil/CommunityBrowser.aspx?id=332985&amp;lang=en-US</a:t>
            </a:r>
            <a:r>
              <a:rPr lang="en-US" dirty="0"/>
              <a:t> </a:t>
            </a:r>
            <a:r>
              <a:rPr lang="en-US" sz="1000" dirty="0"/>
              <a:t>Last visited 12 Oct 2010</a:t>
            </a:r>
          </a:p>
          <a:p>
            <a:pPr>
              <a:defRPr/>
            </a:pPr>
            <a:endParaRPr lang="en-US" sz="1000" dirty="0"/>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32826026"/>
              </p:ext>
            </p:extLst>
          </p:nvPr>
        </p:nvGraphicFramePr>
        <p:xfrm>
          <a:off x="4146443" y="4291934"/>
          <a:ext cx="2229084" cy="1535234"/>
        </p:xfrm>
        <a:graphic>
          <a:graphicData uri="http://schemas.openxmlformats.org/presentationml/2006/ole">
            <mc:AlternateContent xmlns:mc="http://schemas.openxmlformats.org/markup-compatibility/2006">
              <mc:Choice xmlns:v="urn:schemas-microsoft-com:vml" Requires="v">
                <p:oleObj spid="_x0000_s70710" name="Worksheet" r:id="rId8" imgW="2228816" imgH="1533600" progId="Excel.Sheet.12">
                  <p:embed/>
                </p:oleObj>
              </mc:Choice>
              <mc:Fallback>
                <p:oleObj name="Worksheet" r:id="rId8" imgW="2228816" imgH="1533600" progId="Excel.Sheet.12">
                  <p:embed/>
                  <p:pic>
                    <p:nvPicPr>
                      <p:cNvPr id="0" name=""/>
                      <p:cNvPicPr/>
                      <p:nvPr/>
                    </p:nvPicPr>
                    <p:blipFill>
                      <a:blip r:embed="rId9"/>
                      <a:stretch>
                        <a:fillRect/>
                      </a:stretch>
                    </p:blipFill>
                    <p:spPr>
                      <a:xfrm>
                        <a:off x="4146443" y="4291934"/>
                        <a:ext cx="2229084" cy="1535234"/>
                      </a:xfrm>
                      <a:prstGeom prst="rect">
                        <a:avLst/>
                      </a:prstGeom>
                    </p:spPr>
                  </p:pic>
                </p:oleObj>
              </mc:Fallback>
            </mc:AlternateContent>
          </a:graphicData>
        </a:graphic>
      </p:graphicFrame>
    </p:spTree>
    <p:extLst>
      <p:ext uri="{BB962C8B-B14F-4D97-AF65-F5344CB8AC3E}">
        <p14:creationId xmlns:p14="http://schemas.microsoft.com/office/powerpoint/2010/main" val="172780399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3874415"/>
            <a:ext cx="3521075" cy="5129305"/>
          </a:xfrm>
          <a:prstGeom prst="rect">
            <a:avLst/>
          </a:prstGeom>
        </p:spPr>
        <p:txBody>
          <a:bodyPr>
            <a:normAutofit/>
          </a:bodyPr>
          <a:lstStyle/>
          <a:p>
            <a:pPr>
              <a:defRPr/>
            </a:pPr>
            <a:endParaRPr lang="en-US" dirty="0">
              <a:cs typeface="+mn-cs"/>
            </a:endParaRPr>
          </a:p>
        </p:txBody>
      </p:sp>
      <p:sp>
        <p:nvSpPr>
          <p:cNvPr id="16998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032914EF-9DB2-45DD-9803-828B43990247}" type="slidenum">
              <a:rPr lang="en-US" b="1" smtClean="0">
                <a:latin typeface="Verdana" pitchFamily="34" charset="0"/>
                <a:cs typeface="Arial" pitchFamily="34" charset="0"/>
              </a:rPr>
              <a:pPr/>
              <a:t>172</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60375" y="6998122"/>
            <a:ext cx="2505075" cy="2381483"/>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dirty="0"/>
              <a:t>DAG 10.5.2.2. Technology Readiness Levels (TRLs) </a:t>
            </a:r>
            <a:r>
              <a:rPr lang="en-US" dirty="0">
                <a:hlinkClick r:id="rId3"/>
              </a:rPr>
              <a:t>https://acc.dau.mil/CommunityBrowser.aspx?id=323139#10.5.2</a:t>
            </a:r>
            <a:r>
              <a:rPr lang="en-US" dirty="0"/>
              <a:t>  Last visited 12 Oct 2010</a:t>
            </a: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92074383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3874415"/>
            <a:ext cx="3521075" cy="5129305"/>
          </a:xfrm>
          <a:prstGeom prst="rect">
            <a:avLst/>
          </a:prstGeom>
        </p:spPr>
        <p:txBody>
          <a:bodyPr>
            <a:normAutofit/>
          </a:bodyPr>
          <a:lstStyle/>
          <a:p>
            <a:pPr>
              <a:defRPr/>
            </a:pPr>
            <a:endParaRPr lang="en-US" dirty="0">
              <a:cs typeface="+mn-cs"/>
            </a:endParaRPr>
          </a:p>
        </p:txBody>
      </p:sp>
      <p:sp>
        <p:nvSpPr>
          <p:cNvPr id="171012"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F0207AB2-0E44-4896-A740-A03AA20B2EA5}" type="slidenum">
              <a:rPr lang="en-US" b="1" smtClean="0">
                <a:latin typeface="Verdana" pitchFamily="34" charset="0"/>
                <a:cs typeface="Arial" pitchFamily="34" charset="0"/>
              </a:rPr>
              <a:pPr/>
              <a:t>173</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74675" y="7036293"/>
            <a:ext cx="2505075" cy="2381483"/>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dirty="0"/>
              <a:t>DAG 10.5.2.2. Technology Readiness Levels (TRLs) </a:t>
            </a:r>
            <a:r>
              <a:rPr lang="en-US" dirty="0">
                <a:hlinkClick r:id="rId3"/>
              </a:rPr>
              <a:t>https://acc.dau.mil/CommunityBrowser.aspx?id=323139#10.5.2</a:t>
            </a:r>
            <a:r>
              <a:rPr lang="en-US" dirty="0"/>
              <a:t>  Last visited 12 Oct 2010</a:t>
            </a: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23905115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3874415"/>
            <a:ext cx="3521075" cy="5129305"/>
          </a:xfrm>
          <a:prstGeom prst="rect">
            <a:avLst/>
          </a:prstGeom>
        </p:spPr>
        <p:txBody>
          <a:bodyPr>
            <a:normAutofit/>
          </a:bodyPr>
          <a:lstStyle/>
          <a:p>
            <a:pPr>
              <a:defRPr/>
            </a:pPr>
            <a:endParaRPr lang="en-US" dirty="0">
              <a:cs typeface="+mn-cs"/>
            </a:endParaRPr>
          </a:p>
          <a:p>
            <a:pPr>
              <a:buFontTx/>
              <a:buNone/>
              <a:defRPr/>
            </a:pPr>
            <a:endParaRPr lang="en-US" dirty="0">
              <a:cs typeface="+mn-cs"/>
            </a:endParaRPr>
          </a:p>
        </p:txBody>
      </p:sp>
      <p:sp>
        <p:nvSpPr>
          <p:cNvPr id="172036"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063BF57B-7330-4BE7-82D9-194F48BAA961}" type="slidenum">
              <a:rPr lang="en-US" b="1" smtClean="0">
                <a:latin typeface="Verdana" pitchFamily="34" charset="0"/>
                <a:cs typeface="Arial" pitchFamily="34" charset="0"/>
              </a:rPr>
              <a:pPr/>
              <a:t>174</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79424" y="6520978"/>
            <a:ext cx="3482976" cy="2663627"/>
          </a:xfrm>
          <a:prstGeom prst="rect">
            <a:avLst/>
          </a:prstGeom>
          <a:noFill/>
          <a:ln w="9525">
            <a:noFill/>
            <a:miter lim="800000"/>
            <a:headEnd/>
            <a:tailEnd/>
          </a:ln>
        </p:spPr>
        <p:txBody>
          <a:bodyPr wrap="square" lIns="90398" tIns="45199" rIns="90398" bIns="45199">
            <a:spAutoFit/>
          </a:bodyPr>
          <a:lstStyle/>
          <a:p>
            <a:pPr>
              <a:defRPr/>
            </a:pPr>
            <a:r>
              <a:rPr lang="en-US" sz="1000" b="1" dirty="0">
                <a:latin typeface="Verdana" pitchFamily="34" charset="0"/>
              </a:rPr>
              <a:t>Source: </a:t>
            </a:r>
            <a:r>
              <a:rPr lang="en-US" dirty="0"/>
              <a:t>DAG 4.3.2.4. Technical Reviews During Technology Development  </a:t>
            </a:r>
            <a:r>
              <a:rPr lang="en-US" dirty="0">
                <a:hlinkClick r:id="rId4"/>
              </a:rPr>
              <a:t>https://acc.dau.mil/CommunityBrowser.aspx?id=332985&amp;lang=en-US</a:t>
            </a:r>
            <a:r>
              <a:rPr lang="en-US" dirty="0"/>
              <a:t>  Last visited 12 Oct 2010</a:t>
            </a:r>
          </a:p>
          <a:p>
            <a:pPr>
              <a:defRPr/>
            </a:pPr>
            <a:r>
              <a:rPr lang="en-US" b="1" dirty="0"/>
              <a:t>Source</a:t>
            </a:r>
            <a:r>
              <a:rPr lang="en-US" dirty="0"/>
              <a:t>: DoD Instruction 5000.02, Enclosure 2, paragraph 5.d.(6)</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450521834"/>
              </p:ext>
            </p:extLst>
          </p:nvPr>
        </p:nvGraphicFramePr>
        <p:xfrm>
          <a:off x="4146443" y="4341560"/>
          <a:ext cx="2229084" cy="3638779"/>
        </p:xfrm>
        <a:graphic>
          <a:graphicData uri="http://schemas.openxmlformats.org/presentationml/2006/ole">
            <mc:AlternateContent xmlns:mc="http://schemas.openxmlformats.org/markup-compatibility/2006">
              <mc:Choice xmlns:v="urn:schemas-microsoft-com:vml" Requires="v">
                <p:oleObj spid="_x0000_s71734" name="Worksheet" r:id="rId5" imgW="2228816" imgH="3629070" progId="Excel.Sheet.12">
                  <p:embed/>
                </p:oleObj>
              </mc:Choice>
              <mc:Fallback>
                <p:oleObj name="Worksheet" r:id="rId5" imgW="2228816" imgH="3629070" progId="Excel.Sheet.12">
                  <p:embed/>
                  <p:pic>
                    <p:nvPicPr>
                      <p:cNvPr id="0" name=""/>
                      <p:cNvPicPr/>
                      <p:nvPr/>
                    </p:nvPicPr>
                    <p:blipFill>
                      <a:blip r:embed="rId6"/>
                      <a:stretch>
                        <a:fillRect/>
                      </a:stretch>
                    </p:blipFill>
                    <p:spPr>
                      <a:xfrm>
                        <a:off x="4146443" y="4341560"/>
                        <a:ext cx="2229084" cy="3638779"/>
                      </a:xfrm>
                      <a:prstGeom prst="rect">
                        <a:avLst/>
                      </a:prstGeom>
                    </p:spPr>
                  </p:pic>
                </p:oleObj>
              </mc:Fallback>
            </mc:AlternateContent>
          </a:graphicData>
        </a:graphic>
      </p:graphicFrame>
    </p:spTree>
    <p:extLst>
      <p:ext uri="{BB962C8B-B14F-4D97-AF65-F5344CB8AC3E}">
        <p14:creationId xmlns:p14="http://schemas.microsoft.com/office/powerpoint/2010/main" val="6109900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4332474"/>
            <a:ext cx="3521075" cy="4671247"/>
          </a:xfrm>
          <a:prstGeom prst="rect">
            <a:avLst/>
          </a:prstGeom>
        </p:spPr>
        <p:txBody>
          <a:bodyPr>
            <a:normAutofit/>
          </a:bodyPr>
          <a:lstStyle/>
          <a:p>
            <a:pPr>
              <a:defRPr/>
            </a:pPr>
            <a:r>
              <a:rPr lang="en-US" dirty="0">
                <a:cs typeface="+mn-cs"/>
              </a:rPr>
              <a:t>Technology Development Phase include systems engineering to support technology maturation. A key element of systems engineering during technology development is to mature the critical technologies (either through critical technology element demonstrations or prototyping) needed for a particular system solution implementation (system design and manufacturing processes). </a:t>
            </a:r>
          </a:p>
          <a:p>
            <a:pPr>
              <a:defRPr/>
            </a:pPr>
            <a:endParaRPr lang="en-US" dirty="0">
              <a:cs typeface="+mn-cs"/>
            </a:endParaRPr>
          </a:p>
        </p:txBody>
      </p:sp>
      <p:sp>
        <p:nvSpPr>
          <p:cNvPr id="173060"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5C68E891-A448-470B-9C62-6EB1FDDFEDFC}" type="slidenum">
              <a:rPr lang="en-US" b="1" smtClean="0">
                <a:latin typeface="Verdana" pitchFamily="34" charset="0"/>
                <a:cs typeface="Arial" pitchFamily="34" charset="0"/>
              </a:rPr>
              <a:pPr/>
              <a:t>175</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55625" y="6807265"/>
            <a:ext cx="3387726" cy="209933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dirty="0"/>
              <a:t>Dag  4.3.3. Engineering and Manufacturing Development (EMD) Phase  </a:t>
            </a:r>
            <a:r>
              <a:rPr lang="en-US" dirty="0">
                <a:hlinkClick r:id="rId4"/>
              </a:rPr>
              <a:t>https://acc.dau.mil/CommunityBrowser.aspx?id=332987</a:t>
            </a:r>
            <a:r>
              <a:rPr lang="en-US" dirty="0"/>
              <a:t>  last visited 12 Oct 2010  </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59347848"/>
              </p:ext>
            </p:extLst>
          </p:nvPr>
        </p:nvGraphicFramePr>
        <p:xfrm>
          <a:off x="4146443" y="4235903"/>
          <a:ext cx="2229084" cy="581116"/>
        </p:xfrm>
        <a:graphic>
          <a:graphicData uri="http://schemas.openxmlformats.org/presentationml/2006/ole">
            <mc:AlternateContent xmlns:mc="http://schemas.openxmlformats.org/markup-compatibility/2006">
              <mc:Choice xmlns:v="urn:schemas-microsoft-com:vml" Requires="v">
                <p:oleObj spid="_x0000_s72758" name="Worksheet" r:id="rId5" imgW="2228816" imgH="581040" progId="Excel.Sheet.12">
                  <p:embed/>
                </p:oleObj>
              </mc:Choice>
              <mc:Fallback>
                <p:oleObj name="Worksheet" r:id="rId5" imgW="2228816" imgH="581040" progId="Excel.Sheet.12">
                  <p:embed/>
                  <p:pic>
                    <p:nvPicPr>
                      <p:cNvPr id="0" name=""/>
                      <p:cNvPicPr/>
                      <p:nvPr/>
                    </p:nvPicPr>
                    <p:blipFill>
                      <a:blip r:embed="rId6"/>
                      <a:stretch>
                        <a:fillRect/>
                      </a:stretch>
                    </p:blipFill>
                    <p:spPr>
                      <a:xfrm>
                        <a:off x="4146443" y="4235903"/>
                        <a:ext cx="2229084" cy="581116"/>
                      </a:xfrm>
                      <a:prstGeom prst="rect">
                        <a:avLst/>
                      </a:prstGeom>
                    </p:spPr>
                  </p:pic>
                </p:oleObj>
              </mc:Fallback>
            </mc:AlternateContent>
          </a:graphicData>
        </a:graphic>
      </p:graphicFrame>
    </p:spTree>
    <p:extLst>
      <p:ext uri="{BB962C8B-B14F-4D97-AF65-F5344CB8AC3E}">
        <p14:creationId xmlns:p14="http://schemas.microsoft.com/office/powerpoint/2010/main" val="412158477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xfrm>
            <a:off x="1544638" y="360363"/>
            <a:ext cx="4273550" cy="3205162"/>
          </a:xfrm>
          <a:ln/>
        </p:spPr>
      </p:sp>
      <p:sp>
        <p:nvSpPr>
          <p:cNvPr id="174083" name="Notes Placeholder 2"/>
          <p:cNvSpPr>
            <a:spLocks noGrp="1"/>
          </p:cNvSpPr>
          <p:nvPr>
            <p:ph type="body" idx="1"/>
          </p:nvPr>
        </p:nvSpPr>
        <p:spPr>
          <a:xfrm>
            <a:off x="454027" y="3874415"/>
            <a:ext cx="3521075" cy="5129305"/>
          </a:xfrm>
          <a:prstGeom prst="rect">
            <a:avLst/>
          </a:prstGeom>
          <a:noFill/>
          <a:ln/>
        </p:spPr>
        <p:txBody>
          <a:bodyPr/>
          <a:lstStyle/>
          <a:p>
            <a:endParaRPr lang="en-US" dirty="0">
              <a:ea typeface="ＭＳ Ｐゴシック"/>
            </a:endParaRPr>
          </a:p>
        </p:txBody>
      </p:sp>
      <p:sp>
        <p:nvSpPr>
          <p:cNvPr id="17408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0550E676-CE64-4C0A-B5CE-6AA23BEE8539}" type="slidenum">
              <a:rPr lang="en-US" b="1" smtClean="0">
                <a:latin typeface="Verdana" pitchFamily="34" charset="0"/>
                <a:cs typeface="Arial" pitchFamily="34" charset="0"/>
              </a:rPr>
              <a:pPr/>
              <a:t>176</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74675" y="6826350"/>
            <a:ext cx="3406776" cy="103345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DAG </a:t>
            </a:r>
            <a:r>
              <a:rPr lang="en-US" sz="1000" dirty="0">
                <a:ea typeface="ＭＳ Ｐゴシック"/>
              </a:rPr>
              <a:t>4.3.3.1. Purpose of Systems Engineering in Engineering and Manufacturing Development (EMD)  </a:t>
            </a:r>
            <a:r>
              <a:rPr lang="en-US" sz="1000" dirty="0">
                <a:ea typeface="ＭＳ Ｐゴシック"/>
                <a:hlinkClick r:id="rId3"/>
              </a:rPr>
              <a:t>https://acc.dau.mil/CommunityBrowser.aspx?id=332988</a:t>
            </a:r>
            <a:r>
              <a:rPr lang="en-US" sz="1000" dirty="0">
                <a:ea typeface="ＭＳ Ｐゴシック"/>
              </a:rPr>
              <a:t>  last visited 12 Oct 2010  </a:t>
            </a: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80607241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xfrm>
            <a:off x="1544638" y="360363"/>
            <a:ext cx="4273550" cy="3205162"/>
          </a:xfrm>
          <a:ln/>
        </p:spPr>
      </p:sp>
      <p:sp>
        <p:nvSpPr>
          <p:cNvPr id="175107" name="Notes Placeholder 2"/>
          <p:cNvSpPr>
            <a:spLocks noGrp="1"/>
          </p:cNvSpPr>
          <p:nvPr>
            <p:ph type="body" idx="1"/>
          </p:nvPr>
        </p:nvSpPr>
        <p:spPr>
          <a:xfrm>
            <a:off x="454027" y="3969844"/>
            <a:ext cx="3521075" cy="5033876"/>
          </a:xfrm>
          <a:prstGeom prst="rect">
            <a:avLst/>
          </a:prstGeom>
          <a:noFill/>
          <a:ln/>
        </p:spPr>
        <p:txBody>
          <a:bodyPr/>
          <a:lstStyle/>
          <a:p>
            <a:endParaRPr lang="en-US" dirty="0">
              <a:ea typeface="ＭＳ Ｐゴシック"/>
            </a:endParaRPr>
          </a:p>
        </p:txBody>
      </p:sp>
      <p:sp>
        <p:nvSpPr>
          <p:cNvPr id="17510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2D1DA8D9-9B43-42DE-A56C-CD280220C53B}" type="slidenum">
              <a:rPr lang="en-US" b="1" smtClean="0">
                <a:latin typeface="Verdana" pitchFamily="34" charset="0"/>
                <a:cs typeface="Arial" pitchFamily="34" charset="0"/>
              </a:rPr>
              <a:pPr/>
              <a:t>177</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631824" y="6864521"/>
            <a:ext cx="3349626"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DAG </a:t>
            </a:r>
            <a:r>
              <a:rPr lang="en-US" sz="1000" dirty="0">
                <a:ea typeface="ＭＳ Ｐゴシック"/>
              </a:rPr>
              <a:t>4.3.3.1. Purpose of Systems Engineering in Engineering and Manufacturing Development (EMD)  </a:t>
            </a:r>
            <a:r>
              <a:rPr lang="en-US" sz="1000" dirty="0">
                <a:ea typeface="ＭＳ Ｐゴシック"/>
                <a:hlinkClick r:id="rId4"/>
              </a:rPr>
              <a:t>https://acc.dau.mil/CommunityBrowser.aspx?id=332988</a:t>
            </a:r>
            <a:r>
              <a:rPr lang="en-US" sz="1000" dirty="0">
                <a:ea typeface="ＭＳ Ｐゴシック"/>
              </a:rPr>
              <a:t>  last visited 12 Oct 2010 </a:t>
            </a:r>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677647232"/>
              </p:ext>
            </p:extLst>
          </p:nvPr>
        </p:nvGraphicFramePr>
        <p:xfrm>
          <a:off x="4146443" y="4291934"/>
          <a:ext cx="2229084" cy="180898"/>
        </p:xfrm>
        <a:graphic>
          <a:graphicData uri="http://schemas.openxmlformats.org/presentationml/2006/ole">
            <mc:AlternateContent xmlns:mc="http://schemas.openxmlformats.org/markup-compatibility/2006">
              <mc:Choice xmlns:v="urn:schemas-microsoft-com:vml" Requires="v">
                <p:oleObj spid="_x0000_s73781" name="Worksheet" r:id="rId5" imgW="2228816" imgH="180900" progId="Excel.Sheet.12">
                  <p:embed/>
                </p:oleObj>
              </mc:Choice>
              <mc:Fallback>
                <p:oleObj name="Worksheet" r:id="rId5" imgW="2228816" imgH="180900" progId="Excel.Sheet.12">
                  <p:embed/>
                  <p:pic>
                    <p:nvPicPr>
                      <p:cNvPr id="0" name=""/>
                      <p:cNvPicPr/>
                      <p:nvPr/>
                    </p:nvPicPr>
                    <p:blipFill>
                      <a:blip r:embed="rId6"/>
                      <a:stretch>
                        <a:fillRect/>
                      </a:stretch>
                    </p:blipFill>
                    <p:spPr>
                      <a:xfrm>
                        <a:off x="4146443" y="4291934"/>
                        <a:ext cx="2229084" cy="180898"/>
                      </a:xfrm>
                      <a:prstGeom prst="rect">
                        <a:avLst/>
                      </a:prstGeom>
                    </p:spPr>
                  </p:pic>
                </p:oleObj>
              </mc:Fallback>
            </mc:AlternateContent>
          </a:graphicData>
        </a:graphic>
      </p:graphicFrame>
    </p:spTree>
    <p:extLst>
      <p:ext uri="{BB962C8B-B14F-4D97-AF65-F5344CB8AC3E}">
        <p14:creationId xmlns:p14="http://schemas.microsoft.com/office/powerpoint/2010/main" val="267704183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xfrm>
            <a:off x="1544638" y="360363"/>
            <a:ext cx="4273550" cy="3205162"/>
          </a:xfrm>
          <a:ln/>
        </p:spPr>
      </p:sp>
      <p:sp>
        <p:nvSpPr>
          <p:cNvPr id="178179" name="Notes Placeholder 2"/>
          <p:cNvSpPr>
            <a:spLocks noGrp="1"/>
          </p:cNvSpPr>
          <p:nvPr>
            <p:ph type="body" idx="1"/>
          </p:nvPr>
        </p:nvSpPr>
        <p:spPr>
          <a:xfrm>
            <a:off x="454027" y="4275216"/>
            <a:ext cx="3521075" cy="4885960"/>
          </a:xfrm>
          <a:prstGeom prst="rect">
            <a:avLst/>
          </a:prstGeom>
          <a:noFill/>
          <a:ln/>
        </p:spPr>
        <p:txBody>
          <a:bodyPr/>
          <a:lstStyle/>
          <a:p>
            <a:r>
              <a:rPr lang="en-US" sz="500" dirty="0"/>
              <a:t>Critical Design Review (CDR)</a:t>
            </a:r>
          </a:p>
          <a:p>
            <a:pPr lvl="1"/>
            <a:r>
              <a:rPr lang="en-US" sz="500" dirty="0"/>
              <a:t>Establishes the initial product baseline </a:t>
            </a:r>
          </a:p>
          <a:p>
            <a:pPr lvl="1"/>
            <a:r>
              <a:rPr lang="en-US" sz="500" dirty="0"/>
              <a:t>Ensure the system has a reasonable expectation of satisfying the requirements of the CDD within the allocated budget &amp; schedule</a:t>
            </a:r>
          </a:p>
          <a:p>
            <a:pPr lvl="1"/>
            <a:r>
              <a:rPr lang="en-US" sz="500" dirty="0"/>
              <a:t>Incremental CDRs are held for each Configuration Item culminating with a system level CDR</a:t>
            </a:r>
          </a:p>
          <a:p>
            <a:pPr lvl="1"/>
            <a:r>
              <a:rPr lang="en-US" sz="500" dirty="0"/>
              <a:t>CDR Report</a:t>
            </a:r>
          </a:p>
          <a:p>
            <a:pPr lvl="1"/>
            <a:r>
              <a:rPr lang="en-US" sz="500" dirty="0"/>
              <a:t>DoD Instruction 5000.02, Enclosure 2, paragraph 6.c.(6)(c)1, directs the reporting of the results from the completion of the CDR</a:t>
            </a:r>
          </a:p>
          <a:p>
            <a:pPr lvl="1"/>
            <a:r>
              <a:rPr lang="en-US" sz="500" dirty="0"/>
              <a:t>Same format as the PDR Report</a:t>
            </a:r>
          </a:p>
          <a:p>
            <a:r>
              <a:rPr lang="en-US" sz="500" dirty="0"/>
              <a:t>Test Readiness Review (TRR)</a:t>
            </a:r>
          </a:p>
          <a:p>
            <a:pPr lvl="1"/>
            <a:r>
              <a:rPr lang="en-US" sz="500" dirty="0"/>
              <a:t>Assesses the system under review for development maturity, cost/ schedule effectiveness, and risk to determine readiness to proceed to formal testing </a:t>
            </a:r>
          </a:p>
          <a:p>
            <a:pPr lvl="1"/>
            <a:r>
              <a:rPr lang="en-US" sz="500" dirty="0"/>
              <a:t>Specific assessments include:</a:t>
            </a:r>
          </a:p>
          <a:p>
            <a:pPr lvl="2"/>
            <a:r>
              <a:rPr lang="en-US" sz="500" dirty="0"/>
              <a:t>Test objectives</a:t>
            </a:r>
          </a:p>
          <a:p>
            <a:pPr lvl="2"/>
            <a:r>
              <a:rPr lang="en-US" sz="500" dirty="0"/>
              <a:t>Test methods and procedures</a:t>
            </a:r>
          </a:p>
          <a:p>
            <a:pPr lvl="2"/>
            <a:r>
              <a:rPr lang="en-US" sz="500" dirty="0"/>
              <a:t>Scope of tests</a:t>
            </a:r>
          </a:p>
          <a:p>
            <a:pPr lvl="2"/>
            <a:r>
              <a:rPr lang="en-US" sz="500" dirty="0"/>
              <a:t>Safety </a:t>
            </a:r>
          </a:p>
          <a:p>
            <a:pPr lvl="2"/>
            <a:r>
              <a:rPr lang="en-US" sz="500" dirty="0"/>
              <a:t>Proper resourcing to support planned tests</a:t>
            </a:r>
          </a:p>
          <a:p>
            <a:pPr lvl="1"/>
            <a:r>
              <a:rPr lang="en-US" sz="500" dirty="0"/>
              <a:t>Verifies traceability of tests to program requirements/user needs </a:t>
            </a:r>
          </a:p>
          <a:p>
            <a:pPr lvl="1"/>
            <a:r>
              <a:rPr lang="en-US" sz="500" dirty="0"/>
              <a:t>Determines completeness and compliance of test procedures with test plans and descriptions</a:t>
            </a:r>
          </a:p>
          <a:p>
            <a:r>
              <a:rPr lang="en-US" sz="500" dirty="0"/>
              <a:t>Flight Readiness Review (FRR)</a:t>
            </a:r>
          </a:p>
          <a:p>
            <a:pPr lvl="1"/>
            <a:r>
              <a:rPr lang="en-US" sz="500" dirty="0"/>
              <a:t>Subset of TRR applicable only to aviation programs</a:t>
            </a:r>
          </a:p>
          <a:p>
            <a:pPr lvl="1"/>
            <a:r>
              <a:rPr lang="en-US" sz="500" dirty="0"/>
              <a:t>Assesses readiness to conduct flight tests or flight operations</a:t>
            </a:r>
          </a:p>
          <a:p>
            <a:r>
              <a:rPr lang="en-US" sz="500" dirty="0"/>
              <a:t>System Verification Review (SVR)</a:t>
            </a:r>
          </a:p>
          <a:p>
            <a:pPr lvl="1"/>
            <a:r>
              <a:rPr lang="en-US" sz="500" dirty="0"/>
              <a:t>An audit trail from the SFR</a:t>
            </a:r>
          </a:p>
          <a:p>
            <a:pPr lvl="1"/>
            <a:r>
              <a:rPr lang="en-US" sz="500" dirty="0"/>
              <a:t>Assesses system functionality, and determines if it meets the functional requirements derived from CDD and draft CPD  documented in the functional baseline. </a:t>
            </a:r>
          </a:p>
          <a:p>
            <a:pPr lvl="1"/>
            <a:r>
              <a:rPr lang="en-US" sz="500" dirty="0"/>
              <a:t>Establishes and verifies final product performance</a:t>
            </a:r>
          </a:p>
          <a:p>
            <a:pPr lvl="1"/>
            <a:r>
              <a:rPr lang="en-US" sz="500" dirty="0"/>
              <a:t>Provides inputs to the CPD</a:t>
            </a:r>
          </a:p>
          <a:p>
            <a:pPr lvl="1"/>
            <a:r>
              <a:rPr lang="en-US" sz="500" dirty="0"/>
              <a:t>Conducted concurrently with the PRR and FCA  may also be conducted concurrently with the SVR</a:t>
            </a:r>
          </a:p>
          <a:p>
            <a:r>
              <a:rPr lang="en-US" sz="500" dirty="0"/>
              <a:t>Functional Configuration Audit (FCA)</a:t>
            </a:r>
          </a:p>
          <a:p>
            <a:pPr lvl="1"/>
            <a:r>
              <a:rPr lang="en-US" sz="500" dirty="0"/>
              <a:t>Formal examination of the “as tested“ characteristics of a configuration item (CI) (hardware and software) </a:t>
            </a:r>
          </a:p>
          <a:p>
            <a:pPr lvl="1"/>
            <a:r>
              <a:rPr lang="en-US" sz="500" dirty="0"/>
              <a:t>Objective of verifying that actual performance complies with design and interface requirements in the functional baseline</a:t>
            </a:r>
          </a:p>
          <a:p>
            <a:pPr lvl="1"/>
            <a:r>
              <a:rPr lang="en-US" sz="500" dirty="0"/>
              <a:t> Essentially a review of the CI’s test/analysis data to validate the intended function or performance stated in its specification</a:t>
            </a:r>
          </a:p>
          <a:p>
            <a:r>
              <a:rPr lang="en-US" sz="500" dirty="0"/>
              <a:t>Technology Readiness Assessment (TRA)</a:t>
            </a:r>
          </a:p>
          <a:p>
            <a:pPr lvl="1"/>
            <a:r>
              <a:rPr lang="en-US" sz="500" dirty="0"/>
              <a:t> Evaluation of system technology maturity based on the WBS</a:t>
            </a:r>
          </a:p>
          <a:p>
            <a:pPr lvl="1"/>
            <a:r>
              <a:rPr lang="en-US" sz="500" dirty="0"/>
              <a:t>Objective scoring of the level of technological maturity</a:t>
            </a:r>
          </a:p>
          <a:p>
            <a:pPr lvl="1"/>
            <a:r>
              <a:rPr lang="en-US" sz="500" dirty="0"/>
              <a:t>Mitigation plans for achieving acceptable maturity prior to milestone decision dates</a:t>
            </a:r>
          </a:p>
          <a:p>
            <a:r>
              <a:rPr lang="en-US" sz="500" dirty="0"/>
              <a:t>Production Readiness Review (PRR) </a:t>
            </a:r>
          </a:p>
          <a:p>
            <a:pPr lvl="1"/>
            <a:r>
              <a:rPr lang="en-US" sz="500" dirty="0"/>
              <a:t>Determine if the design is ready for production and if the prime contractor and major subcontractors have accomplished adequate production planning without incurring unacceptable risks that will breach thresholds of schedule, performance, cost, or other established criteria</a:t>
            </a:r>
          </a:p>
          <a:p>
            <a:pPr lvl="1"/>
            <a:r>
              <a:rPr lang="en-US" sz="500" dirty="0"/>
              <a:t>Examines risk</a:t>
            </a:r>
          </a:p>
          <a:p>
            <a:pPr lvl="2"/>
            <a:r>
              <a:rPr lang="en-US" sz="500" dirty="0"/>
              <a:t>Determines if production or production preparations identify unacceptable risks </a:t>
            </a:r>
          </a:p>
          <a:p>
            <a:pPr lvl="2"/>
            <a:r>
              <a:rPr lang="en-US" sz="500" dirty="0"/>
              <a:t>Evaluates the full, production-configured system to determine if it correctly and completely implements all system requirements</a:t>
            </a:r>
          </a:p>
          <a:p>
            <a:pPr lvl="2"/>
            <a:r>
              <a:rPr lang="en-US" sz="500" dirty="0"/>
              <a:t>Determines whether the traceability of final system requirements to the final production system is maintained</a:t>
            </a:r>
          </a:p>
          <a:p>
            <a:pPr lvl="1"/>
            <a:endParaRPr lang="en-US" sz="500" dirty="0"/>
          </a:p>
          <a:p>
            <a:pPr lvl="1"/>
            <a:endParaRPr lang="en-US" sz="500" dirty="0"/>
          </a:p>
          <a:p>
            <a:pPr lvl="1"/>
            <a:endParaRPr lang="en-US" sz="500" dirty="0"/>
          </a:p>
          <a:p>
            <a:endParaRPr lang="en-US" sz="500" dirty="0">
              <a:ea typeface="ＭＳ Ｐゴシック"/>
            </a:endParaRPr>
          </a:p>
        </p:txBody>
      </p:sp>
      <p:sp>
        <p:nvSpPr>
          <p:cNvPr id="178180"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2AEF0BAA-A83A-40AF-8130-D86E990E61A6}" type="slidenum">
              <a:rPr lang="en-US" b="1" smtClean="0">
                <a:latin typeface="Verdana" pitchFamily="34" charset="0"/>
                <a:cs typeface="Arial" pitchFamily="34" charset="0"/>
              </a:rPr>
              <a:pPr/>
              <a:t>178</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117975" y="7669864"/>
            <a:ext cx="2416175" cy="103345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4.3.3. Engineering and Manufacturing Development (EMD) Phase  </a:t>
            </a:r>
            <a:r>
              <a:rPr lang="en-US" sz="1000" dirty="0">
                <a:ea typeface="ＭＳ Ｐゴシック"/>
                <a:hlinkClick r:id="rId4"/>
              </a:rPr>
              <a:t>https://acc.dau.mil/CommunityBrowser.aspx?id=332987</a:t>
            </a:r>
            <a:r>
              <a:rPr lang="en-US" sz="1000" dirty="0">
                <a:ea typeface="ＭＳ Ｐゴシック"/>
              </a:rPr>
              <a:t>  last visited 12 Oct 2010  </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37694409"/>
              </p:ext>
            </p:extLst>
          </p:nvPr>
        </p:nvGraphicFramePr>
        <p:xfrm>
          <a:off x="4146443" y="4234303"/>
          <a:ext cx="2229084" cy="3062464"/>
        </p:xfrm>
        <a:graphic>
          <a:graphicData uri="http://schemas.openxmlformats.org/presentationml/2006/ole">
            <mc:AlternateContent xmlns:mc="http://schemas.openxmlformats.org/markup-compatibility/2006">
              <mc:Choice xmlns:v="urn:schemas-microsoft-com:vml" Requires="v">
                <p:oleObj spid="_x0000_s74804" name="Worksheet" r:id="rId5" imgW="2228816" imgH="3057480" progId="Excel.Sheet.12">
                  <p:embed/>
                </p:oleObj>
              </mc:Choice>
              <mc:Fallback>
                <p:oleObj name="Worksheet" r:id="rId5" imgW="2228816" imgH="3057480" progId="Excel.Sheet.12">
                  <p:embed/>
                  <p:pic>
                    <p:nvPicPr>
                      <p:cNvPr id="0" name=""/>
                      <p:cNvPicPr/>
                      <p:nvPr/>
                    </p:nvPicPr>
                    <p:blipFill>
                      <a:blip r:embed="rId6"/>
                      <a:stretch>
                        <a:fillRect/>
                      </a:stretch>
                    </p:blipFill>
                    <p:spPr>
                      <a:xfrm>
                        <a:off x="4146443" y="4234303"/>
                        <a:ext cx="2229084" cy="3062464"/>
                      </a:xfrm>
                      <a:prstGeom prst="rect">
                        <a:avLst/>
                      </a:prstGeom>
                    </p:spPr>
                  </p:pic>
                </p:oleObj>
              </mc:Fallback>
            </mc:AlternateContent>
          </a:graphicData>
        </a:graphic>
      </p:graphicFrame>
    </p:spTree>
    <p:extLst>
      <p:ext uri="{BB962C8B-B14F-4D97-AF65-F5344CB8AC3E}">
        <p14:creationId xmlns:p14="http://schemas.microsoft.com/office/powerpoint/2010/main" val="353308148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xfrm>
            <a:off x="1544638" y="360363"/>
            <a:ext cx="4273550" cy="3205162"/>
          </a:xfrm>
          <a:ln/>
        </p:spPr>
      </p:sp>
      <p:sp>
        <p:nvSpPr>
          <p:cNvPr id="176131" name="Notes Placeholder 2"/>
          <p:cNvSpPr>
            <a:spLocks noGrp="1"/>
          </p:cNvSpPr>
          <p:nvPr>
            <p:ph type="body" idx="1"/>
          </p:nvPr>
        </p:nvSpPr>
        <p:spPr>
          <a:xfrm>
            <a:off x="454027" y="3874415"/>
            <a:ext cx="3521075" cy="5129305"/>
          </a:xfrm>
          <a:prstGeom prst="rect">
            <a:avLst/>
          </a:prstGeom>
          <a:noFill/>
          <a:ln/>
        </p:spPr>
        <p:txBody>
          <a:bodyPr/>
          <a:lstStyle/>
          <a:p>
            <a:pPr marL="112997" indent="-112997" defTabSz="903976" eaLnBrk="0" fontAlgn="base" hangingPunct="0">
              <a:spcBef>
                <a:spcPct val="30000"/>
              </a:spcBef>
              <a:spcAft>
                <a:spcPct val="0"/>
              </a:spcAft>
              <a:buFontTx/>
              <a:buChar char="•"/>
              <a:defRPr/>
            </a:pPr>
            <a:endParaRPr lang="en-US" dirty="0">
              <a:ea typeface="ＭＳ Ｐゴシック"/>
            </a:endParaRPr>
          </a:p>
        </p:txBody>
      </p:sp>
      <p:sp>
        <p:nvSpPr>
          <p:cNvPr id="176132"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AEC89323-FAFE-40F1-95D8-DF855A95090D}" type="slidenum">
              <a:rPr lang="en-US" b="1" smtClean="0">
                <a:latin typeface="Verdana" pitchFamily="34" charset="0"/>
                <a:cs typeface="Arial" pitchFamily="34" charset="0"/>
              </a:rPr>
              <a:pPr/>
              <a:t>179</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55625" y="5394917"/>
            <a:ext cx="3387726" cy="1346952"/>
          </a:xfrm>
          <a:prstGeom prst="rect">
            <a:avLst/>
          </a:prstGeom>
          <a:noFill/>
          <a:ln w="9525">
            <a:noFill/>
            <a:miter lim="800000"/>
            <a:headEnd/>
            <a:tailEnd/>
          </a:ln>
        </p:spPr>
        <p:txBody>
          <a:bodyPr wrap="square" lIns="90398" tIns="45199" rIns="90398" bIns="45199">
            <a:spAutoFit/>
          </a:bodyPr>
          <a:lstStyle/>
          <a:p>
            <a:endParaRPr lang="en-US" sz="1000" b="1" dirty="0">
              <a:latin typeface="Verdana" pitchFamily="34" charset="0"/>
            </a:endParaRPr>
          </a:p>
          <a:p>
            <a:r>
              <a:rPr lang="en-US" sz="1000" b="1" dirty="0">
                <a:latin typeface="Verdana" pitchFamily="34" charset="0"/>
              </a:rPr>
              <a:t>Source: </a:t>
            </a:r>
            <a:r>
              <a:rPr lang="en-US" sz="1000" dirty="0">
                <a:ea typeface="ＭＳ Ｐゴシック"/>
              </a:rPr>
              <a:t>Dag  </a:t>
            </a:r>
            <a:r>
              <a:rPr lang="en-US" sz="1000" b="1" dirty="0">
                <a:latin typeface="Verdana" pitchFamily="34" charset="0"/>
                <a:ea typeface="ＭＳ Ｐゴシック" charset="-128"/>
                <a:cs typeface="ＭＳ Ｐゴシック"/>
              </a:rPr>
              <a:t>4.3.3.3. Key Systems Engineering Activities During Engineering and Manufacturing Development (EMD) </a:t>
            </a:r>
            <a:r>
              <a:rPr lang="en-US" sz="1000" dirty="0">
                <a:hlinkClick r:id="rId4"/>
              </a:rPr>
              <a:t>https://acc.dau.mil/CommunityBrowser.aspx?id=332990</a:t>
            </a:r>
            <a:r>
              <a:rPr lang="en-US" sz="1000" b="1" dirty="0">
                <a:latin typeface="Verdana" pitchFamily="34" charset="0"/>
                <a:ea typeface="ＭＳ Ｐゴシック" charset="-128"/>
                <a:cs typeface="ＭＳ Ｐゴシック"/>
              </a:rPr>
              <a:t>  </a:t>
            </a:r>
            <a:r>
              <a:rPr lang="en-US" sz="1000" dirty="0">
                <a:ea typeface="ＭＳ Ｐゴシック"/>
              </a:rPr>
              <a:t>last visited 12 Oct 2010  </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11237308"/>
              </p:ext>
            </p:extLst>
          </p:nvPr>
        </p:nvGraphicFramePr>
        <p:xfrm>
          <a:off x="4146443" y="4307943"/>
          <a:ext cx="2229084" cy="4093424"/>
        </p:xfrm>
        <a:graphic>
          <a:graphicData uri="http://schemas.openxmlformats.org/presentationml/2006/ole">
            <mc:AlternateContent xmlns:mc="http://schemas.openxmlformats.org/markup-compatibility/2006">
              <mc:Choice xmlns:v="urn:schemas-microsoft-com:vml" Requires="v">
                <p:oleObj spid="_x0000_s90125" name="Worksheet" r:id="rId5" imgW="2228816" imgH="4086180" progId="Excel.Sheet.12">
                  <p:embed/>
                </p:oleObj>
              </mc:Choice>
              <mc:Fallback>
                <p:oleObj name="Worksheet" r:id="rId5" imgW="2228816" imgH="4086180" progId="Excel.Sheet.12">
                  <p:embed/>
                  <p:pic>
                    <p:nvPicPr>
                      <p:cNvPr id="0" name=""/>
                      <p:cNvPicPr/>
                      <p:nvPr/>
                    </p:nvPicPr>
                    <p:blipFill>
                      <a:blip r:embed="rId6"/>
                      <a:stretch>
                        <a:fillRect/>
                      </a:stretch>
                    </p:blipFill>
                    <p:spPr>
                      <a:xfrm>
                        <a:off x="4146443" y="4307943"/>
                        <a:ext cx="2229084" cy="4093424"/>
                      </a:xfrm>
                      <a:prstGeom prst="rect">
                        <a:avLst/>
                      </a:prstGeom>
                    </p:spPr>
                  </p:pic>
                </p:oleObj>
              </mc:Fallback>
            </mc:AlternateContent>
          </a:graphicData>
        </a:graphic>
      </p:graphicFrame>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062038" y="388938"/>
            <a:ext cx="4505325" cy="3379787"/>
          </a:xfrm>
          <a:ln/>
        </p:spPr>
      </p:sp>
      <p:sp>
        <p:nvSpPr>
          <p:cNvPr id="70659" name="Notes Placeholder 2"/>
          <p:cNvSpPr>
            <a:spLocks noGrp="1"/>
          </p:cNvSpPr>
          <p:nvPr>
            <p:ph type="body" idx="1"/>
          </p:nvPr>
        </p:nvSpPr>
        <p:spPr>
          <a:xfrm>
            <a:off x="1116343" y="3892968"/>
            <a:ext cx="4393362" cy="5091133"/>
          </a:xfrm>
          <a:prstGeom prst="rect">
            <a:avLst/>
          </a:prstGeom>
          <a:noFill/>
          <a:ln/>
        </p:spPr>
        <p:txBody>
          <a:bodyPr/>
          <a:lstStyle/>
          <a:p>
            <a:r>
              <a:rPr lang="en-US" sz="800" dirty="0"/>
              <a:t>(A) </a:t>
            </a:r>
            <a:r>
              <a:rPr lang="en-US" sz="800" i="1" dirty="0"/>
              <a:t>stakeholder(s) </a:t>
            </a:r>
          </a:p>
          <a:p>
            <a:pPr marL="112997" indent="-112997"/>
            <a:r>
              <a:rPr lang="en-US" sz="800" i="1" dirty="0"/>
              <a:t>-  </a:t>
            </a:r>
            <a:r>
              <a:rPr lang="en-US" sz="800" dirty="0"/>
              <a:t>is someone who has a vested interest in the success of a project/program</a:t>
            </a:r>
          </a:p>
          <a:p>
            <a:pPr marL="112997" indent="-112997"/>
            <a:r>
              <a:rPr lang="en-US" sz="800" dirty="0"/>
              <a:t>- are individuals and organizations who are actively involved in the program or whose interests may be positively or negatively affected as a result of program execution or successful program completion.</a:t>
            </a:r>
          </a:p>
          <a:p>
            <a:pPr marL="112997" indent="-112997"/>
            <a:r>
              <a:rPr lang="en-US" sz="800" dirty="0"/>
              <a:t>- are people and organizations that ultimately judge the success of the program are</a:t>
            </a:r>
          </a:p>
          <a:p>
            <a:pPr marL="338991" lvl="1" indent="-112997"/>
            <a:r>
              <a:rPr lang="en-US" sz="800" dirty="0"/>
              <a:t>Program Manager</a:t>
            </a:r>
          </a:p>
          <a:p>
            <a:pPr marL="338991" lvl="1" indent="-112997"/>
            <a:r>
              <a:rPr lang="en-US" sz="800" dirty="0"/>
              <a:t>Program Team</a:t>
            </a:r>
          </a:p>
          <a:p>
            <a:pPr marL="338991" lvl="1" indent="-112997"/>
            <a:r>
              <a:rPr lang="en-US" sz="800" dirty="0"/>
              <a:t>Management</a:t>
            </a:r>
          </a:p>
          <a:p>
            <a:pPr marL="338991" lvl="1" indent="-112997"/>
            <a:r>
              <a:rPr lang="en-US" sz="800" dirty="0"/>
              <a:t>Program Sponsor</a:t>
            </a:r>
          </a:p>
          <a:p>
            <a:pPr marL="338991" lvl="1" indent="-112997"/>
            <a:r>
              <a:rPr lang="en-US" sz="800" dirty="0"/>
              <a:t>Resource Manager</a:t>
            </a:r>
          </a:p>
          <a:p>
            <a:pPr marL="338991" lvl="1" indent="-112997"/>
            <a:r>
              <a:rPr lang="en-US" sz="800" dirty="0"/>
              <a:t>Decision Authority </a:t>
            </a:r>
          </a:p>
          <a:p>
            <a:pPr marL="338991" lvl="1" indent="-112997"/>
            <a:r>
              <a:rPr lang="en-US" sz="800" dirty="0"/>
              <a:t>Customer</a:t>
            </a:r>
          </a:p>
          <a:p>
            <a:pPr marL="338991" lvl="1" indent="-112997"/>
            <a:r>
              <a:rPr lang="en-US" sz="800" dirty="0"/>
              <a:t>Representatives of External Constraints</a:t>
            </a:r>
          </a:p>
          <a:p>
            <a:pPr marL="338991" lvl="1" indent="-112997"/>
            <a:r>
              <a:rPr lang="en-US" sz="800" dirty="0"/>
              <a:t>Advocates, Opponents and Innocent Bystanders</a:t>
            </a:r>
          </a:p>
          <a:p>
            <a:pPr marL="225994" lvl="1"/>
            <a:endParaRPr lang="en-US" sz="800" dirty="0"/>
          </a:p>
          <a:p>
            <a:pPr marL="225994" lvl="1"/>
            <a:r>
              <a:rPr lang="en-US" sz="800" dirty="0"/>
              <a:t>It is advisable for the program manager to identify all of the program stakeholders because all the important decisions need to include them. </a:t>
            </a:r>
          </a:p>
          <a:p>
            <a:endParaRPr lang="en-US" sz="800" dirty="0"/>
          </a:p>
          <a:p>
            <a:r>
              <a:rPr lang="en-US" sz="800" b="1" dirty="0"/>
              <a:t>SMC</a:t>
            </a:r>
            <a:r>
              <a:rPr lang="en-US" sz="800" dirty="0"/>
              <a:t> strengthens its partnerships and relationships with key members of the broader space community.  To ensure an adequate technology base for space and missile programs SMC actively pursues comprehensive interaction with industry to develop standards, “best practices”, information sharing, and “benchmarking” with individual companies.</a:t>
            </a:r>
          </a:p>
          <a:p>
            <a:endParaRPr lang="en-US" sz="800" dirty="0"/>
          </a:p>
          <a:p>
            <a:r>
              <a:rPr lang="en-US" sz="800" dirty="0"/>
              <a:t>To ensure synergy across the full spectrum of the space enterprise, </a:t>
            </a:r>
            <a:r>
              <a:rPr lang="en-US" sz="800" b="1" dirty="0"/>
              <a:t>SMC</a:t>
            </a:r>
            <a:r>
              <a:rPr lang="en-US" sz="800" dirty="0"/>
              <a:t> participates in space community forums with partners including;</a:t>
            </a:r>
          </a:p>
          <a:p>
            <a:pPr marL="112997" indent="-112997"/>
            <a:r>
              <a:rPr lang="en-US" sz="800" dirty="0"/>
              <a:t> </a:t>
            </a:r>
            <a:r>
              <a:rPr lang="en-US" sz="800" b="1" dirty="0"/>
              <a:t>National Reconnaissance Office (NRO),</a:t>
            </a:r>
          </a:p>
          <a:p>
            <a:pPr marL="112997" indent="-112997"/>
            <a:r>
              <a:rPr lang="en-US" sz="800" b="1" dirty="0"/>
              <a:t> National Aeronautics and Space Administration (NASA),</a:t>
            </a:r>
          </a:p>
          <a:p>
            <a:pPr marL="112997" indent="-112997"/>
            <a:r>
              <a:rPr lang="en-US" sz="800" b="1" dirty="0"/>
              <a:t> National Oceanic  and Atmospheric Administration (NOAA),</a:t>
            </a:r>
          </a:p>
          <a:p>
            <a:pPr marL="112997" indent="-112997"/>
            <a:r>
              <a:rPr lang="en-US" sz="800" b="1" dirty="0"/>
              <a:t>National Security Agency (NSA), </a:t>
            </a:r>
          </a:p>
          <a:p>
            <a:r>
              <a:rPr lang="en-US" sz="800" dirty="0"/>
              <a:t>and commercial companies</a:t>
            </a:r>
          </a:p>
          <a:p>
            <a:pPr defTabSz="903976" eaLnBrk="0" fontAlgn="base" hangingPunct="0">
              <a:spcBef>
                <a:spcPct val="30000"/>
              </a:spcBef>
              <a:spcAft>
                <a:spcPct val="0"/>
              </a:spcAft>
              <a:defRPr/>
            </a:pPr>
            <a:endParaRPr lang="en-US" sz="800" i="1" dirty="0"/>
          </a:p>
          <a:p>
            <a:endParaRPr lang="en-US" sz="800" dirty="0"/>
          </a:p>
          <a:p>
            <a:endParaRPr lang="en-US" sz="800" dirty="0"/>
          </a:p>
          <a:p>
            <a:endParaRPr lang="en-US" sz="800" dirty="0"/>
          </a:p>
        </p:txBody>
      </p:sp>
      <p:sp>
        <p:nvSpPr>
          <p:cNvPr id="70660"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71DFBA0B-5334-4A9D-BE70-9BDC881124DE}" type="slidenum">
              <a:rPr lang="en-US" b="1" smtClean="0">
                <a:solidFill>
                  <a:prstClr val="black"/>
                </a:solidFill>
                <a:latin typeface="Verdana" pitchFamily="34" charset="0"/>
              </a:rPr>
              <a:pPr/>
              <a:t>32</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190950455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xfrm>
            <a:off x="1544638" y="360363"/>
            <a:ext cx="4273550" cy="3205162"/>
          </a:xfrm>
          <a:ln/>
        </p:spPr>
      </p:sp>
      <p:sp>
        <p:nvSpPr>
          <p:cNvPr id="175107" name="Notes Placeholder 2"/>
          <p:cNvSpPr>
            <a:spLocks noGrp="1"/>
          </p:cNvSpPr>
          <p:nvPr>
            <p:ph type="body" idx="1"/>
          </p:nvPr>
        </p:nvSpPr>
        <p:spPr>
          <a:xfrm>
            <a:off x="454027" y="3874415"/>
            <a:ext cx="3521075" cy="5129305"/>
          </a:xfrm>
          <a:prstGeom prst="rect">
            <a:avLst/>
          </a:prstGeom>
          <a:noFill/>
          <a:ln/>
        </p:spPr>
        <p:txBody>
          <a:bodyPr/>
          <a:lstStyle/>
          <a:p>
            <a:pPr marL="112997" indent="-112997" defTabSz="903976" eaLnBrk="0" fontAlgn="base" hangingPunct="0">
              <a:spcBef>
                <a:spcPct val="30000"/>
              </a:spcBef>
              <a:spcAft>
                <a:spcPct val="0"/>
              </a:spcAft>
              <a:buFontTx/>
              <a:buChar char="•"/>
              <a:defRPr/>
            </a:pPr>
            <a:endParaRPr lang="en-US" dirty="0">
              <a:ea typeface="ＭＳ Ｐゴシック"/>
            </a:endParaRPr>
          </a:p>
        </p:txBody>
      </p:sp>
      <p:sp>
        <p:nvSpPr>
          <p:cNvPr id="17510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2D1DA8D9-9B43-42DE-A56C-CD280220C53B}" type="slidenum">
              <a:rPr lang="en-US" b="1" smtClean="0">
                <a:latin typeface="Verdana" pitchFamily="34" charset="0"/>
                <a:cs typeface="Arial" pitchFamily="34" charset="0"/>
              </a:rPr>
              <a:pPr/>
              <a:t>180</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74674" y="5929318"/>
            <a:ext cx="3330576" cy="1179402"/>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a:t>
            </a:r>
            <a:r>
              <a:rPr lang="en-US" sz="1000" b="1" dirty="0">
                <a:latin typeface="Verdana" pitchFamily="34" charset="0"/>
                <a:ea typeface="ＭＳ Ｐゴシック" charset="-128"/>
                <a:cs typeface="ＭＳ Ｐゴシック"/>
              </a:rPr>
              <a:t>4.3.3.5. Outputs of the Systems Engineering Processes in Engineering and Manufacturing Development  </a:t>
            </a:r>
            <a:r>
              <a:rPr lang="en-US" sz="1000" dirty="0">
                <a:hlinkClick r:id="rId4"/>
              </a:rPr>
              <a:t>https://acc.dau.mil/CommunityBrowser.aspx?id=332992</a:t>
            </a:r>
            <a:r>
              <a:rPr lang="en-US" sz="1000" dirty="0"/>
              <a:t>  last visited 13 Oct 2010</a:t>
            </a: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4020843912"/>
              </p:ext>
            </p:extLst>
          </p:nvPr>
        </p:nvGraphicFramePr>
        <p:xfrm>
          <a:off x="4146443" y="4351166"/>
          <a:ext cx="2229084" cy="2871961"/>
        </p:xfrm>
        <a:graphic>
          <a:graphicData uri="http://schemas.openxmlformats.org/presentationml/2006/ole">
            <mc:AlternateContent xmlns:mc="http://schemas.openxmlformats.org/markup-compatibility/2006">
              <mc:Choice xmlns:v="urn:schemas-microsoft-com:vml" Requires="v">
                <p:oleObj spid="_x0000_s75828" name="Worksheet" r:id="rId5" imgW="2228816" imgH="2867130" progId="Excel.Sheet.12">
                  <p:embed/>
                </p:oleObj>
              </mc:Choice>
              <mc:Fallback>
                <p:oleObj name="Worksheet" r:id="rId5" imgW="2228816" imgH="2867130" progId="Excel.Sheet.12">
                  <p:embed/>
                  <p:pic>
                    <p:nvPicPr>
                      <p:cNvPr id="0" name=""/>
                      <p:cNvPicPr/>
                      <p:nvPr/>
                    </p:nvPicPr>
                    <p:blipFill>
                      <a:blip r:embed="rId6"/>
                      <a:stretch>
                        <a:fillRect/>
                      </a:stretch>
                    </p:blipFill>
                    <p:spPr>
                      <a:xfrm>
                        <a:off x="4146443" y="4351166"/>
                        <a:ext cx="2229084" cy="2871961"/>
                      </a:xfrm>
                      <a:prstGeom prst="rect">
                        <a:avLst/>
                      </a:prstGeom>
                    </p:spPr>
                  </p:pic>
                </p:oleObj>
              </mc:Fallback>
            </mc:AlternateContent>
          </a:graphicData>
        </a:graphic>
      </p:graphicFrame>
    </p:spTree>
    <p:extLst>
      <p:ext uri="{BB962C8B-B14F-4D97-AF65-F5344CB8AC3E}">
        <p14:creationId xmlns:p14="http://schemas.microsoft.com/office/powerpoint/2010/main" val="219378926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54027" y="3874415"/>
            <a:ext cx="3521075" cy="5129305"/>
          </a:xfrm>
          <a:prstGeom prst="rect">
            <a:avLst/>
          </a:prstGeom>
        </p:spPr>
        <p:txBody>
          <a:bodyPr>
            <a:normAutofit/>
          </a:bodyPr>
          <a:lstStyle/>
          <a:p>
            <a:pPr marL="112997" indent="-112997" defTabSz="903976" eaLnBrk="0" fontAlgn="base" hangingPunct="0">
              <a:spcBef>
                <a:spcPct val="30000"/>
              </a:spcBef>
              <a:spcAft>
                <a:spcPct val="0"/>
              </a:spcAft>
              <a:buFontTx/>
              <a:buChar char="•"/>
              <a:defRPr/>
            </a:pPr>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181</a:t>
            </a:fld>
            <a:endParaRPr lang="en-US" b="1" dirty="0"/>
          </a:p>
        </p:txBody>
      </p:sp>
      <p:sp>
        <p:nvSpPr>
          <p:cNvPr id="5" name="Text Box 6"/>
          <p:cNvSpPr txBox="1">
            <a:spLocks noChangeArrowheads="1"/>
          </p:cNvSpPr>
          <p:nvPr/>
        </p:nvSpPr>
        <p:spPr bwMode="auto">
          <a:xfrm>
            <a:off x="612776" y="5929318"/>
            <a:ext cx="2505075" cy="719964"/>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t>DAG </a:t>
            </a:r>
            <a:r>
              <a:rPr lang="en-US" sz="1000" b="1" dirty="0">
                <a:latin typeface="Verdana" pitchFamily="34" charset="0"/>
                <a:ea typeface="ＭＳ Ｐゴシック" charset="-128"/>
                <a:cs typeface="ＭＳ Ｐゴシック"/>
              </a:rPr>
              <a:t>4.3.4. Production and Deployment Phase</a:t>
            </a:r>
          </a:p>
          <a:p>
            <a:endParaRPr lang="en-US" sz="1000" b="1" dirty="0">
              <a:latin typeface="Verdana" pitchFamily="34" charset="0"/>
            </a:endParaRPr>
          </a:p>
          <a:p>
            <a:endParaRPr lang="en-US" sz="1000" dirty="0">
              <a:latin typeface="Verdana"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499734067"/>
              </p:ext>
            </p:extLst>
          </p:nvPr>
        </p:nvGraphicFramePr>
        <p:xfrm>
          <a:off x="4146549" y="4340287"/>
          <a:ext cx="2228850" cy="582116"/>
        </p:xfrm>
        <a:graphic>
          <a:graphicData uri="http://schemas.openxmlformats.org/presentationml/2006/ole">
            <mc:AlternateContent xmlns:mc="http://schemas.openxmlformats.org/markup-compatibility/2006">
              <mc:Choice xmlns:v="urn:schemas-microsoft-com:vml" Requires="v">
                <p:oleObj spid="_x0000_s76851" name="Worksheet" r:id="rId4" imgW="2228898" imgH="580897" progId="Excel.Sheet.12">
                  <p:embed/>
                </p:oleObj>
              </mc:Choice>
              <mc:Fallback>
                <p:oleObj name="Worksheet" r:id="rId4" imgW="2228898" imgH="580897" progId="Excel.Sheet.12">
                  <p:embed/>
                  <p:pic>
                    <p:nvPicPr>
                      <p:cNvPr id="0" name=""/>
                      <p:cNvPicPr/>
                      <p:nvPr/>
                    </p:nvPicPr>
                    <p:blipFill>
                      <a:blip r:embed="rId5"/>
                      <a:stretch>
                        <a:fillRect/>
                      </a:stretch>
                    </p:blipFill>
                    <p:spPr>
                      <a:xfrm>
                        <a:off x="4146549" y="4340287"/>
                        <a:ext cx="2228850" cy="582116"/>
                      </a:xfrm>
                      <a:prstGeom prst="rect">
                        <a:avLst/>
                      </a:prstGeom>
                    </p:spPr>
                  </p:pic>
                </p:oleObj>
              </mc:Fallback>
            </mc:AlternateContent>
          </a:graphicData>
        </a:graphic>
      </p:graphicFrame>
    </p:spTree>
    <p:extLst>
      <p:ext uri="{BB962C8B-B14F-4D97-AF65-F5344CB8AC3E}">
        <p14:creationId xmlns:p14="http://schemas.microsoft.com/office/powerpoint/2010/main" val="204192504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54027" y="4074845"/>
            <a:ext cx="3521075" cy="4928874"/>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182</a:t>
            </a:fld>
            <a:endParaRPr lang="en-US" b="1" dirty="0"/>
          </a:p>
        </p:txBody>
      </p:sp>
      <p:sp>
        <p:nvSpPr>
          <p:cNvPr id="5" name="Text Box 6"/>
          <p:cNvSpPr txBox="1">
            <a:spLocks noChangeArrowheads="1"/>
          </p:cNvSpPr>
          <p:nvPr/>
        </p:nvSpPr>
        <p:spPr bwMode="auto">
          <a:xfrm>
            <a:off x="555624" y="5795718"/>
            <a:ext cx="3178176" cy="719964"/>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a:t>
            </a:r>
            <a:r>
              <a:rPr lang="en-US" sz="1000" dirty="0"/>
              <a:t> DAG </a:t>
            </a:r>
            <a:r>
              <a:rPr lang="en-US" sz="1000" b="1" dirty="0">
                <a:latin typeface="Verdana" pitchFamily="34" charset="0"/>
                <a:ea typeface="ＭＳ Ｐゴシック" charset="-128"/>
                <a:cs typeface="ＭＳ Ｐゴシック"/>
              </a:rPr>
              <a:t>4.3.4. Production and Deployment Phase</a:t>
            </a:r>
          </a:p>
          <a:p>
            <a:endParaRPr lang="en-US" sz="1000" b="1" dirty="0">
              <a:latin typeface="Verdana" pitchFamily="34" charset="0"/>
            </a:endParaRPr>
          </a:p>
          <a:p>
            <a:endParaRPr lang="en-US" sz="1000" dirty="0">
              <a:latin typeface="Verdana"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360608079"/>
              </p:ext>
            </p:extLst>
          </p:nvPr>
        </p:nvGraphicFramePr>
        <p:xfrm>
          <a:off x="4146443" y="4368777"/>
          <a:ext cx="2229084" cy="848461"/>
        </p:xfrm>
        <a:graphic>
          <a:graphicData uri="http://schemas.openxmlformats.org/presentationml/2006/ole">
            <mc:AlternateContent xmlns:mc="http://schemas.openxmlformats.org/markup-compatibility/2006">
              <mc:Choice xmlns:v="urn:schemas-microsoft-com:vml" Requires="v">
                <p:oleObj spid="_x0000_s77875" name="Worksheet" r:id="rId4" imgW="2228816" imgH="847800" progId="Excel.Sheet.12">
                  <p:embed/>
                </p:oleObj>
              </mc:Choice>
              <mc:Fallback>
                <p:oleObj name="Worksheet" r:id="rId4" imgW="2228816" imgH="847800" progId="Excel.Sheet.12">
                  <p:embed/>
                  <p:pic>
                    <p:nvPicPr>
                      <p:cNvPr id="0" name=""/>
                      <p:cNvPicPr/>
                      <p:nvPr/>
                    </p:nvPicPr>
                    <p:blipFill>
                      <a:blip r:embed="rId5"/>
                      <a:stretch>
                        <a:fillRect/>
                      </a:stretch>
                    </p:blipFill>
                    <p:spPr>
                      <a:xfrm>
                        <a:off x="4146443" y="4368777"/>
                        <a:ext cx="2229084" cy="848461"/>
                      </a:xfrm>
                      <a:prstGeom prst="rect">
                        <a:avLst/>
                      </a:prstGeom>
                    </p:spPr>
                  </p:pic>
                </p:oleObj>
              </mc:Fallback>
            </mc:AlternateContent>
          </a:graphicData>
        </a:graphic>
      </p:graphicFrame>
    </p:spTree>
    <p:extLst>
      <p:ext uri="{BB962C8B-B14F-4D97-AF65-F5344CB8AC3E}">
        <p14:creationId xmlns:p14="http://schemas.microsoft.com/office/powerpoint/2010/main" val="6391073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54027" y="4313388"/>
            <a:ext cx="3521075" cy="4690332"/>
          </a:xfrm>
          <a:prstGeom prst="rect">
            <a:avLst/>
          </a:prstGeom>
        </p:spPr>
        <p:txBody>
          <a:bodyPr>
            <a:normAutofit/>
          </a:bodyPr>
          <a:lstStyle/>
          <a:p>
            <a:pPr fontAlgn="base"/>
            <a:r>
              <a:rPr lang="en-US" sz="800" b="1" dirty="0">
                <a:latin typeface="Verdana" pitchFamily="34" charset="0"/>
                <a:ea typeface="ＭＳ Ｐゴシック" charset="-128"/>
                <a:cs typeface="ＭＳ Ｐゴシック"/>
              </a:rPr>
              <a:t>4.3.4.3.1. Analyze Deficiencies to Determine Corrective Actions</a:t>
            </a:r>
          </a:p>
          <a:p>
            <a:pPr fontAlgn="base"/>
            <a:r>
              <a:rPr lang="en-US" sz="800" dirty="0">
                <a:latin typeface="Verdana" pitchFamily="34" charset="0"/>
                <a:ea typeface="ＭＳ Ｐゴシック" charset="-128"/>
                <a:cs typeface="ＭＳ Ｐゴシック"/>
              </a:rPr>
              <a:t>Using the aggregation of all inputs available at this stage of the program (test evaluation results, maintenance reports, exit criteria from Engineering and Manufacturing Development, </a:t>
            </a:r>
            <a:r>
              <a:rPr lang="en-US" sz="800" dirty="0">
                <a:latin typeface="Verdana" pitchFamily="34" charset="0"/>
                <a:ea typeface="ＭＳ Ｐゴシック" charset="-128"/>
                <a:cs typeface="ＭＳ Ｐゴシック"/>
                <a:hlinkClick r:id="rId4" tooltip="Capability Production Document"/>
              </a:rPr>
              <a:t>Capability Production Document</a:t>
            </a:r>
            <a:r>
              <a:rPr lang="en-US" sz="800" dirty="0">
                <a:latin typeface="Verdana" pitchFamily="34" charset="0"/>
                <a:ea typeface="ＭＳ Ｐゴシック" charset="-128"/>
                <a:cs typeface="ＭＳ Ｐゴシック"/>
              </a:rPr>
              <a:t>, </a:t>
            </a:r>
            <a:r>
              <a:rPr lang="en-US" sz="800" dirty="0">
                <a:latin typeface="Verdana" pitchFamily="34" charset="0"/>
                <a:ea typeface="ＭＳ Ｐゴシック" charset="-128"/>
                <a:cs typeface="ＭＳ Ｐゴシック"/>
                <a:hlinkClick r:id="rId5" tooltip="DAG Section 4.5.1"/>
              </a:rPr>
              <a:t>Systems Engineering Plan</a:t>
            </a:r>
            <a:r>
              <a:rPr lang="en-US" sz="800" dirty="0">
                <a:latin typeface="Verdana" pitchFamily="34" charset="0"/>
                <a:ea typeface="ＭＳ Ｐゴシック" charset="-128"/>
                <a:cs typeface="ＭＳ Ｐゴシック"/>
              </a:rPr>
              <a:t>, </a:t>
            </a:r>
            <a:r>
              <a:rPr lang="en-US" sz="800" dirty="0">
                <a:latin typeface="Verdana" pitchFamily="34" charset="0"/>
                <a:ea typeface="ＭＳ Ｐゴシック" charset="-128"/>
                <a:cs typeface="ＭＳ Ｐゴシック"/>
                <a:hlinkClick r:id="rId6" tooltip="DAG Section 9.6.2"/>
              </a:rPr>
              <a:t>Test and Evaluation Master Plan</a:t>
            </a:r>
            <a:r>
              <a:rPr lang="en-US" sz="800" dirty="0">
                <a:latin typeface="Verdana" pitchFamily="34" charset="0"/>
                <a:ea typeface="ＭＳ Ｐゴシック" charset="-128"/>
                <a:cs typeface="ＭＳ Ｐゴシック"/>
              </a:rPr>
              <a:t>, and </a:t>
            </a:r>
            <a:r>
              <a:rPr lang="en-US" sz="800" dirty="0">
                <a:latin typeface="Verdana" pitchFamily="34" charset="0"/>
                <a:ea typeface="ＭＳ Ｐゴシック" charset="-128"/>
                <a:cs typeface="ＭＳ Ｐゴシック"/>
                <a:hlinkClick r:id="rId7" tooltip="DAG Section 5.4.4.2.3"/>
              </a:rPr>
              <a:t>Life-cycle Sustainment Plan</a:t>
            </a:r>
            <a:r>
              <a:rPr lang="en-US" sz="800" dirty="0">
                <a:latin typeface="Verdana" pitchFamily="34" charset="0"/>
                <a:ea typeface="ＭＳ Ｐゴシック" charset="-128"/>
                <a:cs typeface="ＭＳ Ｐゴシック"/>
              </a:rPr>
              <a:t>), known deficiencies are analyzed. A solution is proposed through the employment of systems engineering processes including ESOH risk analysis. A plan to build, modify, verify, test and evaluate the proposed solution is formulated and approved.</a:t>
            </a:r>
          </a:p>
          <a:p>
            <a:pPr fontAlgn="base"/>
            <a:r>
              <a:rPr lang="en-US" sz="800" b="1" dirty="0">
                <a:latin typeface="Verdana" pitchFamily="34" charset="0"/>
                <a:ea typeface="ＭＳ Ｐゴシック" charset="-128"/>
                <a:cs typeface="ＭＳ Ｐゴシック"/>
              </a:rPr>
              <a:t>4.3.4.3.2. Modify Configuration (Hardware, Software, and Specifications) to Correct Deficiencies</a:t>
            </a:r>
          </a:p>
          <a:p>
            <a:pPr fontAlgn="base"/>
            <a:r>
              <a:rPr lang="en-US" sz="800" dirty="0">
                <a:latin typeface="Verdana" pitchFamily="34" charset="0"/>
                <a:ea typeface="ＭＳ Ｐゴシック" charset="-128"/>
                <a:cs typeface="ＭＳ Ｐゴシック"/>
              </a:rPr>
              <a:t>The proposed solution to the deficiency is translated to the appropriate hardware/software or specification changes. Modifications are created, incorporated, and verified in accordance with the approved plan. This product change may include retrofit, because the production process has begun. The impact on system cost, schedules, and performance should also be considered when addressing production incorporation.</a:t>
            </a:r>
          </a:p>
          <a:p>
            <a:pPr fontAlgn="base"/>
            <a:r>
              <a:rPr lang="en-US" sz="800" b="1" dirty="0">
                <a:latin typeface="Verdana" pitchFamily="34" charset="0"/>
                <a:ea typeface="ＭＳ Ｐゴシック" charset="-128"/>
                <a:cs typeface="ＭＳ Ｐゴシック"/>
              </a:rPr>
              <a:t>4.3.4.3.3. Verify and Validate Production Configuration</a:t>
            </a:r>
          </a:p>
          <a:p>
            <a:pPr fontAlgn="base"/>
            <a:r>
              <a:rPr lang="en-US" sz="800" dirty="0">
                <a:latin typeface="Verdana" pitchFamily="34" charset="0"/>
                <a:ea typeface="ＭＳ Ｐゴシック" charset="-128"/>
                <a:cs typeface="ＭＳ Ｐゴシック"/>
              </a:rPr>
              <a:t>The proposed solution to the system deficiency should be verified and validated before incorporation into the production configuration. Depending on the nature of the change, this process may require analysis, laboratory, or full operational system test and evaluation. Any approved changes should be incorporated into the </a:t>
            </a:r>
            <a:r>
              <a:rPr lang="en-US" sz="800" dirty="0">
                <a:latin typeface="Verdana" pitchFamily="34" charset="0"/>
                <a:ea typeface="ＭＳ Ｐゴシック" charset="-128"/>
                <a:cs typeface="ＭＳ Ｐゴシック"/>
                <a:hlinkClick r:id="rId8" tooltip="DAG Section 4.2.3.1.6.2"/>
              </a:rPr>
              <a:t>product baseline </a:t>
            </a:r>
            <a:r>
              <a:rPr lang="en-US" sz="800" dirty="0">
                <a:latin typeface="Verdana" pitchFamily="34" charset="0"/>
                <a:ea typeface="ＭＳ Ｐゴシック" charset="-128"/>
                <a:cs typeface="ＭＳ Ｐゴシック"/>
              </a:rPr>
              <a:t>as an updated configuration.</a:t>
            </a:r>
          </a:p>
          <a:p>
            <a:endParaRPr lang="en-US" sz="800"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183</a:t>
            </a:fld>
            <a:endParaRPr lang="en-US" b="1" dirty="0"/>
          </a:p>
        </p:txBody>
      </p:sp>
      <p:sp>
        <p:nvSpPr>
          <p:cNvPr id="5" name="Text Box 6"/>
          <p:cNvSpPr txBox="1">
            <a:spLocks noChangeArrowheads="1"/>
          </p:cNvSpPr>
          <p:nvPr/>
        </p:nvSpPr>
        <p:spPr bwMode="auto">
          <a:xfrm>
            <a:off x="3854304" y="8197403"/>
            <a:ext cx="2505075" cy="791440"/>
          </a:xfrm>
          <a:prstGeom prst="rect">
            <a:avLst/>
          </a:prstGeom>
          <a:noFill/>
          <a:ln w="9525">
            <a:noFill/>
            <a:miter lim="800000"/>
            <a:headEnd/>
            <a:tailEnd/>
          </a:ln>
        </p:spPr>
        <p:txBody>
          <a:bodyPr wrap="square" lIns="90398" tIns="45199" rIns="90398" bIns="45199">
            <a:spAutoFit/>
          </a:bodyPr>
          <a:lstStyle/>
          <a:p>
            <a:r>
              <a:rPr lang="en-US" sz="900" b="1" dirty="0">
                <a:latin typeface="Verdana" pitchFamily="34" charset="0"/>
              </a:rPr>
              <a:t>Source: </a:t>
            </a:r>
            <a:r>
              <a:rPr lang="en-US" sz="900" dirty="0"/>
              <a:t>DAG  4</a:t>
            </a:r>
            <a:r>
              <a:rPr lang="en-US" sz="900" b="1" dirty="0">
                <a:latin typeface="Verdana" pitchFamily="34" charset="0"/>
                <a:ea typeface="ＭＳ Ｐゴシック" charset="-128"/>
                <a:cs typeface="ＭＳ Ｐゴシック"/>
              </a:rPr>
              <a:t>.3.4.3. Key Systems Engineering Activities During Production and Deployment  </a:t>
            </a:r>
            <a:r>
              <a:rPr lang="en-US" sz="900" dirty="0">
                <a:hlinkClick r:id="rId9"/>
              </a:rPr>
              <a:t>https://acc.dau.mil/CommunityBrowser.aspx?id=333076</a:t>
            </a:r>
            <a:r>
              <a:rPr lang="en-US" sz="900" dirty="0"/>
              <a:t>  last visited 13 Oct 210</a:t>
            </a:r>
            <a:endParaRPr lang="en-US" sz="900" dirty="0">
              <a:latin typeface="Verdana"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604368463"/>
              </p:ext>
            </p:extLst>
          </p:nvPr>
        </p:nvGraphicFramePr>
        <p:xfrm>
          <a:off x="4146443" y="4333556"/>
          <a:ext cx="2229084" cy="3752440"/>
        </p:xfrm>
        <a:graphic>
          <a:graphicData uri="http://schemas.openxmlformats.org/presentationml/2006/ole">
            <mc:AlternateContent xmlns:mc="http://schemas.openxmlformats.org/markup-compatibility/2006">
              <mc:Choice xmlns:v="urn:schemas-microsoft-com:vml" Requires="v">
                <p:oleObj spid="_x0000_s78899" name="Worksheet" r:id="rId10" imgW="2228816" imgH="3743280" progId="Excel.Sheet.12">
                  <p:embed/>
                </p:oleObj>
              </mc:Choice>
              <mc:Fallback>
                <p:oleObj name="Worksheet" r:id="rId10" imgW="2228816" imgH="3743280" progId="Excel.Sheet.12">
                  <p:embed/>
                  <p:pic>
                    <p:nvPicPr>
                      <p:cNvPr id="0" name=""/>
                      <p:cNvPicPr/>
                      <p:nvPr/>
                    </p:nvPicPr>
                    <p:blipFill>
                      <a:blip r:embed="rId11"/>
                      <a:stretch>
                        <a:fillRect/>
                      </a:stretch>
                    </p:blipFill>
                    <p:spPr>
                      <a:xfrm>
                        <a:off x="4146443" y="4333556"/>
                        <a:ext cx="2229084" cy="3752440"/>
                      </a:xfrm>
                      <a:prstGeom prst="rect">
                        <a:avLst/>
                      </a:prstGeom>
                    </p:spPr>
                  </p:pic>
                </p:oleObj>
              </mc:Fallback>
            </mc:AlternateContent>
          </a:graphicData>
        </a:graphic>
      </p:graphicFrame>
    </p:spTree>
    <p:extLst>
      <p:ext uri="{BB962C8B-B14F-4D97-AF65-F5344CB8AC3E}">
        <p14:creationId xmlns:p14="http://schemas.microsoft.com/office/powerpoint/2010/main" val="14392142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54027" y="4370646"/>
            <a:ext cx="3521075" cy="4633074"/>
          </a:xfrm>
          <a:prstGeom prst="rect">
            <a:avLst/>
          </a:prstGeom>
        </p:spPr>
        <p:txBody>
          <a:bodyPr>
            <a:normAutofit/>
          </a:bodyPr>
          <a:lstStyle/>
          <a:p>
            <a:r>
              <a:rPr lang="en-US" dirty="0"/>
              <a:t>Physical Configuration Audit (PCA)</a:t>
            </a:r>
          </a:p>
          <a:p>
            <a:pPr lvl="1"/>
            <a:r>
              <a:rPr lang="en-US" dirty="0"/>
              <a:t>Conducted around the time of the Full-Rate Production Decision</a:t>
            </a:r>
          </a:p>
          <a:p>
            <a:pPr lvl="1"/>
            <a:r>
              <a:rPr lang="en-US" dirty="0"/>
              <a:t>Normally conducted when the government plans to control the detail design via the Technical Data Package</a:t>
            </a:r>
          </a:p>
          <a:p>
            <a:pPr lvl="1"/>
            <a:r>
              <a:rPr lang="en-US" dirty="0"/>
              <a:t>Examines actual configuration of the item being produced</a:t>
            </a:r>
          </a:p>
          <a:p>
            <a:pPr lvl="1"/>
            <a:r>
              <a:rPr lang="en-US" dirty="0"/>
              <a:t>Verifies that the related design documentation matches the item as specified in the contract</a:t>
            </a:r>
          </a:p>
          <a:p>
            <a:pPr lvl="1"/>
            <a:r>
              <a:rPr lang="en-US" dirty="0"/>
              <a:t>Confirms the following are adequately planned, tracked, controlled:</a:t>
            </a:r>
          </a:p>
          <a:p>
            <a:pPr lvl="2"/>
            <a:r>
              <a:rPr lang="en-US" dirty="0"/>
              <a:t>Manufacturing processes</a:t>
            </a:r>
          </a:p>
          <a:p>
            <a:pPr lvl="2"/>
            <a:r>
              <a:rPr lang="en-US" dirty="0"/>
              <a:t>Quality control system</a:t>
            </a:r>
          </a:p>
          <a:p>
            <a:pPr lvl="2"/>
            <a:r>
              <a:rPr lang="en-US" dirty="0"/>
              <a:t>Measurement and test equipment</a:t>
            </a:r>
          </a:p>
          <a:p>
            <a:pPr lvl="2"/>
            <a:r>
              <a:rPr lang="en-US" dirty="0"/>
              <a:t>Training</a:t>
            </a:r>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184</a:t>
            </a:fld>
            <a:endParaRPr lang="en-US" b="1" dirty="0"/>
          </a:p>
        </p:txBody>
      </p:sp>
      <p:sp>
        <p:nvSpPr>
          <p:cNvPr id="5" name="Text Box 6"/>
          <p:cNvSpPr txBox="1">
            <a:spLocks noChangeArrowheads="1"/>
          </p:cNvSpPr>
          <p:nvPr/>
        </p:nvSpPr>
        <p:spPr bwMode="auto">
          <a:xfrm>
            <a:off x="3870325" y="7456181"/>
            <a:ext cx="2505075" cy="1190206"/>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t>DAG </a:t>
            </a:r>
            <a:r>
              <a:rPr lang="en-US" sz="1000" b="1" dirty="0">
                <a:latin typeface="Verdana" pitchFamily="34" charset="0"/>
                <a:ea typeface="ＭＳ Ｐゴシック" charset="-128"/>
                <a:cs typeface="ＭＳ Ｐゴシック"/>
              </a:rPr>
              <a:t>4.3.4.4. Technical Reviews During Production and Deployment  </a:t>
            </a:r>
            <a:r>
              <a:rPr lang="en-US" sz="1000" dirty="0">
                <a:hlinkClick r:id="rId4"/>
              </a:rPr>
              <a:t>https://acc.dau.mil/CommunityBrowser.aspx?id=332996</a:t>
            </a:r>
            <a:r>
              <a:rPr lang="en-US" sz="1000" dirty="0"/>
              <a:t>  last visited 13 Oct 210</a:t>
            </a:r>
            <a:endParaRPr lang="en-US" sz="1000" b="1" dirty="0">
              <a:latin typeface="Verdana" pitchFamily="34" charset="0"/>
              <a:ea typeface="ＭＳ Ｐゴシック" charset="-128"/>
              <a:cs typeface="ＭＳ Ｐゴシック"/>
            </a:endParaRPr>
          </a:p>
          <a:p>
            <a:endParaRPr lang="en-US" sz="1000" b="1" dirty="0">
              <a:latin typeface="Verdana" pitchFamily="34" charset="0"/>
            </a:endParaRPr>
          </a:p>
          <a:p>
            <a:endParaRPr lang="en-US" sz="1000" dirty="0">
              <a:latin typeface="Verdana"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4038826388"/>
              </p:ext>
            </p:extLst>
          </p:nvPr>
        </p:nvGraphicFramePr>
        <p:xfrm>
          <a:off x="4146443" y="4360772"/>
          <a:ext cx="2229084" cy="1725738"/>
        </p:xfrm>
        <a:graphic>
          <a:graphicData uri="http://schemas.openxmlformats.org/presentationml/2006/ole">
            <mc:AlternateContent xmlns:mc="http://schemas.openxmlformats.org/markup-compatibility/2006">
              <mc:Choice xmlns:v="urn:schemas-microsoft-com:vml" Requires="v">
                <p:oleObj spid="_x0000_s79922" name="Worksheet" r:id="rId5" imgW="2228816" imgH="1723950" progId="Excel.Sheet.12">
                  <p:embed/>
                </p:oleObj>
              </mc:Choice>
              <mc:Fallback>
                <p:oleObj name="Worksheet" r:id="rId5" imgW="2228816" imgH="1723950" progId="Excel.Sheet.12">
                  <p:embed/>
                  <p:pic>
                    <p:nvPicPr>
                      <p:cNvPr id="0" name=""/>
                      <p:cNvPicPr/>
                      <p:nvPr/>
                    </p:nvPicPr>
                    <p:blipFill>
                      <a:blip r:embed="rId6"/>
                      <a:stretch>
                        <a:fillRect/>
                      </a:stretch>
                    </p:blipFill>
                    <p:spPr>
                      <a:xfrm>
                        <a:off x="4146443" y="4360772"/>
                        <a:ext cx="2229084" cy="1725738"/>
                      </a:xfrm>
                      <a:prstGeom prst="rect">
                        <a:avLst/>
                      </a:prstGeom>
                    </p:spPr>
                  </p:pic>
                </p:oleObj>
              </mc:Fallback>
            </mc:AlternateContent>
          </a:graphicData>
        </a:graphic>
      </p:graphicFrame>
    </p:spTree>
    <p:extLst>
      <p:ext uri="{BB962C8B-B14F-4D97-AF65-F5344CB8AC3E}">
        <p14:creationId xmlns:p14="http://schemas.microsoft.com/office/powerpoint/2010/main" val="177774058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54027" y="3874415"/>
            <a:ext cx="3521075" cy="5129305"/>
          </a:xfrm>
          <a:prstGeom prst="rect">
            <a:avLst/>
          </a:prstGeom>
        </p:spPr>
        <p:txBody>
          <a:bodyPr>
            <a:normAutofit/>
          </a:bodyPr>
          <a:lstStyle/>
          <a:p>
            <a:pPr marL="112997" indent="-112997" defTabSz="903976" eaLnBrk="0" fontAlgn="base" hangingPunct="0">
              <a:spcBef>
                <a:spcPct val="30000"/>
              </a:spcBef>
              <a:spcAft>
                <a:spcPct val="0"/>
              </a:spcAft>
              <a:buFontTx/>
              <a:buChar char="•"/>
              <a:defRPr/>
            </a:pPr>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185</a:t>
            </a:fld>
            <a:endParaRPr lang="en-US" b="1" dirty="0"/>
          </a:p>
        </p:txBody>
      </p:sp>
      <p:sp>
        <p:nvSpPr>
          <p:cNvPr id="5" name="Text Box 6"/>
          <p:cNvSpPr txBox="1">
            <a:spLocks noChangeArrowheads="1"/>
          </p:cNvSpPr>
          <p:nvPr/>
        </p:nvSpPr>
        <p:spPr bwMode="auto">
          <a:xfrm>
            <a:off x="479424" y="6998122"/>
            <a:ext cx="3406777" cy="1190206"/>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b="1" dirty="0">
                <a:latin typeface="Verdana" pitchFamily="34" charset="0"/>
                <a:ea typeface="ＭＳ Ｐゴシック" charset="-128"/>
                <a:cs typeface="ＭＳ Ｐゴシック"/>
              </a:rPr>
              <a:t>4.3.4.5. Outputs of the Systems Engineering Processes in Production and Deployment </a:t>
            </a:r>
            <a:r>
              <a:rPr lang="en-US" sz="1000" dirty="0"/>
              <a:t>  </a:t>
            </a:r>
            <a:r>
              <a:rPr lang="en-US" sz="1000" dirty="0">
                <a:hlinkClick r:id="rId4"/>
              </a:rPr>
              <a:t>https://acc.dau.mil/CommunityBrowser.aspx?id=332997</a:t>
            </a:r>
            <a:r>
              <a:rPr lang="en-US" sz="1000" dirty="0"/>
              <a:t>  last visited 13 Oct 210</a:t>
            </a:r>
          </a:p>
          <a:p>
            <a:endParaRPr lang="en-US" sz="1000" b="1" dirty="0">
              <a:latin typeface="Verdana" pitchFamily="34" charset="0"/>
            </a:endParaRPr>
          </a:p>
          <a:p>
            <a:endParaRPr lang="en-US" sz="1000" dirty="0">
              <a:latin typeface="Verdana"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650710007"/>
              </p:ext>
            </p:extLst>
          </p:nvPr>
        </p:nvGraphicFramePr>
        <p:xfrm>
          <a:off x="4146443" y="4229499"/>
          <a:ext cx="2229084" cy="1346332"/>
        </p:xfrm>
        <a:graphic>
          <a:graphicData uri="http://schemas.openxmlformats.org/presentationml/2006/ole">
            <mc:AlternateContent xmlns:mc="http://schemas.openxmlformats.org/markup-compatibility/2006">
              <mc:Choice xmlns:v="urn:schemas-microsoft-com:vml" Requires="v">
                <p:oleObj spid="_x0000_s80946" name="Worksheet" r:id="rId5" imgW="2228816" imgH="1342980" progId="Excel.Sheet.12">
                  <p:embed/>
                </p:oleObj>
              </mc:Choice>
              <mc:Fallback>
                <p:oleObj name="Worksheet" r:id="rId5" imgW="2228816" imgH="1342980" progId="Excel.Sheet.12">
                  <p:embed/>
                  <p:pic>
                    <p:nvPicPr>
                      <p:cNvPr id="0" name=""/>
                      <p:cNvPicPr/>
                      <p:nvPr/>
                    </p:nvPicPr>
                    <p:blipFill>
                      <a:blip r:embed="rId6"/>
                      <a:stretch>
                        <a:fillRect/>
                      </a:stretch>
                    </p:blipFill>
                    <p:spPr>
                      <a:xfrm>
                        <a:off x="4146443" y="4229499"/>
                        <a:ext cx="2229084" cy="1346332"/>
                      </a:xfrm>
                      <a:prstGeom prst="rect">
                        <a:avLst/>
                      </a:prstGeom>
                    </p:spPr>
                  </p:pic>
                </p:oleObj>
              </mc:Fallback>
            </mc:AlternateContent>
          </a:graphicData>
        </a:graphic>
      </p:graphicFrame>
    </p:spTree>
    <p:extLst>
      <p:ext uri="{BB962C8B-B14F-4D97-AF65-F5344CB8AC3E}">
        <p14:creationId xmlns:p14="http://schemas.microsoft.com/office/powerpoint/2010/main" val="371578484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54027" y="3874415"/>
            <a:ext cx="3521075" cy="5129305"/>
          </a:xfrm>
          <a:prstGeom prst="rect">
            <a:avLst/>
          </a:prstGeom>
        </p:spPr>
        <p:txBody>
          <a:bodyPr>
            <a:normAutofit/>
          </a:bodyPr>
          <a:lstStyle/>
          <a:p>
            <a:pPr fontAlgn="base"/>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186</a:t>
            </a:fld>
            <a:endParaRPr lang="en-US" b="1" dirty="0"/>
          </a:p>
        </p:txBody>
      </p:sp>
      <p:sp>
        <p:nvSpPr>
          <p:cNvPr id="5" name="Text Box 6"/>
          <p:cNvSpPr txBox="1">
            <a:spLocks noChangeArrowheads="1"/>
          </p:cNvSpPr>
          <p:nvPr/>
        </p:nvSpPr>
        <p:spPr bwMode="auto">
          <a:xfrm>
            <a:off x="498474" y="6463720"/>
            <a:ext cx="3311526" cy="103345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t>DAG 4</a:t>
            </a:r>
            <a:r>
              <a:rPr lang="en-US" sz="1000" b="1" dirty="0">
                <a:latin typeface="Verdana" pitchFamily="34" charset="0"/>
                <a:ea typeface="ＭＳ Ｐゴシック" charset="-128"/>
                <a:cs typeface="ＭＳ Ｐゴシック"/>
              </a:rPr>
              <a:t>.3.5. Operations and Support Phase  </a:t>
            </a:r>
            <a:r>
              <a:rPr lang="en-US" sz="1000" dirty="0">
                <a:hlinkClick r:id="rId3"/>
              </a:rPr>
              <a:t>https://acc.dau.mil/CommunityBrowser.aspx?id=332998</a:t>
            </a:r>
            <a:r>
              <a:rPr lang="en-US" sz="1000" dirty="0"/>
              <a:t> last visited 13 Oct 2010</a:t>
            </a:r>
            <a:endParaRPr lang="en-US" sz="1000" b="1" dirty="0">
              <a:latin typeface="Verdana" pitchFamily="34" charset="0"/>
              <a:ea typeface="ＭＳ Ｐゴシック" charset="-128"/>
              <a:cs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90691065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54027" y="3874415"/>
            <a:ext cx="3521075" cy="5129305"/>
          </a:xfrm>
          <a:prstGeom prst="rect">
            <a:avLst/>
          </a:prstGeom>
        </p:spPr>
        <p:txBody>
          <a:bodyPr>
            <a:normAutofit/>
          </a:bodyPr>
          <a:lstStyle/>
          <a:p>
            <a:pPr marL="112997" indent="-112997" defTabSz="903976" eaLnBrk="0" fontAlgn="base" hangingPunct="0">
              <a:spcBef>
                <a:spcPct val="30000"/>
              </a:spcBef>
              <a:spcAft>
                <a:spcPct val="0"/>
              </a:spcAft>
              <a:buFontTx/>
              <a:buChar char="•"/>
              <a:defRPr/>
            </a:pPr>
            <a:br>
              <a:rPr lang="en-US" dirty="0"/>
            </a:br>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187</a:t>
            </a:fld>
            <a:endParaRPr lang="en-US" b="1" dirty="0"/>
          </a:p>
        </p:txBody>
      </p:sp>
      <p:sp>
        <p:nvSpPr>
          <p:cNvPr id="5" name="Text Box 6"/>
          <p:cNvSpPr txBox="1">
            <a:spLocks noChangeArrowheads="1"/>
          </p:cNvSpPr>
          <p:nvPr/>
        </p:nvSpPr>
        <p:spPr bwMode="auto">
          <a:xfrm>
            <a:off x="479424" y="6406463"/>
            <a:ext cx="3502026" cy="103345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t>DAG </a:t>
            </a:r>
            <a:r>
              <a:rPr lang="en-US" sz="1000" b="1" dirty="0">
                <a:latin typeface="Verdana" pitchFamily="34" charset="0"/>
                <a:ea typeface="ＭＳ Ｐゴシック" charset="-128"/>
                <a:cs typeface="ＭＳ Ｐゴシック"/>
              </a:rPr>
              <a:t>4.3.5.1. Purpose of Systems Engineering in Operations and Support   </a:t>
            </a:r>
            <a:r>
              <a:rPr lang="en-US" sz="1000" dirty="0">
                <a:hlinkClick r:id="rId3"/>
              </a:rPr>
              <a:t>https://acc.dau.mil/CommunityBrowser.aspx?id=332999</a:t>
            </a:r>
            <a:r>
              <a:rPr lang="en-US" sz="1000" dirty="0"/>
              <a:t>  last visited 13 Oct 2010</a:t>
            </a:r>
            <a:endParaRPr lang="en-US" sz="1000" b="1" dirty="0">
              <a:latin typeface="Verdana" pitchFamily="34" charset="0"/>
              <a:ea typeface="ＭＳ Ｐゴシック" charset="-128"/>
              <a:cs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00423790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54027" y="4294301"/>
            <a:ext cx="3521075" cy="4709419"/>
          </a:xfrm>
          <a:prstGeom prst="rect">
            <a:avLst/>
          </a:prstGeom>
        </p:spPr>
        <p:txBody>
          <a:bodyPr>
            <a:normAutofit fontScale="85000" lnSpcReduction="20000"/>
          </a:bodyPr>
          <a:lstStyle/>
          <a:p>
            <a:pPr defTabSz="903976" eaLnBrk="0" fontAlgn="base" hangingPunct="0">
              <a:spcBef>
                <a:spcPct val="30000"/>
              </a:spcBef>
              <a:spcAft>
                <a:spcPct val="0"/>
              </a:spcAft>
              <a:defRPr/>
            </a:pPr>
            <a:r>
              <a:rPr lang="en-US" sz="1000" b="1" dirty="0">
                <a:latin typeface="Verdana" pitchFamily="34" charset="0"/>
                <a:ea typeface="ＭＳ Ｐゴシック" charset="-128"/>
                <a:cs typeface="ＭＳ Ｐゴシック"/>
              </a:rPr>
              <a:t>4.3.5.3.1. Monitor and Collect All Service Use Data</a:t>
            </a:r>
          </a:p>
          <a:p>
            <a:pPr fontAlgn="base"/>
            <a:r>
              <a:rPr lang="en-US" sz="1000" dirty="0">
                <a:latin typeface="Verdana" pitchFamily="34" charset="0"/>
                <a:ea typeface="ＭＳ Ｐゴシック" charset="-128"/>
                <a:cs typeface="ＭＳ Ｐゴシック"/>
                <a:hlinkClick r:id="rId4"/>
              </a:rPr>
              <a:t>Top of page</a:t>
            </a:r>
            <a:endParaRPr lang="en-US" sz="1000" dirty="0">
              <a:latin typeface="Verdana" pitchFamily="34" charset="0"/>
              <a:ea typeface="ＭＳ Ｐゴシック" charset="-128"/>
              <a:cs typeface="ＭＳ Ｐゴシック"/>
            </a:endParaRPr>
          </a:p>
          <a:p>
            <a:pPr fontAlgn="base"/>
            <a:r>
              <a:rPr lang="en-US" sz="1000" dirty="0">
                <a:latin typeface="Verdana" pitchFamily="34" charset="0"/>
                <a:ea typeface="ＭＳ Ｐゴシック" charset="-128"/>
                <a:cs typeface="ＭＳ Ｐゴシック"/>
              </a:rPr>
              <a:t>The aggregation of all data inputs available at this stage of the program (service use data, maintenance discrepancy reports, user feedback, system/component failure reports, mishap data, and the </a:t>
            </a:r>
            <a:r>
              <a:rPr lang="en-US" sz="1000" dirty="0">
                <a:latin typeface="Verdana" pitchFamily="34" charset="0"/>
                <a:ea typeface="ＭＳ Ｐゴシック" charset="-128"/>
                <a:cs typeface="ＭＳ Ｐゴシック"/>
                <a:hlinkClick r:id="rId5" tooltip="DAG Section 4.5.1"/>
              </a:rPr>
              <a:t>Systems Engineering Plan</a:t>
            </a:r>
            <a:r>
              <a:rPr lang="en-US" sz="1000" dirty="0">
                <a:latin typeface="Verdana" pitchFamily="34" charset="0"/>
                <a:ea typeface="ＭＳ Ｐゴシック" charset="-128"/>
                <a:cs typeface="ＭＳ Ｐゴシック"/>
              </a:rPr>
              <a:t> provides the life-cycle basis for many operations and support decisions that will be made throughout the operational life of the system. Historically, many fielded systems remain in service much longer than originally planned. The type of data retrieved may change as the operational understanding of the system matures.</a:t>
            </a:r>
          </a:p>
          <a:p>
            <a:pPr fontAlgn="base"/>
            <a:r>
              <a:rPr lang="en-US" sz="1000" b="1" dirty="0">
                <a:latin typeface="Verdana" pitchFamily="34" charset="0"/>
                <a:ea typeface="ＭＳ Ｐゴシック" charset="-128"/>
                <a:cs typeface="ＭＳ Ｐゴシック"/>
              </a:rPr>
              <a:t>4.3.5.3.2. Analyze Data to Determine Root Cause of Problem</a:t>
            </a:r>
          </a:p>
          <a:p>
            <a:pPr fontAlgn="base"/>
            <a:r>
              <a:rPr lang="en-US" sz="1000" dirty="0">
                <a:latin typeface="Verdana" pitchFamily="34" charset="0"/>
                <a:ea typeface="ＭＳ Ｐゴシック" charset="-128"/>
                <a:cs typeface="ＭＳ Ｐゴシック"/>
                <a:hlinkClick r:id="rId4"/>
              </a:rPr>
              <a:t>Top of page</a:t>
            </a:r>
            <a:endParaRPr lang="en-US" sz="1000" dirty="0">
              <a:latin typeface="Verdana" pitchFamily="34" charset="0"/>
              <a:ea typeface="ＭＳ Ｐゴシック" charset="-128"/>
              <a:cs typeface="ＭＳ Ｐゴシック"/>
            </a:endParaRPr>
          </a:p>
          <a:p>
            <a:pPr fontAlgn="base"/>
            <a:r>
              <a:rPr lang="en-US" sz="1000" dirty="0">
                <a:latin typeface="Verdana" pitchFamily="34" charset="0"/>
                <a:ea typeface="ＭＳ Ｐゴシック" charset="-128"/>
                <a:cs typeface="ＭＳ Ｐゴシック"/>
              </a:rPr>
              <a:t>As problems arise in the fielded system, the systems engineering processes determine the cause of the problem and may lead to a solution. The retrieved data is a key to this determination, and should be thoroughly analyzed for causes and potential solutions. These analyses may ascertain whether deficiencies exist in the system as designed and built, or whether the system has been operated differently, or in a different environment, than that for which it was designed.</a:t>
            </a:r>
          </a:p>
          <a:p>
            <a:pPr fontAlgn="base"/>
            <a:r>
              <a:rPr lang="en-US" sz="1000" b="1" dirty="0">
                <a:latin typeface="Verdana" pitchFamily="34" charset="0"/>
                <a:ea typeface="ＭＳ Ｐゴシック" charset="-128"/>
                <a:cs typeface="ＭＳ Ｐゴシック"/>
              </a:rPr>
              <a:t>4.3.5.3.3. Determine the System Risk/Hazard Probability and Severity</a:t>
            </a:r>
          </a:p>
          <a:p>
            <a:pPr fontAlgn="base"/>
            <a:r>
              <a:rPr lang="en-US" sz="1000" dirty="0">
                <a:latin typeface="Verdana" pitchFamily="34" charset="0"/>
                <a:ea typeface="ＭＳ Ｐゴシック" charset="-128"/>
                <a:cs typeface="ＭＳ Ｐゴシック"/>
                <a:hlinkClick r:id="rId4"/>
              </a:rPr>
              <a:t>Top of page</a:t>
            </a:r>
            <a:endParaRPr lang="en-US" sz="1000" dirty="0">
              <a:latin typeface="Verdana" pitchFamily="34" charset="0"/>
              <a:ea typeface="ＭＳ Ｐゴシック" charset="-128"/>
              <a:cs typeface="ＭＳ Ｐゴシック"/>
            </a:endParaRPr>
          </a:p>
          <a:p>
            <a:pPr fontAlgn="base"/>
            <a:r>
              <a:rPr lang="en-US" sz="1000" dirty="0">
                <a:latin typeface="Verdana" pitchFamily="34" charset="0"/>
                <a:ea typeface="ＭＳ Ｐゴシック" charset="-128"/>
                <a:cs typeface="ＭＳ Ｐゴシック"/>
              </a:rPr>
              <a:t>Risk assessment techniques and principles, the methodology in </a:t>
            </a:r>
            <a:r>
              <a:rPr lang="en-US" sz="1000" dirty="0">
                <a:latin typeface="Verdana" pitchFamily="34" charset="0"/>
                <a:ea typeface="ＭＳ Ｐゴシック" charset="-128"/>
                <a:cs typeface="ＭＳ Ｐゴシック"/>
                <a:hlinkClick r:id="rId6" tooltip="MIL-STD-882D, 'DoD Standard Practice for System Safety'"/>
              </a:rPr>
              <a:t>MIL-STD-882D, "DoD Standard Practice for System Safety"</a:t>
            </a:r>
            <a:r>
              <a:rPr lang="en-US" sz="1000" dirty="0">
                <a:latin typeface="Verdana" pitchFamily="34" charset="0"/>
                <a:ea typeface="ＭＳ Ｐゴシック" charset="-128"/>
                <a:cs typeface="ＭＳ Ｐゴシック"/>
              </a:rPr>
              <a:t>, as well as systems engineering processes determine the hardware and software safety hazards and identify the risks associated with identified hazards based on the probability and severity of the hazard.</a:t>
            </a:r>
          </a:p>
          <a:p>
            <a:pPr fontAlgn="base"/>
            <a:r>
              <a:rPr lang="en-US" sz="1000" b="1" dirty="0">
                <a:latin typeface="Verdana" pitchFamily="34" charset="0"/>
                <a:ea typeface="ＭＳ Ｐゴシック" charset="-128"/>
                <a:cs typeface="ＭＳ Ｐゴシック"/>
              </a:rPr>
              <a:t>4.3.5.3.4. Develop Corrective Action</a:t>
            </a:r>
          </a:p>
          <a:p>
            <a:pPr fontAlgn="base"/>
            <a:r>
              <a:rPr lang="en-US" sz="1000" dirty="0">
                <a:latin typeface="Verdana" pitchFamily="34" charset="0"/>
                <a:ea typeface="ＭＳ Ｐゴシック" charset="-128"/>
                <a:cs typeface="ＭＳ Ｐゴシック"/>
                <a:hlinkClick r:id="rId4"/>
              </a:rPr>
              <a:t>Top of page</a:t>
            </a:r>
            <a:endParaRPr lang="en-US" sz="1000" dirty="0">
              <a:latin typeface="Verdana" pitchFamily="34" charset="0"/>
              <a:ea typeface="ＭＳ Ｐゴシック" charset="-128"/>
              <a:cs typeface="ＭＳ Ｐゴシック"/>
            </a:endParaRPr>
          </a:p>
          <a:p>
            <a:pPr fontAlgn="base"/>
            <a:r>
              <a:rPr lang="en-US" sz="1000" dirty="0">
                <a:latin typeface="Verdana" pitchFamily="34" charset="0"/>
                <a:ea typeface="ＭＳ Ｐゴシック" charset="-128"/>
                <a:cs typeface="ＭＳ Ｐゴシック"/>
              </a:rPr>
              <a:t>Corrective actions (mitigation measures) may include process, hardware, software, support, materiel, or maintenance changes. The systems engineering process is used to develop appropriate corrective actions.</a:t>
            </a:r>
          </a:p>
          <a:p>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188</a:t>
            </a:fld>
            <a:endParaRPr lang="en-US" b="1" dirty="0"/>
          </a:p>
        </p:txBody>
      </p:sp>
      <p:sp>
        <p:nvSpPr>
          <p:cNvPr id="5" name="Text Box 6"/>
          <p:cNvSpPr txBox="1">
            <a:spLocks noChangeArrowheads="1"/>
          </p:cNvSpPr>
          <p:nvPr/>
        </p:nvSpPr>
        <p:spPr bwMode="auto">
          <a:xfrm>
            <a:off x="4041775" y="7418009"/>
            <a:ext cx="2505075" cy="1190206"/>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t>DAG </a:t>
            </a:r>
            <a:r>
              <a:rPr lang="en-US" sz="1000" b="1" dirty="0">
                <a:latin typeface="Verdana" pitchFamily="34" charset="0"/>
              </a:rPr>
              <a:t> </a:t>
            </a:r>
            <a:r>
              <a:rPr lang="en-US" sz="1000" b="1" dirty="0">
                <a:latin typeface="Verdana" pitchFamily="34" charset="0"/>
                <a:ea typeface="ＭＳ Ｐゴシック" charset="-128"/>
                <a:cs typeface="ＭＳ Ｐゴシック"/>
              </a:rPr>
              <a:t>4.3.5.3. Key Systems Engineering Activities During Operations and Support  </a:t>
            </a:r>
            <a:r>
              <a:rPr lang="en-US" sz="1000" dirty="0">
                <a:hlinkClick r:id="rId7"/>
              </a:rPr>
              <a:t>https://acc.dau.mil/CommunityBrowser.aspx?id=333001</a:t>
            </a:r>
            <a:r>
              <a:rPr lang="en-US" sz="1000" dirty="0"/>
              <a:t> last visited 13 Oct 2010</a:t>
            </a:r>
            <a:endParaRPr lang="en-US" sz="1000" b="1" dirty="0">
              <a:latin typeface="Verdana" pitchFamily="34" charset="0"/>
              <a:ea typeface="ＭＳ Ｐゴシック" charset="-128"/>
              <a:cs typeface="ＭＳ Ｐゴシック"/>
            </a:endParaRPr>
          </a:p>
          <a:p>
            <a:endParaRPr lang="en-US" sz="1000" b="1" dirty="0">
              <a:latin typeface="Verdana" pitchFamily="34" charset="0"/>
            </a:endParaRPr>
          </a:p>
          <a:p>
            <a:endParaRPr lang="en-US" sz="1000" dirty="0">
              <a:latin typeface="Verdana"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953672678"/>
              </p:ext>
            </p:extLst>
          </p:nvPr>
        </p:nvGraphicFramePr>
        <p:xfrm>
          <a:off x="4146443" y="4267921"/>
          <a:ext cx="2229084" cy="1538436"/>
        </p:xfrm>
        <a:graphic>
          <a:graphicData uri="http://schemas.openxmlformats.org/presentationml/2006/ole">
            <mc:AlternateContent xmlns:mc="http://schemas.openxmlformats.org/markup-compatibility/2006">
              <mc:Choice xmlns:v="urn:schemas-microsoft-com:vml" Requires="v">
                <p:oleObj spid="_x0000_s81968" name="Worksheet" r:id="rId8" imgW="2228816" imgH="1533600" progId="Excel.Sheet.12">
                  <p:embed/>
                </p:oleObj>
              </mc:Choice>
              <mc:Fallback>
                <p:oleObj name="Worksheet" r:id="rId8" imgW="2228816" imgH="1533600" progId="Excel.Sheet.12">
                  <p:embed/>
                  <p:pic>
                    <p:nvPicPr>
                      <p:cNvPr id="0" name=""/>
                      <p:cNvPicPr/>
                      <p:nvPr/>
                    </p:nvPicPr>
                    <p:blipFill>
                      <a:blip r:embed="rId9"/>
                      <a:stretch>
                        <a:fillRect/>
                      </a:stretch>
                    </p:blipFill>
                    <p:spPr>
                      <a:xfrm>
                        <a:off x="4146443" y="4267921"/>
                        <a:ext cx="2229084" cy="1538436"/>
                      </a:xfrm>
                      <a:prstGeom prst="rect">
                        <a:avLst/>
                      </a:prstGeom>
                    </p:spPr>
                  </p:pic>
                </p:oleObj>
              </mc:Fallback>
            </mc:AlternateContent>
          </a:graphicData>
        </a:graphic>
      </p:graphicFrame>
    </p:spTree>
    <p:extLst>
      <p:ext uri="{BB962C8B-B14F-4D97-AF65-F5344CB8AC3E}">
        <p14:creationId xmlns:p14="http://schemas.microsoft.com/office/powerpoint/2010/main" val="411551550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54027" y="3874415"/>
            <a:ext cx="3521075" cy="5129305"/>
          </a:xfrm>
          <a:prstGeom prst="rect">
            <a:avLst/>
          </a:prstGeom>
        </p:spPr>
        <p:txBody>
          <a:bodyPr>
            <a:normAutofit/>
          </a:bodyPr>
          <a:lstStyle/>
          <a:p>
            <a:pPr marL="112997" indent="-112997" defTabSz="903976" eaLnBrk="0" fontAlgn="base" hangingPunct="0">
              <a:spcBef>
                <a:spcPct val="30000"/>
              </a:spcBef>
              <a:spcAft>
                <a:spcPct val="0"/>
              </a:spcAft>
              <a:buFontTx/>
              <a:buChar char="•"/>
              <a:defRPr/>
            </a:pPr>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189</a:t>
            </a:fld>
            <a:endParaRPr lang="en-US" b="1" dirty="0"/>
          </a:p>
        </p:txBody>
      </p:sp>
      <p:sp>
        <p:nvSpPr>
          <p:cNvPr id="5" name="Text Box 6"/>
          <p:cNvSpPr txBox="1">
            <a:spLocks noChangeArrowheads="1"/>
          </p:cNvSpPr>
          <p:nvPr/>
        </p:nvSpPr>
        <p:spPr bwMode="auto">
          <a:xfrm>
            <a:off x="555624" y="6559149"/>
            <a:ext cx="3562352" cy="103345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t>DAG </a:t>
            </a:r>
            <a:r>
              <a:rPr lang="en-US" sz="1000" b="1" dirty="0">
                <a:latin typeface="Verdana" pitchFamily="34" charset="0"/>
              </a:rPr>
              <a:t> </a:t>
            </a:r>
            <a:r>
              <a:rPr lang="en-US" sz="1000" b="1" dirty="0">
                <a:latin typeface="Verdana" pitchFamily="34" charset="0"/>
                <a:ea typeface="ＭＳ Ｐゴシック" charset="-128"/>
                <a:cs typeface="ＭＳ Ｐゴシック"/>
              </a:rPr>
              <a:t>4.3.5.4. Technical Review During Operations and Support: In-Service Review (ISR) </a:t>
            </a:r>
            <a:r>
              <a:rPr lang="en-US" sz="1000" dirty="0">
                <a:hlinkClick r:id="rId4"/>
              </a:rPr>
              <a:t>https://acc.dau.mil/CommunityBrowser.aspx?id=333002</a:t>
            </a:r>
            <a:r>
              <a:rPr lang="en-US" sz="1000" dirty="0"/>
              <a:t> last visited 13 Oct 2010</a:t>
            </a:r>
            <a:endParaRPr lang="en-US" sz="1000" b="1" dirty="0">
              <a:latin typeface="Verdana" pitchFamily="34" charset="0"/>
              <a:ea typeface="ＭＳ Ｐゴシック" charset="-128"/>
              <a:cs typeface="ＭＳ Ｐゴシック"/>
            </a:endParaRPr>
          </a:p>
          <a:p>
            <a:endParaRPr lang="en-US" sz="1000" b="1" dirty="0">
              <a:latin typeface="Verdana" pitchFamily="34" charset="0"/>
            </a:endParaRPr>
          </a:p>
          <a:p>
            <a:endParaRPr lang="en-US" sz="1000" dirty="0">
              <a:latin typeface="Verdana"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569576979"/>
              </p:ext>
            </p:extLst>
          </p:nvPr>
        </p:nvGraphicFramePr>
        <p:xfrm>
          <a:off x="4146550" y="4399333"/>
          <a:ext cx="2228850" cy="200401"/>
        </p:xfrm>
        <a:graphic>
          <a:graphicData uri="http://schemas.openxmlformats.org/presentationml/2006/ole">
            <mc:AlternateContent xmlns:mc="http://schemas.openxmlformats.org/markup-compatibility/2006">
              <mc:Choice xmlns:v="urn:schemas-microsoft-com:vml" Requires="v">
                <p:oleObj spid="_x0000_s82991" name="Worksheet" r:id="rId5" imgW="2228898" imgH="200021" progId="Excel.Sheet.12">
                  <p:embed/>
                </p:oleObj>
              </mc:Choice>
              <mc:Fallback>
                <p:oleObj name="Worksheet" r:id="rId5" imgW="2228898" imgH="200021" progId="Excel.Sheet.12">
                  <p:embed/>
                  <p:pic>
                    <p:nvPicPr>
                      <p:cNvPr id="0" name=""/>
                      <p:cNvPicPr/>
                      <p:nvPr/>
                    </p:nvPicPr>
                    <p:blipFill>
                      <a:blip r:embed="rId6"/>
                      <a:stretch>
                        <a:fillRect/>
                      </a:stretch>
                    </p:blipFill>
                    <p:spPr>
                      <a:xfrm>
                        <a:off x="4146550" y="4399333"/>
                        <a:ext cx="2228850" cy="200401"/>
                      </a:xfrm>
                      <a:prstGeom prst="rect">
                        <a:avLst/>
                      </a:prstGeom>
                    </p:spPr>
                  </p:pic>
                </p:oleObj>
              </mc:Fallback>
            </mc:AlternateContent>
          </a:graphicData>
        </a:graphic>
      </p:graphicFrame>
    </p:spTree>
    <p:extLst>
      <p:ext uri="{BB962C8B-B14F-4D97-AF65-F5344CB8AC3E}">
        <p14:creationId xmlns:p14="http://schemas.microsoft.com/office/powerpoint/2010/main" val="201402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062038" y="388938"/>
            <a:ext cx="4505325" cy="3379787"/>
          </a:xfrm>
          <a:ln/>
        </p:spPr>
      </p:sp>
      <p:sp>
        <p:nvSpPr>
          <p:cNvPr id="70659" name="Notes Placeholder 2"/>
          <p:cNvSpPr>
            <a:spLocks noGrp="1"/>
          </p:cNvSpPr>
          <p:nvPr>
            <p:ph type="body" idx="1"/>
          </p:nvPr>
        </p:nvSpPr>
        <p:spPr>
          <a:xfrm>
            <a:off x="1125942" y="3883158"/>
            <a:ext cx="4402961" cy="5091133"/>
          </a:xfrm>
          <a:prstGeom prst="rect">
            <a:avLst/>
          </a:prstGeom>
          <a:noFill/>
          <a:ln/>
        </p:spPr>
        <p:txBody>
          <a:bodyPr/>
          <a:lstStyle/>
          <a:p>
            <a:endParaRPr lang="en-US" dirty="0"/>
          </a:p>
        </p:txBody>
      </p:sp>
      <p:sp>
        <p:nvSpPr>
          <p:cNvPr id="70660"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71DFBA0B-5334-4A9D-BE70-9BDC881124DE}" type="slidenum">
              <a:rPr lang="en-US" b="1" smtClean="0">
                <a:solidFill>
                  <a:prstClr val="black"/>
                </a:solidFill>
                <a:latin typeface="Verdana" pitchFamily="34" charset="0"/>
              </a:rPr>
              <a:pPr/>
              <a:t>33</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98853061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44502" y="4237045"/>
            <a:ext cx="3521075" cy="3901453"/>
          </a:xfrm>
          <a:prstGeom prst="rect">
            <a:avLst/>
          </a:prstGeom>
        </p:spPr>
        <p:txBody>
          <a:bodyPr>
            <a:normAutofit/>
          </a:bodyPr>
          <a:lstStyle/>
          <a:p>
            <a:pPr marL="112997" indent="-112997" defTabSz="903976" eaLnBrk="0" fontAlgn="base" hangingPunct="0">
              <a:spcBef>
                <a:spcPct val="30000"/>
              </a:spcBef>
              <a:spcAft>
                <a:spcPct val="0"/>
              </a:spcAft>
              <a:buFontTx/>
              <a:buChar char="•"/>
              <a:defRPr/>
            </a:pPr>
            <a:r>
              <a:rPr lang="en-US" dirty="0"/>
              <a:t>Source:  DAG </a:t>
            </a:r>
            <a:r>
              <a:rPr lang="en-US" sz="1000" b="1" dirty="0">
                <a:latin typeface="Verdana" pitchFamily="34" charset="0"/>
              </a:rPr>
              <a:t> </a:t>
            </a:r>
            <a:r>
              <a:rPr lang="en-US" sz="1000" b="1" dirty="0">
                <a:latin typeface="Verdana" pitchFamily="34" charset="0"/>
                <a:ea typeface="ＭＳ Ｐゴシック" charset="-128"/>
                <a:cs typeface="ＭＳ Ｐゴシック"/>
              </a:rPr>
              <a:t>4.3.5.5. Outputs of the Systems Engineering Processes in Operations and Support  </a:t>
            </a:r>
            <a:r>
              <a:rPr lang="en-US" dirty="0">
                <a:hlinkClick r:id="rId4"/>
              </a:rPr>
              <a:t>https://acc.dau.mil/CommunityBrowser.aspx?id=333003</a:t>
            </a:r>
            <a:r>
              <a:rPr lang="en-US" dirty="0"/>
              <a:t>  last visited</a:t>
            </a:r>
            <a:r>
              <a:rPr lang="en-US" baseline="0" dirty="0"/>
              <a:t> 13 Oct 2010</a:t>
            </a:r>
            <a:endParaRPr lang="en-US" sz="1000" b="1" dirty="0">
              <a:latin typeface="Verdana" pitchFamily="34" charset="0"/>
              <a:ea typeface="ＭＳ Ｐゴシック" charset="-128"/>
              <a:cs typeface="ＭＳ Ｐゴシック"/>
            </a:endParaRPr>
          </a:p>
          <a:p>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190</a:t>
            </a:fld>
            <a:endParaRPr lang="en-US" b="1" dirty="0"/>
          </a:p>
        </p:txBody>
      </p:sp>
      <p:graphicFrame>
        <p:nvGraphicFramePr>
          <p:cNvPr id="7" name="Object 6"/>
          <p:cNvGraphicFramePr>
            <a:graphicFrameLocks noChangeAspect="1"/>
          </p:cNvGraphicFramePr>
          <p:nvPr>
            <p:extLst>
              <p:ext uri="{D42A27DB-BD31-4B8C-83A1-F6EECF244321}">
                <p14:modId xmlns:p14="http://schemas.microsoft.com/office/powerpoint/2010/main" val="3918536721"/>
              </p:ext>
            </p:extLst>
          </p:nvPr>
        </p:nvGraphicFramePr>
        <p:xfrm>
          <a:off x="4146443" y="4192681"/>
          <a:ext cx="2229084" cy="1346331"/>
        </p:xfrm>
        <a:graphic>
          <a:graphicData uri="http://schemas.openxmlformats.org/presentationml/2006/ole">
            <mc:AlternateContent xmlns:mc="http://schemas.openxmlformats.org/markup-compatibility/2006">
              <mc:Choice xmlns:v="urn:schemas-microsoft-com:vml" Requires="v">
                <p:oleObj spid="_x0000_s84015" name="Worksheet" r:id="rId5" imgW="2228816" imgH="1342980" progId="Excel.Sheet.12">
                  <p:embed/>
                </p:oleObj>
              </mc:Choice>
              <mc:Fallback>
                <p:oleObj name="Worksheet" r:id="rId5" imgW="2228816" imgH="1342980" progId="Excel.Sheet.12">
                  <p:embed/>
                  <p:pic>
                    <p:nvPicPr>
                      <p:cNvPr id="0" name=""/>
                      <p:cNvPicPr/>
                      <p:nvPr/>
                    </p:nvPicPr>
                    <p:blipFill>
                      <a:blip r:embed="rId6"/>
                      <a:stretch>
                        <a:fillRect/>
                      </a:stretch>
                    </p:blipFill>
                    <p:spPr>
                      <a:xfrm>
                        <a:off x="4146443" y="4192681"/>
                        <a:ext cx="2229084" cy="1346331"/>
                      </a:xfrm>
                      <a:prstGeom prst="rect">
                        <a:avLst/>
                      </a:prstGeom>
                    </p:spPr>
                  </p:pic>
                </p:oleObj>
              </mc:Fallback>
            </mc:AlternateContent>
          </a:graphicData>
        </a:graphic>
      </p:graphicFrame>
    </p:spTree>
    <p:extLst>
      <p:ext uri="{BB962C8B-B14F-4D97-AF65-F5344CB8AC3E}">
        <p14:creationId xmlns:p14="http://schemas.microsoft.com/office/powerpoint/2010/main" val="34463213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54027" y="3874415"/>
            <a:ext cx="3521075" cy="5129305"/>
          </a:xfrm>
          <a:prstGeom prst="rect">
            <a:avLst/>
          </a:prstGeom>
        </p:spPr>
        <p:txBody>
          <a:bodyPr>
            <a:normAutofit/>
          </a:bodyPr>
          <a:lstStyle/>
          <a:p>
            <a:pPr marL="112997" indent="-112997" defTabSz="903976" eaLnBrk="0" fontAlgn="base" hangingPunct="0">
              <a:spcBef>
                <a:spcPct val="30000"/>
              </a:spcBef>
              <a:spcAft>
                <a:spcPct val="0"/>
              </a:spcAft>
              <a:buFontTx/>
              <a:buChar char="•"/>
              <a:defRPr/>
            </a:pPr>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191</a:t>
            </a:fld>
            <a:endParaRPr lang="en-US" b="1" dirty="0"/>
          </a:p>
        </p:txBody>
      </p:sp>
      <p:sp>
        <p:nvSpPr>
          <p:cNvPr id="5" name="Text Box 6"/>
          <p:cNvSpPr txBox="1">
            <a:spLocks noChangeArrowheads="1"/>
          </p:cNvSpPr>
          <p:nvPr/>
        </p:nvSpPr>
        <p:spPr bwMode="auto">
          <a:xfrm>
            <a:off x="536575" y="5433088"/>
            <a:ext cx="3425826" cy="103345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t>DAG </a:t>
            </a:r>
            <a:r>
              <a:rPr lang="en-US" sz="1000" b="1" dirty="0">
                <a:latin typeface="Verdana" pitchFamily="34" charset="0"/>
              </a:rPr>
              <a:t> </a:t>
            </a:r>
            <a:r>
              <a:rPr lang="en-US" sz="1000" b="1" dirty="0">
                <a:latin typeface="Verdana" pitchFamily="34" charset="0"/>
                <a:ea typeface="ＭＳ Ｐゴシック" charset="-128"/>
                <a:cs typeface="ＭＳ Ｐゴシック"/>
              </a:rPr>
              <a:t>4.3.6. Evolutionary Acquisition Programs  </a:t>
            </a:r>
            <a:r>
              <a:rPr lang="en-US" sz="1000" dirty="0">
                <a:hlinkClick r:id="rId3"/>
              </a:rPr>
              <a:t>https://acc.dau.mil/CommunityBrowser.aspx?id=333004</a:t>
            </a:r>
            <a:r>
              <a:rPr lang="en-US" sz="1000" dirty="0"/>
              <a:t>  last visited 13 Oct 2010</a:t>
            </a:r>
            <a:endParaRPr lang="en-US" sz="1000" b="1" dirty="0">
              <a:latin typeface="Verdana" pitchFamily="34" charset="0"/>
              <a:ea typeface="ＭＳ Ｐゴシック" charset="-128"/>
              <a:cs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110561674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xfrm>
            <a:off x="1544638" y="360363"/>
            <a:ext cx="4273550" cy="3205162"/>
          </a:xfrm>
          <a:ln/>
        </p:spPr>
      </p:sp>
      <p:sp>
        <p:nvSpPr>
          <p:cNvPr id="146435" name="Notes Placeholder 2"/>
          <p:cNvSpPr>
            <a:spLocks noGrp="1"/>
          </p:cNvSpPr>
          <p:nvPr>
            <p:ph type="body" idx="1"/>
          </p:nvPr>
        </p:nvSpPr>
        <p:spPr>
          <a:xfrm>
            <a:off x="454027" y="4370646"/>
            <a:ext cx="3521075" cy="4633074"/>
          </a:xfrm>
          <a:prstGeom prst="rect">
            <a:avLst/>
          </a:prstGeom>
          <a:noFill/>
          <a:ln/>
        </p:spPr>
        <p:txBody>
          <a:bodyPr/>
          <a:lstStyle/>
          <a:p>
            <a:r>
              <a:rPr lang="en-US" b="0" dirty="0">
                <a:ea typeface="ＭＳ Ｐゴシック"/>
              </a:rPr>
              <a:t> Lessons learned databases document what worked and what did not work in past programs, in the hopes that future programs can avoid the same pitfalls. Lessons learned can be found at all levels of the program: managerial, system, sub-system, and component.</a:t>
            </a:r>
          </a:p>
          <a:p>
            <a:r>
              <a:rPr lang="en-US" b="0" dirty="0">
                <a:ea typeface="ＭＳ Ｐゴシック"/>
              </a:rPr>
              <a:t>Lessons learned are most effective when analogous programs and systems are identified, and the lessons learned are applied with discretion and proper judgment, as opposed to non-applicable lessons being blindly followed.</a:t>
            </a:r>
          </a:p>
          <a:p>
            <a:r>
              <a:rPr lang="en-US" b="0" dirty="0">
                <a:ea typeface="ＭＳ Ｐゴシック"/>
              </a:rPr>
              <a:t>Ideally, a program manager searches lessons learned databases for analogous systems, enabling the program manager to be better prepared to defuse potential problems before they become real problems or to see what solutions to similar problems worked well in the past. However, because lessons learned databases are currently highly decentralized, it is often difficult to efficiently and effectively find applicable lessons learned in a form that is useful.</a:t>
            </a:r>
          </a:p>
          <a:p>
            <a:endParaRPr lang="en-US" dirty="0">
              <a:ea typeface="ＭＳ Ｐゴシック"/>
            </a:endParaRPr>
          </a:p>
          <a:p>
            <a:endParaRPr lang="en-US" dirty="0">
              <a:ea typeface="ＭＳ Ｐゴシック"/>
            </a:endParaRPr>
          </a:p>
        </p:txBody>
      </p:sp>
      <p:sp>
        <p:nvSpPr>
          <p:cNvPr id="146436"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EA791706-F580-489F-9A2C-4BE237891539}" type="slidenum">
              <a:rPr lang="en-US" b="1" smtClean="0">
                <a:latin typeface="Verdana" pitchFamily="34" charset="0"/>
                <a:cs typeface="Arial" pitchFamily="34" charset="0"/>
              </a:rPr>
              <a:pPr/>
              <a:t>192</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36575" y="8372298"/>
            <a:ext cx="2505075" cy="56321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4.6.3. Lessons Learned</a:t>
            </a: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110403881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1544638" y="360363"/>
            <a:ext cx="4273550" cy="3205162"/>
          </a:xfrm>
          <a:ln/>
        </p:spPr>
      </p:sp>
      <p:sp>
        <p:nvSpPr>
          <p:cNvPr id="103427"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0E679505-D2F8-4E09-A009-63CF19F026DB}" type="slidenum">
              <a:rPr lang="en-US" smtClean="0"/>
              <a:pPr>
                <a:defRPr/>
              </a:pPr>
              <a:t>194</a:t>
            </a:fld>
            <a:endParaRPr lang="en-US"/>
          </a:p>
        </p:txBody>
      </p:sp>
    </p:spTree>
    <p:extLst>
      <p:ext uri="{BB962C8B-B14F-4D97-AF65-F5344CB8AC3E}">
        <p14:creationId xmlns:p14="http://schemas.microsoft.com/office/powerpoint/2010/main" val="117439228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xfrm>
            <a:off x="1544638" y="360363"/>
            <a:ext cx="4273550" cy="3205162"/>
          </a:xfrm>
          <a:ln/>
        </p:spPr>
      </p:sp>
      <p:sp>
        <p:nvSpPr>
          <p:cNvPr id="179203" name="Notes Placeholder 2"/>
          <p:cNvSpPr>
            <a:spLocks noGrp="1"/>
          </p:cNvSpPr>
          <p:nvPr>
            <p:ph type="body" idx="1"/>
          </p:nvPr>
        </p:nvSpPr>
        <p:spPr>
          <a:xfrm>
            <a:off x="454027" y="3874415"/>
            <a:ext cx="3521075" cy="5129305"/>
          </a:xfrm>
          <a:prstGeom prst="rect">
            <a:avLst/>
          </a:prstGeom>
          <a:noFill/>
          <a:ln/>
        </p:spPr>
        <p:txBody>
          <a:bodyPr/>
          <a:lstStyle/>
          <a:p>
            <a:endParaRPr lang="en-US" dirty="0">
              <a:ea typeface="ＭＳ Ｐゴシック"/>
            </a:endParaRPr>
          </a:p>
        </p:txBody>
      </p:sp>
      <p:sp>
        <p:nvSpPr>
          <p:cNvPr id="17920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1EAB15E2-9735-4930-A1AF-AB4198D6F976}" type="slidenum">
              <a:rPr lang="en-US" b="1" smtClean="0">
                <a:latin typeface="Verdana" pitchFamily="34" charset="0"/>
                <a:cs typeface="Arial" pitchFamily="34" charset="0"/>
              </a:rPr>
              <a:pPr/>
              <a:t>195</a:t>
            </a:fld>
            <a:endParaRPr lang="en-US" b="1" dirty="0">
              <a:latin typeface="Verdana" pitchFamily="34" charset="0"/>
              <a:cs typeface="Arial" pitchFamily="34" charset="0"/>
            </a:endParaRPr>
          </a:p>
        </p:txBody>
      </p:sp>
    </p:spTree>
    <p:extLst>
      <p:ext uri="{BB962C8B-B14F-4D97-AF65-F5344CB8AC3E}">
        <p14:creationId xmlns:p14="http://schemas.microsoft.com/office/powerpoint/2010/main" val="165348131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xfrm>
            <a:off x="1544638" y="360363"/>
            <a:ext cx="4273550" cy="3205162"/>
          </a:xfrm>
          <a:ln/>
        </p:spPr>
      </p:sp>
      <p:sp>
        <p:nvSpPr>
          <p:cNvPr id="180227" name="Notes Placeholder 2"/>
          <p:cNvSpPr>
            <a:spLocks noGrp="1"/>
          </p:cNvSpPr>
          <p:nvPr>
            <p:ph type="body" idx="1"/>
          </p:nvPr>
        </p:nvSpPr>
        <p:spPr>
          <a:xfrm>
            <a:off x="454027" y="3874415"/>
            <a:ext cx="3521075" cy="5129305"/>
          </a:xfrm>
          <a:prstGeom prst="rect">
            <a:avLst/>
          </a:prstGeom>
          <a:noFill/>
          <a:ln/>
        </p:spPr>
        <p:txBody>
          <a:bodyPr/>
          <a:lstStyle/>
          <a:p>
            <a:endParaRPr lang="en-US" dirty="0">
              <a:ea typeface="ＭＳ Ｐゴシック"/>
            </a:endParaRPr>
          </a:p>
        </p:txBody>
      </p:sp>
      <p:sp>
        <p:nvSpPr>
          <p:cNvPr id="18022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53E9500A-1349-4BB7-92F5-D9D54CDB8CEA}" type="slidenum">
              <a:rPr lang="en-US" b="1" smtClean="0">
                <a:latin typeface="Verdana" pitchFamily="34" charset="0"/>
                <a:cs typeface="Arial" pitchFamily="34" charset="0"/>
              </a:rPr>
              <a:pPr/>
              <a:t>196</a:t>
            </a:fld>
            <a:endParaRPr lang="en-US" b="1" dirty="0">
              <a:latin typeface="Verdana" pitchFamily="34" charset="0"/>
              <a:cs typeface="Arial" pitchFamily="34" charset="0"/>
            </a:endParaRPr>
          </a:p>
        </p:txBody>
      </p:sp>
    </p:spTree>
    <p:extLst>
      <p:ext uri="{BB962C8B-B14F-4D97-AF65-F5344CB8AC3E}">
        <p14:creationId xmlns:p14="http://schemas.microsoft.com/office/powerpoint/2010/main" val="309615286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1544638" y="360363"/>
            <a:ext cx="4273550" cy="3205162"/>
          </a:xfrm>
          <a:ln/>
        </p:spPr>
      </p:sp>
      <p:sp>
        <p:nvSpPr>
          <p:cNvPr id="141315"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4131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31DF5D39-5209-4349-BEBC-EBC7AEFBAA61}" type="slidenum">
              <a:rPr lang="en-US" b="1" smtClean="0">
                <a:latin typeface="Verdana" pitchFamily="34" charset="0"/>
              </a:rPr>
              <a:pPr/>
              <a:t>197</a:t>
            </a:fld>
            <a:endParaRPr lang="en-US" b="1" dirty="0">
              <a:latin typeface="Verdana" pitchFamily="34" charset="0"/>
            </a:endParaRPr>
          </a:p>
        </p:txBody>
      </p:sp>
    </p:spTree>
    <p:extLst>
      <p:ext uri="{BB962C8B-B14F-4D97-AF65-F5344CB8AC3E}">
        <p14:creationId xmlns:p14="http://schemas.microsoft.com/office/powerpoint/2010/main" val="309180864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685800" y="4424722"/>
            <a:ext cx="5486400" cy="4190921"/>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198</a:t>
            </a:fld>
            <a:endParaRPr lang="en-US" b="1" dirty="0"/>
          </a:p>
        </p:txBody>
      </p:sp>
    </p:spTree>
    <p:extLst>
      <p:ext uri="{BB962C8B-B14F-4D97-AF65-F5344CB8AC3E}">
        <p14:creationId xmlns:p14="http://schemas.microsoft.com/office/powerpoint/2010/main" val="85971090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685800" y="4424722"/>
            <a:ext cx="5486400" cy="4190921"/>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199</a:t>
            </a:fld>
            <a:endParaRPr lang="en-US" b="1" dirty="0"/>
          </a:p>
        </p:txBody>
      </p:sp>
    </p:spTree>
    <p:extLst>
      <p:ext uri="{BB962C8B-B14F-4D97-AF65-F5344CB8AC3E}">
        <p14:creationId xmlns:p14="http://schemas.microsoft.com/office/powerpoint/2010/main" val="229420298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44502" y="3906225"/>
            <a:ext cx="3521075" cy="4232274"/>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AF64EA5C-CA58-4B8A-9E04-477B229DCF70}" type="slidenum">
              <a:rPr lang="en-US" b="1" smtClean="0"/>
              <a:pPr>
                <a:defRPr/>
              </a:pPr>
              <a:t>200</a:t>
            </a:fld>
            <a:endParaRPr lang="en-US" b="1" dirty="0"/>
          </a:p>
        </p:txBody>
      </p:sp>
    </p:spTree>
    <p:extLst>
      <p:ext uri="{BB962C8B-B14F-4D97-AF65-F5344CB8AC3E}">
        <p14:creationId xmlns:p14="http://schemas.microsoft.com/office/powerpoint/2010/main" val="421688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062038" y="388938"/>
            <a:ext cx="4505325" cy="3379787"/>
          </a:xfrm>
          <a:ln/>
        </p:spPr>
      </p:sp>
      <p:sp>
        <p:nvSpPr>
          <p:cNvPr id="70659" name="Notes Placeholder 2"/>
          <p:cNvSpPr>
            <a:spLocks noGrp="1"/>
          </p:cNvSpPr>
          <p:nvPr>
            <p:ph type="body" idx="1"/>
          </p:nvPr>
        </p:nvSpPr>
        <p:spPr>
          <a:xfrm>
            <a:off x="1125941" y="3883158"/>
            <a:ext cx="4402960" cy="5091133"/>
          </a:xfrm>
          <a:prstGeom prst="rect">
            <a:avLst/>
          </a:prstGeom>
          <a:noFill/>
          <a:ln/>
        </p:spPr>
        <p:txBody>
          <a:bodyPr/>
          <a:lstStyle/>
          <a:p>
            <a:endParaRPr lang="en-US" dirty="0"/>
          </a:p>
        </p:txBody>
      </p:sp>
      <p:sp>
        <p:nvSpPr>
          <p:cNvPr id="70660"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71DFBA0B-5334-4A9D-BE70-9BDC881124DE}" type="slidenum">
              <a:rPr lang="en-US" b="1" smtClean="0">
                <a:solidFill>
                  <a:prstClr val="black"/>
                </a:solidFill>
                <a:latin typeface="Verdana" pitchFamily="34" charset="0"/>
              </a:rPr>
              <a:pPr/>
              <a:t>34</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3015449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062038" y="388938"/>
            <a:ext cx="4505325" cy="3379787"/>
          </a:xfrm>
          <a:ln/>
        </p:spPr>
      </p:sp>
      <p:sp>
        <p:nvSpPr>
          <p:cNvPr id="70659" name="Notes Placeholder 2"/>
          <p:cNvSpPr>
            <a:spLocks noGrp="1"/>
          </p:cNvSpPr>
          <p:nvPr>
            <p:ph type="body" idx="1"/>
          </p:nvPr>
        </p:nvSpPr>
        <p:spPr>
          <a:xfrm>
            <a:off x="1125942" y="3902777"/>
            <a:ext cx="4402961" cy="5091133"/>
          </a:xfrm>
          <a:prstGeom prst="rect">
            <a:avLst/>
          </a:prstGeom>
          <a:noFill/>
          <a:ln/>
        </p:spPr>
        <p:txBody>
          <a:bodyPr/>
          <a:lstStyle/>
          <a:p>
            <a:pPr marL="112997" indent="-112997"/>
            <a:r>
              <a:rPr lang="en-US" b="0" dirty="0"/>
              <a:t>The</a:t>
            </a:r>
            <a:r>
              <a:rPr lang="en-US" b="0" baseline="0" dirty="0"/>
              <a:t> WBS organizes and defines the total scope of the project, and represents the work specified in the current approved program scope statement</a:t>
            </a:r>
          </a:p>
          <a:p>
            <a:pPr marL="112997" indent="-112997"/>
            <a:r>
              <a:rPr lang="en-US" b="0" baseline="0" dirty="0"/>
              <a:t>The planned work is contained within the lowest level WBS components, called work packages</a:t>
            </a:r>
          </a:p>
          <a:p>
            <a:pPr marL="112997" indent="-112997"/>
            <a:r>
              <a:rPr lang="en-US" b="0" baseline="0" dirty="0"/>
              <a:t>A work package can be scheduled, cost estimated, monitored and controlled</a:t>
            </a:r>
          </a:p>
          <a:p>
            <a:pPr marL="112997" indent="-112997"/>
            <a:r>
              <a:rPr lang="en-US" b="0" baseline="0" dirty="0"/>
              <a:t>In the context of the WBS, work refers to work products or deliverables that are the result of effort and </a:t>
            </a:r>
            <a:r>
              <a:rPr lang="en-US" b="0" u="sng" baseline="0" dirty="0"/>
              <a:t>not</a:t>
            </a:r>
            <a:r>
              <a:rPr lang="en-US" b="0" u="none" baseline="0" dirty="0"/>
              <a:t> to the effort itself.</a:t>
            </a:r>
          </a:p>
          <a:p>
            <a:endParaRPr lang="en-US" b="0" u="none" baseline="0" dirty="0"/>
          </a:p>
          <a:p>
            <a:r>
              <a:rPr lang="en-US" b="0" u="none" baseline="0" dirty="0"/>
              <a:t>Note:  Good reference information for the WBS can be found at:</a:t>
            </a:r>
          </a:p>
          <a:p>
            <a:r>
              <a:rPr lang="en-US" b="0" u="sng" baseline="0" dirty="0"/>
              <a:t>http://workbreakdownstructure.com/</a:t>
            </a:r>
          </a:p>
          <a:p>
            <a:pPr defTabSz="903976" eaLnBrk="0" fontAlgn="base" hangingPunct="0">
              <a:spcBef>
                <a:spcPct val="30000"/>
              </a:spcBef>
              <a:spcAft>
                <a:spcPct val="0"/>
              </a:spcAft>
              <a:defRPr/>
            </a:pPr>
            <a:endParaRPr lang="en-US" i="1" dirty="0"/>
          </a:p>
          <a:p>
            <a:endParaRPr lang="en-US" b="0" u="sng" dirty="0"/>
          </a:p>
        </p:txBody>
      </p:sp>
      <p:sp>
        <p:nvSpPr>
          <p:cNvPr id="70660"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71DFBA0B-5334-4A9D-BE70-9BDC881124DE}" type="slidenum">
              <a:rPr lang="en-US" b="1" smtClean="0">
                <a:solidFill>
                  <a:prstClr val="black"/>
                </a:solidFill>
                <a:latin typeface="Verdana" pitchFamily="34" charset="0"/>
              </a:rPr>
              <a:pPr/>
              <a:t>35</a:t>
            </a:fld>
            <a:endParaRPr lang="en-US" b="1" dirty="0">
              <a:solidFill>
                <a:prstClr val="black"/>
              </a:solidFill>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946580688"/>
              </p:ext>
            </p:extLst>
          </p:nvPr>
        </p:nvGraphicFramePr>
        <p:xfrm>
          <a:off x="1283471" y="4180391"/>
          <a:ext cx="2266950" cy="391259"/>
        </p:xfrm>
        <a:graphic>
          <a:graphicData uri="http://schemas.openxmlformats.org/presentationml/2006/ole">
            <mc:AlternateContent xmlns:mc="http://schemas.openxmlformats.org/markup-compatibility/2006">
              <mc:Choice xmlns:v="urn:schemas-microsoft-com:vml" Requires="v">
                <p:oleObj spid="_x0000_s89129" name="Worksheet" r:id="rId4" imgW="2266950" imgH="390594" progId="Excel.Sheet.12">
                  <p:embed/>
                </p:oleObj>
              </mc:Choice>
              <mc:Fallback>
                <p:oleObj name="Worksheet" r:id="rId4" imgW="2266950" imgH="390594" progId="Excel.Sheet.12">
                  <p:embed/>
                  <p:pic>
                    <p:nvPicPr>
                      <p:cNvPr id="0" name=""/>
                      <p:cNvPicPr/>
                      <p:nvPr/>
                    </p:nvPicPr>
                    <p:blipFill>
                      <a:blip r:embed="rId5"/>
                      <a:stretch>
                        <a:fillRect/>
                      </a:stretch>
                    </p:blipFill>
                    <p:spPr>
                      <a:xfrm>
                        <a:off x="1283471" y="4180391"/>
                        <a:ext cx="2266950" cy="391259"/>
                      </a:xfrm>
                      <a:prstGeom prst="rect">
                        <a:avLst/>
                      </a:prstGeom>
                    </p:spPr>
                  </p:pic>
                </p:oleObj>
              </mc:Fallback>
            </mc:AlternateContent>
          </a:graphicData>
        </a:graphic>
      </p:graphicFrame>
    </p:spTree>
    <p:extLst>
      <p:ext uri="{BB962C8B-B14F-4D97-AF65-F5344CB8AC3E}">
        <p14:creationId xmlns:p14="http://schemas.microsoft.com/office/powerpoint/2010/main" val="11011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388938"/>
            <a:ext cx="4505325" cy="3379787"/>
          </a:xfrm>
        </p:spPr>
      </p:sp>
      <p:sp>
        <p:nvSpPr>
          <p:cNvPr id="3" name="Notes Placeholder 2"/>
          <p:cNvSpPr>
            <a:spLocks noGrp="1"/>
          </p:cNvSpPr>
          <p:nvPr>
            <p:ph type="body" idx="1"/>
          </p:nvPr>
        </p:nvSpPr>
        <p:spPr>
          <a:xfrm>
            <a:off x="1116342" y="3878500"/>
            <a:ext cx="4402960" cy="5066364"/>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r>
              <a:rPr lang="en-US">
                <a:solidFill>
                  <a:prstClr val="black"/>
                </a:solidFill>
              </a:rPr>
              <a:t> </a:t>
            </a:r>
            <a:r>
              <a:rPr lang="en-US" b="1">
                <a:solidFill>
                  <a:prstClr val="black"/>
                </a:solidFill>
              </a:rPr>
              <a:t>-  </a:t>
            </a:r>
            <a:fld id="{22D8C885-0D8A-4E03-A56F-DCFC637A64B4}" type="slidenum">
              <a:rPr lang="en-US" b="1" smtClean="0">
                <a:solidFill>
                  <a:prstClr val="black"/>
                </a:solidFill>
              </a:rPr>
              <a:pPr>
                <a:defRPr/>
              </a:pPr>
              <a:t>4</a:t>
            </a:fld>
            <a:endParaRPr lang="en-US" b="1" dirty="0">
              <a:solidFill>
                <a:prstClr val="black"/>
              </a:solidFill>
            </a:endParaRPr>
          </a:p>
        </p:txBody>
      </p:sp>
    </p:spTree>
    <p:extLst>
      <p:ext uri="{BB962C8B-B14F-4D97-AF65-F5344CB8AC3E}">
        <p14:creationId xmlns:p14="http://schemas.microsoft.com/office/powerpoint/2010/main" val="3680916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062038" y="388938"/>
            <a:ext cx="4505325" cy="3379787"/>
          </a:xfrm>
          <a:ln/>
        </p:spPr>
      </p:sp>
      <p:sp>
        <p:nvSpPr>
          <p:cNvPr id="70659" name="Notes Placeholder 2"/>
          <p:cNvSpPr>
            <a:spLocks noGrp="1"/>
          </p:cNvSpPr>
          <p:nvPr>
            <p:ph type="body" idx="1"/>
          </p:nvPr>
        </p:nvSpPr>
        <p:spPr>
          <a:xfrm>
            <a:off x="1125942" y="3873348"/>
            <a:ext cx="4402961" cy="5091133"/>
          </a:xfrm>
          <a:prstGeom prst="rect">
            <a:avLst/>
          </a:prstGeom>
          <a:noFill/>
          <a:ln/>
        </p:spPr>
        <p:txBody>
          <a:bodyPr/>
          <a:lstStyle/>
          <a:p>
            <a:endParaRPr lang="en-US" dirty="0"/>
          </a:p>
        </p:txBody>
      </p:sp>
      <p:sp>
        <p:nvSpPr>
          <p:cNvPr id="70660"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71DFBA0B-5334-4A9D-BE70-9BDC881124DE}" type="slidenum">
              <a:rPr lang="en-US" b="1" smtClean="0">
                <a:solidFill>
                  <a:prstClr val="black"/>
                </a:solidFill>
                <a:latin typeface="Verdana" pitchFamily="34" charset="0"/>
              </a:rPr>
              <a:pPr/>
              <a:t>36</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3240093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062038" y="388938"/>
            <a:ext cx="4505325" cy="3379787"/>
          </a:xfrm>
          <a:ln/>
        </p:spPr>
      </p:sp>
      <p:sp>
        <p:nvSpPr>
          <p:cNvPr id="70659" name="Notes Placeholder 2"/>
          <p:cNvSpPr>
            <a:spLocks noGrp="1"/>
          </p:cNvSpPr>
          <p:nvPr>
            <p:ph type="body" idx="1"/>
          </p:nvPr>
        </p:nvSpPr>
        <p:spPr>
          <a:xfrm>
            <a:off x="1116342" y="3873348"/>
            <a:ext cx="4402960" cy="5091133"/>
          </a:xfrm>
          <a:prstGeom prst="rect">
            <a:avLst/>
          </a:prstGeom>
          <a:noFill/>
          <a:ln/>
        </p:spPr>
        <p:txBody>
          <a:bodyPr/>
          <a:lstStyle/>
          <a:p>
            <a:r>
              <a:rPr lang="en-US" dirty="0">
                <a:latin typeface="Calibri" pitchFamily="34" charset="0"/>
                <a:cs typeface="Calibri" pitchFamily="34" charset="0"/>
              </a:rPr>
              <a:t>Requirements!  Requirements!  Requirements!</a:t>
            </a:r>
          </a:p>
          <a:p>
            <a:endParaRPr lang="en-US" dirty="0">
              <a:latin typeface="Calibri" pitchFamily="34" charset="0"/>
              <a:cs typeface="Calibri" pitchFamily="34" charset="0"/>
            </a:endParaRPr>
          </a:p>
          <a:p>
            <a:endParaRPr lang="en-US" dirty="0">
              <a:latin typeface="Calibri" pitchFamily="34" charset="0"/>
              <a:cs typeface="Calibri" pitchFamily="34" charset="0"/>
            </a:endParaRPr>
          </a:p>
        </p:txBody>
      </p:sp>
      <p:sp>
        <p:nvSpPr>
          <p:cNvPr id="70660"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71DFBA0B-5334-4A9D-BE70-9BDC881124DE}" type="slidenum">
              <a:rPr lang="en-US" b="1" smtClean="0">
                <a:solidFill>
                  <a:prstClr val="black"/>
                </a:solidFill>
                <a:latin typeface="Verdana" pitchFamily="34" charset="0"/>
              </a:rPr>
              <a:pPr/>
              <a:t>37</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883980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xfrm>
            <a:off x="1319213" y="238125"/>
            <a:ext cx="4275137" cy="3206750"/>
          </a:xfrm>
          <a:ln/>
        </p:spPr>
      </p:sp>
      <p:sp>
        <p:nvSpPr>
          <p:cNvPr id="111619" name="Notes Placeholder 2"/>
          <p:cNvSpPr>
            <a:spLocks noGrp="1"/>
          </p:cNvSpPr>
          <p:nvPr>
            <p:ph type="body" idx="1"/>
          </p:nvPr>
        </p:nvSpPr>
        <p:spPr>
          <a:xfrm>
            <a:off x="454027" y="3874415"/>
            <a:ext cx="3521075" cy="5129305"/>
          </a:xfrm>
          <a:prstGeom prst="rect">
            <a:avLst/>
          </a:prstGeom>
          <a:noFill/>
          <a:ln/>
        </p:spPr>
        <p:txBody>
          <a:bodyPr/>
          <a:lstStyle/>
          <a:p>
            <a:endParaRPr lang="en-US" dirty="0">
              <a:ea typeface="ＭＳ Ｐゴシック"/>
            </a:endParaRPr>
          </a:p>
        </p:txBody>
      </p:sp>
      <p:sp>
        <p:nvSpPr>
          <p:cNvPr id="111620"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CA7C9531-B09E-4CA5-9AB0-DC129E684AE2}" type="slidenum">
              <a:rPr lang="en-US" b="1" smtClean="0">
                <a:latin typeface="Verdana" pitchFamily="34" charset="0"/>
                <a:cs typeface="Arial" pitchFamily="34" charset="0"/>
              </a:rPr>
              <a:pPr/>
              <a:t>42</a:t>
            </a:fld>
            <a:endParaRPr lang="en-US" b="1" dirty="0">
              <a:latin typeface="Verdana"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598019332"/>
              </p:ext>
            </p:extLst>
          </p:nvPr>
        </p:nvGraphicFramePr>
        <p:xfrm>
          <a:off x="4237989" y="4255891"/>
          <a:ext cx="2228850" cy="200401"/>
        </p:xfrm>
        <a:graphic>
          <a:graphicData uri="http://schemas.openxmlformats.org/presentationml/2006/ole">
            <mc:AlternateContent xmlns:mc="http://schemas.openxmlformats.org/markup-compatibility/2006">
              <mc:Choice xmlns:v="urn:schemas-microsoft-com:vml" Requires="v">
                <p:oleObj spid="_x0000_s1120" name="Worksheet" r:id="rId4" imgW="2228898" imgH="200021" progId="Excel.Sheet.12">
                  <p:embed/>
                </p:oleObj>
              </mc:Choice>
              <mc:Fallback>
                <p:oleObj name="Worksheet" r:id="rId4" imgW="2228898" imgH="200021" progId="Excel.Sheet.12">
                  <p:embed/>
                  <p:pic>
                    <p:nvPicPr>
                      <p:cNvPr id="0" name=""/>
                      <p:cNvPicPr/>
                      <p:nvPr/>
                    </p:nvPicPr>
                    <p:blipFill>
                      <a:blip r:embed="rId5"/>
                      <a:stretch>
                        <a:fillRect/>
                      </a:stretch>
                    </p:blipFill>
                    <p:spPr>
                      <a:xfrm>
                        <a:off x="4237989" y="4255891"/>
                        <a:ext cx="2228850" cy="200401"/>
                      </a:xfrm>
                      <a:prstGeom prst="rect">
                        <a:avLst/>
                      </a:prstGeom>
                    </p:spPr>
                  </p:pic>
                </p:oleObj>
              </mc:Fallback>
            </mc:AlternateContent>
          </a:graphicData>
        </a:graphic>
      </p:graphicFrame>
    </p:spTree>
    <p:extLst>
      <p:ext uri="{BB962C8B-B14F-4D97-AF65-F5344CB8AC3E}">
        <p14:creationId xmlns:p14="http://schemas.microsoft.com/office/powerpoint/2010/main" val="2168923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xfrm>
            <a:off x="1544638" y="360363"/>
            <a:ext cx="4273550" cy="3205162"/>
          </a:xfrm>
          <a:ln/>
        </p:spPr>
      </p:sp>
      <p:sp>
        <p:nvSpPr>
          <p:cNvPr id="112643" name="Notes Placeholder 2"/>
          <p:cNvSpPr>
            <a:spLocks noGrp="1"/>
          </p:cNvSpPr>
          <p:nvPr>
            <p:ph type="body" idx="1"/>
          </p:nvPr>
        </p:nvSpPr>
        <p:spPr>
          <a:xfrm>
            <a:off x="454027" y="3874415"/>
            <a:ext cx="3521075" cy="5129305"/>
          </a:xfrm>
          <a:prstGeom prst="rect">
            <a:avLst/>
          </a:prstGeom>
          <a:noFill/>
          <a:ln/>
        </p:spPr>
        <p:txBody>
          <a:bodyPr/>
          <a:lstStyle/>
          <a:p>
            <a:endParaRPr lang="en-US" dirty="0">
              <a:ea typeface="ＭＳ Ｐゴシック"/>
            </a:endParaRPr>
          </a:p>
        </p:txBody>
      </p:sp>
      <p:sp>
        <p:nvSpPr>
          <p:cNvPr id="11264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AC075C79-8A99-4793-9AF0-73AE37F6B518}" type="slidenum">
              <a:rPr lang="en-US" b="1" smtClean="0">
                <a:latin typeface="Verdana" pitchFamily="34" charset="0"/>
                <a:cs typeface="Arial" pitchFamily="34" charset="0"/>
              </a:rPr>
              <a:pPr/>
              <a:t>43</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659765" y="4594586"/>
            <a:ext cx="2505075" cy="1190206"/>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Highlights of GAO-08-294 - Increased Focus on Requirements and Oversight Needed to Improve DODs Acquisition Environment and Weapon System Quality </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879057637"/>
              </p:ext>
            </p:extLst>
          </p:nvPr>
        </p:nvGraphicFramePr>
        <p:xfrm>
          <a:off x="4187189" y="4306941"/>
          <a:ext cx="2228850" cy="391259"/>
        </p:xfrm>
        <a:graphic>
          <a:graphicData uri="http://schemas.openxmlformats.org/presentationml/2006/ole">
            <mc:AlternateContent xmlns:mc="http://schemas.openxmlformats.org/markup-compatibility/2006">
              <mc:Choice xmlns:v="urn:schemas-microsoft-com:vml" Requires="v">
                <p:oleObj spid="_x0000_s2144" name="Worksheet" r:id="rId4" imgW="2228898" imgH="390594" progId="Excel.Sheet.12">
                  <p:embed/>
                </p:oleObj>
              </mc:Choice>
              <mc:Fallback>
                <p:oleObj name="Worksheet" r:id="rId4" imgW="2228898" imgH="390594" progId="Excel.Sheet.12">
                  <p:embed/>
                  <p:pic>
                    <p:nvPicPr>
                      <p:cNvPr id="0" name=""/>
                      <p:cNvPicPr/>
                      <p:nvPr/>
                    </p:nvPicPr>
                    <p:blipFill>
                      <a:blip r:embed="rId5"/>
                      <a:stretch>
                        <a:fillRect/>
                      </a:stretch>
                    </p:blipFill>
                    <p:spPr>
                      <a:xfrm>
                        <a:off x="4187189" y="4306941"/>
                        <a:ext cx="2228850" cy="391259"/>
                      </a:xfrm>
                      <a:prstGeom prst="rect">
                        <a:avLst/>
                      </a:prstGeom>
                    </p:spPr>
                  </p:pic>
                </p:oleObj>
              </mc:Fallback>
            </mc:AlternateContent>
          </a:graphicData>
        </a:graphic>
      </p:graphicFrame>
    </p:spTree>
    <p:extLst>
      <p:ext uri="{BB962C8B-B14F-4D97-AF65-F5344CB8AC3E}">
        <p14:creationId xmlns:p14="http://schemas.microsoft.com/office/powerpoint/2010/main" val="1598230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44</a:t>
            </a:fld>
            <a:endParaRPr lang="en-US" b="1" dirty="0"/>
          </a:p>
        </p:txBody>
      </p:sp>
    </p:spTree>
    <p:extLst>
      <p:ext uri="{BB962C8B-B14F-4D97-AF65-F5344CB8AC3E}">
        <p14:creationId xmlns:p14="http://schemas.microsoft.com/office/powerpoint/2010/main" val="1623409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270000" y="269875"/>
            <a:ext cx="4273550" cy="3206750"/>
          </a:xfrm>
          <a:ln/>
        </p:spPr>
      </p:sp>
      <p:sp>
        <p:nvSpPr>
          <p:cNvPr id="67587" name="Rectangle 3"/>
          <p:cNvSpPr>
            <a:spLocks noGrp="1" noChangeArrowheads="1"/>
          </p:cNvSpPr>
          <p:nvPr>
            <p:ph type="body" idx="1"/>
          </p:nvPr>
        </p:nvSpPr>
        <p:spPr>
          <a:xfrm>
            <a:off x="914713" y="4423131"/>
            <a:ext cx="5028579" cy="41925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Tree>
    <p:extLst>
      <p:ext uri="{BB962C8B-B14F-4D97-AF65-F5344CB8AC3E}">
        <p14:creationId xmlns:p14="http://schemas.microsoft.com/office/powerpoint/2010/main" val="919673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xfrm>
            <a:off x="1544638" y="360363"/>
            <a:ext cx="4273550" cy="3205162"/>
          </a:xfrm>
          <a:ln/>
        </p:spPr>
      </p:sp>
      <p:sp>
        <p:nvSpPr>
          <p:cNvPr id="83971"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F772AA69-F254-45C1-94F0-510C23905377}" type="slidenum">
              <a:rPr lang="en-US" smtClean="0"/>
              <a:pPr>
                <a:defRPr/>
              </a:pPr>
              <a:t>46</a:t>
            </a:fld>
            <a:endParaRPr lang="en-US"/>
          </a:p>
        </p:txBody>
      </p:sp>
    </p:spTree>
    <p:extLst>
      <p:ext uri="{BB962C8B-B14F-4D97-AF65-F5344CB8AC3E}">
        <p14:creationId xmlns:p14="http://schemas.microsoft.com/office/powerpoint/2010/main" val="109099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544638" y="360363"/>
            <a:ext cx="4273550" cy="3205162"/>
          </a:xfrm>
          <a:ln/>
        </p:spPr>
      </p:sp>
      <p:sp>
        <p:nvSpPr>
          <p:cNvPr id="113667" name="Notes Placeholder 2"/>
          <p:cNvSpPr>
            <a:spLocks noGrp="1"/>
          </p:cNvSpPr>
          <p:nvPr>
            <p:ph type="body" idx="1"/>
          </p:nvPr>
        </p:nvSpPr>
        <p:spPr>
          <a:xfrm>
            <a:off x="454027" y="4427903"/>
            <a:ext cx="3521075" cy="4575817"/>
          </a:xfrm>
          <a:prstGeom prst="rect">
            <a:avLst/>
          </a:prstGeom>
          <a:noFill/>
          <a:ln/>
        </p:spPr>
        <p:txBody>
          <a:bodyPr/>
          <a:lstStyle/>
          <a:p>
            <a:r>
              <a:rPr lang="en-US" dirty="0">
                <a:ea typeface="ＭＳ Ｐゴシック"/>
              </a:rPr>
              <a:t>Webster defines a system as "A group of devices or artificial objects or an organization forming a network, especially for distributing something or serving a common purpose," or "A regularly interacting or interdependent group of items forming a unified whole." </a:t>
            </a:r>
          </a:p>
          <a:p>
            <a:r>
              <a:rPr lang="en-US" b="0" dirty="0">
                <a:ea typeface="ＭＳ Ｐゴシック"/>
              </a:rPr>
              <a:t>Systems engineering is concerned with the overall process of defining, developing, operating, maintaining, and ultimately replacing quality systems. Whereas other engineering disciplines concentrate on the details of individual aspects of a system (electronics, mechanics, ergonometrics, aerodynamics, software, etc.), systems engineering is concerned with the integration of all of these aspects into a coherent and effective system. Systems engineers concentrate their efforts on the aspects of the engineering process (requirements definition, top-level functional designs, project management, lifecycle cost analysis, etc.) that serve to organize and coordinate other engineering activities.</a:t>
            </a:r>
            <a:endParaRPr lang="en-US" dirty="0">
              <a:ea typeface="ＭＳ Ｐゴシック"/>
            </a:endParaRPr>
          </a:p>
          <a:p>
            <a:endParaRPr lang="en-US" dirty="0">
              <a:ea typeface="ＭＳ Ｐゴシック"/>
            </a:endParaRPr>
          </a:p>
        </p:txBody>
      </p:sp>
      <p:sp>
        <p:nvSpPr>
          <p:cNvPr id="11366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8B2E34AC-6D75-42C4-BA99-09A02EEB7946}" type="slidenum">
              <a:rPr lang="en-US" b="1" smtClean="0">
                <a:latin typeface="Verdana" pitchFamily="34" charset="0"/>
                <a:cs typeface="Arial" pitchFamily="34" charset="0"/>
              </a:rPr>
              <a:pPr/>
              <a:t>47</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17524" y="8055473"/>
            <a:ext cx="3383916"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hlinkClick r:id="rId3"/>
              </a:rPr>
              <a:t>http://professionalpractice.asme.org/ProductMgmt/Systems/Introduction.cfm</a:t>
            </a: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777511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44502" y="4379551"/>
            <a:ext cx="3521075" cy="4232274"/>
          </a:xfrm>
          <a:prstGeom prst="rect">
            <a:avLst/>
          </a:prstGeom>
        </p:spPr>
        <p:txBody>
          <a:bodyPr/>
          <a:lstStyle/>
          <a:p>
            <a:r>
              <a:rPr lang="en-US" dirty="0"/>
              <a:t>The concept of a ‘practice' is defined as:</a:t>
            </a:r>
          </a:p>
          <a:p>
            <a:pPr lvl="1"/>
            <a:r>
              <a:rPr lang="en-US" dirty="0"/>
              <a:t>A description of what constitutes the practice</a:t>
            </a:r>
          </a:p>
          <a:p>
            <a:pPr lvl="1"/>
            <a:r>
              <a:rPr lang="en-US" dirty="0"/>
              <a:t>A list of resources that support the application of the practice</a:t>
            </a:r>
          </a:p>
          <a:p>
            <a:pPr lvl="1"/>
            <a:r>
              <a:rPr lang="en-US" dirty="0"/>
              <a:t>A list of the available evidence regarding that practice</a:t>
            </a:r>
          </a:p>
          <a:p>
            <a:pPr lvl="1"/>
            <a:r>
              <a:rPr lang="en-US" dirty="0"/>
              <a:t>The ability for the acquisition workforce to comment on the existing knowledge about the practice and to share their experiences, which may corroborate or contradict what is already know</a:t>
            </a:r>
          </a:p>
          <a:p>
            <a:pPr marL="338991" lvl="1" indent="-112997" defTabSz="903976" eaLnBrk="0" fontAlgn="base" hangingPunct="0">
              <a:spcBef>
                <a:spcPct val="30000"/>
              </a:spcBef>
              <a:spcAft>
                <a:spcPct val="0"/>
              </a:spcAft>
              <a:buFontTx/>
              <a:buChar char="•"/>
              <a:defRPr/>
            </a:pPr>
            <a:r>
              <a:rPr lang="en-US" b="0" dirty="0">
                <a:ea typeface="ＭＳ Ｐゴシック"/>
              </a:rPr>
              <a:t>A description of what the practice is (e.g. what process should be followed);A list of resources that support the application of the practice (e.g. templates, forms, publications);A list of the available evidence regarding that practice (i.e. where it has been applied, what type of program it was applied on, and what the results were);The ability for the acquisition workforce to comment on the existing knowledge about the practice and to share their experiences, which may corroborate or contradict what is already know</a:t>
            </a:r>
            <a:endParaRPr lang="en-US" dirty="0">
              <a:ea typeface="ＭＳ Ｐゴシック"/>
            </a:endParaRPr>
          </a:p>
          <a:p>
            <a:pPr lvl="1"/>
            <a:endParaRPr lang="en-US" dirty="0"/>
          </a:p>
          <a:p>
            <a:endParaRPr lang="en-US" dirty="0"/>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48</a:t>
            </a:fld>
            <a:endParaRPr lang="en-US" b="1" dirty="0"/>
          </a:p>
        </p:txBody>
      </p:sp>
    </p:spTree>
    <p:extLst>
      <p:ext uri="{BB962C8B-B14F-4D97-AF65-F5344CB8AC3E}">
        <p14:creationId xmlns:p14="http://schemas.microsoft.com/office/powerpoint/2010/main" val="2100791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xfrm>
            <a:off x="1544638" y="360363"/>
            <a:ext cx="4273550" cy="3205162"/>
          </a:xfrm>
          <a:ln/>
        </p:spPr>
      </p:sp>
      <p:sp>
        <p:nvSpPr>
          <p:cNvPr id="145411" name="Notes Placeholder 2"/>
          <p:cNvSpPr>
            <a:spLocks noGrp="1"/>
          </p:cNvSpPr>
          <p:nvPr>
            <p:ph type="body" idx="1"/>
          </p:nvPr>
        </p:nvSpPr>
        <p:spPr>
          <a:xfrm>
            <a:off x="454027" y="3874415"/>
            <a:ext cx="3521075" cy="5129305"/>
          </a:xfrm>
          <a:prstGeom prst="rect">
            <a:avLst/>
          </a:prstGeom>
          <a:noFill/>
          <a:ln/>
        </p:spPr>
        <p:txBody>
          <a:bodyPr/>
          <a:lstStyle/>
          <a:p>
            <a:endParaRPr lang="en-US" dirty="0">
              <a:ea typeface="ＭＳ Ｐゴシック"/>
            </a:endParaRPr>
          </a:p>
        </p:txBody>
      </p:sp>
      <p:sp>
        <p:nvSpPr>
          <p:cNvPr id="145412"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78212EAD-7048-4D7F-AC03-D862A36798AE}" type="slidenum">
              <a:rPr lang="en-US" b="1" smtClean="0">
                <a:latin typeface="Verdana" pitchFamily="34" charset="0"/>
                <a:cs typeface="Arial" pitchFamily="34" charset="0"/>
              </a:rPr>
              <a:pPr/>
              <a:t>49</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71806" y="4635302"/>
            <a:ext cx="2505075" cy="56321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4.6.2. Case Studies</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55441584"/>
              </p:ext>
            </p:extLst>
          </p:nvPr>
        </p:nvGraphicFramePr>
        <p:xfrm>
          <a:off x="4146549" y="4276739"/>
          <a:ext cx="2228850" cy="391259"/>
        </p:xfrm>
        <a:graphic>
          <a:graphicData uri="http://schemas.openxmlformats.org/presentationml/2006/ole">
            <mc:AlternateContent xmlns:mc="http://schemas.openxmlformats.org/markup-compatibility/2006">
              <mc:Choice xmlns:v="urn:schemas-microsoft-com:vml" Requires="v">
                <p:oleObj spid="_x0000_s3168" name="Worksheet" r:id="rId4" imgW="2228898" imgH="390594" progId="Excel.Sheet.12">
                  <p:embed/>
                </p:oleObj>
              </mc:Choice>
              <mc:Fallback>
                <p:oleObj name="Worksheet" r:id="rId4" imgW="2228898" imgH="390594" progId="Excel.Sheet.12">
                  <p:embed/>
                  <p:pic>
                    <p:nvPicPr>
                      <p:cNvPr id="0" name=""/>
                      <p:cNvPicPr/>
                      <p:nvPr/>
                    </p:nvPicPr>
                    <p:blipFill>
                      <a:blip r:embed="rId5"/>
                      <a:stretch>
                        <a:fillRect/>
                      </a:stretch>
                    </p:blipFill>
                    <p:spPr>
                      <a:xfrm>
                        <a:off x="4146549" y="4276739"/>
                        <a:ext cx="2228850" cy="391259"/>
                      </a:xfrm>
                      <a:prstGeom prst="rect">
                        <a:avLst/>
                      </a:prstGeom>
                    </p:spPr>
                  </p:pic>
                </p:oleObj>
              </mc:Fallback>
            </mc:AlternateContent>
          </a:graphicData>
        </a:graphic>
      </p:graphicFrame>
    </p:spTree>
    <p:extLst>
      <p:ext uri="{BB962C8B-B14F-4D97-AF65-F5344CB8AC3E}">
        <p14:creationId xmlns:p14="http://schemas.microsoft.com/office/powerpoint/2010/main" val="333489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1062038" y="388938"/>
            <a:ext cx="4505325" cy="3379787"/>
          </a:xfrm>
          <a:ln/>
        </p:spPr>
      </p:sp>
      <p:sp>
        <p:nvSpPr>
          <p:cNvPr id="67587" name="Notes Placeholder 2"/>
          <p:cNvSpPr>
            <a:spLocks noGrp="1"/>
          </p:cNvSpPr>
          <p:nvPr>
            <p:ph type="body" idx="1"/>
          </p:nvPr>
        </p:nvSpPr>
        <p:spPr>
          <a:xfrm>
            <a:off x="1116343" y="3863540"/>
            <a:ext cx="4402961" cy="5091133"/>
          </a:xfrm>
          <a:prstGeom prst="rect">
            <a:avLst/>
          </a:prstGeom>
          <a:noFill/>
          <a:ln/>
        </p:spPr>
        <p:txBody>
          <a:bodyPr/>
          <a:lstStyle/>
          <a:p>
            <a:pPr marL="112997" indent="-112997"/>
            <a:r>
              <a:rPr lang="en-US" dirty="0">
                <a:latin typeface="Calibri" pitchFamily="34" charset="0"/>
                <a:cs typeface="Calibri" pitchFamily="34" charset="0"/>
              </a:rPr>
              <a:t>WAG – Wild Accountant’s Guess</a:t>
            </a:r>
          </a:p>
        </p:txBody>
      </p:sp>
      <p:sp>
        <p:nvSpPr>
          <p:cNvPr id="67588"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674980F6-5949-4CBC-BEBC-7A62DF9A18B5}" type="slidenum">
              <a:rPr lang="en-US" b="1" smtClean="0">
                <a:solidFill>
                  <a:prstClr val="black"/>
                </a:solidFill>
                <a:latin typeface="Verdana" pitchFamily="34" charset="0"/>
              </a:rPr>
              <a:pPr/>
              <a:t>5</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2366150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xfrm>
            <a:off x="1544638" y="360363"/>
            <a:ext cx="4273550" cy="3205162"/>
          </a:xfrm>
          <a:ln/>
        </p:spPr>
      </p:sp>
      <p:sp>
        <p:nvSpPr>
          <p:cNvPr id="146435" name="Notes Placeholder 2"/>
          <p:cNvSpPr>
            <a:spLocks noGrp="1"/>
          </p:cNvSpPr>
          <p:nvPr>
            <p:ph type="body" idx="1"/>
          </p:nvPr>
        </p:nvSpPr>
        <p:spPr>
          <a:xfrm>
            <a:off x="454027" y="4427903"/>
            <a:ext cx="3521075" cy="4575817"/>
          </a:xfrm>
          <a:prstGeom prst="rect">
            <a:avLst/>
          </a:prstGeom>
          <a:noFill/>
          <a:ln/>
        </p:spPr>
        <p:txBody>
          <a:bodyPr/>
          <a:lstStyle/>
          <a:p>
            <a:r>
              <a:rPr lang="en-US" b="0" dirty="0">
                <a:ea typeface="ＭＳ Ｐゴシック"/>
              </a:rPr>
              <a:t> Lessons learned databases document what worked and what did not work in past programs, in the hopes that future programs can avoid the same pitfalls. Lessons learned can be found at all levels of the program: managerial, system, sub-system, and component.</a:t>
            </a:r>
          </a:p>
          <a:p>
            <a:r>
              <a:rPr lang="en-US" b="0" dirty="0">
                <a:ea typeface="ＭＳ Ｐゴシック"/>
              </a:rPr>
              <a:t>Lessons learned are most effective when analogous programs and systems are identified, and the lessons learned are applied with discretion and proper judgment, as opposed to non-applicable lessons being blindly followed.</a:t>
            </a:r>
          </a:p>
          <a:p>
            <a:r>
              <a:rPr lang="en-US" b="0" dirty="0">
                <a:ea typeface="ＭＳ Ｐゴシック"/>
              </a:rPr>
              <a:t>Ideally, a program manager searches lessons learned databases for analogous systems, enabling the program manager to be better prepared to defuse potential problems before they become real problems or to see what solutions to similar problems worked well in the past. However, because lessons learned databases are currently highly decentralized, it is often difficult to efficiently and effectively find applicable lessons learned in a form that is useful.</a:t>
            </a:r>
          </a:p>
          <a:p>
            <a:endParaRPr lang="en-US" dirty="0">
              <a:ea typeface="ＭＳ Ｐゴシック"/>
            </a:endParaRPr>
          </a:p>
          <a:p>
            <a:endParaRPr lang="en-US" dirty="0">
              <a:ea typeface="ＭＳ Ｐゴシック"/>
            </a:endParaRPr>
          </a:p>
        </p:txBody>
      </p:sp>
      <p:sp>
        <p:nvSpPr>
          <p:cNvPr id="146436"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EA791706-F580-489F-9A2C-4BE237891539}" type="slidenum">
              <a:rPr lang="en-US" b="1" smtClean="0">
                <a:latin typeface="Verdana" pitchFamily="34" charset="0"/>
                <a:cs typeface="Arial" pitchFamily="34" charset="0"/>
              </a:rPr>
              <a:pPr/>
              <a:t>50</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48005" y="8070743"/>
            <a:ext cx="2505075" cy="56321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4.6.3. Lessons Learned</a:t>
            </a: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565064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xfrm>
            <a:off x="1544638" y="360363"/>
            <a:ext cx="4273550" cy="3205162"/>
          </a:xfrm>
          <a:ln/>
        </p:spPr>
      </p:sp>
      <p:sp>
        <p:nvSpPr>
          <p:cNvPr id="144387" name="Notes Placeholder 2"/>
          <p:cNvSpPr>
            <a:spLocks noGrp="1"/>
          </p:cNvSpPr>
          <p:nvPr>
            <p:ph type="body" idx="1"/>
          </p:nvPr>
        </p:nvSpPr>
        <p:spPr>
          <a:xfrm>
            <a:off x="444502" y="4427903"/>
            <a:ext cx="3521075" cy="3710596"/>
          </a:xfrm>
          <a:prstGeom prst="rect">
            <a:avLst/>
          </a:prstGeom>
          <a:noFill/>
          <a:ln/>
        </p:spPr>
        <p:txBody>
          <a:bodyPr/>
          <a:lstStyle/>
          <a:p>
            <a:r>
              <a:rPr lang="en-US" b="0" dirty="0">
                <a:ea typeface="ＭＳ Ｐゴシック"/>
              </a:rPr>
              <a:t>A description of what the practice is (e.g. what process should be followed);A list of resources that support the application of the practice (e.g. templates, forms, publications);A list of the available evidence regarding that practice (i.e. where it has been applied, what type of program it was applied on, and what the results were);The ability for the acquisition workforce to comment on the existing knowledge about the practice and to share their experiences, which may corroborate or contradict what is already know</a:t>
            </a:r>
            <a:endParaRPr lang="en-US" dirty="0">
              <a:ea typeface="ＭＳ Ｐゴシック"/>
            </a:endParaRPr>
          </a:p>
        </p:txBody>
      </p:sp>
      <p:sp>
        <p:nvSpPr>
          <p:cNvPr id="14438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2B3C10DD-9E9E-42F2-9492-F72306A32BA9}" type="slidenum">
              <a:rPr lang="en-US" b="1" smtClean="0">
                <a:latin typeface="Verdana" pitchFamily="34" charset="0"/>
                <a:cs typeface="Arial" pitchFamily="34" charset="0"/>
              </a:rPr>
              <a:pPr/>
              <a:t>51</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669925" y="6360656"/>
            <a:ext cx="2505075" cy="56321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4.6.1. Best Practices</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633723811"/>
              </p:ext>
            </p:extLst>
          </p:nvPr>
        </p:nvGraphicFramePr>
        <p:xfrm>
          <a:off x="4146549" y="4224766"/>
          <a:ext cx="2228850" cy="582116"/>
        </p:xfrm>
        <a:graphic>
          <a:graphicData uri="http://schemas.openxmlformats.org/presentationml/2006/ole">
            <mc:AlternateContent xmlns:mc="http://schemas.openxmlformats.org/markup-compatibility/2006">
              <mc:Choice xmlns:v="urn:schemas-microsoft-com:vml" Requires="v">
                <p:oleObj spid="_x0000_s4192" name="Worksheet" r:id="rId4" imgW="2228898" imgH="580897" progId="Excel.Sheet.12">
                  <p:embed/>
                </p:oleObj>
              </mc:Choice>
              <mc:Fallback>
                <p:oleObj name="Worksheet" r:id="rId4" imgW="2228898" imgH="580897" progId="Excel.Sheet.12">
                  <p:embed/>
                  <p:pic>
                    <p:nvPicPr>
                      <p:cNvPr id="0" name=""/>
                      <p:cNvPicPr/>
                      <p:nvPr/>
                    </p:nvPicPr>
                    <p:blipFill>
                      <a:blip r:embed="rId5"/>
                      <a:stretch>
                        <a:fillRect/>
                      </a:stretch>
                    </p:blipFill>
                    <p:spPr>
                      <a:xfrm>
                        <a:off x="4146549" y="4224766"/>
                        <a:ext cx="2228850" cy="582116"/>
                      </a:xfrm>
                      <a:prstGeom prst="rect">
                        <a:avLst/>
                      </a:prstGeom>
                    </p:spPr>
                  </p:pic>
                </p:oleObj>
              </mc:Fallback>
            </mc:AlternateContent>
          </a:graphicData>
        </a:graphic>
      </p:graphicFrame>
    </p:spTree>
    <p:extLst>
      <p:ext uri="{BB962C8B-B14F-4D97-AF65-F5344CB8AC3E}">
        <p14:creationId xmlns:p14="http://schemas.microsoft.com/office/powerpoint/2010/main" val="2213331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544638" y="360363"/>
            <a:ext cx="4273550" cy="3205162"/>
          </a:xfrm>
          <a:ln/>
        </p:spPr>
      </p:sp>
      <p:sp>
        <p:nvSpPr>
          <p:cNvPr id="113667" name="Notes Placeholder 2"/>
          <p:cNvSpPr>
            <a:spLocks noGrp="1"/>
          </p:cNvSpPr>
          <p:nvPr>
            <p:ph type="body" idx="1"/>
          </p:nvPr>
        </p:nvSpPr>
        <p:spPr>
          <a:xfrm>
            <a:off x="454027" y="4443171"/>
            <a:ext cx="3521075" cy="4331519"/>
          </a:xfrm>
          <a:prstGeom prst="rect">
            <a:avLst/>
          </a:prstGeom>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a typeface="ＭＳ Ｐゴシック"/>
              </a:rPr>
              <a:t>SE looks at the system,</a:t>
            </a:r>
            <a:r>
              <a:rPr lang="en-US" baseline="0" dirty="0">
                <a:ea typeface="ＭＳ Ｐゴシック"/>
              </a:rPr>
              <a:t> it considers multiple characteristics across the full “Life Cycle” of the PROGRAM.</a:t>
            </a:r>
          </a:p>
        </p:txBody>
      </p:sp>
      <p:sp>
        <p:nvSpPr>
          <p:cNvPr id="11366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8B2E34AC-6D75-42C4-BA99-09A02EEB7946}" type="slidenum">
              <a:rPr lang="en-US" b="1" smtClean="0">
                <a:latin typeface="Verdana" pitchFamily="34" charset="0"/>
                <a:cs typeface="Arial" pitchFamily="34" charset="0"/>
              </a:rPr>
              <a:pPr/>
              <a:t>52</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56565" y="8055473"/>
            <a:ext cx="3444876"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hlinkClick r:id="rId3"/>
              </a:rPr>
              <a:t>http://professionalpractice.asme.org/ProductMgmt/Systems/Introduction.cfm</a:t>
            </a: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2116887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44502" y="3906225"/>
            <a:ext cx="3521075" cy="4232274"/>
          </a:xfrm>
          <a:prstGeom prst="rect">
            <a:avLst/>
          </a:prstGeom>
        </p:spPr>
        <p:txBody>
          <a:bodyPr/>
          <a:lstStyle/>
          <a:p>
            <a:r>
              <a:rPr lang="en-US" dirty="0"/>
              <a:t>Begins in the initiation</a:t>
            </a:r>
            <a:r>
              <a:rPr lang="en-US" baseline="0" dirty="0"/>
              <a:t> stage and is continued throughout the entire lifecycle </a:t>
            </a:r>
            <a:endParaRPr lang="en-US" dirty="0"/>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53</a:t>
            </a:fld>
            <a:endParaRPr lang="en-US" b="1" dirty="0"/>
          </a:p>
        </p:txBody>
      </p:sp>
    </p:spTree>
    <p:extLst>
      <p:ext uri="{BB962C8B-B14F-4D97-AF65-F5344CB8AC3E}">
        <p14:creationId xmlns:p14="http://schemas.microsoft.com/office/powerpoint/2010/main" val="2355456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295924" y="4397365"/>
            <a:ext cx="3778180" cy="4095810"/>
          </a:xfrm>
          <a:prstGeom prst="rect">
            <a:avLst/>
          </a:prstGeom>
        </p:spPr>
        <p:txBody>
          <a:bodyPr/>
          <a:lstStyle/>
          <a:p>
            <a:r>
              <a:rPr lang="en-US" sz="800" dirty="0"/>
              <a:t>Scope the project or product by defining needs, goals and objectives, mission or business case, high-level operational concepts, customer requirements, constraints, schedules, budgets, authority, and responsibility.</a:t>
            </a:r>
          </a:p>
          <a:p>
            <a:r>
              <a:rPr lang="en-US" sz="800" dirty="0"/>
              <a:t>Develop operational concepts – scenarios for how your project or product might be used by the end user. Expand the concepts to cover all phases of the product or project life cycle.</a:t>
            </a:r>
          </a:p>
          <a:p>
            <a:r>
              <a:rPr lang="en-US" sz="800" dirty="0"/>
              <a:t>Identify interfaces between your project or product and the rest of the world, clarifying boundaries, inputs, and outputs.</a:t>
            </a:r>
          </a:p>
          <a:p>
            <a:r>
              <a:rPr lang="en-US" sz="800" dirty="0"/>
              <a:t>Write requirements to guide product design toward what your customers need and want.</a:t>
            </a:r>
          </a:p>
          <a:p>
            <a:r>
              <a:rPr lang="en-US" sz="800" dirty="0"/>
              <a:t>Capture rationale (the reasons for the requirement’s existence) behind each requirement and expose potentially dangerous assumptions and incorrect facts.</a:t>
            </a:r>
          </a:p>
          <a:p>
            <a:r>
              <a:rPr lang="en-US" sz="800" dirty="0"/>
              <a:t>Level requirements according to system and system sub-divisions, ensuring that all requirements are written at the right level and can be traced back to their origins.</a:t>
            </a:r>
          </a:p>
          <a:p>
            <a:r>
              <a:rPr lang="en-US" sz="800" dirty="0"/>
              <a:t>Assess verification of each requirement, identifying the verification technique and facilities and equipment required.</a:t>
            </a:r>
          </a:p>
          <a:p>
            <a:r>
              <a:rPr lang="en-US" sz="800" dirty="0"/>
              <a:t>Format requirements and supporting documentation to ensure that you have included each of the appropriate types of requirements and that your development team members can find all of the requirements they must meet.</a:t>
            </a:r>
          </a:p>
          <a:p>
            <a:r>
              <a:rPr lang="en-US" sz="800" dirty="0"/>
              <a:t>Baseline requirements after validating that they are correct, complete, consistent, meet the project scope, and do not add unnecessary functionality or features not covered by the original scope.</a:t>
            </a:r>
          </a:p>
          <a:p>
            <a:endParaRPr lang="en-US" sz="800" dirty="0"/>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54</a:t>
            </a:fld>
            <a:endParaRPr lang="en-US" b="1" dirty="0"/>
          </a:p>
        </p:txBody>
      </p:sp>
    </p:spTree>
    <p:extLst>
      <p:ext uri="{BB962C8B-B14F-4D97-AF65-F5344CB8AC3E}">
        <p14:creationId xmlns:p14="http://schemas.microsoft.com/office/powerpoint/2010/main" val="413649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544638" y="360363"/>
            <a:ext cx="4273550" cy="3205162"/>
          </a:xfrm>
          <a:ln/>
        </p:spPr>
      </p:sp>
      <p:sp>
        <p:nvSpPr>
          <p:cNvPr id="113667" name="Notes Placeholder 2"/>
          <p:cNvSpPr>
            <a:spLocks noGrp="1"/>
          </p:cNvSpPr>
          <p:nvPr>
            <p:ph type="body" idx="1"/>
          </p:nvPr>
        </p:nvSpPr>
        <p:spPr>
          <a:xfrm>
            <a:off x="454027" y="4412634"/>
            <a:ext cx="3521075" cy="4591086"/>
          </a:xfrm>
          <a:prstGeom prst="rect">
            <a:avLst/>
          </a:prstGeom>
          <a:noFill/>
          <a:ln/>
        </p:spPr>
        <p:txBody>
          <a:bodyPr/>
          <a:lstStyle/>
          <a:p>
            <a:endParaRPr lang="en-US" dirty="0">
              <a:ea typeface="ＭＳ Ｐゴシック"/>
            </a:endParaRPr>
          </a:p>
        </p:txBody>
      </p:sp>
      <p:sp>
        <p:nvSpPr>
          <p:cNvPr id="11366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8B2E34AC-6D75-42C4-BA99-09A02EEB7946}" type="slidenum">
              <a:rPr lang="en-US" b="1" smtClean="0">
                <a:latin typeface="Verdana" pitchFamily="34" charset="0"/>
                <a:cs typeface="Arial" pitchFamily="34" charset="0"/>
              </a:rPr>
              <a:pPr/>
              <a:t>55</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63244" y="6085821"/>
            <a:ext cx="3368676"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hlinkClick r:id="rId3"/>
              </a:rPr>
              <a:t>http://professionalpractice.asme.org/ProductMgmt/Systems/Introduction.cfm</a:t>
            </a: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2417901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44502" y="3906225"/>
            <a:ext cx="3521075" cy="4232274"/>
          </a:xfrm>
          <a:prstGeom prst="rect">
            <a:avLst/>
          </a:prstGeom>
        </p:spPr>
        <p:txBody>
          <a:bodyPr/>
          <a:lstStyle/>
          <a:p>
            <a:r>
              <a:rPr lang="en-US" dirty="0"/>
              <a:t>Inputs</a:t>
            </a:r>
            <a:r>
              <a:rPr lang="en-US" baseline="0" dirty="0"/>
              <a:t> of the strategy to achieve program objectives.</a:t>
            </a:r>
            <a:endParaRPr lang="en-US" dirty="0"/>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56</a:t>
            </a:fld>
            <a:endParaRPr lang="en-US" b="1" dirty="0"/>
          </a:p>
        </p:txBody>
      </p:sp>
    </p:spTree>
    <p:extLst>
      <p:ext uri="{BB962C8B-B14F-4D97-AF65-F5344CB8AC3E}">
        <p14:creationId xmlns:p14="http://schemas.microsoft.com/office/powerpoint/2010/main" val="3243420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544638" y="360363"/>
            <a:ext cx="4273550" cy="3205162"/>
          </a:xfrm>
          <a:ln/>
        </p:spPr>
      </p:sp>
      <p:sp>
        <p:nvSpPr>
          <p:cNvPr id="113667" name="Notes Placeholder 2"/>
          <p:cNvSpPr>
            <a:spLocks noGrp="1"/>
          </p:cNvSpPr>
          <p:nvPr>
            <p:ph type="body" idx="1"/>
          </p:nvPr>
        </p:nvSpPr>
        <p:spPr>
          <a:xfrm>
            <a:off x="454027" y="4366829"/>
            <a:ext cx="3521075" cy="4636892"/>
          </a:xfrm>
          <a:prstGeom prst="rect">
            <a:avLst/>
          </a:prstGeom>
          <a:noFill/>
          <a:ln/>
        </p:spPr>
        <p:txBody>
          <a:bodyPr/>
          <a:lstStyle/>
          <a:p>
            <a:endParaRPr lang="en-US" dirty="0">
              <a:ea typeface="ＭＳ Ｐゴシック"/>
            </a:endParaRPr>
          </a:p>
        </p:txBody>
      </p:sp>
      <p:sp>
        <p:nvSpPr>
          <p:cNvPr id="11366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8B2E34AC-6D75-42C4-BA99-09A02EEB7946}" type="slidenum">
              <a:rPr lang="en-US" b="1" smtClean="0">
                <a:latin typeface="Verdana" pitchFamily="34" charset="0"/>
                <a:cs typeface="Arial" pitchFamily="34" charset="0"/>
              </a:rPr>
              <a:pPr/>
              <a:t>57</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32764" y="6207970"/>
            <a:ext cx="3429636"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hlinkClick r:id="rId3"/>
              </a:rPr>
              <a:t>http://professionalpractice.asme.org/ProductMgmt/Systems/Introduction.cfm</a:t>
            </a: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1876641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544638" y="360363"/>
            <a:ext cx="4273550" cy="3205162"/>
          </a:xfrm>
          <a:ln/>
        </p:spPr>
      </p:sp>
      <p:sp>
        <p:nvSpPr>
          <p:cNvPr id="113667" name="Notes Placeholder 2"/>
          <p:cNvSpPr>
            <a:spLocks noGrp="1"/>
          </p:cNvSpPr>
          <p:nvPr>
            <p:ph type="body" idx="1"/>
          </p:nvPr>
        </p:nvSpPr>
        <p:spPr>
          <a:xfrm>
            <a:off x="454027" y="4366829"/>
            <a:ext cx="3521075" cy="4636892"/>
          </a:xfrm>
          <a:prstGeom prst="rect">
            <a:avLst/>
          </a:prstGeom>
          <a:noFill/>
          <a:ln/>
        </p:spPr>
        <p:txBody>
          <a:bodyPr/>
          <a:lstStyle/>
          <a:p>
            <a:pPr lvl="2"/>
            <a:r>
              <a:rPr lang="en-US" dirty="0"/>
              <a:t>Considers the definition of requirements </a:t>
            </a:r>
          </a:p>
          <a:p>
            <a:pPr lvl="2"/>
            <a:r>
              <a:rPr lang="en-US" dirty="0"/>
              <a:t>Design</a:t>
            </a:r>
          </a:p>
          <a:p>
            <a:pPr lvl="2"/>
            <a:r>
              <a:rPr lang="en-US" dirty="0"/>
              <a:t>Analysis</a:t>
            </a:r>
          </a:p>
          <a:p>
            <a:pPr lvl="2"/>
            <a:r>
              <a:rPr lang="en-US" dirty="0"/>
              <a:t>Manufacturing</a:t>
            </a:r>
          </a:p>
          <a:p>
            <a:pPr lvl="2"/>
            <a:r>
              <a:rPr lang="en-US" dirty="0"/>
              <a:t>Test &amp; verification</a:t>
            </a:r>
          </a:p>
          <a:p>
            <a:pPr lvl="2"/>
            <a:r>
              <a:rPr lang="en-US" dirty="0"/>
              <a:t>System support </a:t>
            </a:r>
          </a:p>
          <a:p>
            <a:pPr lvl="2"/>
            <a:r>
              <a:rPr lang="en-US" dirty="0"/>
              <a:t>Disposal</a:t>
            </a:r>
          </a:p>
          <a:p>
            <a:endParaRPr lang="en-US" dirty="0">
              <a:ea typeface="ＭＳ Ｐゴシック"/>
            </a:endParaRPr>
          </a:p>
        </p:txBody>
      </p:sp>
      <p:sp>
        <p:nvSpPr>
          <p:cNvPr id="11366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8B2E34AC-6D75-42C4-BA99-09A02EEB7946}" type="slidenum">
              <a:rPr lang="en-US" b="1" smtClean="0">
                <a:latin typeface="Verdana" pitchFamily="34" charset="0"/>
                <a:cs typeface="Arial" pitchFamily="34" charset="0"/>
              </a:rPr>
              <a:pPr/>
              <a:t>58</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71804" y="6345387"/>
            <a:ext cx="3490596"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hlinkClick r:id="rId3"/>
              </a:rPr>
              <a:t>http://professionalpractice.asme.org/ProductMgmt/Systems/Introduction.cfm</a:t>
            </a: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2264351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544638" y="360363"/>
            <a:ext cx="4273550" cy="3205162"/>
          </a:xfrm>
          <a:ln/>
        </p:spPr>
      </p:sp>
      <p:sp>
        <p:nvSpPr>
          <p:cNvPr id="113667" name="Notes Placeholder 2"/>
          <p:cNvSpPr>
            <a:spLocks noGrp="1"/>
          </p:cNvSpPr>
          <p:nvPr>
            <p:ph type="body" idx="1"/>
          </p:nvPr>
        </p:nvSpPr>
        <p:spPr>
          <a:xfrm>
            <a:off x="454027" y="4382096"/>
            <a:ext cx="3521075" cy="4621624"/>
          </a:xfrm>
          <a:prstGeom prst="rect">
            <a:avLst/>
          </a:prstGeom>
          <a:noFill/>
          <a:ln/>
        </p:spPr>
        <p:txBody>
          <a:bodyPr/>
          <a:lstStyle/>
          <a:p>
            <a:pPr lvl="2"/>
            <a:r>
              <a:rPr lang="en-US" dirty="0"/>
              <a:t>Considers the definition of requirements </a:t>
            </a:r>
          </a:p>
          <a:p>
            <a:pPr lvl="2"/>
            <a:r>
              <a:rPr lang="en-US" dirty="0"/>
              <a:t>Design</a:t>
            </a:r>
          </a:p>
          <a:p>
            <a:pPr lvl="2"/>
            <a:r>
              <a:rPr lang="en-US" dirty="0"/>
              <a:t>Analysis</a:t>
            </a:r>
          </a:p>
          <a:p>
            <a:pPr lvl="2"/>
            <a:r>
              <a:rPr lang="en-US" dirty="0"/>
              <a:t>Manufacturing</a:t>
            </a:r>
          </a:p>
          <a:p>
            <a:pPr lvl="2"/>
            <a:r>
              <a:rPr lang="en-US" dirty="0"/>
              <a:t>Test &amp; verification</a:t>
            </a:r>
          </a:p>
          <a:p>
            <a:pPr lvl="2"/>
            <a:r>
              <a:rPr lang="en-US" dirty="0"/>
              <a:t>System support </a:t>
            </a:r>
          </a:p>
          <a:p>
            <a:pPr lvl="2"/>
            <a:r>
              <a:rPr lang="en-US" dirty="0"/>
              <a:t>Disposal</a:t>
            </a:r>
          </a:p>
          <a:p>
            <a:endParaRPr lang="en-US" dirty="0">
              <a:ea typeface="ＭＳ Ｐゴシック"/>
            </a:endParaRPr>
          </a:p>
        </p:txBody>
      </p:sp>
      <p:sp>
        <p:nvSpPr>
          <p:cNvPr id="11366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8B2E34AC-6D75-42C4-BA99-09A02EEB7946}" type="slidenum">
              <a:rPr lang="en-US" b="1" smtClean="0">
                <a:latin typeface="Verdana" pitchFamily="34" charset="0"/>
                <a:cs typeface="Arial" pitchFamily="34" charset="0"/>
              </a:rPr>
              <a:pPr/>
              <a:t>59</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71804" y="6040014"/>
            <a:ext cx="3521076"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hlinkClick r:id="rId3"/>
              </a:rPr>
              <a:t>http://professionalpractice.asme.org/ProductMgmt/Systems/Introduction.cfm</a:t>
            </a: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129489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1062038" y="388938"/>
            <a:ext cx="4505325" cy="3379787"/>
          </a:xfrm>
          <a:ln/>
        </p:spPr>
      </p:sp>
      <p:sp>
        <p:nvSpPr>
          <p:cNvPr id="67587" name="Notes Placeholder 2"/>
          <p:cNvSpPr>
            <a:spLocks noGrp="1"/>
          </p:cNvSpPr>
          <p:nvPr>
            <p:ph type="body" idx="1"/>
          </p:nvPr>
        </p:nvSpPr>
        <p:spPr>
          <a:xfrm>
            <a:off x="1106743" y="3883158"/>
            <a:ext cx="4422158" cy="5091133"/>
          </a:xfrm>
          <a:prstGeom prst="rect">
            <a:avLst/>
          </a:prstGeom>
          <a:noFill/>
          <a:ln/>
        </p:spPr>
        <p:txBody>
          <a:bodyPr/>
          <a:lstStyle/>
          <a:p>
            <a:pPr defTabSz="903976" eaLnBrk="0" fontAlgn="base" hangingPunct="0">
              <a:spcBef>
                <a:spcPct val="30000"/>
              </a:spcBef>
              <a:spcAft>
                <a:spcPct val="0"/>
              </a:spcAft>
              <a:defRPr/>
            </a:pPr>
            <a:endParaRPr lang="en-US" dirty="0"/>
          </a:p>
        </p:txBody>
      </p:sp>
      <p:sp>
        <p:nvSpPr>
          <p:cNvPr id="67588"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674980F6-5949-4CBC-BEBC-7A62DF9A18B5}" type="slidenum">
              <a:rPr lang="en-US" b="1" smtClean="0">
                <a:solidFill>
                  <a:prstClr val="black"/>
                </a:solidFill>
                <a:latin typeface="Verdana" pitchFamily="34" charset="0"/>
              </a:rPr>
              <a:pPr/>
              <a:t>6</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2210004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544638" y="360363"/>
            <a:ext cx="4273550" cy="3205162"/>
          </a:xfrm>
          <a:ln/>
        </p:spPr>
      </p:sp>
      <p:sp>
        <p:nvSpPr>
          <p:cNvPr id="113667" name="Notes Placeholder 2"/>
          <p:cNvSpPr>
            <a:spLocks noGrp="1"/>
          </p:cNvSpPr>
          <p:nvPr>
            <p:ph type="body" idx="1"/>
          </p:nvPr>
        </p:nvSpPr>
        <p:spPr>
          <a:xfrm>
            <a:off x="454027" y="4366829"/>
            <a:ext cx="3521075" cy="4636892"/>
          </a:xfrm>
          <a:prstGeom prst="rect">
            <a:avLst/>
          </a:prstGeom>
          <a:noFill/>
          <a:ln/>
        </p:spPr>
        <p:txBody>
          <a:bodyPr/>
          <a:lstStyle/>
          <a:p>
            <a:pPr lvl="2"/>
            <a:r>
              <a:rPr lang="en-US" dirty="0"/>
              <a:t>Considers the definition of requirements </a:t>
            </a:r>
          </a:p>
          <a:p>
            <a:pPr lvl="2"/>
            <a:r>
              <a:rPr lang="en-US" dirty="0"/>
              <a:t>Design</a:t>
            </a:r>
          </a:p>
          <a:p>
            <a:pPr lvl="2"/>
            <a:r>
              <a:rPr lang="en-US" dirty="0"/>
              <a:t>Analysis</a:t>
            </a:r>
          </a:p>
          <a:p>
            <a:pPr lvl="2"/>
            <a:r>
              <a:rPr lang="en-US" dirty="0"/>
              <a:t>Manufacturing</a:t>
            </a:r>
          </a:p>
          <a:p>
            <a:pPr lvl="2"/>
            <a:r>
              <a:rPr lang="en-US" dirty="0"/>
              <a:t>Test &amp; verification</a:t>
            </a:r>
          </a:p>
          <a:p>
            <a:pPr lvl="2"/>
            <a:r>
              <a:rPr lang="en-US" dirty="0"/>
              <a:t>System support </a:t>
            </a:r>
          </a:p>
          <a:p>
            <a:pPr lvl="2"/>
            <a:r>
              <a:rPr lang="en-US" dirty="0"/>
              <a:t>Disposal</a:t>
            </a:r>
          </a:p>
          <a:p>
            <a:endParaRPr lang="en-US" dirty="0">
              <a:ea typeface="ＭＳ Ｐゴシック"/>
            </a:endParaRPr>
          </a:p>
        </p:txBody>
      </p:sp>
      <p:sp>
        <p:nvSpPr>
          <p:cNvPr id="11366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8B2E34AC-6D75-42C4-BA99-09A02EEB7946}" type="slidenum">
              <a:rPr lang="en-US" b="1" smtClean="0">
                <a:latin typeface="Verdana" pitchFamily="34" charset="0"/>
                <a:cs typeface="Arial" pitchFamily="34" charset="0"/>
              </a:rPr>
              <a:pPr/>
              <a:t>60</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380364" y="5902597"/>
            <a:ext cx="3627756"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hlinkClick r:id="rId3"/>
              </a:rPr>
              <a:t>http://professionalpractice.asme.org/ProductMgmt/Systems/Introduction.cfm</a:t>
            </a: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529506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544638" y="360363"/>
            <a:ext cx="4273550" cy="3205162"/>
          </a:xfrm>
          <a:ln/>
        </p:spPr>
      </p:sp>
      <p:sp>
        <p:nvSpPr>
          <p:cNvPr id="113667" name="Notes Placeholder 2"/>
          <p:cNvSpPr>
            <a:spLocks noGrp="1"/>
          </p:cNvSpPr>
          <p:nvPr>
            <p:ph type="body" idx="1"/>
          </p:nvPr>
        </p:nvSpPr>
        <p:spPr>
          <a:xfrm>
            <a:off x="454027" y="4336290"/>
            <a:ext cx="3521075" cy="4667430"/>
          </a:xfrm>
          <a:prstGeom prst="rect">
            <a:avLst/>
          </a:prstGeom>
          <a:noFill/>
          <a:ln/>
        </p:spPr>
        <p:txBody>
          <a:bodyPr/>
          <a:lstStyle/>
          <a:p>
            <a:pPr lvl="2"/>
            <a:r>
              <a:rPr lang="en-US" dirty="0"/>
              <a:t>Considers the definition of requirements </a:t>
            </a:r>
          </a:p>
          <a:p>
            <a:pPr lvl="2"/>
            <a:r>
              <a:rPr lang="en-US" dirty="0"/>
              <a:t>Design</a:t>
            </a:r>
          </a:p>
          <a:p>
            <a:pPr lvl="2"/>
            <a:r>
              <a:rPr lang="en-US" dirty="0"/>
              <a:t>Analysis</a:t>
            </a:r>
          </a:p>
          <a:p>
            <a:pPr lvl="2"/>
            <a:r>
              <a:rPr lang="en-US" dirty="0"/>
              <a:t>Manufacturing</a:t>
            </a:r>
          </a:p>
          <a:p>
            <a:pPr lvl="2"/>
            <a:r>
              <a:rPr lang="en-US" dirty="0"/>
              <a:t>Test &amp; verification</a:t>
            </a:r>
          </a:p>
          <a:p>
            <a:pPr lvl="2"/>
            <a:r>
              <a:rPr lang="en-US" dirty="0"/>
              <a:t>System support </a:t>
            </a:r>
          </a:p>
          <a:p>
            <a:pPr lvl="2"/>
            <a:r>
              <a:rPr lang="en-US" dirty="0"/>
              <a:t>Disposal</a:t>
            </a:r>
          </a:p>
          <a:p>
            <a:endParaRPr lang="en-US" dirty="0">
              <a:ea typeface="ＭＳ Ｐゴシック"/>
            </a:endParaRPr>
          </a:p>
        </p:txBody>
      </p:sp>
      <p:sp>
        <p:nvSpPr>
          <p:cNvPr id="11366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8B2E34AC-6D75-42C4-BA99-09A02EEB7946}" type="slidenum">
              <a:rPr lang="en-US" b="1" smtClean="0">
                <a:latin typeface="Verdana" pitchFamily="34" charset="0"/>
                <a:cs typeface="Arial" pitchFamily="34" charset="0"/>
              </a:rPr>
              <a:pPr/>
              <a:t>61</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639446" y="5917865"/>
            <a:ext cx="2505075"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hlinkClick r:id="rId3"/>
              </a:rPr>
              <a:t>http://professionalpractice.asme.org/ProductMgmt/Systems/Introduction.cfm</a:t>
            </a: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22928671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544638" y="360363"/>
            <a:ext cx="4273550" cy="3205162"/>
          </a:xfrm>
          <a:ln/>
        </p:spPr>
      </p:sp>
      <p:sp>
        <p:nvSpPr>
          <p:cNvPr id="113667" name="Notes Placeholder 2"/>
          <p:cNvSpPr>
            <a:spLocks noGrp="1"/>
          </p:cNvSpPr>
          <p:nvPr>
            <p:ph type="body" idx="1"/>
          </p:nvPr>
        </p:nvSpPr>
        <p:spPr>
          <a:xfrm>
            <a:off x="454027" y="4393548"/>
            <a:ext cx="3521075" cy="5129305"/>
          </a:xfrm>
          <a:prstGeom prst="rect">
            <a:avLst/>
          </a:prstGeom>
          <a:noFill/>
          <a:ln/>
        </p:spPr>
        <p:txBody>
          <a:bodyPr/>
          <a:lstStyle/>
          <a:p>
            <a:pPr lvl="2"/>
            <a:r>
              <a:rPr lang="en-US" dirty="0"/>
              <a:t>Considers the definition of requirements </a:t>
            </a:r>
          </a:p>
          <a:p>
            <a:pPr lvl="2"/>
            <a:r>
              <a:rPr lang="en-US" dirty="0"/>
              <a:t>Design</a:t>
            </a:r>
          </a:p>
          <a:p>
            <a:pPr lvl="2"/>
            <a:r>
              <a:rPr lang="en-US" dirty="0"/>
              <a:t>Analysis</a:t>
            </a:r>
          </a:p>
          <a:p>
            <a:pPr lvl="2"/>
            <a:r>
              <a:rPr lang="en-US" dirty="0"/>
              <a:t>Manufacturing</a:t>
            </a:r>
          </a:p>
          <a:p>
            <a:pPr lvl="2"/>
            <a:r>
              <a:rPr lang="en-US" dirty="0"/>
              <a:t>Test &amp; verification</a:t>
            </a:r>
          </a:p>
          <a:p>
            <a:pPr lvl="2"/>
            <a:r>
              <a:rPr lang="en-US" dirty="0"/>
              <a:t>System support </a:t>
            </a:r>
          </a:p>
          <a:p>
            <a:pPr lvl="2"/>
            <a:r>
              <a:rPr lang="en-US" dirty="0"/>
              <a:t>Disposal</a:t>
            </a:r>
          </a:p>
          <a:p>
            <a:endParaRPr lang="en-US" dirty="0">
              <a:ea typeface="ＭＳ Ｐゴシック"/>
            </a:endParaRPr>
          </a:p>
        </p:txBody>
      </p:sp>
      <p:sp>
        <p:nvSpPr>
          <p:cNvPr id="11366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8B2E34AC-6D75-42C4-BA99-09A02EEB7946}" type="slidenum">
              <a:rPr lang="en-US" b="1" smtClean="0">
                <a:latin typeface="Verdana" pitchFamily="34" charset="0"/>
                <a:cs typeface="Arial" pitchFamily="34" charset="0"/>
              </a:rPr>
              <a:pPr/>
              <a:t>62</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10845" y="6101090"/>
            <a:ext cx="2505075"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hlinkClick r:id="rId3"/>
              </a:rPr>
              <a:t>http://professionalpractice.asme.org/ProductMgmt/Systems/Introduction.cfm</a:t>
            </a: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2678486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4412634"/>
            <a:ext cx="3521075" cy="4789578"/>
          </a:xfrm>
          <a:prstGeom prst="rect">
            <a:avLst/>
          </a:prstGeom>
        </p:spPr>
        <p:txBody>
          <a:bodyPr>
            <a:normAutofit fontScale="85000" lnSpcReduction="20000"/>
          </a:bodyPr>
          <a:lstStyle/>
          <a:p>
            <a:pPr>
              <a:defRPr/>
            </a:pPr>
            <a:r>
              <a:rPr lang="en-US" dirty="0"/>
              <a:t>Phasing has two major purposes: </a:t>
            </a:r>
          </a:p>
          <a:p>
            <a:pPr lvl="1">
              <a:defRPr/>
            </a:pPr>
            <a:r>
              <a:rPr lang="en-US" b="1" dirty="0">
                <a:latin typeface="Verdana" pitchFamily="34" charset="0"/>
                <a:cs typeface="+mn-cs"/>
              </a:rPr>
              <a:t>it controls the design effort </a:t>
            </a:r>
          </a:p>
          <a:p>
            <a:pPr lvl="1">
              <a:defRPr/>
            </a:pPr>
            <a:r>
              <a:rPr lang="en-US" b="1" dirty="0">
                <a:latin typeface="Verdana" pitchFamily="34" charset="0"/>
                <a:cs typeface="+mn-cs"/>
              </a:rPr>
              <a:t>is the major connection between the technical management effort and the overall acquisition effort. </a:t>
            </a:r>
          </a:p>
          <a:p>
            <a:pPr lvl="2">
              <a:defRPr/>
            </a:pPr>
            <a:r>
              <a:rPr lang="en-US" b="1" dirty="0">
                <a:latin typeface="Verdana" pitchFamily="34" charset="0"/>
                <a:cs typeface="+mn-cs"/>
              </a:rPr>
              <a:t>It controls the design effort by developing design baselines that govern each level of development. </a:t>
            </a:r>
          </a:p>
          <a:p>
            <a:pPr lvl="2">
              <a:defRPr/>
            </a:pPr>
            <a:r>
              <a:rPr lang="en-US" b="1" dirty="0">
                <a:latin typeface="Verdana" pitchFamily="34" charset="0"/>
                <a:cs typeface="+mn-cs"/>
              </a:rPr>
              <a:t>It interfaces with acquisition management by providing key events in the development process, where design viability can be assessed.</a:t>
            </a:r>
          </a:p>
          <a:p>
            <a:pPr>
              <a:defRPr/>
            </a:pPr>
            <a:endParaRPr lang="en-US" dirty="0">
              <a:cs typeface="+mn-cs"/>
            </a:endParaRPr>
          </a:p>
          <a:p>
            <a:pPr>
              <a:defRPr/>
            </a:pPr>
            <a:r>
              <a:rPr lang="en-US" dirty="0">
                <a:cs typeface="+mn-cs"/>
              </a:rPr>
              <a:t>The viability of the baselines developed is a major input for acquisition management Milestone (MS) decisions.</a:t>
            </a:r>
          </a:p>
          <a:p>
            <a:pPr>
              <a:defRPr/>
            </a:pPr>
            <a:endParaRPr lang="en-US" dirty="0">
              <a:cs typeface="+mn-cs"/>
            </a:endParaRPr>
          </a:p>
          <a:p>
            <a:pPr>
              <a:defRPr/>
            </a:pPr>
            <a:r>
              <a:rPr lang="en-US" dirty="0"/>
              <a:t>Systems engineering process </a:t>
            </a:r>
            <a:r>
              <a:rPr lang="en-US" dirty="0">
                <a:cs typeface="+mn-cs"/>
              </a:rPr>
              <a:t>is the heart of systems engineering management. Its purpose is to provide a structured but flexible process that transforms requirements into </a:t>
            </a:r>
          </a:p>
          <a:p>
            <a:pPr lvl="1">
              <a:defRPr/>
            </a:pPr>
            <a:r>
              <a:rPr lang="en-US" b="1" dirty="0">
                <a:latin typeface="Verdana" pitchFamily="34" charset="0"/>
                <a:cs typeface="+mn-cs"/>
              </a:rPr>
              <a:t>specifications, </a:t>
            </a:r>
          </a:p>
          <a:p>
            <a:pPr lvl="1">
              <a:defRPr/>
            </a:pPr>
            <a:r>
              <a:rPr lang="en-US" b="1" dirty="0">
                <a:latin typeface="Verdana" pitchFamily="34" charset="0"/>
                <a:cs typeface="+mn-cs"/>
              </a:rPr>
              <a:t>architectures,</a:t>
            </a:r>
          </a:p>
          <a:p>
            <a:pPr lvl="1">
              <a:defRPr/>
            </a:pPr>
            <a:r>
              <a:rPr lang="en-US" b="1" dirty="0">
                <a:latin typeface="Verdana" pitchFamily="34" charset="0"/>
                <a:cs typeface="+mn-cs"/>
              </a:rPr>
              <a:t>and configuration baselines. </a:t>
            </a:r>
          </a:p>
          <a:p>
            <a:pPr>
              <a:defRPr/>
            </a:pPr>
            <a:r>
              <a:rPr lang="en-US" dirty="0">
                <a:cs typeface="+mn-cs"/>
              </a:rPr>
              <a:t>The discipline of this process provides the control and traceability to develop solutions that meet customer needs. The systems engineering process may be repeated one or more times during any phase of the development process.</a:t>
            </a:r>
          </a:p>
          <a:p>
            <a:pPr>
              <a:defRPr/>
            </a:pPr>
            <a:endParaRPr lang="en-US" dirty="0">
              <a:cs typeface="+mn-cs"/>
            </a:endParaRPr>
          </a:p>
          <a:p>
            <a:pPr>
              <a:defRPr/>
            </a:pPr>
            <a:r>
              <a:rPr lang="en-US" dirty="0">
                <a:cs typeface="+mn-cs"/>
              </a:rPr>
              <a:t>Life cycle integration is necessary to ensure that the design solution is viable throughout the life of the system. It includes the planning associated with product and process development, as well as the integration of multiple functional concerns into the design and engineering process. In this manner, product cycle-times can be reduced, and the need for redesign and rework substantially reduced.</a:t>
            </a:r>
          </a:p>
        </p:txBody>
      </p:sp>
      <p:sp>
        <p:nvSpPr>
          <p:cNvPr id="114692"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CF4DC3C3-1E14-4B5A-BDB0-E71958AED4C8}" type="slidenum">
              <a:rPr lang="en-US" b="1" smtClean="0">
                <a:latin typeface="Verdana" pitchFamily="34" charset="0"/>
                <a:cs typeface="Arial" pitchFamily="34" charset="0"/>
              </a:rPr>
              <a:pPr/>
              <a:t>63</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3900805" y="7872252"/>
            <a:ext cx="2505075" cy="1190206"/>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b="1" dirty="0"/>
              <a:t>SYSTEMS ENGINEERING</a:t>
            </a:r>
          </a:p>
          <a:p>
            <a:r>
              <a:rPr lang="en-US" sz="1000" b="1" dirty="0"/>
              <a:t>FUNDAMENTALS; SUPPLEMENTARY TEXT PREPARED BY THE DEFENSE ACQUISITION UNIVERSITY PRESS</a:t>
            </a:r>
          </a:p>
          <a:p>
            <a:r>
              <a:rPr lang="en-US" sz="1000" b="1" dirty="0"/>
              <a:t>FORT BELVOIR, VIRGINIA 22060-5565; Jan 2001; page 4</a:t>
            </a:r>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1551430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xfrm>
            <a:off x="1544638" y="360363"/>
            <a:ext cx="4273550" cy="3205162"/>
          </a:xfrm>
          <a:ln/>
        </p:spPr>
      </p:sp>
      <p:sp>
        <p:nvSpPr>
          <p:cNvPr id="115715" name="Notes Placeholder 2"/>
          <p:cNvSpPr>
            <a:spLocks noGrp="1"/>
          </p:cNvSpPr>
          <p:nvPr>
            <p:ph type="body" idx="1"/>
          </p:nvPr>
        </p:nvSpPr>
        <p:spPr>
          <a:xfrm>
            <a:off x="349251" y="4332474"/>
            <a:ext cx="3521075" cy="5129305"/>
          </a:xfrm>
          <a:prstGeom prst="rect">
            <a:avLst/>
          </a:prstGeom>
          <a:noFill/>
          <a:ln/>
        </p:spPr>
        <p:txBody>
          <a:bodyPr/>
          <a:lstStyle/>
          <a:p>
            <a:r>
              <a:rPr lang="en-US" dirty="0">
                <a:ea typeface="ＭＳ Ｐゴシック"/>
              </a:rPr>
              <a:t>Development usually progresses through distinct levels or stages:</a:t>
            </a:r>
          </a:p>
          <a:p>
            <a:pPr lvl="1"/>
            <a:r>
              <a:rPr lang="en-US" b="1" dirty="0">
                <a:latin typeface="Verdana" pitchFamily="34" charset="0"/>
                <a:ea typeface="ＭＳ Ｐゴシック"/>
              </a:rPr>
              <a:t>Concept level, which produces a system concept description (usually described in a concept study);</a:t>
            </a:r>
          </a:p>
          <a:p>
            <a:pPr lvl="1"/>
            <a:r>
              <a:rPr lang="en-US" b="1" dirty="0">
                <a:latin typeface="Verdana" pitchFamily="34" charset="0"/>
                <a:ea typeface="ＭＳ Ｐゴシック"/>
              </a:rPr>
              <a:t>System level, which produces a system description in performance requirement terms; and</a:t>
            </a:r>
          </a:p>
          <a:p>
            <a:pPr lvl="1"/>
            <a:r>
              <a:rPr lang="en-US" b="1" dirty="0">
                <a:latin typeface="Verdana" pitchFamily="34" charset="0"/>
                <a:ea typeface="ＭＳ Ｐゴシック"/>
              </a:rPr>
              <a:t>Subsystem/Component level, which produces f</a:t>
            </a:r>
          </a:p>
          <a:p>
            <a:pPr lvl="2"/>
            <a:r>
              <a:rPr lang="en-US" b="1" dirty="0">
                <a:latin typeface="Verdana" pitchFamily="34" charset="0"/>
                <a:ea typeface="ＭＳ Ｐゴシック"/>
              </a:rPr>
              <a:t>first a set of subsystem and component product performance descriptions, </a:t>
            </a:r>
          </a:p>
          <a:p>
            <a:pPr lvl="2"/>
            <a:r>
              <a:rPr lang="en-US" b="1" dirty="0">
                <a:latin typeface="Verdana" pitchFamily="34" charset="0"/>
                <a:ea typeface="ＭＳ Ｐゴシック"/>
              </a:rPr>
              <a:t>then a set of corresponding detailed descriptions of the products’ characteristics, essential for their production.</a:t>
            </a:r>
            <a:endParaRPr lang="en-US" dirty="0">
              <a:latin typeface="Arial" pitchFamily="34" charset="0"/>
              <a:ea typeface="ＭＳ Ｐゴシック"/>
            </a:endParaRPr>
          </a:p>
        </p:txBody>
      </p:sp>
      <p:sp>
        <p:nvSpPr>
          <p:cNvPr id="115716"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2A65816C-CFD3-4C2F-9AE4-9F31452BDD0A}" type="slidenum">
              <a:rPr lang="en-US" b="1" smtClean="0">
                <a:latin typeface="Verdana" pitchFamily="34" charset="0"/>
                <a:cs typeface="Arial" pitchFamily="34" charset="0"/>
              </a:rPr>
              <a:pPr/>
              <a:t>64</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10845" y="7719565"/>
            <a:ext cx="2505075" cy="1346952"/>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b="1" dirty="0"/>
              <a:t>SYSTEMS ENGINEERING</a:t>
            </a:r>
          </a:p>
          <a:p>
            <a:r>
              <a:rPr lang="en-US" sz="1000" b="1" dirty="0"/>
              <a:t>FUNDAMENTALS; SUPPLEMENTARY TEXT PREPARED BY THE DEFENSE ACQUISITION UNIVERSITY PRESS</a:t>
            </a:r>
          </a:p>
          <a:p>
            <a:r>
              <a:rPr lang="en-US" sz="1000" b="1" dirty="0"/>
              <a:t>FORT BELVOIR, VIRGINIA 22060-5565; Jan 2001; page 5</a:t>
            </a:r>
            <a:endParaRPr lang="en-US" sz="1000" b="1" dirty="0">
              <a:latin typeface="Verdana" pitchFamily="34" charset="0"/>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705425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xfrm>
            <a:off x="1544638" y="360363"/>
            <a:ext cx="4273550" cy="3205162"/>
          </a:xfrm>
          <a:ln/>
        </p:spPr>
      </p:sp>
      <p:sp>
        <p:nvSpPr>
          <p:cNvPr id="11776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0A8E877A-3D78-4990-A8A2-4C2E9F8C489E}" type="slidenum">
              <a:rPr lang="en-US" b="1" smtClean="0">
                <a:latin typeface="Verdana" pitchFamily="34" charset="0"/>
                <a:cs typeface="Arial" pitchFamily="34" charset="0"/>
              </a:rPr>
              <a:pPr/>
              <a:t>65</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654684" y="4436811"/>
            <a:ext cx="2505075" cy="1346952"/>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 </a:t>
            </a:r>
            <a:r>
              <a:rPr lang="en-US" sz="1000" b="1" dirty="0"/>
              <a:t>SYSTEMS ENGINEERING</a:t>
            </a:r>
          </a:p>
          <a:p>
            <a:r>
              <a:rPr lang="en-US" sz="1000" b="1" dirty="0"/>
              <a:t>FUNDAMENTALS; SUPPLEMENTARY TEXT PREPARED BY THE DEFENSE ACQUISITION UNIVERSITY PRESS</a:t>
            </a:r>
          </a:p>
          <a:p>
            <a:r>
              <a:rPr lang="en-US" sz="1000" b="1" dirty="0"/>
              <a:t>FORT BELVOIR, VIRGINIA 22060-5565; Jan 2001; page 7</a:t>
            </a:r>
            <a:endParaRPr lang="en-US" sz="1000" b="1" dirty="0">
              <a:latin typeface="Verdana" pitchFamily="34" charset="0"/>
            </a:endParaRP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309020305"/>
              </p:ext>
            </p:extLst>
          </p:nvPr>
        </p:nvGraphicFramePr>
        <p:xfrm>
          <a:off x="4177774" y="4242306"/>
          <a:ext cx="2227519" cy="723594"/>
        </p:xfrm>
        <a:graphic>
          <a:graphicData uri="http://schemas.openxmlformats.org/presentationml/2006/ole">
            <mc:AlternateContent xmlns:mc="http://schemas.openxmlformats.org/markup-compatibility/2006">
              <mc:Choice xmlns:v="urn:schemas-microsoft-com:vml" Requires="v">
                <p:oleObj spid="_x0000_s5212" name="Worksheet" r:id="rId4" imgW="2228816" imgH="723870" progId="Excel.Sheet.12">
                  <p:embed/>
                </p:oleObj>
              </mc:Choice>
              <mc:Fallback>
                <p:oleObj name="Worksheet" r:id="rId4" imgW="2228816" imgH="723870" progId="Excel.Sheet.12">
                  <p:embed/>
                  <p:pic>
                    <p:nvPicPr>
                      <p:cNvPr id="0" name=""/>
                      <p:cNvPicPr/>
                      <p:nvPr/>
                    </p:nvPicPr>
                    <p:blipFill>
                      <a:blip r:embed="rId5"/>
                      <a:stretch>
                        <a:fillRect/>
                      </a:stretch>
                    </p:blipFill>
                    <p:spPr>
                      <a:xfrm>
                        <a:off x="4177774" y="4242306"/>
                        <a:ext cx="2227519" cy="723594"/>
                      </a:xfrm>
                      <a:prstGeom prst="rect">
                        <a:avLst/>
                      </a:prstGeom>
                    </p:spPr>
                  </p:pic>
                </p:oleObj>
              </mc:Fallback>
            </mc:AlternateContent>
          </a:graphicData>
        </a:graphic>
      </p:graphicFrame>
    </p:spTree>
    <p:extLst>
      <p:ext uri="{BB962C8B-B14F-4D97-AF65-F5344CB8AC3E}">
        <p14:creationId xmlns:p14="http://schemas.microsoft.com/office/powerpoint/2010/main" val="1338964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1544638" y="360363"/>
            <a:ext cx="4273550" cy="3205162"/>
          </a:xfrm>
          <a:ln/>
        </p:spPr>
      </p:sp>
      <p:sp>
        <p:nvSpPr>
          <p:cNvPr id="11878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75B59B76-12C3-43AF-8882-7F0531AFE981}" type="slidenum">
              <a:rPr lang="en-US" b="1" smtClean="0">
                <a:latin typeface="Verdana" pitchFamily="34" charset="0"/>
                <a:cs typeface="Arial" pitchFamily="34" charset="0"/>
              </a:rPr>
              <a:pPr/>
              <a:t>66</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02285" y="5505614"/>
            <a:ext cx="2505075" cy="1346952"/>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 </a:t>
            </a:r>
            <a:r>
              <a:rPr lang="en-US" sz="1000" b="1" dirty="0"/>
              <a:t>SYSTEMS ENGINEERING</a:t>
            </a:r>
          </a:p>
          <a:p>
            <a:r>
              <a:rPr lang="en-US" sz="1000" b="1" dirty="0"/>
              <a:t>FUNDAMENTALS; SUPPLEMENTARY TEXT PREPARED BY THE DEFENSE ACQUISITION UNIVERSITY PRESS</a:t>
            </a:r>
          </a:p>
          <a:p>
            <a:r>
              <a:rPr lang="en-US" sz="1000" b="1" dirty="0"/>
              <a:t>FORT BELVOIR, VIRGINIA 22060-5565; Jan 2001; page 7</a:t>
            </a:r>
            <a:endParaRPr lang="en-US" sz="1000" b="1" dirty="0">
              <a:latin typeface="Verdana" pitchFamily="34" charset="0"/>
            </a:endParaRP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446873804"/>
              </p:ext>
            </p:extLst>
          </p:nvPr>
        </p:nvGraphicFramePr>
        <p:xfrm>
          <a:off x="4146549" y="4235756"/>
          <a:ext cx="2228850" cy="200401"/>
        </p:xfrm>
        <a:graphic>
          <a:graphicData uri="http://schemas.openxmlformats.org/presentationml/2006/ole">
            <mc:AlternateContent xmlns:mc="http://schemas.openxmlformats.org/markup-compatibility/2006">
              <mc:Choice xmlns:v="urn:schemas-microsoft-com:vml" Requires="v">
                <p:oleObj spid="_x0000_s6236" name="Worksheet" r:id="rId4" imgW="2228898" imgH="200021" progId="Excel.Sheet.12">
                  <p:embed/>
                </p:oleObj>
              </mc:Choice>
              <mc:Fallback>
                <p:oleObj name="Worksheet" r:id="rId4" imgW="2228898" imgH="200021" progId="Excel.Sheet.12">
                  <p:embed/>
                  <p:pic>
                    <p:nvPicPr>
                      <p:cNvPr id="0" name=""/>
                      <p:cNvPicPr/>
                      <p:nvPr/>
                    </p:nvPicPr>
                    <p:blipFill>
                      <a:blip r:embed="rId5"/>
                      <a:stretch>
                        <a:fillRect/>
                      </a:stretch>
                    </p:blipFill>
                    <p:spPr>
                      <a:xfrm>
                        <a:off x="4146549" y="4235756"/>
                        <a:ext cx="2228850" cy="200401"/>
                      </a:xfrm>
                      <a:prstGeom prst="rect">
                        <a:avLst/>
                      </a:prstGeom>
                    </p:spPr>
                  </p:pic>
                </p:oleObj>
              </mc:Fallback>
            </mc:AlternateContent>
          </a:graphicData>
        </a:graphic>
      </p:graphicFrame>
    </p:spTree>
    <p:extLst>
      <p:ext uri="{BB962C8B-B14F-4D97-AF65-F5344CB8AC3E}">
        <p14:creationId xmlns:p14="http://schemas.microsoft.com/office/powerpoint/2010/main" val="3272413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1544638" y="360363"/>
            <a:ext cx="4273550" cy="3205162"/>
          </a:xfrm>
          <a:ln/>
        </p:spPr>
      </p:sp>
      <p:sp>
        <p:nvSpPr>
          <p:cNvPr id="11878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75B59B76-12C3-43AF-8882-7F0531AFE981}" type="slidenum">
              <a:rPr lang="en-US" b="1" smtClean="0">
                <a:latin typeface="Verdana" pitchFamily="34" charset="0"/>
                <a:cs typeface="Arial" pitchFamily="34" charset="0"/>
              </a:rPr>
              <a:pPr/>
              <a:t>67</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78485" y="4787988"/>
            <a:ext cx="2505075" cy="1346952"/>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 </a:t>
            </a:r>
            <a:r>
              <a:rPr lang="en-US" sz="1000" b="1" dirty="0"/>
              <a:t>SYSTEMS ENGINEERING</a:t>
            </a:r>
          </a:p>
          <a:p>
            <a:r>
              <a:rPr lang="en-US" sz="1000" b="1" dirty="0"/>
              <a:t>FUNDAMENTALS; SUPPLEMENTARY TEXT PREPARED BY THE DEFENSE ACQUISITION UNIVERSITY PRESS</a:t>
            </a:r>
          </a:p>
          <a:p>
            <a:r>
              <a:rPr lang="en-US" sz="1000" b="1" dirty="0"/>
              <a:t>FORT BELVOIR, VIRGINIA 22060-5565; Jan 2001; page 7</a:t>
            </a:r>
            <a:endParaRPr lang="en-US" sz="1000" b="1" dirty="0">
              <a:latin typeface="Verdana" pitchFamily="34" charset="0"/>
            </a:endParaRP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215296121"/>
              </p:ext>
            </p:extLst>
          </p:nvPr>
        </p:nvGraphicFramePr>
        <p:xfrm>
          <a:off x="4146549" y="4281562"/>
          <a:ext cx="2228850" cy="200401"/>
        </p:xfrm>
        <a:graphic>
          <a:graphicData uri="http://schemas.openxmlformats.org/presentationml/2006/ole">
            <mc:AlternateContent xmlns:mc="http://schemas.openxmlformats.org/markup-compatibility/2006">
              <mc:Choice xmlns:v="urn:schemas-microsoft-com:vml" Requires="v">
                <p:oleObj spid="_x0000_s7260" name="Worksheet" r:id="rId4" imgW="2228898" imgH="200021" progId="Excel.Sheet.12">
                  <p:embed/>
                </p:oleObj>
              </mc:Choice>
              <mc:Fallback>
                <p:oleObj name="Worksheet" r:id="rId4" imgW="2228898" imgH="200021" progId="Excel.Sheet.12">
                  <p:embed/>
                  <p:pic>
                    <p:nvPicPr>
                      <p:cNvPr id="0" name=""/>
                      <p:cNvPicPr/>
                      <p:nvPr/>
                    </p:nvPicPr>
                    <p:blipFill>
                      <a:blip r:embed="rId5"/>
                      <a:stretch>
                        <a:fillRect/>
                      </a:stretch>
                    </p:blipFill>
                    <p:spPr>
                      <a:xfrm>
                        <a:off x="4146549" y="4281562"/>
                        <a:ext cx="2228850" cy="200401"/>
                      </a:xfrm>
                      <a:prstGeom prst="rect">
                        <a:avLst/>
                      </a:prstGeom>
                    </p:spPr>
                  </p:pic>
                </p:oleObj>
              </mc:Fallback>
            </mc:AlternateContent>
          </a:graphicData>
        </a:graphic>
      </p:graphicFrame>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79205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1544638" y="360363"/>
            <a:ext cx="4273550" cy="3205162"/>
          </a:xfrm>
          <a:ln/>
        </p:spPr>
      </p:sp>
      <p:sp>
        <p:nvSpPr>
          <p:cNvPr id="118787" name="Notes Placeholder 2"/>
          <p:cNvSpPr>
            <a:spLocks noGrp="1"/>
          </p:cNvSpPr>
          <p:nvPr>
            <p:ph type="body" idx="1"/>
          </p:nvPr>
        </p:nvSpPr>
        <p:spPr>
          <a:xfrm>
            <a:off x="454027" y="4259949"/>
            <a:ext cx="3521075" cy="4743772"/>
          </a:xfrm>
          <a:prstGeom prst="rect">
            <a:avLst/>
          </a:prstGeom>
          <a:noFill/>
          <a:ln/>
        </p:spPr>
        <p:txBody>
          <a:bodyPr/>
          <a:lstStyle/>
          <a:p>
            <a:r>
              <a:rPr lang="en-US" dirty="0">
                <a:ea typeface="ＭＳ Ｐゴシック"/>
              </a:rPr>
              <a:t>Life cycle</a:t>
            </a:r>
            <a:r>
              <a:rPr lang="en-US" baseline="0" dirty="0">
                <a:ea typeface="ＭＳ Ｐゴシック"/>
              </a:rPr>
              <a:t> functional areas - </a:t>
            </a:r>
            <a:r>
              <a:rPr lang="en-US" dirty="0">
                <a:ea typeface="ＭＳ Ｐゴシック"/>
              </a:rPr>
              <a:t>development, production and construction, deployment (fielding), operation, support, disposal, training, and verification</a:t>
            </a:r>
          </a:p>
        </p:txBody>
      </p:sp>
      <p:sp>
        <p:nvSpPr>
          <p:cNvPr id="11878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75B59B76-12C3-43AF-8882-7F0531AFE981}" type="slidenum">
              <a:rPr lang="en-US" b="1" smtClean="0">
                <a:latin typeface="Verdana" pitchFamily="34" charset="0"/>
                <a:cs typeface="Arial" pitchFamily="34" charset="0"/>
              </a:rPr>
              <a:pPr/>
              <a:t>68</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17526" y="5459809"/>
            <a:ext cx="2505075" cy="1346952"/>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 </a:t>
            </a:r>
            <a:r>
              <a:rPr lang="en-US" sz="1000" b="1" dirty="0"/>
              <a:t>SYSTEMS ENGINEERING</a:t>
            </a:r>
          </a:p>
          <a:p>
            <a:r>
              <a:rPr lang="en-US" sz="1000" b="1" dirty="0"/>
              <a:t>FUNDAMENTALS; SUPPLEMENTARY TEXT PREPARED BY THE DEFENSE ACQUISITION UNIVERSITY PRESS</a:t>
            </a:r>
          </a:p>
          <a:p>
            <a:r>
              <a:rPr lang="en-US" sz="1000" b="1" dirty="0"/>
              <a:t>FORT BELVOIR, VIRGINIA 22060-5565; Jan 2001; page 7</a:t>
            </a:r>
            <a:endParaRPr lang="en-US" sz="1000" b="1" dirty="0">
              <a:latin typeface="Verdana" pitchFamily="34" charset="0"/>
            </a:endParaRP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098084806"/>
              </p:ext>
            </p:extLst>
          </p:nvPr>
        </p:nvGraphicFramePr>
        <p:xfrm>
          <a:off x="4146549" y="4266293"/>
          <a:ext cx="2228850" cy="200401"/>
        </p:xfrm>
        <a:graphic>
          <a:graphicData uri="http://schemas.openxmlformats.org/presentationml/2006/ole">
            <mc:AlternateContent xmlns:mc="http://schemas.openxmlformats.org/markup-compatibility/2006">
              <mc:Choice xmlns:v="urn:schemas-microsoft-com:vml" Requires="v">
                <p:oleObj spid="_x0000_s8282" name="Worksheet" r:id="rId4" imgW="2228898" imgH="200021" progId="Excel.Sheet.12">
                  <p:embed/>
                </p:oleObj>
              </mc:Choice>
              <mc:Fallback>
                <p:oleObj name="Worksheet" r:id="rId4" imgW="2228898" imgH="200021" progId="Excel.Sheet.12">
                  <p:embed/>
                  <p:pic>
                    <p:nvPicPr>
                      <p:cNvPr id="0" name=""/>
                      <p:cNvPicPr/>
                      <p:nvPr/>
                    </p:nvPicPr>
                    <p:blipFill>
                      <a:blip r:embed="rId5"/>
                      <a:stretch>
                        <a:fillRect/>
                      </a:stretch>
                    </p:blipFill>
                    <p:spPr>
                      <a:xfrm>
                        <a:off x="4146549" y="4266293"/>
                        <a:ext cx="2228850" cy="200401"/>
                      </a:xfrm>
                      <a:prstGeom prst="rect">
                        <a:avLst/>
                      </a:prstGeom>
                    </p:spPr>
                  </p:pic>
                </p:oleObj>
              </mc:Fallback>
            </mc:AlternateContent>
          </a:graphicData>
        </a:graphic>
      </p:graphicFrame>
    </p:spTree>
    <p:extLst>
      <p:ext uri="{BB962C8B-B14F-4D97-AF65-F5344CB8AC3E}">
        <p14:creationId xmlns:p14="http://schemas.microsoft.com/office/powerpoint/2010/main" val="2326010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xfrm>
            <a:off x="1544638" y="360363"/>
            <a:ext cx="4273550" cy="3205162"/>
          </a:xfrm>
          <a:ln/>
        </p:spPr>
      </p:sp>
      <p:sp>
        <p:nvSpPr>
          <p:cNvPr id="119812"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48C12AD7-0C9A-4642-9B6B-A534E8D6B26F}" type="slidenum">
              <a:rPr lang="en-US" b="1" smtClean="0">
                <a:latin typeface="Verdana" pitchFamily="34" charset="0"/>
                <a:cs typeface="Arial" pitchFamily="34" charset="0"/>
              </a:rPr>
              <a:pPr/>
              <a:t>69</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639444" y="5551419"/>
            <a:ext cx="3189606" cy="719964"/>
          </a:xfrm>
          <a:prstGeom prst="rect">
            <a:avLst/>
          </a:prstGeom>
          <a:noFill/>
          <a:ln w="9525">
            <a:noFill/>
            <a:miter lim="800000"/>
            <a:headEnd/>
            <a:tailEnd/>
          </a:ln>
        </p:spPr>
        <p:txBody>
          <a:bodyPr wrap="square" lIns="90398" tIns="45199" rIns="90398" bIns="45199">
            <a:spAutoFit/>
          </a:bodyPr>
          <a:lstStyle/>
          <a:p>
            <a:r>
              <a:rPr lang="en-US" sz="1000" b="1" i="1" dirty="0">
                <a:latin typeface="Verdana" pitchFamily="34" charset="0"/>
              </a:rPr>
              <a:t>Source</a:t>
            </a:r>
            <a:r>
              <a:rPr lang="en-US" sz="1000" b="1" dirty="0">
                <a:latin typeface="Verdana" pitchFamily="34" charset="0"/>
              </a:rPr>
              <a:t>: </a:t>
            </a:r>
            <a:r>
              <a:rPr lang="en-US" sz="1000" dirty="0">
                <a:ea typeface="ＭＳ Ｐゴシック"/>
              </a:rPr>
              <a:t>NASA Systems Engineering Handbook NASA/SP-2007-6105 Rev1 page 4</a:t>
            </a: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183469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1062038" y="388938"/>
            <a:ext cx="4505325" cy="3379787"/>
          </a:xfrm>
          <a:ln/>
        </p:spPr>
      </p:sp>
      <p:sp>
        <p:nvSpPr>
          <p:cNvPr id="68611" name="Notes Placeholder 2"/>
          <p:cNvSpPr>
            <a:spLocks noGrp="1"/>
          </p:cNvSpPr>
          <p:nvPr>
            <p:ph type="body" idx="1"/>
          </p:nvPr>
        </p:nvSpPr>
        <p:spPr>
          <a:xfrm>
            <a:off x="1106744" y="3892967"/>
            <a:ext cx="4412559" cy="5091133"/>
          </a:xfrm>
          <a:prstGeom prst="rect">
            <a:avLst/>
          </a:prstGeom>
          <a:noFill/>
          <a:ln/>
        </p:spPr>
        <p:txBody>
          <a:bodyPr/>
          <a:lstStyle/>
          <a:p>
            <a:pPr>
              <a:lnSpc>
                <a:spcPct val="80000"/>
              </a:lnSpc>
            </a:pPr>
            <a:r>
              <a:rPr lang="en-US" dirty="0"/>
              <a:t>Management techniques:</a:t>
            </a:r>
          </a:p>
          <a:p>
            <a:pPr lvl="1">
              <a:lnSpc>
                <a:spcPct val="80000"/>
              </a:lnSpc>
            </a:pPr>
            <a:r>
              <a:rPr lang="en-US" dirty="0"/>
              <a:t>Define project activities</a:t>
            </a:r>
          </a:p>
          <a:p>
            <a:pPr lvl="1">
              <a:lnSpc>
                <a:spcPct val="80000"/>
              </a:lnSpc>
            </a:pPr>
            <a:r>
              <a:rPr lang="en-US" dirty="0"/>
              <a:t>Estimate the activity duration using references, professional contacts, actual task completion personnel</a:t>
            </a:r>
          </a:p>
          <a:p>
            <a:pPr lvl="1">
              <a:lnSpc>
                <a:spcPct val="80000"/>
              </a:lnSpc>
            </a:pPr>
            <a:r>
              <a:rPr lang="en-US" dirty="0"/>
              <a:t>Track progress using PM tools: Gantt Chart, </a:t>
            </a:r>
            <a:r>
              <a:rPr lang="en-US" b="1" dirty="0"/>
              <a:t>Work Breakdown Structure</a:t>
            </a:r>
            <a:r>
              <a:rPr lang="en-US" dirty="0"/>
              <a:t>, Network Diagram…….  </a:t>
            </a:r>
          </a:p>
          <a:p>
            <a:endParaRPr lang="en-US" dirty="0"/>
          </a:p>
          <a:p>
            <a:r>
              <a:rPr lang="en-US" i="1" dirty="0"/>
              <a:t>(WB pgs.       )</a:t>
            </a:r>
          </a:p>
        </p:txBody>
      </p:sp>
      <p:sp>
        <p:nvSpPr>
          <p:cNvPr id="68612"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660210DC-35DA-4AD0-B547-FCE5A7DCCC4E}" type="slidenum">
              <a:rPr lang="en-US" b="1" smtClean="0">
                <a:solidFill>
                  <a:prstClr val="black"/>
                </a:solidFill>
                <a:latin typeface="Verdana" pitchFamily="34" charset="0"/>
              </a:rPr>
              <a:pPr/>
              <a:t>7</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2555837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xfrm>
            <a:off x="1544638" y="360363"/>
            <a:ext cx="4273550" cy="3205162"/>
          </a:xfrm>
          <a:ln/>
        </p:spPr>
      </p:sp>
      <p:sp>
        <p:nvSpPr>
          <p:cNvPr id="120835" name="Notes Placeholder 2"/>
          <p:cNvSpPr>
            <a:spLocks noGrp="1"/>
          </p:cNvSpPr>
          <p:nvPr>
            <p:ph type="body" idx="1"/>
          </p:nvPr>
        </p:nvSpPr>
        <p:spPr>
          <a:xfrm>
            <a:off x="454027" y="3874415"/>
            <a:ext cx="3521075" cy="5129305"/>
          </a:xfrm>
          <a:prstGeom prst="rect">
            <a:avLst/>
          </a:prstGeom>
          <a:noFill/>
          <a:ln/>
        </p:spPr>
        <p:txBody>
          <a:bodyPr/>
          <a:lstStyle/>
          <a:p>
            <a:endParaRPr lang="en-US" dirty="0">
              <a:ea typeface="ＭＳ Ｐゴシック"/>
            </a:endParaRPr>
          </a:p>
        </p:txBody>
      </p:sp>
      <p:sp>
        <p:nvSpPr>
          <p:cNvPr id="120836"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D4EDA9ED-352F-4627-8909-B7F267A42956}" type="slidenum">
              <a:rPr lang="en-US" b="1" smtClean="0">
                <a:latin typeface="Verdana" pitchFamily="34" charset="0"/>
                <a:cs typeface="Arial" pitchFamily="34" charset="0"/>
              </a:rPr>
              <a:pPr/>
              <a:t>70</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44514" y="5352927"/>
            <a:ext cx="2505075"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a:t>
            </a:r>
            <a:r>
              <a:rPr lang="en-US" sz="1000" b="1" dirty="0"/>
              <a:t>4.1.1. Systems Engineering in DoD Acquisition</a:t>
            </a:r>
          </a:p>
          <a:p>
            <a:r>
              <a:rPr lang="en-US" sz="1000" b="1" dirty="0">
                <a:latin typeface="Verdana" pitchFamily="34" charset="0"/>
              </a:rPr>
              <a:t>https://acc.dau.mil/CommunityBrowser.aspx?id=332954</a:t>
            </a:r>
          </a:p>
          <a:p>
            <a:endParaRPr lang="en-US" sz="1000" dirty="0">
              <a:latin typeface="Verdana" pitchFamily="34" charset="0"/>
            </a:endParaRPr>
          </a:p>
        </p:txBody>
      </p:sp>
    </p:spTree>
    <p:extLst>
      <p:ext uri="{BB962C8B-B14F-4D97-AF65-F5344CB8AC3E}">
        <p14:creationId xmlns:p14="http://schemas.microsoft.com/office/powerpoint/2010/main" val="6617805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xfrm>
            <a:off x="1544638" y="360363"/>
            <a:ext cx="4273550" cy="3205162"/>
          </a:xfrm>
          <a:ln/>
        </p:spPr>
      </p:sp>
      <p:sp>
        <p:nvSpPr>
          <p:cNvPr id="121859" name="Notes Placeholder 2"/>
          <p:cNvSpPr>
            <a:spLocks noGrp="1"/>
          </p:cNvSpPr>
          <p:nvPr>
            <p:ph type="body" idx="1"/>
          </p:nvPr>
        </p:nvSpPr>
        <p:spPr>
          <a:xfrm>
            <a:off x="454027" y="4290486"/>
            <a:ext cx="3521075" cy="4713235"/>
          </a:xfrm>
          <a:prstGeom prst="rect">
            <a:avLst/>
          </a:prstGeom>
          <a:noFill/>
          <a:ln/>
        </p:spPr>
        <p:txBody>
          <a:bodyPr/>
          <a:lstStyle/>
          <a:p>
            <a:pPr marL="112997" lvl="1" indent="-112997" defTabSz="903976" eaLnBrk="0" fontAlgn="base" hangingPunct="0">
              <a:spcBef>
                <a:spcPct val="30000"/>
              </a:spcBef>
              <a:spcAft>
                <a:spcPct val="0"/>
              </a:spcAft>
              <a:buFontTx/>
              <a:buChar char="•"/>
              <a:defRPr/>
            </a:pPr>
            <a:r>
              <a:rPr lang="en-US" i="1" dirty="0"/>
              <a:t>“Rigorous systems engineering discipline is necessary to ensure that the Department of Defense meets the challenge of developing and maintaining needed warfighting capability. Systems engineering provides the integrating technical processes to define and balance system performance, cost, schedule, and risk within a family-of-systems and systems-of-systems context. Systems engineering shall be embedded in program planning and be designed to support the entire acquisition life cycle.”</a:t>
            </a:r>
            <a:endParaRPr lang="en-US" dirty="0"/>
          </a:p>
          <a:p>
            <a:endParaRPr lang="en-US" dirty="0">
              <a:ea typeface="ＭＳ Ｐゴシック"/>
            </a:endParaRPr>
          </a:p>
        </p:txBody>
      </p:sp>
      <p:sp>
        <p:nvSpPr>
          <p:cNvPr id="121860"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1D78AE27-3057-42B1-B83E-A03B6B9806E0}" type="slidenum">
              <a:rPr lang="en-US" b="1" smtClean="0">
                <a:latin typeface="Verdana" pitchFamily="34" charset="0"/>
                <a:cs typeface="Arial" pitchFamily="34" charset="0"/>
              </a:rPr>
              <a:pPr/>
              <a:t>71</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746126" y="6803446"/>
            <a:ext cx="2505075" cy="719964"/>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hlinkClick r:id="rId3" tooltip="DoD Instruction 5000.02, Enclosure 12"/>
              </a:rPr>
              <a:t>DoD Instruction 5000.02, Enclosure 12, paragraph 1</a:t>
            </a: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2865623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685800" y="4424722"/>
            <a:ext cx="5486400" cy="4190921"/>
          </a:xfrm>
          <a:prstGeom prst="rect">
            <a:avLst/>
          </a:prstGeom>
        </p:spPr>
        <p:txBody>
          <a:bodyPr/>
          <a:lstStyle/>
          <a:p>
            <a:r>
              <a:rPr lang="en-US" dirty="0"/>
              <a:t>The uniqueness of the Process for SMC:</a:t>
            </a:r>
          </a:p>
          <a:p>
            <a:r>
              <a:rPr lang="en-US" dirty="0"/>
              <a:t>	-  The command media is SPACE specific</a:t>
            </a:r>
          </a:p>
          <a:p>
            <a:r>
              <a:rPr lang="en-US" dirty="0"/>
              <a:t>	-</a:t>
            </a:r>
            <a:r>
              <a:rPr lang="en-US" baseline="0" dirty="0"/>
              <a:t>  Again the details are SPACE specific, but there is a nuance given pedigree and sell-off criteria for SPACE</a:t>
            </a:r>
          </a:p>
          <a:p>
            <a:r>
              <a:rPr lang="en-US" baseline="0" dirty="0"/>
              <a:t>	-  Mission Assurance and Test Like You Fly (TLYF) have very specific meanings for SPACE SYSTEMS!</a:t>
            </a:r>
            <a:endParaRPr lang="en-US" dirty="0"/>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72</a:t>
            </a:fld>
            <a:endParaRPr lang="en-US" b="1" dirty="0"/>
          </a:p>
        </p:txBody>
      </p:sp>
    </p:spTree>
    <p:extLst>
      <p:ext uri="{BB962C8B-B14F-4D97-AF65-F5344CB8AC3E}">
        <p14:creationId xmlns:p14="http://schemas.microsoft.com/office/powerpoint/2010/main" val="336722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685800" y="4424722"/>
            <a:ext cx="5486400" cy="4190921"/>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73</a:t>
            </a:fld>
            <a:endParaRPr lang="en-US" b="1" dirty="0"/>
          </a:p>
        </p:txBody>
      </p:sp>
    </p:spTree>
    <p:extLst>
      <p:ext uri="{BB962C8B-B14F-4D97-AF65-F5344CB8AC3E}">
        <p14:creationId xmlns:p14="http://schemas.microsoft.com/office/powerpoint/2010/main" val="1035475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685800" y="4424722"/>
            <a:ext cx="5486400" cy="4190921"/>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74</a:t>
            </a:fld>
            <a:endParaRPr lang="en-US" b="1" dirty="0"/>
          </a:p>
        </p:txBody>
      </p:sp>
    </p:spTree>
    <p:extLst>
      <p:ext uri="{BB962C8B-B14F-4D97-AF65-F5344CB8AC3E}">
        <p14:creationId xmlns:p14="http://schemas.microsoft.com/office/powerpoint/2010/main" val="1661561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44502" y="3906225"/>
            <a:ext cx="3521075" cy="4232274"/>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75</a:t>
            </a:fld>
            <a:endParaRPr lang="en-US" b="1" dirty="0"/>
          </a:p>
        </p:txBody>
      </p:sp>
    </p:spTree>
    <p:extLst>
      <p:ext uri="{BB962C8B-B14F-4D97-AF65-F5344CB8AC3E}">
        <p14:creationId xmlns:p14="http://schemas.microsoft.com/office/powerpoint/2010/main" val="3382572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xfrm>
            <a:off x="1544638" y="360363"/>
            <a:ext cx="4273550" cy="3205162"/>
          </a:xfrm>
          <a:ln/>
        </p:spPr>
      </p:sp>
      <p:sp>
        <p:nvSpPr>
          <p:cNvPr id="122883" name="Notes Placeholder 2"/>
          <p:cNvSpPr>
            <a:spLocks noGrp="1"/>
          </p:cNvSpPr>
          <p:nvPr>
            <p:ph type="body" idx="1"/>
          </p:nvPr>
        </p:nvSpPr>
        <p:spPr>
          <a:xfrm>
            <a:off x="454027" y="4290486"/>
            <a:ext cx="3521075" cy="4713235"/>
          </a:xfrm>
          <a:prstGeom prst="rect">
            <a:avLst/>
          </a:prstGeom>
          <a:noFill/>
          <a:ln/>
        </p:spPr>
        <p:txBody>
          <a:bodyPr/>
          <a:lstStyle/>
          <a:p>
            <a:r>
              <a:rPr lang="en-US" dirty="0">
                <a:ea typeface="ＭＳ Ｐゴシック"/>
              </a:rPr>
              <a:t>The “Vee” model of systems engineering. This model is generally attributed to the National Aeronautics and Space Administration, which in 1988 saw a benefit in bending the waterfall model into the “V” shape for software development.</a:t>
            </a:r>
          </a:p>
          <a:p>
            <a:endParaRPr lang="en-US" dirty="0">
              <a:ea typeface="ＭＳ Ｐゴシック"/>
            </a:endParaRPr>
          </a:p>
        </p:txBody>
      </p:sp>
      <p:sp>
        <p:nvSpPr>
          <p:cNvPr id="12288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5876F094-587F-4AA3-AC85-992E12265FCE}" type="slidenum">
              <a:rPr lang="en-US" b="1" smtClean="0">
                <a:latin typeface="Verdana" pitchFamily="34" charset="0"/>
                <a:cs typeface="Arial" pitchFamily="34" charset="0"/>
              </a:rPr>
              <a:pPr/>
              <a:t>76</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87045" y="5841523"/>
            <a:ext cx="2505075" cy="1190206"/>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Modified from K. Forsberg and H. Mooz, 1992, “The Relationship of Systems Engineering to the Project Life Cycle,” </a:t>
            </a:r>
            <a:r>
              <a:rPr lang="en-US" sz="1000" i="1" dirty="0">
                <a:ea typeface="ＭＳ Ｐゴシック"/>
              </a:rPr>
              <a:t>Engineering Management Journal</a:t>
            </a:r>
            <a:r>
              <a:rPr lang="en-US" sz="1000" dirty="0">
                <a:ea typeface="ＭＳ Ｐゴシック"/>
              </a:rPr>
              <a:t>4(3):36-43. Copyright 1992 by IEEE.</a:t>
            </a: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924221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1544638" y="360363"/>
            <a:ext cx="4273550" cy="3205162"/>
          </a:xfrm>
          <a:ln/>
        </p:spPr>
      </p:sp>
      <p:sp>
        <p:nvSpPr>
          <p:cNvPr id="123907" name="Notes Placeholder 2"/>
          <p:cNvSpPr>
            <a:spLocks noGrp="1"/>
          </p:cNvSpPr>
          <p:nvPr>
            <p:ph type="body" idx="1"/>
          </p:nvPr>
        </p:nvSpPr>
        <p:spPr>
          <a:xfrm>
            <a:off x="454027" y="3874415"/>
            <a:ext cx="3521075" cy="5129305"/>
          </a:xfrm>
          <a:prstGeom prst="rect">
            <a:avLst/>
          </a:prstGeom>
          <a:noFill/>
          <a:ln/>
        </p:spPr>
        <p:txBody>
          <a:bodyPr/>
          <a:lstStyle/>
          <a:p>
            <a:endParaRPr lang="en-US" dirty="0">
              <a:ea typeface="ＭＳ Ｐゴシック"/>
            </a:endParaRPr>
          </a:p>
        </p:txBody>
      </p:sp>
      <p:sp>
        <p:nvSpPr>
          <p:cNvPr id="12390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632DC963-0622-451A-A6E2-2E3EBC891D7F}" type="slidenum">
              <a:rPr lang="en-US" b="1" smtClean="0">
                <a:latin typeface="Verdana" pitchFamily="34" charset="0"/>
                <a:cs typeface="Arial" pitchFamily="34" charset="0"/>
              </a:rPr>
              <a:pPr/>
              <a:t>77</a:t>
            </a:fld>
            <a:endParaRPr lang="en-US" b="1" dirty="0">
              <a:latin typeface="Verdana" pitchFamily="34" charset="0"/>
              <a:cs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247789283"/>
              </p:ext>
            </p:extLst>
          </p:nvPr>
        </p:nvGraphicFramePr>
        <p:xfrm>
          <a:off x="4146549" y="4308491"/>
          <a:ext cx="2228850" cy="1345548"/>
        </p:xfrm>
        <a:graphic>
          <a:graphicData uri="http://schemas.openxmlformats.org/presentationml/2006/ole">
            <mc:AlternateContent xmlns:mc="http://schemas.openxmlformats.org/markup-compatibility/2006">
              <mc:Choice xmlns:v="urn:schemas-microsoft-com:vml" Requires="v">
                <p:oleObj spid="_x0000_s9305" name="Worksheet" r:id="rId4" imgW="2228898" imgH="1342920" progId="Excel.Sheet.12">
                  <p:embed/>
                </p:oleObj>
              </mc:Choice>
              <mc:Fallback>
                <p:oleObj name="Worksheet" r:id="rId4" imgW="2228898" imgH="1342920" progId="Excel.Sheet.12">
                  <p:embed/>
                  <p:pic>
                    <p:nvPicPr>
                      <p:cNvPr id="0" name=""/>
                      <p:cNvPicPr/>
                      <p:nvPr/>
                    </p:nvPicPr>
                    <p:blipFill>
                      <a:blip r:embed="rId5"/>
                      <a:stretch>
                        <a:fillRect/>
                      </a:stretch>
                    </p:blipFill>
                    <p:spPr>
                      <a:xfrm>
                        <a:off x="4146549" y="4308491"/>
                        <a:ext cx="2228850" cy="1345548"/>
                      </a:xfrm>
                      <a:prstGeom prst="rect">
                        <a:avLst/>
                      </a:prstGeom>
                    </p:spPr>
                  </p:pic>
                </p:oleObj>
              </mc:Fallback>
            </mc:AlternateContent>
          </a:graphicData>
        </a:graphic>
      </p:graphicFrame>
    </p:spTree>
    <p:extLst>
      <p:ext uri="{BB962C8B-B14F-4D97-AF65-F5344CB8AC3E}">
        <p14:creationId xmlns:p14="http://schemas.microsoft.com/office/powerpoint/2010/main" val="14082131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54027" y="4137798"/>
            <a:ext cx="3521075" cy="4972802"/>
          </a:xfrm>
          <a:prstGeom prst="rect">
            <a:avLst/>
          </a:prstGeom>
        </p:spPr>
        <p:txBody>
          <a:bodyPr>
            <a:normAutofit fontScale="77500" lnSpcReduction="20000"/>
          </a:bodyPr>
          <a:lstStyle/>
          <a:p>
            <a:pPr>
              <a:defRPr/>
            </a:pPr>
            <a:endParaRPr lang="en-US" dirty="0">
              <a:cs typeface="+mn-cs"/>
            </a:endParaRPr>
          </a:p>
          <a:p>
            <a:pPr>
              <a:defRPr/>
            </a:pPr>
            <a:r>
              <a:rPr lang="en-US" dirty="0">
                <a:cs typeface="+mn-cs"/>
              </a:rPr>
              <a:t>how systems engineering will support the translation of system capability needs into an effective, suitable product that is sustainable at an affordable cost </a:t>
            </a:r>
          </a:p>
          <a:p>
            <a:pPr>
              <a:defRPr/>
            </a:pPr>
            <a:r>
              <a:rPr lang="en-US" dirty="0">
                <a:cs typeface="+mn-cs"/>
              </a:rPr>
              <a:t>SEP contents</a:t>
            </a:r>
          </a:p>
          <a:p>
            <a:pPr>
              <a:defRPr/>
            </a:pPr>
            <a:r>
              <a:rPr lang="en-US" dirty="0">
                <a:cs typeface="+mn-cs"/>
              </a:rPr>
              <a:t>Introduction</a:t>
            </a:r>
          </a:p>
          <a:p>
            <a:pPr lvl="1">
              <a:defRPr/>
            </a:pPr>
            <a:r>
              <a:rPr lang="en-US" b="1" dirty="0">
                <a:latin typeface="Verdana" pitchFamily="34" charset="0"/>
                <a:cs typeface="+mn-cs"/>
              </a:rPr>
              <a:t>1.1 Program Description and Applicable Documents</a:t>
            </a:r>
          </a:p>
          <a:p>
            <a:pPr lvl="1">
              <a:defRPr/>
            </a:pPr>
            <a:r>
              <a:rPr lang="en-US" b="1" dirty="0">
                <a:latin typeface="Verdana" pitchFamily="34" charset="0"/>
                <a:cs typeface="+mn-cs"/>
              </a:rPr>
              <a:t>1.2 Program Status as of Date of This SEP</a:t>
            </a:r>
          </a:p>
          <a:p>
            <a:pPr lvl="1">
              <a:defRPr/>
            </a:pPr>
            <a:r>
              <a:rPr lang="en-US" b="1" dirty="0">
                <a:latin typeface="Verdana" pitchFamily="34" charset="0"/>
                <a:cs typeface="+mn-cs"/>
              </a:rPr>
              <a:t>1.3 Approach for SEP Updates</a:t>
            </a:r>
          </a:p>
          <a:p>
            <a:pPr>
              <a:defRPr/>
            </a:pPr>
            <a:r>
              <a:rPr lang="en-US" dirty="0">
                <a:cs typeface="+mn-cs"/>
              </a:rPr>
              <a:t>2. Systems Engineering Application to Life Cycle Phases</a:t>
            </a:r>
          </a:p>
          <a:p>
            <a:pPr lvl="1">
              <a:defRPr/>
            </a:pPr>
            <a:r>
              <a:rPr lang="en-US" b="1" dirty="0">
                <a:latin typeface="Verdana" pitchFamily="34" charset="0"/>
                <a:cs typeface="+mn-cs"/>
              </a:rPr>
              <a:t>2.1 System Capabilities, Requirements, and Design Considerations</a:t>
            </a:r>
          </a:p>
          <a:p>
            <a:pPr lvl="2">
              <a:defRPr/>
            </a:pPr>
            <a:r>
              <a:rPr lang="en-US" b="1" dirty="0">
                <a:latin typeface="Verdana" pitchFamily="34" charset="0"/>
                <a:cs typeface="+mn-cs"/>
              </a:rPr>
              <a:t>• Capabilities to be Achieved</a:t>
            </a:r>
          </a:p>
          <a:p>
            <a:pPr lvl="2">
              <a:defRPr/>
            </a:pPr>
            <a:r>
              <a:rPr lang="en-US" b="1" dirty="0">
                <a:latin typeface="Verdana" pitchFamily="34" charset="0"/>
                <a:cs typeface="+mn-cs"/>
              </a:rPr>
              <a:t>• Key Performance Parameters</a:t>
            </a:r>
          </a:p>
          <a:p>
            <a:pPr lvl="2">
              <a:defRPr/>
            </a:pPr>
            <a:r>
              <a:rPr lang="en-US" b="1" dirty="0">
                <a:latin typeface="Verdana" pitchFamily="34" charset="0"/>
                <a:cs typeface="+mn-cs"/>
              </a:rPr>
              <a:t>• Statutory and Regulatory Requirements</a:t>
            </a:r>
          </a:p>
          <a:p>
            <a:pPr lvl="2">
              <a:defRPr/>
            </a:pPr>
            <a:r>
              <a:rPr lang="en-US" b="1" dirty="0">
                <a:latin typeface="Verdana" pitchFamily="34" charset="0"/>
                <a:cs typeface="+mn-cs"/>
              </a:rPr>
              <a:t>• Certification Requirements</a:t>
            </a:r>
          </a:p>
          <a:p>
            <a:pPr lvl="2">
              <a:defRPr/>
            </a:pPr>
            <a:r>
              <a:rPr lang="en-US" b="1" dirty="0">
                <a:latin typeface="Verdana" pitchFamily="34" charset="0"/>
                <a:cs typeface="+mn-cs"/>
              </a:rPr>
              <a:t>• Design Considerations</a:t>
            </a:r>
          </a:p>
          <a:p>
            <a:pPr lvl="1">
              <a:defRPr/>
            </a:pPr>
            <a:r>
              <a:rPr lang="en-US" b="1" dirty="0">
                <a:latin typeface="Verdana" pitchFamily="34" charset="0"/>
                <a:cs typeface="+mn-cs"/>
              </a:rPr>
              <a:t>2.2 SE Organizational Integration</a:t>
            </a:r>
          </a:p>
          <a:p>
            <a:pPr lvl="2">
              <a:defRPr/>
            </a:pPr>
            <a:r>
              <a:rPr lang="en-US" b="1" dirty="0">
                <a:latin typeface="Verdana" pitchFamily="34" charset="0"/>
                <a:cs typeface="+mn-cs"/>
              </a:rPr>
              <a:t>• Organization of IPTs</a:t>
            </a:r>
          </a:p>
          <a:p>
            <a:pPr lvl="2">
              <a:defRPr/>
            </a:pPr>
            <a:r>
              <a:rPr lang="en-US" b="1" dirty="0">
                <a:latin typeface="Verdana" pitchFamily="34" charset="0"/>
                <a:cs typeface="+mn-cs"/>
              </a:rPr>
              <a:t>• Organizational Responsibilities</a:t>
            </a:r>
          </a:p>
          <a:p>
            <a:pPr lvl="2">
              <a:defRPr/>
            </a:pPr>
            <a:r>
              <a:rPr lang="en-US" b="1" dirty="0">
                <a:latin typeface="Verdana" pitchFamily="34" charset="0"/>
                <a:cs typeface="+mn-cs"/>
              </a:rPr>
              <a:t>• Integration of SE into Program IPTs</a:t>
            </a:r>
          </a:p>
          <a:p>
            <a:pPr lvl="2">
              <a:defRPr/>
            </a:pPr>
            <a:r>
              <a:rPr lang="en-US" b="1" dirty="0">
                <a:latin typeface="Verdana" pitchFamily="34" charset="0"/>
                <a:cs typeface="+mn-cs"/>
              </a:rPr>
              <a:t>• Technical Staffing and Hiring Plan</a:t>
            </a:r>
          </a:p>
          <a:p>
            <a:pPr lvl="1">
              <a:defRPr/>
            </a:pPr>
            <a:r>
              <a:rPr lang="en-US" b="1" dirty="0">
                <a:latin typeface="Verdana" pitchFamily="34" charset="0"/>
                <a:cs typeface="+mn-cs"/>
              </a:rPr>
              <a:t>2.3 Systems Engineering Process</a:t>
            </a:r>
          </a:p>
          <a:p>
            <a:pPr lvl="2">
              <a:defRPr/>
            </a:pPr>
            <a:r>
              <a:rPr lang="en-US" b="1" dirty="0">
                <a:latin typeface="Verdana" pitchFamily="34" charset="0"/>
                <a:cs typeface="+mn-cs"/>
              </a:rPr>
              <a:t>• Process Selection</a:t>
            </a:r>
          </a:p>
          <a:p>
            <a:pPr lvl="2">
              <a:defRPr/>
            </a:pPr>
            <a:r>
              <a:rPr lang="en-US" b="1" dirty="0">
                <a:latin typeface="Verdana" pitchFamily="34" charset="0"/>
                <a:cs typeface="+mn-cs"/>
              </a:rPr>
              <a:t>• Process Improvement</a:t>
            </a:r>
          </a:p>
          <a:p>
            <a:pPr lvl="2">
              <a:defRPr/>
            </a:pPr>
            <a:r>
              <a:rPr lang="en-US" b="1" dirty="0">
                <a:latin typeface="Verdana" pitchFamily="34" charset="0"/>
                <a:cs typeface="+mn-cs"/>
              </a:rPr>
              <a:t>• Tools and Resources</a:t>
            </a:r>
          </a:p>
          <a:p>
            <a:pPr lvl="2">
              <a:defRPr/>
            </a:pPr>
            <a:r>
              <a:rPr lang="en-US" b="1" dirty="0">
                <a:latin typeface="Verdana" pitchFamily="34" charset="0"/>
                <a:cs typeface="+mn-cs"/>
              </a:rPr>
              <a:t>• Approach for Trades</a:t>
            </a:r>
          </a:p>
          <a:p>
            <a:pPr lvl="1">
              <a:defRPr/>
            </a:pPr>
            <a:r>
              <a:rPr lang="en-US" b="1" dirty="0">
                <a:latin typeface="Verdana" pitchFamily="34" charset="0"/>
                <a:cs typeface="+mn-cs"/>
              </a:rPr>
              <a:t>2.4 Technical Management and Control</a:t>
            </a:r>
          </a:p>
          <a:p>
            <a:pPr lvl="2">
              <a:defRPr/>
            </a:pPr>
            <a:r>
              <a:rPr lang="en-US" b="1" dirty="0">
                <a:latin typeface="Verdana" pitchFamily="34" charset="0"/>
                <a:cs typeface="+mn-cs"/>
              </a:rPr>
              <a:t>• Technical Baseline Management and Control (Strategy and Approach)</a:t>
            </a:r>
          </a:p>
          <a:p>
            <a:pPr lvl="2">
              <a:defRPr/>
            </a:pPr>
            <a:r>
              <a:rPr lang="en-US" b="1" dirty="0">
                <a:latin typeface="Verdana" pitchFamily="34" charset="0"/>
                <a:cs typeface="+mn-cs"/>
              </a:rPr>
              <a:t>• Technical Review Plan (Strategy and Approach)</a:t>
            </a:r>
          </a:p>
          <a:p>
            <a:pPr lvl="1">
              <a:defRPr/>
            </a:pPr>
            <a:r>
              <a:rPr lang="en-US" b="1" dirty="0">
                <a:latin typeface="Verdana" pitchFamily="34" charset="0"/>
                <a:cs typeface="+mn-cs"/>
              </a:rPr>
              <a:t>2.5 Integration with Other Program Management Control Efforts</a:t>
            </a:r>
          </a:p>
          <a:p>
            <a:pPr lvl="2">
              <a:defRPr/>
            </a:pPr>
            <a:r>
              <a:rPr lang="en-US" b="1" dirty="0">
                <a:latin typeface="Verdana" pitchFamily="34" charset="0"/>
                <a:cs typeface="+mn-cs"/>
              </a:rPr>
              <a:t>• Acquisition Strategy</a:t>
            </a:r>
          </a:p>
          <a:p>
            <a:pPr lvl="2">
              <a:defRPr/>
            </a:pPr>
            <a:r>
              <a:rPr lang="en-US" b="1" dirty="0">
                <a:latin typeface="Verdana" pitchFamily="34" charset="0"/>
                <a:cs typeface="+mn-cs"/>
              </a:rPr>
              <a:t>• Risk Management</a:t>
            </a:r>
          </a:p>
          <a:p>
            <a:pPr lvl="2">
              <a:defRPr/>
            </a:pPr>
            <a:r>
              <a:rPr lang="en-US" b="1" dirty="0">
                <a:latin typeface="Verdana" pitchFamily="34" charset="0"/>
                <a:cs typeface="+mn-cs"/>
              </a:rPr>
              <a:t>• Integrated Master Plan</a:t>
            </a:r>
          </a:p>
          <a:p>
            <a:pPr lvl="2">
              <a:defRPr/>
            </a:pPr>
            <a:r>
              <a:rPr lang="en-US" b="1" dirty="0">
                <a:latin typeface="Verdana" pitchFamily="34" charset="0"/>
                <a:cs typeface="+mn-cs"/>
              </a:rPr>
              <a:t>• Earned Value Management</a:t>
            </a:r>
          </a:p>
          <a:p>
            <a:pPr lvl="2">
              <a:defRPr/>
            </a:pPr>
            <a:r>
              <a:rPr lang="en-US" b="1" dirty="0">
                <a:latin typeface="Verdana" pitchFamily="34" charset="0"/>
                <a:cs typeface="+mn-cs"/>
              </a:rPr>
              <a:t>• Contract Management</a:t>
            </a:r>
            <a:endParaRPr lang="en-US" dirty="0">
              <a:cs typeface="+mn-cs"/>
            </a:endParaRPr>
          </a:p>
        </p:txBody>
      </p:sp>
      <p:sp>
        <p:nvSpPr>
          <p:cNvPr id="124932"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65AE0B15-E45D-45BF-80BD-A77A5002EEFB}" type="slidenum">
              <a:rPr lang="en-US" b="1" smtClean="0">
                <a:latin typeface="Verdana" pitchFamily="34" charset="0"/>
                <a:cs typeface="Arial" pitchFamily="34" charset="0"/>
              </a:rPr>
              <a:pPr/>
              <a:t>78</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007486" y="6543879"/>
            <a:ext cx="2505075" cy="167612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latin typeface="Verdana" pitchFamily="34" charset="0"/>
              </a:rPr>
              <a:t>DAG 4.5.1. Systems Engineering Plan (SEP)</a:t>
            </a:r>
          </a:p>
          <a:p>
            <a:pPr marL="112997" indent="-112997" eaLnBrk="0" hangingPunct="0">
              <a:spcBef>
                <a:spcPct val="30000"/>
              </a:spcBef>
              <a:buFontTx/>
              <a:buChar char="•"/>
              <a:defRPr/>
            </a:pPr>
            <a:r>
              <a:rPr lang="en-US" sz="1000" b="1" dirty="0">
                <a:latin typeface="Verdana" pitchFamily="34" charset="0"/>
              </a:rPr>
              <a:t>Source: </a:t>
            </a:r>
            <a:r>
              <a:rPr lang="en-US" sz="1000" dirty="0">
                <a:latin typeface="Verdana" pitchFamily="34" charset="0"/>
              </a:rPr>
              <a:t>SYSTEMS ENGINEERING PLAN (SEP) PREPARATION GUIDE, VERSION 1.0 AUGUST 15, 2005  pg 9</a:t>
            </a:r>
          </a:p>
          <a:p>
            <a:endParaRPr lang="en-US" dirty="0"/>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915379757"/>
              </p:ext>
            </p:extLst>
          </p:nvPr>
        </p:nvGraphicFramePr>
        <p:xfrm>
          <a:off x="4146549" y="4327452"/>
          <a:ext cx="2228850" cy="582116"/>
        </p:xfrm>
        <a:graphic>
          <a:graphicData uri="http://schemas.openxmlformats.org/presentationml/2006/ole">
            <mc:AlternateContent xmlns:mc="http://schemas.openxmlformats.org/markup-compatibility/2006">
              <mc:Choice xmlns:v="urn:schemas-microsoft-com:vml" Requires="v">
                <p:oleObj spid="_x0000_s10328" name="Worksheet" r:id="rId4" imgW="2228898" imgH="580897" progId="Excel.Sheet.12">
                  <p:embed/>
                </p:oleObj>
              </mc:Choice>
              <mc:Fallback>
                <p:oleObj name="Worksheet" r:id="rId4" imgW="2228898" imgH="580897" progId="Excel.Sheet.12">
                  <p:embed/>
                  <p:pic>
                    <p:nvPicPr>
                      <p:cNvPr id="0" name=""/>
                      <p:cNvPicPr/>
                      <p:nvPr/>
                    </p:nvPicPr>
                    <p:blipFill>
                      <a:blip r:embed="rId5"/>
                      <a:stretch>
                        <a:fillRect/>
                      </a:stretch>
                    </p:blipFill>
                    <p:spPr>
                      <a:xfrm>
                        <a:off x="4146549" y="4327452"/>
                        <a:ext cx="2228850" cy="582116"/>
                      </a:xfrm>
                      <a:prstGeom prst="rect">
                        <a:avLst/>
                      </a:prstGeom>
                    </p:spPr>
                  </p:pic>
                </p:oleObj>
              </mc:Fallback>
            </mc:AlternateContent>
          </a:graphicData>
        </a:graphic>
      </p:graphicFrame>
    </p:spTree>
    <p:extLst>
      <p:ext uri="{BB962C8B-B14F-4D97-AF65-F5344CB8AC3E}">
        <p14:creationId xmlns:p14="http://schemas.microsoft.com/office/powerpoint/2010/main" val="2800474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fld id="{49CD0065-B366-4599-856C-21F3C01B2E6A}" type="slidenum">
              <a:rPr lang="en-US" smtClean="0"/>
              <a:pPr/>
              <a:t>79</a:t>
            </a:fld>
            <a:endParaRPr lang="en-US" dirty="0"/>
          </a:p>
        </p:txBody>
      </p:sp>
      <p:sp>
        <p:nvSpPr>
          <p:cNvPr id="284675" name="Rectangle 3"/>
          <p:cNvSpPr>
            <a:spLocks noGrp="1" noChangeArrowheads="1"/>
          </p:cNvSpPr>
          <p:nvPr>
            <p:ph type="body" idx="1"/>
          </p:nvPr>
        </p:nvSpPr>
        <p:spPr>
          <a:xfrm>
            <a:off x="444502" y="4257404"/>
            <a:ext cx="3521075" cy="4903774"/>
          </a:xfrm>
          <a:prstGeom prst="rect">
            <a:avLst/>
          </a:prstGeom>
        </p:spPr>
        <p:txBody>
          <a:bodyPr/>
          <a:lstStyle/>
          <a:p>
            <a:r>
              <a:rPr lang="en-US" dirty="0"/>
              <a:t>Event-driven schedule ensures all tasks are planned and accomplished in a rational and logical order</a:t>
            </a:r>
          </a:p>
          <a:p>
            <a:pPr lvl="1"/>
            <a:r>
              <a:rPr lang="en-US" dirty="0"/>
              <a:t>Provides an overarching framework against which all work is accomplished</a:t>
            </a:r>
          </a:p>
          <a:p>
            <a:pPr lvl="1"/>
            <a:r>
              <a:rPr lang="en-US" dirty="0"/>
              <a:t>Documents all tasks required to deliver a high quality product and facilitate success throughout the life cycle</a:t>
            </a:r>
          </a:p>
          <a:p>
            <a:pPr lvl="1"/>
            <a:r>
              <a:rPr lang="en-US" dirty="0"/>
              <a:t>Provides an understanding of the scope of work required and the likely structure of the program</a:t>
            </a:r>
          </a:p>
          <a:p>
            <a:pPr lvl="1"/>
            <a:r>
              <a:rPr lang="en-US" dirty="0"/>
              <a:t>Depicts likely progression of work, with the most emphasis on the current or upcoming phase</a:t>
            </a:r>
          </a:p>
          <a:p>
            <a:pPr lvl="1"/>
            <a:r>
              <a:rPr lang="en-US" dirty="0"/>
              <a:t>Identify dependencies, which may be performed by different organizations</a:t>
            </a:r>
          </a:p>
          <a:p>
            <a:r>
              <a:rPr lang="en-US" dirty="0"/>
              <a:t>Depends on a fundamental understanding of the technical products required and the time necessary to develop these products</a:t>
            </a:r>
          </a:p>
          <a:p>
            <a:r>
              <a:rPr lang="en-US" dirty="0"/>
              <a:t>Uses a work breakdown structure (WBS) identifying all major systems and subsystems down to a configuration item level</a:t>
            </a:r>
          </a:p>
          <a:p>
            <a:r>
              <a:rPr lang="en-US" dirty="0"/>
              <a:t>Captures all activities required to define, design, integrate, test, evaluate and deliver system elements </a:t>
            </a:r>
          </a:p>
          <a:p>
            <a:r>
              <a:rPr lang="en-US" dirty="0"/>
              <a:t>Further defined in terms of calendar time and resources to complete and assembled into an integrated, event-based, and resource-based schedule</a:t>
            </a:r>
          </a:p>
          <a:p>
            <a:endParaRPr lang="en-US" dirty="0"/>
          </a:p>
        </p:txBody>
      </p:sp>
      <p:sp>
        <p:nvSpPr>
          <p:cNvPr id="4" name="Slide Image Placeholder 3"/>
          <p:cNvSpPr>
            <a:spLocks noGrp="1" noRot="1" noChangeAspect="1"/>
          </p:cNvSpPr>
          <p:nvPr>
            <p:ph type="sldImg"/>
          </p:nvPr>
        </p:nvSpPr>
        <p:spPr>
          <a:xfrm>
            <a:off x="1544638" y="360363"/>
            <a:ext cx="4273550" cy="3205162"/>
          </a:xfrm>
        </p:spPr>
      </p:sp>
    </p:spTree>
    <p:extLst>
      <p:ext uri="{BB962C8B-B14F-4D97-AF65-F5344CB8AC3E}">
        <p14:creationId xmlns:p14="http://schemas.microsoft.com/office/powerpoint/2010/main" val="3949490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1062038" y="388938"/>
            <a:ext cx="4505325" cy="3379787"/>
          </a:xfrm>
          <a:ln/>
        </p:spPr>
      </p:sp>
      <p:sp>
        <p:nvSpPr>
          <p:cNvPr id="68611" name="Notes Placeholder 2"/>
          <p:cNvSpPr>
            <a:spLocks noGrp="1"/>
          </p:cNvSpPr>
          <p:nvPr>
            <p:ph type="body" idx="1"/>
          </p:nvPr>
        </p:nvSpPr>
        <p:spPr>
          <a:xfrm>
            <a:off x="1125942" y="3912587"/>
            <a:ext cx="4393361" cy="5091133"/>
          </a:xfrm>
          <a:prstGeom prst="rect">
            <a:avLst/>
          </a:prstGeom>
          <a:noFill/>
          <a:ln/>
        </p:spPr>
        <p:txBody>
          <a:bodyPr/>
          <a:lstStyle/>
          <a:p>
            <a:pPr>
              <a:lnSpc>
                <a:spcPct val="80000"/>
              </a:lnSpc>
            </a:pPr>
            <a:r>
              <a:rPr lang="en-US" dirty="0"/>
              <a:t>Management techniques:</a:t>
            </a:r>
          </a:p>
          <a:p>
            <a:pPr lvl="1">
              <a:lnSpc>
                <a:spcPct val="80000"/>
              </a:lnSpc>
            </a:pPr>
            <a:r>
              <a:rPr lang="en-US" dirty="0"/>
              <a:t>Define project activities</a:t>
            </a:r>
          </a:p>
          <a:p>
            <a:pPr lvl="1">
              <a:lnSpc>
                <a:spcPct val="80000"/>
              </a:lnSpc>
            </a:pPr>
            <a:r>
              <a:rPr lang="en-US" dirty="0"/>
              <a:t>Estimate the activity duration using references, professional contacts, actual task completion personnel</a:t>
            </a:r>
          </a:p>
          <a:p>
            <a:pPr lvl="1">
              <a:lnSpc>
                <a:spcPct val="80000"/>
              </a:lnSpc>
            </a:pPr>
            <a:r>
              <a:rPr lang="en-US" dirty="0"/>
              <a:t>Track progress using PM tools: Gantt Chart, </a:t>
            </a:r>
            <a:r>
              <a:rPr lang="en-US" b="1" dirty="0"/>
              <a:t>Work Breakdown Structure</a:t>
            </a:r>
            <a:r>
              <a:rPr lang="en-US" dirty="0"/>
              <a:t>, Network Diagram…….  </a:t>
            </a:r>
          </a:p>
          <a:p>
            <a:pPr lvl="1">
              <a:lnSpc>
                <a:spcPct val="80000"/>
              </a:lnSpc>
            </a:pPr>
            <a:endParaRPr lang="en-US" dirty="0"/>
          </a:p>
          <a:p>
            <a:r>
              <a:rPr lang="en-US" b="1" u="sng" dirty="0">
                <a:latin typeface="Calibri" pitchFamily="34" charset="0"/>
                <a:cs typeface="Calibri" pitchFamily="34" charset="0"/>
              </a:rPr>
              <a:t>Integrated Master Plan (IMP) </a:t>
            </a:r>
            <a:r>
              <a:rPr lang="en-US" b="1" dirty="0">
                <a:latin typeface="Calibri" pitchFamily="34" charset="0"/>
                <a:cs typeface="Calibri" pitchFamily="34" charset="0"/>
              </a:rPr>
              <a:t> and </a:t>
            </a:r>
            <a:r>
              <a:rPr lang="en-US" b="1" u="sng" dirty="0">
                <a:latin typeface="Calibri" pitchFamily="34" charset="0"/>
                <a:cs typeface="Calibri" pitchFamily="34" charset="0"/>
              </a:rPr>
              <a:t>Integrated Master Schedule (IMS)</a:t>
            </a:r>
          </a:p>
          <a:p>
            <a:endParaRPr lang="en-US" dirty="0">
              <a:latin typeface="Calibri" pitchFamily="34" charset="0"/>
              <a:cs typeface="Calibri" pitchFamily="34" charset="0"/>
            </a:endParaRPr>
          </a:p>
          <a:p>
            <a:r>
              <a:rPr lang="en-US" dirty="0">
                <a:latin typeface="Calibri" pitchFamily="34" charset="0"/>
                <a:cs typeface="Calibri" pitchFamily="34" charset="0"/>
              </a:rPr>
              <a:t>The </a:t>
            </a:r>
            <a:r>
              <a:rPr lang="en-US" b="1" dirty="0">
                <a:latin typeface="Calibri" pitchFamily="34" charset="0"/>
                <a:cs typeface="Calibri" pitchFamily="34" charset="0"/>
              </a:rPr>
              <a:t>IMP</a:t>
            </a:r>
            <a:r>
              <a:rPr lang="en-US" dirty="0">
                <a:latin typeface="Calibri" pitchFamily="34" charset="0"/>
                <a:cs typeface="Calibri" pitchFamily="34" charset="0"/>
              </a:rPr>
              <a:t> is an </a:t>
            </a:r>
            <a:r>
              <a:rPr lang="en-US" b="1" i="1" dirty="0">
                <a:latin typeface="Calibri" pitchFamily="34" charset="0"/>
                <a:cs typeface="Calibri" pitchFamily="34" charset="0"/>
              </a:rPr>
              <a:t>event driven plan</a:t>
            </a:r>
            <a:r>
              <a:rPr lang="en-US" dirty="0">
                <a:latin typeface="Calibri" pitchFamily="34" charset="0"/>
                <a:cs typeface="Calibri" pitchFamily="34" charset="0"/>
              </a:rPr>
              <a:t>:</a:t>
            </a:r>
          </a:p>
          <a:p>
            <a:pPr marL="112997" indent="-112997"/>
            <a:r>
              <a:rPr lang="en-US" dirty="0">
                <a:latin typeface="Calibri" pitchFamily="34" charset="0"/>
                <a:cs typeface="Calibri" pitchFamily="34" charset="0"/>
              </a:rPr>
              <a:t>Documenting the significant accomplishments necessary to complete the work</a:t>
            </a:r>
          </a:p>
          <a:p>
            <a:pPr marL="112997" indent="-112997"/>
            <a:r>
              <a:rPr lang="en-US" dirty="0">
                <a:latin typeface="Calibri" pitchFamily="34" charset="0"/>
                <a:cs typeface="Calibri" pitchFamily="34" charset="0"/>
              </a:rPr>
              <a:t>Linking each accomplishment to a key program event</a:t>
            </a:r>
          </a:p>
          <a:p>
            <a:endParaRPr lang="en-US" dirty="0">
              <a:latin typeface="Calibri" pitchFamily="34" charset="0"/>
              <a:cs typeface="Calibri" pitchFamily="34" charset="0"/>
            </a:endParaRPr>
          </a:p>
          <a:p>
            <a:r>
              <a:rPr lang="en-US" dirty="0">
                <a:latin typeface="Calibri" pitchFamily="34" charset="0"/>
                <a:cs typeface="Calibri" pitchFamily="34" charset="0"/>
              </a:rPr>
              <a:t>The </a:t>
            </a:r>
            <a:r>
              <a:rPr lang="en-US" b="1" dirty="0">
                <a:latin typeface="Calibri" pitchFamily="34" charset="0"/>
                <a:cs typeface="Calibri" pitchFamily="34" charset="0"/>
              </a:rPr>
              <a:t>IMS</a:t>
            </a:r>
            <a:r>
              <a:rPr lang="en-US" dirty="0">
                <a:latin typeface="Calibri" pitchFamily="34" charset="0"/>
                <a:cs typeface="Calibri" pitchFamily="34" charset="0"/>
              </a:rPr>
              <a:t> is :</a:t>
            </a:r>
          </a:p>
          <a:p>
            <a:pPr marL="112997" indent="-112997"/>
            <a:r>
              <a:rPr lang="en-US" dirty="0">
                <a:latin typeface="Calibri" pitchFamily="34" charset="0"/>
                <a:cs typeface="Calibri" pitchFamily="34" charset="0"/>
              </a:rPr>
              <a:t>An integrated and networked multi-layered schedule of program tasks required to complete the work effort captured in a </a:t>
            </a:r>
            <a:r>
              <a:rPr lang="en-US" b="1" i="1" u="sng" dirty="0">
                <a:latin typeface="Calibri" pitchFamily="34" charset="0"/>
                <a:cs typeface="Calibri" pitchFamily="34" charset="0"/>
              </a:rPr>
              <a:t>related IMP,</a:t>
            </a:r>
            <a:r>
              <a:rPr lang="en-US" dirty="0">
                <a:latin typeface="Calibri" pitchFamily="34" charset="0"/>
                <a:cs typeface="Calibri" pitchFamily="34" charset="0"/>
              </a:rPr>
              <a:t> and should:</a:t>
            </a:r>
          </a:p>
          <a:p>
            <a:pPr marL="338991" lvl="1" indent="-112997">
              <a:buFont typeface="Wingdings" pitchFamily="2" charset="2"/>
              <a:buChar char="ü"/>
            </a:pPr>
            <a:r>
              <a:rPr lang="en-US" dirty="0">
                <a:latin typeface="Calibri" pitchFamily="34" charset="0"/>
                <a:cs typeface="Calibri" pitchFamily="34" charset="0"/>
              </a:rPr>
              <a:t> include all IMP events and accomplishments</a:t>
            </a:r>
          </a:p>
          <a:p>
            <a:pPr marL="338991" lvl="1" indent="-112997">
              <a:buFont typeface="Wingdings" pitchFamily="2" charset="2"/>
              <a:buChar char="ü"/>
            </a:pPr>
            <a:r>
              <a:rPr lang="en-US" dirty="0">
                <a:latin typeface="Calibri" pitchFamily="34" charset="0"/>
                <a:cs typeface="Calibri" pitchFamily="34" charset="0"/>
              </a:rPr>
              <a:t> Support each accomplishment closure criteria</a:t>
            </a:r>
          </a:p>
          <a:p>
            <a:pPr marL="112997" indent="-112997">
              <a:buFont typeface="Arial" pitchFamily="34" charset="0"/>
              <a:buChar char="•"/>
            </a:pPr>
            <a:r>
              <a:rPr lang="en-US" dirty="0">
                <a:latin typeface="Calibri" pitchFamily="34" charset="0"/>
                <a:cs typeface="Calibri" pitchFamily="34" charset="0"/>
              </a:rPr>
              <a:t>A time-based schedule containing the networked, detailed tasks necessary to ensure successful program/contract execution.</a:t>
            </a:r>
          </a:p>
          <a:p>
            <a:pPr marL="112997" indent="-112997"/>
            <a:r>
              <a:rPr lang="en-US" dirty="0">
                <a:latin typeface="Calibri" pitchFamily="34" charset="0"/>
                <a:cs typeface="Calibri" pitchFamily="34" charset="0"/>
              </a:rPr>
              <a:t>Traceable to the integrated master plan, the contract work breakdown structure, and the statement of work</a:t>
            </a:r>
          </a:p>
          <a:p>
            <a:pPr marL="112997" indent="-112997"/>
            <a:r>
              <a:rPr lang="en-US" dirty="0">
                <a:latin typeface="Calibri" pitchFamily="34" charset="0"/>
                <a:cs typeface="Calibri" pitchFamily="34" charset="0"/>
              </a:rPr>
              <a:t>Used to verify attainability of contract objectives, to evaluate progress toward meeting program objectives, and to integrate the program schedule activities with all related components.</a:t>
            </a:r>
          </a:p>
          <a:p>
            <a:endParaRPr lang="en-US" dirty="0">
              <a:latin typeface="Calibri" pitchFamily="34" charset="0"/>
              <a:cs typeface="Calibri" pitchFamily="34" charset="0"/>
            </a:endParaRPr>
          </a:p>
          <a:p>
            <a:r>
              <a:rPr lang="en-US" dirty="0">
                <a:latin typeface="Calibri" pitchFamily="34" charset="0"/>
                <a:cs typeface="Calibri" pitchFamily="34" charset="0"/>
              </a:rPr>
              <a:t>The </a:t>
            </a:r>
            <a:r>
              <a:rPr lang="en-US" b="1" dirty="0">
                <a:latin typeface="Calibri" pitchFamily="34" charset="0"/>
                <a:cs typeface="Calibri" pitchFamily="34" charset="0"/>
              </a:rPr>
              <a:t>IMP</a:t>
            </a:r>
            <a:r>
              <a:rPr lang="en-US" dirty="0">
                <a:latin typeface="Calibri" pitchFamily="34" charset="0"/>
                <a:cs typeface="Calibri" pitchFamily="34" charset="0"/>
              </a:rPr>
              <a:t> and </a:t>
            </a:r>
            <a:r>
              <a:rPr lang="en-US" b="1" dirty="0">
                <a:latin typeface="Calibri" pitchFamily="34" charset="0"/>
                <a:cs typeface="Calibri" pitchFamily="34" charset="0"/>
              </a:rPr>
              <a:t>IMS </a:t>
            </a:r>
            <a:r>
              <a:rPr lang="en-US" dirty="0">
                <a:latin typeface="Calibri" pitchFamily="34" charset="0"/>
                <a:cs typeface="Calibri" pitchFamily="34" charset="0"/>
              </a:rPr>
              <a:t>are business tools that:</a:t>
            </a:r>
          </a:p>
          <a:p>
            <a:pPr marL="112997" indent="-112997"/>
            <a:r>
              <a:rPr lang="en-US" dirty="0">
                <a:latin typeface="Calibri" pitchFamily="34" charset="0"/>
                <a:cs typeface="Calibri" pitchFamily="34" charset="0"/>
              </a:rPr>
              <a:t>Provide for improved day-to-day program execution</a:t>
            </a:r>
          </a:p>
          <a:p>
            <a:pPr marL="112997" indent="-112997"/>
            <a:r>
              <a:rPr lang="en-US" dirty="0">
                <a:latin typeface="Calibri" pitchFamily="34" charset="0"/>
                <a:cs typeface="Calibri" pitchFamily="34" charset="0"/>
              </a:rPr>
              <a:t>Afford on-going insight into program status by both the government program office personnel and contractor personnel</a:t>
            </a:r>
          </a:p>
          <a:p>
            <a:pPr marL="112997" indent="-112997"/>
            <a:r>
              <a:rPr lang="en-US" dirty="0">
                <a:latin typeface="Calibri" pitchFamily="34" charset="0"/>
                <a:cs typeface="Calibri" pitchFamily="34" charset="0"/>
              </a:rPr>
              <a:t>Help to support the “what-if” exercises</a:t>
            </a:r>
          </a:p>
          <a:p>
            <a:pPr marL="112997" indent="-112997"/>
            <a:r>
              <a:rPr lang="en-US" dirty="0">
                <a:latin typeface="Calibri" pitchFamily="34" charset="0"/>
                <a:cs typeface="Calibri" pitchFamily="34" charset="0"/>
              </a:rPr>
              <a:t>Identify and assess candidate problem workarounds</a:t>
            </a:r>
          </a:p>
          <a:p>
            <a:pPr marL="112997" indent="-112997"/>
            <a:r>
              <a:rPr lang="en-US" dirty="0">
                <a:latin typeface="Calibri" pitchFamily="34" charset="0"/>
                <a:cs typeface="Calibri" pitchFamily="34" charset="0"/>
              </a:rPr>
              <a:t>Focus and strengthen the Government-Contractor team</a:t>
            </a:r>
          </a:p>
          <a:p>
            <a:pPr marL="112997" indent="-112997"/>
            <a:r>
              <a:rPr lang="en-US" dirty="0">
                <a:latin typeface="Calibri" pitchFamily="34" charset="0"/>
                <a:cs typeface="Calibri" pitchFamily="34" charset="0"/>
              </a:rPr>
              <a:t>Enhance the management of acquisition, modification and sustainment programs</a:t>
            </a:r>
          </a:p>
          <a:p>
            <a:pPr marL="112997" indent="-112997"/>
            <a:r>
              <a:rPr lang="en-US" dirty="0">
                <a:latin typeface="Calibri" pitchFamily="34" charset="0"/>
                <a:cs typeface="Calibri" pitchFamily="34" charset="0"/>
              </a:rPr>
              <a:t>Provide a systematic approach to program planning, scheduling and execution</a:t>
            </a:r>
          </a:p>
          <a:p>
            <a:pPr marL="112997" indent="-112997"/>
            <a:r>
              <a:rPr lang="en-US" dirty="0">
                <a:latin typeface="Calibri" pitchFamily="34" charset="0"/>
                <a:cs typeface="Calibri" pitchFamily="34" charset="0"/>
              </a:rPr>
              <a:t>Are equally applicable to competitive and sole source procurements with industry, as well as government in-house efforts</a:t>
            </a:r>
          </a:p>
          <a:p>
            <a:endParaRPr lang="en-US" dirty="0">
              <a:latin typeface="Calibri" pitchFamily="34" charset="0"/>
              <a:cs typeface="Calibri" pitchFamily="34" charset="0"/>
            </a:endParaRPr>
          </a:p>
          <a:p>
            <a:r>
              <a:rPr lang="en-US" dirty="0">
                <a:latin typeface="Calibri" pitchFamily="34" charset="0"/>
                <a:cs typeface="Calibri" pitchFamily="34" charset="0"/>
              </a:rPr>
              <a:t>A well-prepared </a:t>
            </a:r>
            <a:r>
              <a:rPr lang="en-US" b="1" dirty="0">
                <a:latin typeface="Calibri" pitchFamily="34" charset="0"/>
                <a:cs typeface="Calibri" pitchFamily="34" charset="0"/>
              </a:rPr>
              <a:t>IMP </a:t>
            </a:r>
            <a:r>
              <a:rPr lang="en-US" dirty="0">
                <a:latin typeface="Calibri" pitchFamily="34" charset="0"/>
                <a:cs typeface="Calibri" pitchFamily="34" charset="0"/>
              </a:rPr>
              <a:t>and </a:t>
            </a:r>
            <a:r>
              <a:rPr lang="en-US" b="1" dirty="0">
                <a:latin typeface="Calibri" pitchFamily="34" charset="0"/>
                <a:cs typeface="Calibri" pitchFamily="34" charset="0"/>
              </a:rPr>
              <a:t>IMS </a:t>
            </a:r>
            <a:r>
              <a:rPr lang="en-US" dirty="0">
                <a:latin typeface="Calibri" pitchFamily="34" charset="0"/>
                <a:cs typeface="Calibri" pitchFamily="34" charset="0"/>
              </a:rPr>
              <a:t>are tools with a wide range of </a:t>
            </a:r>
            <a:r>
              <a:rPr lang="en-US" b="1" i="1" u="sng" dirty="0">
                <a:latin typeface="Calibri" pitchFamily="34" charset="0"/>
                <a:cs typeface="Calibri" pitchFamily="34" charset="0"/>
              </a:rPr>
              <a:t>value added </a:t>
            </a:r>
            <a:r>
              <a:rPr lang="en-US" dirty="0">
                <a:latin typeface="Calibri" pitchFamily="34" charset="0"/>
                <a:cs typeface="Calibri" pitchFamily="34" charset="0"/>
              </a:rPr>
              <a:t> management applications:</a:t>
            </a:r>
          </a:p>
          <a:p>
            <a:pPr marL="112997" indent="-112997"/>
            <a:r>
              <a:rPr lang="en-US" dirty="0">
                <a:latin typeface="Calibri" pitchFamily="34" charset="0"/>
                <a:cs typeface="Calibri" pitchFamily="34" charset="0"/>
              </a:rPr>
              <a:t>In preparing for source selection and its activities, the IMP and  IMS:</a:t>
            </a:r>
          </a:p>
          <a:p>
            <a:pPr marL="338991" lvl="1" indent="-112997">
              <a:buFont typeface="Wingdings" pitchFamily="2" charset="2"/>
              <a:buChar char="ü"/>
            </a:pPr>
            <a:r>
              <a:rPr lang="en-US" dirty="0">
                <a:latin typeface="Calibri" pitchFamily="34" charset="0"/>
                <a:cs typeface="Calibri" pitchFamily="34" charset="0"/>
              </a:rPr>
              <a:t> Give </a:t>
            </a:r>
            <a:r>
              <a:rPr lang="en-US" dirty="0" err="1">
                <a:latin typeface="Calibri" pitchFamily="34" charset="0"/>
                <a:cs typeface="Calibri" pitchFamily="34" charset="0"/>
              </a:rPr>
              <a:t>offerors</a:t>
            </a:r>
            <a:r>
              <a:rPr lang="en-US" dirty="0">
                <a:latin typeface="Calibri" pitchFamily="34" charset="0"/>
                <a:cs typeface="Calibri" pitchFamily="34" charset="0"/>
              </a:rPr>
              <a:t> </a:t>
            </a:r>
            <a:r>
              <a:rPr lang="en-US" dirty="0" err="1">
                <a:latin typeface="Calibri" pitchFamily="34" charset="0"/>
                <a:cs typeface="Calibri" pitchFamily="34" charset="0"/>
              </a:rPr>
              <a:t>flexibilitiy</a:t>
            </a:r>
            <a:r>
              <a:rPr lang="en-US" dirty="0">
                <a:latin typeface="Calibri" pitchFamily="34" charset="0"/>
                <a:cs typeface="Calibri" pitchFamily="34" charset="0"/>
              </a:rPr>
              <a:t> in performing detailed program execution planning, organization and scheduling within any existing Request for Proposal (RFP) constraints</a:t>
            </a:r>
          </a:p>
          <a:p>
            <a:pPr marL="338991" lvl="1" indent="-112997">
              <a:buFont typeface="Wingdings" pitchFamily="2" charset="2"/>
              <a:buChar char="ü"/>
            </a:pPr>
            <a:r>
              <a:rPr lang="en-US" dirty="0">
                <a:latin typeface="Calibri" pitchFamily="34" charset="0"/>
                <a:cs typeface="Calibri" pitchFamily="34" charset="0"/>
              </a:rPr>
              <a:t> Serve as the basis for the </a:t>
            </a:r>
            <a:r>
              <a:rPr lang="en-US" dirty="0" err="1">
                <a:latin typeface="Calibri" pitchFamily="34" charset="0"/>
                <a:cs typeface="Calibri" pitchFamily="34" charset="0"/>
              </a:rPr>
              <a:t>offeror’s</a:t>
            </a:r>
            <a:r>
              <a:rPr lang="en-US" dirty="0">
                <a:latin typeface="Calibri" pitchFamily="34" charset="0"/>
                <a:cs typeface="Calibri" pitchFamily="34" charset="0"/>
              </a:rPr>
              <a:t> detailed execution IMS of how the contractor intends to meet the RFP requirements</a:t>
            </a:r>
          </a:p>
          <a:p>
            <a:pPr marL="338991" lvl="1" indent="-112997">
              <a:buFont typeface="Wingdings" pitchFamily="2" charset="2"/>
              <a:buChar char="ü"/>
            </a:pPr>
            <a:r>
              <a:rPr lang="en-US" dirty="0">
                <a:latin typeface="Calibri" pitchFamily="34" charset="0"/>
                <a:cs typeface="Calibri" pitchFamily="34" charset="0"/>
              </a:rPr>
              <a:t> Encourage the use of real integrated product development and systems integration approaches</a:t>
            </a:r>
          </a:p>
          <a:p>
            <a:pPr marL="338991" lvl="1" indent="-112997">
              <a:buFont typeface="Wingdings" pitchFamily="2" charset="2"/>
              <a:buChar char="ü"/>
            </a:pPr>
            <a:r>
              <a:rPr lang="en-US" dirty="0">
                <a:latin typeface="Calibri" pitchFamily="34" charset="0"/>
                <a:cs typeface="Calibri" pitchFamily="34" charset="0"/>
              </a:rPr>
              <a:t> All necessary functional disciplines should be contributing at this time and the </a:t>
            </a:r>
            <a:r>
              <a:rPr lang="en-US" dirty="0" err="1">
                <a:latin typeface="Calibri" pitchFamily="34" charset="0"/>
                <a:cs typeface="Calibri" pitchFamily="34" charset="0"/>
              </a:rPr>
              <a:t>offeror’s</a:t>
            </a:r>
            <a:r>
              <a:rPr lang="en-US" dirty="0">
                <a:latin typeface="Calibri" pitchFamily="34" charset="0"/>
                <a:cs typeface="Calibri" pitchFamily="34" charset="0"/>
              </a:rPr>
              <a:t> IMS should contain the integrated network formed by all the necessary tasks and their inter-relationships</a:t>
            </a:r>
          </a:p>
          <a:p>
            <a:pPr marL="338991" lvl="1" indent="-112997">
              <a:buFont typeface="Wingdings" pitchFamily="2" charset="2"/>
              <a:buChar char="ü"/>
            </a:pPr>
            <a:r>
              <a:rPr lang="en-US" dirty="0">
                <a:latin typeface="Calibri" pitchFamily="34" charset="0"/>
                <a:cs typeface="Calibri" pitchFamily="34" charset="0"/>
              </a:rPr>
              <a:t> Provide the Government proposal evaluation team with the information needed to assess each </a:t>
            </a:r>
            <a:r>
              <a:rPr lang="en-US" dirty="0" err="1">
                <a:latin typeface="Calibri" pitchFamily="34" charset="0"/>
                <a:cs typeface="Calibri" pitchFamily="34" charset="0"/>
              </a:rPr>
              <a:t>offeror’s</a:t>
            </a:r>
            <a:r>
              <a:rPr lang="en-US" dirty="0">
                <a:latin typeface="Calibri" pitchFamily="34" charset="0"/>
                <a:cs typeface="Calibri" pitchFamily="34" charset="0"/>
              </a:rPr>
              <a:t> requirements including Mission Capability, Proposal Risk, Performance Confidence and Price and Cost evaluation factors</a:t>
            </a:r>
          </a:p>
          <a:p>
            <a:pPr marL="225994" lvl="1"/>
            <a:endParaRPr lang="en-US" dirty="0">
              <a:latin typeface="Calibri" pitchFamily="34" charset="0"/>
              <a:cs typeface="Calibri" pitchFamily="34" charset="0"/>
            </a:endParaRPr>
          </a:p>
          <a:p>
            <a:pPr marL="112997" indent="-112997">
              <a:buFont typeface="Arial" pitchFamily="34" charset="0"/>
              <a:buChar char="•"/>
            </a:pPr>
            <a:r>
              <a:rPr lang="en-US" dirty="0">
                <a:latin typeface="Calibri" pitchFamily="34" charset="0"/>
                <a:cs typeface="Calibri" pitchFamily="34" charset="0"/>
              </a:rPr>
              <a:t>After the contract award, the government and contractor’s plans and schedule:</a:t>
            </a:r>
          </a:p>
          <a:p>
            <a:pPr marL="338991" lvl="1" indent="-112997">
              <a:buFont typeface="Wingdings" pitchFamily="2" charset="2"/>
              <a:buChar char="ü"/>
            </a:pPr>
            <a:r>
              <a:rPr lang="en-US" dirty="0">
                <a:latin typeface="Calibri" pitchFamily="34" charset="0"/>
                <a:cs typeface="Calibri" pitchFamily="34" charset="0"/>
              </a:rPr>
              <a:t> Provide the detailed integrated execution plan and supporting schedule, clearly identifying what has to be done and when it must be done</a:t>
            </a:r>
          </a:p>
          <a:p>
            <a:pPr marL="338991" lvl="1" indent="-112997">
              <a:buFont typeface="Wingdings" pitchFamily="2" charset="2"/>
              <a:buChar char="ü"/>
            </a:pPr>
            <a:r>
              <a:rPr lang="en-US" dirty="0">
                <a:latin typeface="Calibri" pitchFamily="34" charset="0"/>
                <a:cs typeface="Calibri" pitchFamily="34" charset="0"/>
              </a:rPr>
              <a:t> Serve as the basis for ensuring mutual understanding of government </a:t>
            </a:r>
            <a:r>
              <a:rPr lang="en-US" dirty="0" err="1">
                <a:latin typeface="Calibri" pitchFamily="34" charset="0"/>
                <a:cs typeface="Calibri" pitchFamily="34" charset="0"/>
              </a:rPr>
              <a:t>expectaations</a:t>
            </a:r>
            <a:r>
              <a:rPr lang="en-US" dirty="0">
                <a:latin typeface="Calibri" pitchFamily="34" charset="0"/>
                <a:cs typeface="Calibri" pitchFamily="34" charset="0"/>
              </a:rPr>
              <a:t> and agreement on the program content, program plan, schedule and risk</a:t>
            </a:r>
          </a:p>
          <a:p>
            <a:r>
              <a:rPr lang="en-US" dirty="0">
                <a:latin typeface="Calibri" pitchFamily="34" charset="0"/>
                <a:cs typeface="Calibri" pitchFamily="34" charset="0"/>
              </a:rPr>
              <a:t> </a:t>
            </a:r>
          </a:p>
          <a:p>
            <a:pPr marL="112997" indent="-112997"/>
            <a:r>
              <a:rPr lang="en-US" dirty="0">
                <a:latin typeface="Calibri" pitchFamily="34" charset="0"/>
                <a:cs typeface="Calibri" pitchFamily="34" charset="0"/>
              </a:rPr>
              <a:t>During the actual program execution, the IMP and IMS:</a:t>
            </a:r>
          </a:p>
          <a:p>
            <a:pPr marL="338991" lvl="1" indent="-112997">
              <a:buFont typeface="Wingdings" pitchFamily="2" charset="2"/>
              <a:buChar char="ü"/>
            </a:pPr>
            <a:r>
              <a:rPr lang="en-US" dirty="0">
                <a:latin typeface="Calibri" pitchFamily="34" charset="0"/>
                <a:cs typeface="Calibri" pitchFamily="34" charset="0"/>
              </a:rPr>
              <a:t> Provide a framework for insight into the contractor’s performance for both the program office and for the contractor’s management team</a:t>
            </a:r>
          </a:p>
          <a:p>
            <a:pPr marL="338991" lvl="1" indent="-112997">
              <a:buFont typeface="Wingdings" pitchFamily="2" charset="2"/>
              <a:buChar char="ü"/>
            </a:pPr>
            <a:r>
              <a:rPr lang="en-US" dirty="0">
                <a:latin typeface="Calibri" pitchFamily="34" charset="0"/>
                <a:cs typeface="Calibri" pitchFamily="34" charset="0"/>
              </a:rPr>
              <a:t> When properly integrated with EVM through a sound technical management approach as documented in the program’s </a:t>
            </a:r>
            <a:r>
              <a:rPr lang="en-US" i="1" dirty="0">
                <a:latin typeface="Calibri" pitchFamily="34" charset="0"/>
                <a:cs typeface="Calibri" pitchFamily="34" charset="0"/>
              </a:rPr>
              <a:t>Systems Engineering Plan (SEP),</a:t>
            </a:r>
            <a:r>
              <a:rPr lang="en-US" dirty="0">
                <a:latin typeface="Calibri" pitchFamily="34" charset="0"/>
                <a:cs typeface="Calibri" pitchFamily="34" charset="0"/>
              </a:rPr>
              <a:t> enable the program management office to:</a:t>
            </a:r>
          </a:p>
          <a:p>
            <a:pPr marL="677982" lvl="2" indent="-225994">
              <a:buFont typeface="+mj-lt"/>
              <a:buAutoNum type="arabicPeriod"/>
            </a:pPr>
            <a:r>
              <a:rPr lang="en-US" dirty="0">
                <a:latin typeface="Calibri" pitchFamily="34" charset="0"/>
                <a:cs typeface="Calibri" pitchFamily="34" charset="0"/>
              </a:rPr>
              <a:t>Identify and assess actual progress versus the planned progress</a:t>
            </a:r>
          </a:p>
          <a:p>
            <a:pPr marL="677982" lvl="2" indent="-225994">
              <a:buFont typeface="+mj-lt"/>
              <a:buAutoNum type="arabicPeriod"/>
            </a:pPr>
            <a:r>
              <a:rPr lang="en-US" dirty="0">
                <a:latin typeface="Calibri" pitchFamily="34" charset="0"/>
                <a:cs typeface="Calibri" pitchFamily="34" charset="0"/>
              </a:rPr>
              <a:t>Monitor the program critical path and help develop workarounds to problem areas</a:t>
            </a:r>
          </a:p>
          <a:p>
            <a:pPr marL="677982" lvl="2" indent="-225994">
              <a:buFont typeface="+mj-lt"/>
              <a:buAutoNum type="arabicPeriod"/>
            </a:pPr>
            <a:r>
              <a:rPr lang="en-US" dirty="0">
                <a:latin typeface="Calibri" pitchFamily="34" charset="0"/>
                <a:cs typeface="Calibri" pitchFamily="34" charset="0"/>
              </a:rPr>
              <a:t>Appraise program maturity</a:t>
            </a:r>
          </a:p>
          <a:p>
            <a:pPr marL="677982" lvl="2" indent="-225994">
              <a:buFont typeface="+mj-lt"/>
              <a:buAutoNum type="arabicPeriod"/>
            </a:pPr>
            <a:r>
              <a:rPr lang="en-US" dirty="0">
                <a:latin typeface="Calibri" pitchFamily="34" charset="0"/>
                <a:cs typeface="Calibri" pitchFamily="34" charset="0"/>
              </a:rPr>
              <a:t>Evaluate the status of risk management activities based on the inclusion of the program risk mitigation activities in the IMP and IMS</a:t>
            </a:r>
          </a:p>
          <a:p>
            <a:pPr marL="677982" lvl="2" indent="-225994">
              <a:buFont typeface="+mj-lt"/>
              <a:buAutoNum type="arabicPeriod"/>
            </a:pPr>
            <a:r>
              <a:rPr lang="en-US" dirty="0">
                <a:latin typeface="Calibri" pitchFamily="34" charset="0"/>
                <a:cs typeface="Calibri" pitchFamily="34" charset="0"/>
              </a:rPr>
              <a:t>Assess the progress on selected Key Performance Parameters (KPPs) and Technical Performance Measures (TPMs)</a:t>
            </a:r>
          </a:p>
          <a:p>
            <a:pPr marL="677982" lvl="2" indent="-225994">
              <a:buFont typeface="+mj-lt"/>
              <a:buAutoNum type="arabicPeriod"/>
            </a:pPr>
            <a:r>
              <a:rPr lang="en-US" dirty="0">
                <a:latin typeface="Calibri" pitchFamily="34" charset="0"/>
                <a:cs typeface="Calibri" pitchFamily="34" charset="0"/>
              </a:rPr>
              <a:t>Provide an objective, quantitative basis for the contractor’s performance assessment rating award fee</a:t>
            </a:r>
          </a:p>
          <a:p>
            <a:pPr marL="677982" lvl="2" indent="-225994">
              <a:buFont typeface="+mj-lt"/>
              <a:buAutoNum type="arabicPeriod"/>
            </a:pPr>
            <a:r>
              <a:rPr lang="en-US" dirty="0">
                <a:latin typeface="Calibri" pitchFamily="34" charset="0"/>
                <a:cs typeface="Calibri" pitchFamily="34" charset="0"/>
              </a:rPr>
              <a:t>Afford better insight into potential follow-on efforts that were not part of the original contract award</a:t>
            </a:r>
          </a:p>
          <a:p>
            <a:pPr lvl="0">
              <a:lnSpc>
                <a:spcPct val="80000"/>
              </a:lnSpc>
            </a:pPr>
            <a:endParaRPr lang="en-US" dirty="0"/>
          </a:p>
          <a:p>
            <a:endParaRPr lang="en-US" dirty="0"/>
          </a:p>
          <a:p>
            <a:pPr defTabSz="903976" eaLnBrk="0" fontAlgn="base" hangingPunct="0">
              <a:spcBef>
                <a:spcPct val="30000"/>
              </a:spcBef>
              <a:spcAft>
                <a:spcPct val="0"/>
              </a:spcAft>
              <a:defRPr/>
            </a:pPr>
            <a:r>
              <a:rPr lang="en-US" i="1" dirty="0"/>
              <a:t>(WB pgs.       )</a:t>
            </a:r>
          </a:p>
          <a:p>
            <a:endParaRPr lang="en-US" dirty="0"/>
          </a:p>
        </p:txBody>
      </p:sp>
      <p:sp>
        <p:nvSpPr>
          <p:cNvPr id="68612"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660210DC-35DA-4AD0-B547-FCE5A7DCCC4E}" type="slidenum">
              <a:rPr lang="en-US" b="1" smtClean="0">
                <a:solidFill>
                  <a:prstClr val="black"/>
                </a:solidFill>
                <a:latin typeface="Verdana" pitchFamily="34" charset="0"/>
              </a:rPr>
              <a:pPr/>
              <a:t>8</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4622145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xfrm>
            <a:off x="1544638" y="360363"/>
            <a:ext cx="4273550" cy="3205162"/>
          </a:xfrm>
          <a:ln/>
        </p:spPr>
      </p:sp>
      <p:sp>
        <p:nvSpPr>
          <p:cNvPr id="128003" name="Notes Placeholder 2"/>
          <p:cNvSpPr>
            <a:spLocks noGrp="1"/>
          </p:cNvSpPr>
          <p:nvPr>
            <p:ph type="body" idx="1"/>
          </p:nvPr>
        </p:nvSpPr>
        <p:spPr>
          <a:xfrm>
            <a:off x="454027" y="4244679"/>
            <a:ext cx="3521075" cy="4759041"/>
          </a:xfrm>
          <a:prstGeom prst="rect">
            <a:avLst/>
          </a:prstGeom>
          <a:noFill/>
          <a:ln/>
        </p:spPr>
        <p:txBody>
          <a:bodyPr/>
          <a:lstStyle/>
          <a:p>
            <a:r>
              <a:rPr lang="en-US" dirty="0">
                <a:ea typeface="ＭＳ Ｐゴシック"/>
              </a:rPr>
              <a:t>(note:  EVM will be covered as a separate subject)</a:t>
            </a:r>
          </a:p>
          <a:p>
            <a:endParaRPr lang="en-US" dirty="0">
              <a:ea typeface="ＭＳ Ｐゴシック"/>
            </a:endParaRPr>
          </a:p>
        </p:txBody>
      </p:sp>
      <p:sp>
        <p:nvSpPr>
          <p:cNvPr id="12800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1FA4BD50-2361-4BFB-BF4B-62D5373DDCF2}" type="slidenum">
              <a:rPr lang="en-US" b="1" smtClean="0">
                <a:latin typeface="Verdana" pitchFamily="34" charset="0"/>
                <a:cs typeface="Arial" pitchFamily="34" charset="0"/>
              </a:rPr>
              <a:pPr/>
              <a:t>80</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685165" y="5933135"/>
            <a:ext cx="2505075"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4.5.4. Earned Value Management (EVM) and Work Breakdown Structure (WBS</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850643163"/>
              </p:ext>
            </p:extLst>
          </p:nvPr>
        </p:nvGraphicFramePr>
        <p:xfrm>
          <a:off x="4146443" y="4235904"/>
          <a:ext cx="2229084" cy="981334"/>
        </p:xfrm>
        <a:graphic>
          <a:graphicData uri="http://schemas.openxmlformats.org/presentationml/2006/ole">
            <mc:AlternateContent xmlns:mc="http://schemas.openxmlformats.org/markup-compatibility/2006">
              <mc:Choice xmlns:v="urn:schemas-microsoft-com:vml" Requires="v">
                <p:oleObj spid="_x0000_s11350" name="Worksheet" r:id="rId4" imgW="2228816" imgH="981180" progId="Excel.Sheet.12">
                  <p:embed/>
                </p:oleObj>
              </mc:Choice>
              <mc:Fallback>
                <p:oleObj name="Worksheet" r:id="rId4" imgW="2228816" imgH="981180" progId="Excel.Sheet.12">
                  <p:embed/>
                  <p:pic>
                    <p:nvPicPr>
                      <p:cNvPr id="0" name=""/>
                      <p:cNvPicPr/>
                      <p:nvPr/>
                    </p:nvPicPr>
                    <p:blipFill>
                      <a:blip r:embed="rId5"/>
                      <a:stretch>
                        <a:fillRect/>
                      </a:stretch>
                    </p:blipFill>
                    <p:spPr>
                      <a:xfrm>
                        <a:off x="4146443" y="4235904"/>
                        <a:ext cx="2229084" cy="981334"/>
                      </a:xfrm>
                      <a:prstGeom prst="rect">
                        <a:avLst/>
                      </a:prstGeom>
                    </p:spPr>
                  </p:pic>
                </p:oleObj>
              </mc:Fallback>
            </mc:AlternateContent>
          </a:graphicData>
        </a:graphic>
      </p:graphicFrame>
    </p:spTree>
    <p:extLst>
      <p:ext uri="{BB962C8B-B14F-4D97-AF65-F5344CB8AC3E}">
        <p14:creationId xmlns:p14="http://schemas.microsoft.com/office/powerpoint/2010/main" val="3449171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xfrm>
            <a:off x="1544638" y="360363"/>
            <a:ext cx="4273550" cy="3205162"/>
          </a:xfrm>
          <a:ln/>
        </p:spPr>
      </p:sp>
      <p:sp>
        <p:nvSpPr>
          <p:cNvPr id="128003" name="Notes Placeholder 2"/>
          <p:cNvSpPr>
            <a:spLocks noGrp="1"/>
          </p:cNvSpPr>
          <p:nvPr>
            <p:ph type="body" idx="1"/>
          </p:nvPr>
        </p:nvSpPr>
        <p:spPr>
          <a:xfrm>
            <a:off x="454027" y="4305753"/>
            <a:ext cx="3521075" cy="4697967"/>
          </a:xfrm>
          <a:prstGeom prst="rect">
            <a:avLst/>
          </a:prstGeom>
          <a:noFill/>
          <a:ln/>
        </p:spPr>
        <p:txBody>
          <a:bodyPr/>
          <a:lstStyle/>
          <a:p>
            <a:r>
              <a:rPr lang="en-US" dirty="0">
                <a:ea typeface="ＭＳ Ｐゴシック"/>
              </a:rPr>
              <a:t>(note:  EVM will be covered as a separate subject)</a:t>
            </a:r>
          </a:p>
          <a:p>
            <a:endParaRPr lang="en-US" dirty="0">
              <a:ea typeface="ＭＳ Ｐゴシック"/>
            </a:endParaRPr>
          </a:p>
          <a:p>
            <a:pPr lvl="1"/>
            <a:r>
              <a:rPr lang="en-US" dirty="0"/>
              <a:t>Supports:</a:t>
            </a:r>
          </a:p>
          <a:p>
            <a:pPr lvl="2"/>
            <a:r>
              <a:rPr lang="en-US" dirty="0"/>
              <a:t>Program and technical planning</a:t>
            </a:r>
          </a:p>
          <a:p>
            <a:pPr lvl="2"/>
            <a:r>
              <a:rPr lang="en-US" dirty="0"/>
              <a:t>Cost estimation and budget formulation</a:t>
            </a:r>
          </a:p>
          <a:p>
            <a:pPr lvl="2"/>
            <a:r>
              <a:rPr lang="en-US" dirty="0"/>
              <a:t>Schedule estimation</a:t>
            </a:r>
          </a:p>
          <a:p>
            <a:pPr lvl="2"/>
            <a:r>
              <a:rPr lang="en-US" dirty="0"/>
              <a:t>Statements of work and specification of contract line items</a:t>
            </a:r>
          </a:p>
          <a:p>
            <a:pPr lvl="2"/>
            <a:r>
              <a:rPr lang="en-US" dirty="0"/>
              <a:t>Progress status reporting and problem analysis</a:t>
            </a:r>
          </a:p>
          <a:p>
            <a:endParaRPr lang="en-US" dirty="0">
              <a:ea typeface="ＭＳ Ｐゴシック"/>
            </a:endParaRPr>
          </a:p>
          <a:p>
            <a:endParaRPr lang="en-US" dirty="0">
              <a:ea typeface="ＭＳ Ｐゴシック"/>
            </a:endParaRPr>
          </a:p>
        </p:txBody>
      </p:sp>
      <p:sp>
        <p:nvSpPr>
          <p:cNvPr id="12800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1FA4BD50-2361-4BFB-BF4B-62D5373DDCF2}" type="slidenum">
              <a:rPr lang="en-US" b="1" smtClean="0">
                <a:latin typeface="Verdana" pitchFamily="34" charset="0"/>
                <a:cs typeface="Arial" pitchFamily="34" charset="0"/>
              </a:rPr>
              <a:pPr/>
              <a:t>81</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63246" y="7093550"/>
            <a:ext cx="2505075"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4.5.4. Earned Value Management (EVM) and Work Breakdown Structure (WBS</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437000100"/>
              </p:ext>
            </p:extLst>
          </p:nvPr>
        </p:nvGraphicFramePr>
        <p:xfrm>
          <a:off x="4146443" y="4250311"/>
          <a:ext cx="2229084" cy="965324"/>
        </p:xfrm>
        <a:graphic>
          <a:graphicData uri="http://schemas.openxmlformats.org/presentationml/2006/ole">
            <mc:AlternateContent xmlns:mc="http://schemas.openxmlformats.org/markup-compatibility/2006">
              <mc:Choice xmlns:v="urn:schemas-microsoft-com:vml" Requires="v">
                <p:oleObj spid="_x0000_s12374" name="Worksheet" r:id="rId4" imgW="2228816" imgH="962010" progId="Excel.Sheet.12">
                  <p:embed/>
                </p:oleObj>
              </mc:Choice>
              <mc:Fallback>
                <p:oleObj name="Worksheet" r:id="rId4" imgW="2228816" imgH="962010" progId="Excel.Sheet.12">
                  <p:embed/>
                  <p:pic>
                    <p:nvPicPr>
                      <p:cNvPr id="0" name=""/>
                      <p:cNvPicPr/>
                      <p:nvPr/>
                    </p:nvPicPr>
                    <p:blipFill>
                      <a:blip r:embed="rId5"/>
                      <a:stretch>
                        <a:fillRect/>
                      </a:stretch>
                    </p:blipFill>
                    <p:spPr>
                      <a:xfrm>
                        <a:off x="4146443" y="4250311"/>
                        <a:ext cx="2229084" cy="965324"/>
                      </a:xfrm>
                      <a:prstGeom prst="rect">
                        <a:avLst/>
                      </a:prstGeom>
                    </p:spPr>
                  </p:pic>
                </p:oleObj>
              </mc:Fallback>
            </mc:AlternateContent>
          </a:graphicData>
        </a:graphic>
      </p:graphicFrame>
    </p:spTree>
    <p:extLst>
      <p:ext uri="{BB962C8B-B14F-4D97-AF65-F5344CB8AC3E}">
        <p14:creationId xmlns:p14="http://schemas.microsoft.com/office/powerpoint/2010/main" val="235137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xfrm>
            <a:off x="1544638" y="360363"/>
            <a:ext cx="4273550" cy="3205162"/>
          </a:xfrm>
          <a:ln/>
        </p:spPr>
      </p:sp>
      <p:sp>
        <p:nvSpPr>
          <p:cNvPr id="12902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F4A614A0-4559-4FD2-B578-5BD7B56779E0}" type="slidenum">
              <a:rPr lang="en-US" b="1" smtClean="0">
                <a:latin typeface="Verdana" pitchFamily="34" charset="0"/>
                <a:cs typeface="Arial" pitchFamily="34" charset="0"/>
              </a:rPr>
              <a:pPr/>
              <a:t>82</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37846" y="5978941"/>
            <a:ext cx="2505075" cy="56321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4.5.6. Types of Technical Assessments</a:t>
            </a:r>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109742998"/>
              </p:ext>
            </p:extLst>
          </p:nvPr>
        </p:nvGraphicFramePr>
        <p:xfrm>
          <a:off x="4146443" y="4373578"/>
          <a:ext cx="2229084" cy="2492555"/>
        </p:xfrm>
        <a:graphic>
          <a:graphicData uri="http://schemas.openxmlformats.org/presentationml/2006/ole">
            <mc:AlternateContent xmlns:mc="http://schemas.openxmlformats.org/markup-compatibility/2006">
              <mc:Choice xmlns:v="urn:schemas-microsoft-com:vml" Requires="v">
                <p:oleObj spid="_x0000_s13397" name="Worksheet" r:id="rId4" imgW="2228816" imgH="2486160" progId="Excel.Sheet.12">
                  <p:embed/>
                </p:oleObj>
              </mc:Choice>
              <mc:Fallback>
                <p:oleObj name="Worksheet" r:id="rId4" imgW="2228816" imgH="2486160" progId="Excel.Sheet.12">
                  <p:embed/>
                  <p:pic>
                    <p:nvPicPr>
                      <p:cNvPr id="0" name=""/>
                      <p:cNvPicPr/>
                      <p:nvPr/>
                    </p:nvPicPr>
                    <p:blipFill>
                      <a:blip r:embed="rId5"/>
                      <a:stretch>
                        <a:fillRect/>
                      </a:stretch>
                    </p:blipFill>
                    <p:spPr>
                      <a:xfrm>
                        <a:off x="4146443" y="4373578"/>
                        <a:ext cx="2229084" cy="2492555"/>
                      </a:xfrm>
                      <a:prstGeom prst="rect">
                        <a:avLst/>
                      </a:prstGeom>
                    </p:spPr>
                  </p:pic>
                </p:oleObj>
              </mc:Fallback>
            </mc:AlternateContent>
          </a:graphicData>
        </a:graphic>
      </p:graphicFrame>
    </p:spTree>
    <p:extLst>
      <p:ext uri="{BB962C8B-B14F-4D97-AF65-F5344CB8AC3E}">
        <p14:creationId xmlns:p14="http://schemas.microsoft.com/office/powerpoint/2010/main" val="28813217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xfrm>
            <a:off x="1544638" y="360363"/>
            <a:ext cx="4273550" cy="3205162"/>
          </a:xfrm>
          <a:ln/>
        </p:spPr>
      </p:sp>
      <p:sp>
        <p:nvSpPr>
          <p:cNvPr id="133123" name="Notes Placeholder 2"/>
          <p:cNvSpPr>
            <a:spLocks noGrp="1"/>
          </p:cNvSpPr>
          <p:nvPr>
            <p:ph type="body" idx="1"/>
          </p:nvPr>
        </p:nvSpPr>
        <p:spPr>
          <a:xfrm>
            <a:off x="454027" y="4294301"/>
            <a:ext cx="3521075" cy="4709419"/>
          </a:xfrm>
          <a:prstGeom prst="rect">
            <a:avLst/>
          </a:prstGeom>
          <a:noFill/>
          <a:ln/>
        </p:spPr>
        <p:txBody>
          <a:bodyPr/>
          <a:lstStyle/>
          <a:p>
            <a:pPr defTabSz="903976" eaLnBrk="0" fontAlgn="base" hangingPunct="0">
              <a:spcBef>
                <a:spcPct val="30000"/>
              </a:spcBef>
              <a:spcAft>
                <a:spcPct val="0"/>
              </a:spcAft>
              <a:defRPr/>
            </a:pPr>
            <a:r>
              <a:rPr lang="en-US" i="1" dirty="0"/>
              <a:t>“PSRs shall be conducted by cross-functional and cross-organizational teams appropriate to the program and situation. PSRs for ACAT ID and IAM programs shall be planned by the Director, Systems and Software Engineering to support OIPT program reviews, at other times as directed by the USD(AT&amp;L), and in response to requests from PMs.”</a:t>
            </a:r>
          </a:p>
          <a:p>
            <a:pPr defTabSz="903976" eaLnBrk="0" fontAlgn="base" hangingPunct="0">
              <a:spcBef>
                <a:spcPct val="30000"/>
              </a:spcBef>
              <a:spcAft>
                <a:spcPct val="0"/>
              </a:spcAft>
              <a:defRPr/>
            </a:pPr>
            <a:endParaRPr lang="en-US" i="1" dirty="0"/>
          </a:p>
          <a:p>
            <a:pPr marL="0" lvl="1" defTabSz="903976" eaLnBrk="0" fontAlgn="base" hangingPunct="0">
              <a:spcBef>
                <a:spcPct val="30000"/>
              </a:spcBef>
              <a:spcAft>
                <a:spcPct val="0"/>
              </a:spcAft>
              <a:defRPr/>
            </a:pPr>
            <a:r>
              <a:rPr lang="en-US" dirty="0">
                <a:solidFill>
                  <a:srgbClr val="000000"/>
                </a:solidFill>
              </a:rPr>
              <a:t>Conducted to provide insight into current and future program execution using the "Defense Acquisition Program Support (DAPS) methodology"</a:t>
            </a:r>
          </a:p>
          <a:p>
            <a:endParaRPr lang="en-US" dirty="0"/>
          </a:p>
          <a:p>
            <a:r>
              <a:rPr lang="en-US" dirty="0"/>
              <a:t>OSD PSR teams apply DAPS methodology to MDAPs approaching a Defense Acquisition Board (DAB)</a:t>
            </a:r>
          </a:p>
          <a:p>
            <a:pPr lvl="1"/>
            <a:r>
              <a:rPr lang="en-US" dirty="0"/>
              <a:t>Identify program strengths, problems, risks and other issues</a:t>
            </a:r>
          </a:p>
          <a:p>
            <a:pPr lvl="1"/>
            <a:r>
              <a:rPr lang="en-US" dirty="0"/>
              <a:t>Categorize and relate defined findings (triggering vs. symptomatic)</a:t>
            </a:r>
          </a:p>
          <a:p>
            <a:pPr lvl="1"/>
            <a:r>
              <a:rPr lang="en-US" dirty="0"/>
              <a:t>Prioritize these findings with respect to program impact</a:t>
            </a:r>
          </a:p>
          <a:p>
            <a:pPr lvl="1"/>
            <a:r>
              <a:rPr lang="en-US" dirty="0"/>
              <a:t>Develop actionable recommendations that address final program findings (focus on root causes)</a:t>
            </a:r>
          </a:p>
          <a:p>
            <a:endParaRPr lang="en-US" b="0" dirty="0">
              <a:ea typeface="ＭＳ Ｐゴシック"/>
            </a:endParaRPr>
          </a:p>
          <a:p>
            <a:r>
              <a:rPr lang="en-US" b="0" dirty="0">
                <a:ea typeface="ＭＳ Ｐゴシック"/>
              </a:rPr>
              <a:t>Results provide:</a:t>
            </a:r>
          </a:p>
          <a:p>
            <a:pPr lvl="1"/>
            <a:r>
              <a:rPr lang="en-US" dirty="0">
                <a:latin typeface="Arial" pitchFamily="34" charset="0"/>
                <a:ea typeface="ＭＳ Ｐゴシック"/>
              </a:rPr>
              <a:t>Actionable recommendations to Program Management Offices PMOs) to facilitate successful execution of their programs</a:t>
            </a:r>
          </a:p>
          <a:p>
            <a:pPr lvl="1"/>
            <a:r>
              <a:rPr lang="en-US" dirty="0">
                <a:latin typeface="Arial" pitchFamily="34" charset="0"/>
                <a:ea typeface="ＭＳ Ｐゴシック"/>
              </a:rPr>
              <a:t>Support to Under Secretary of Defense for Acquisition, Technology and Logistics decision-making process for MDAP and Major Automated Information System programs, and</a:t>
            </a:r>
          </a:p>
          <a:p>
            <a:pPr lvl="1"/>
            <a:r>
              <a:rPr lang="en-US" dirty="0">
                <a:latin typeface="Arial" pitchFamily="34" charset="0"/>
                <a:ea typeface="ＭＳ Ｐゴシック"/>
              </a:rPr>
              <a:t>A means to conduct a systemic analysis of programs to identify opportunities to improve acquisition performance through changes in policy, education, and effective use of systems engineering</a:t>
            </a:r>
          </a:p>
          <a:p>
            <a:endParaRPr lang="en-US" dirty="0">
              <a:ea typeface="ＭＳ Ｐゴシック"/>
            </a:endParaRPr>
          </a:p>
        </p:txBody>
      </p:sp>
      <p:sp>
        <p:nvSpPr>
          <p:cNvPr id="13312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E69AD053-58ED-4C21-BF96-A13B8D395B7B}" type="slidenum">
              <a:rPr lang="en-US" b="1" smtClean="0">
                <a:latin typeface="Verdana" pitchFamily="34" charset="0"/>
                <a:cs typeface="Arial" pitchFamily="34" charset="0"/>
              </a:rPr>
              <a:pPr/>
              <a:t>83</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117975" y="6750007"/>
            <a:ext cx="2505075" cy="719964"/>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4.5.6.2. Program Support Review (PSR)</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722135720"/>
              </p:ext>
            </p:extLst>
          </p:nvPr>
        </p:nvGraphicFramePr>
        <p:xfrm>
          <a:off x="4146443" y="4354367"/>
          <a:ext cx="2229084" cy="1059776"/>
        </p:xfrm>
        <a:graphic>
          <a:graphicData uri="http://schemas.openxmlformats.org/presentationml/2006/ole">
            <mc:AlternateContent xmlns:mc="http://schemas.openxmlformats.org/markup-compatibility/2006">
              <mc:Choice xmlns:v="urn:schemas-microsoft-com:vml" Requires="v">
                <p:oleObj spid="_x0000_s14421" name="Worksheet" r:id="rId4" imgW="2228816" imgH="1057320" progId="Excel.Sheet.12">
                  <p:embed/>
                </p:oleObj>
              </mc:Choice>
              <mc:Fallback>
                <p:oleObj name="Worksheet" r:id="rId4" imgW="2228816" imgH="1057320" progId="Excel.Sheet.12">
                  <p:embed/>
                  <p:pic>
                    <p:nvPicPr>
                      <p:cNvPr id="0" name=""/>
                      <p:cNvPicPr/>
                      <p:nvPr/>
                    </p:nvPicPr>
                    <p:blipFill>
                      <a:blip r:embed="rId5"/>
                      <a:stretch>
                        <a:fillRect/>
                      </a:stretch>
                    </p:blipFill>
                    <p:spPr>
                      <a:xfrm>
                        <a:off x="4146443" y="4354367"/>
                        <a:ext cx="2229084" cy="1059776"/>
                      </a:xfrm>
                      <a:prstGeom prst="rect">
                        <a:avLst/>
                      </a:prstGeom>
                    </p:spPr>
                  </p:pic>
                </p:oleObj>
              </mc:Fallback>
            </mc:AlternateContent>
          </a:graphicData>
        </a:graphic>
      </p:graphicFrame>
    </p:spTree>
    <p:extLst>
      <p:ext uri="{BB962C8B-B14F-4D97-AF65-F5344CB8AC3E}">
        <p14:creationId xmlns:p14="http://schemas.microsoft.com/office/powerpoint/2010/main" val="17269145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xfrm>
            <a:off x="1544638" y="360363"/>
            <a:ext cx="4273550" cy="3205162"/>
          </a:xfrm>
          <a:ln/>
        </p:spPr>
      </p:sp>
      <p:sp>
        <p:nvSpPr>
          <p:cNvPr id="133123" name="Notes Placeholder 2"/>
          <p:cNvSpPr>
            <a:spLocks noGrp="1"/>
          </p:cNvSpPr>
          <p:nvPr>
            <p:ph type="body" idx="1"/>
          </p:nvPr>
        </p:nvSpPr>
        <p:spPr>
          <a:xfrm>
            <a:off x="454027" y="4351559"/>
            <a:ext cx="3521075" cy="4652160"/>
          </a:xfrm>
          <a:prstGeom prst="rect">
            <a:avLst/>
          </a:prstGeom>
          <a:noFill/>
          <a:ln/>
        </p:spPr>
        <p:txBody>
          <a:bodyPr/>
          <a:lstStyle/>
          <a:p>
            <a:r>
              <a:rPr lang="en-US" dirty="0">
                <a:ea typeface="ＭＳ Ｐゴシック"/>
              </a:rPr>
              <a:t>The DAG is a great source document</a:t>
            </a:r>
            <a:r>
              <a:rPr lang="en-US" baseline="0" dirty="0">
                <a:ea typeface="ＭＳ Ｐゴシック"/>
              </a:rPr>
              <a:t> for all Programmatic Direction. https://dag.dau.mil/Pages/Default.aspx</a:t>
            </a:r>
          </a:p>
          <a:p>
            <a:endParaRPr lang="en-US" baseline="0" dirty="0">
              <a:ea typeface="ＭＳ Ｐゴシック"/>
            </a:endParaRPr>
          </a:p>
          <a:p>
            <a:endParaRPr lang="en-US" baseline="0" dirty="0">
              <a:ea typeface="ＭＳ Ｐゴシック"/>
            </a:endParaRPr>
          </a:p>
          <a:p>
            <a:endParaRPr lang="en-US" dirty="0">
              <a:ea typeface="ＭＳ Ｐゴシック"/>
            </a:endParaRPr>
          </a:p>
        </p:txBody>
      </p:sp>
      <p:sp>
        <p:nvSpPr>
          <p:cNvPr id="13312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E69AD053-58ED-4C21-BF96-A13B8D395B7B}" type="slidenum">
              <a:rPr lang="en-US" b="1" smtClean="0">
                <a:latin typeface="Verdana" pitchFamily="34" charset="0"/>
                <a:cs typeface="Arial" pitchFamily="34" charset="0"/>
              </a:rPr>
              <a:pPr/>
              <a:t>84</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060826" y="7246237"/>
            <a:ext cx="2505075" cy="719964"/>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4.5.6.2. Program Support Review (PSR)</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575057285"/>
              </p:ext>
            </p:extLst>
          </p:nvPr>
        </p:nvGraphicFramePr>
        <p:xfrm>
          <a:off x="4146443" y="4259917"/>
          <a:ext cx="2229084" cy="1085390"/>
        </p:xfrm>
        <a:graphic>
          <a:graphicData uri="http://schemas.openxmlformats.org/presentationml/2006/ole">
            <mc:AlternateContent xmlns:mc="http://schemas.openxmlformats.org/markup-compatibility/2006">
              <mc:Choice xmlns:v="urn:schemas-microsoft-com:vml" Requires="v">
                <p:oleObj spid="_x0000_s15446" name="Worksheet" r:id="rId4" imgW="2228816" imgH="1085940" progId="Excel.Sheet.12">
                  <p:embed/>
                </p:oleObj>
              </mc:Choice>
              <mc:Fallback>
                <p:oleObj name="Worksheet" r:id="rId4" imgW="2228816" imgH="1085940" progId="Excel.Sheet.12">
                  <p:embed/>
                  <p:pic>
                    <p:nvPicPr>
                      <p:cNvPr id="0" name=""/>
                      <p:cNvPicPr/>
                      <p:nvPr/>
                    </p:nvPicPr>
                    <p:blipFill>
                      <a:blip r:embed="rId5"/>
                      <a:stretch>
                        <a:fillRect/>
                      </a:stretch>
                    </p:blipFill>
                    <p:spPr>
                      <a:xfrm>
                        <a:off x="4146443" y="4259917"/>
                        <a:ext cx="2229084" cy="1085390"/>
                      </a:xfrm>
                      <a:prstGeom prst="rect">
                        <a:avLst/>
                      </a:prstGeom>
                    </p:spPr>
                  </p:pic>
                </p:oleObj>
              </mc:Fallback>
            </mc:AlternateContent>
          </a:graphicData>
        </a:graphic>
      </p:graphicFrame>
    </p:spTree>
    <p:extLst>
      <p:ext uri="{BB962C8B-B14F-4D97-AF65-F5344CB8AC3E}">
        <p14:creationId xmlns:p14="http://schemas.microsoft.com/office/powerpoint/2010/main" val="28207411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xfrm>
            <a:off x="1544638" y="360363"/>
            <a:ext cx="4273550" cy="3205162"/>
          </a:xfrm>
          <a:ln/>
        </p:spPr>
      </p:sp>
      <p:sp>
        <p:nvSpPr>
          <p:cNvPr id="135171" name="Notes Placeholder 2"/>
          <p:cNvSpPr>
            <a:spLocks noGrp="1"/>
          </p:cNvSpPr>
          <p:nvPr>
            <p:ph type="body" idx="1"/>
          </p:nvPr>
        </p:nvSpPr>
        <p:spPr>
          <a:xfrm>
            <a:off x="321548" y="4256131"/>
            <a:ext cx="3858567" cy="4747589"/>
          </a:xfrm>
          <a:prstGeom prst="rect">
            <a:avLst/>
          </a:prstGeom>
          <a:noFill/>
          <a:ln/>
        </p:spPr>
        <p:txBody>
          <a:bodyPr/>
          <a:lstStyle/>
          <a:p>
            <a:r>
              <a:rPr lang="en-US" sz="900" dirty="0"/>
              <a:t>Used in support of decision making throughout the life cycle of a program </a:t>
            </a:r>
          </a:p>
          <a:p>
            <a:r>
              <a:rPr lang="en-US" sz="900" dirty="0"/>
              <a:t>Systematic examination of criteria to determine which is optimal and to be recommended among: </a:t>
            </a:r>
          </a:p>
          <a:p>
            <a:pPr lvl="1"/>
            <a:r>
              <a:rPr lang="en-US" sz="900" dirty="0"/>
              <a:t>Operational capabilities</a:t>
            </a:r>
          </a:p>
          <a:p>
            <a:pPr lvl="1"/>
            <a:r>
              <a:rPr lang="en-US" sz="900" dirty="0"/>
              <a:t>Functional, and performance requirements</a:t>
            </a:r>
          </a:p>
          <a:p>
            <a:pPr lvl="1"/>
            <a:r>
              <a:rPr lang="en-US" sz="900" dirty="0"/>
              <a:t>Design alternatives and related: </a:t>
            </a:r>
          </a:p>
          <a:p>
            <a:pPr lvl="2"/>
            <a:r>
              <a:rPr lang="en-US" sz="900" dirty="0"/>
              <a:t>Manufacturing</a:t>
            </a:r>
          </a:p>
          <a:p>
            <a:pPr lvl="2"/>
            <a:r>
              <a:rPr lang="en-US" sz="900" dirty="0"/>
              <a:t>Testing</a:t>
            </a:r>
          </a:p>
          <a:p>
            <a:pPr lvl="1"/>
            <a:r>
              <a:rPr lang="en-US" sz="900" dirty="0"/>
              <a:t>Support processes </a:t>
            </a:r>
          </a:p>
          <a:p>
            <a:pPr lvl="1"/>
            <a:r>
              <a:rPr lang="en-US" sz="900" dirty="0"/>
              <a:t>Program schedule </a:t>
            </a:r>
          </a:p>
          <a:p>
            <a:pPr lvl="1"/>
            <a:r>
              <a:rPr lang="en-US" sz="900" dirty="0"/>
              <a:t>Life-cycle cost</a:t>
            </a:r>
          </a:p>
          <a:p>
            <a:r>
              <a:rPr lang="en-US" sz="900" dirty="0">
                <a:ea typeface="ＭＳ Ｐゴシック"/>
              </a:rPr>
              <a:t>Most trade studies are not strictly formal or informal; usually they fall somewhere in between these two extremes. As a general rule, formal trade studies are indicated for high-value, high-risk or other high-impact decisions. Not all trade studies should follow the full rigor of a formal process, but should be tailored to the specific circumstances of the program such as:</a:t>
            </a:r>
          </a:p>
          <a:p>
            <a:pPr lvl="1"/>
            <a:r>
              <a:rPr lang="en-US" sz="900" dirty="0">
                <a:latin typeface="Verdana" pitchFamily="34" charset="0"/>
                <a:ea typeface="ＭＳ Ｐゴシック"/>
              </a:rPr>
              <a:t>Likelihood or severity of programmatic risk,</a:t>
            </a:r>
          </a:p>
          <a:p>
            <a:pPr lvl="1"/>
            <a:r>
              <a:rPr lang="en-US" sz="900" dirty="0">
                <a:latin typeface="Verdana" pitchFamily="34" charset="0"/>
                <a:ea typeface="ＭＳ Ｐゴシック"/>
              </a:rPr>
              <a:t>Objectivity and quantitative data used,</a:t>
            </a:r>
          </a:p>
          <a:p>
            <a:pPr lvl="1"/>
            <a:r>
              <a:rPr lang="en-US" sz="900" dirty="0">
                <a:latin typeface="Verdana" pitchFamily="34" charset="0"/>
                <a:ea typeface="ＭＳ Ｐゴシック"/>
              </a:rPr>
              <a:t>Detail in available data, and</a:t>
            </a:r>
          </a:p>
          <a:p>
            <a:pPr lvl="1"/>
            <a:r>
              <a:rPr lang="en-US" sz="900" dirty="0">
                <a:latin typeface="Verdana" pitchFamily="34" charset="0"/>
                <a:ea typeface="ＭＳ Ｐゴシック"/>
              </a:rPr>
              <a:t>Time, effort and money needed to conduct the trade study.</a:t>
            </a:r>
          </a:p>
          <a:p>
            <a:r>
              <a:rPr lang="en-US" sz="900" dirty="0">
                <a:ea typeface="ＭＳ Ｐゴシック"/>
              </a:rPr>
              <a:t>Additional information on conducting trade studies is available in a </a:t>
            </a:r>
            <a:r>
              <a:rPr lang="en-US" sz="900" dirty="0">
                <a:ea typeface="ＭＳ Ｐゴシック"/>
                <a:hlinkClick r:id="rId3" tooltip="Defense Acquisition University (DAU) Continuous Learning Module CLE 026"/>
              </a:rPr>
              <a:t>Defense Acquisition University (DAU) Continuous Learning Module CLE 026</a:t>
            </a:r>
            <a:r>
              <a:rPr lang="en-US" sz="900" dirty="0">
                <a:ea typeface="ＭＳ Ｐゴシック"/>
              </a:rPr>
              <a:t>, "The Preferred Practices Approach to Trade Studies".</a:t>
            </a:r>
          </a:p>
          <a:p>
            <a:endParaRPr lang="en-US" sz="900" dirty="0">
              <a:ea typeface="ＭＳ Ｐゴシック"/>
            </a:endParaRPr>
          </a:p>
          <a:p>
            <a:endParaRPr lang="en-US" sz="900" dirty="0">
              <a:ea typeface="ＭＳ Ｐゴシック"/>
            </a:endParaRPr>
          </a:p>
          <a:p>
            <a:endParaRPr lang="en-US" sz="900" dirty="0">
              <a:ea typeface="ＭＳ Ｐゴシック"/>
            </a:endParaRPr>
          </a:p>
          <a:p>
            <a:endParaRPr lang="en-US" sz="900" dirty="0">
              <a:ea typeface="ＭＳ Ｐゴシック"/>
            </a:endParaRPr>
          </a:p>
        </p:txBody>
      </p:sp>
      <p:sp>
        <p:nvSpPr>
          <p:cNvPr id="135172"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DBD3D392-99AD-408E-8F3A-48DCC2970617}" type="slidenum">
              <a:rPr lang="en-US" b="1" smtClean="0">
                <a:latin typeface="Verdana" pitchFamily="34" charset="0"/>
                <a:cs typeface="Arial" pitchFamily="34" charset="0"/>
              </a:rPr>
              <a:pPr/>
              <a:t>85</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133851" y="4936857"/>
            <a:ext cx="2241548" cy="719964"/>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DAG  4.5.7. Trade Studies</a:t>
            </a:r>
          </a:p>
          <a:p>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13213000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xfrm>
            <a:off x="1544638" y="360363"/>
            <a:ext cx="4273550" cy="3205162"/>
          </a:xfrm>
          <a:ln/>
        </p:spPr>
      </p:sp>
      <p:sp>
        <p:nvSpPr>
          <p:cNvPr id="136195" name="Notes Placeholder 2"/>
          <p:cNvSpPr>
            <a:spLocks noGrp="1"/>
          </p:cNvSpPr>
          <p:nvPr>
            <p:ph type="body" idx="1"/>
          </p:nvPr>
        </p:nvSpPr>
        <p:spPr>
          <a:xfrm>
            <a:off x="454026" y="4275216"/>
            <a:ext cx="3416299" cy="4728504"/>
          </a:xfrm>
          <a:prstGeom prst="rect">
            <a:avLst/>
          </a:prstGeom>
          <a:noFill/>
          <a:ln/>
        </p:spPr>
        <p:txBody>
          <a:bodyPr/>
          <a:lstStyle/>
          <a:p>
            <a:r>
              <a:rPr lang="en-US" sz="800" dirty="0"/>
              <a:t>Typical programs use many synthetic environments and M&amp;S to: </a:t>
            </a:r>
          </a:p>
          <a:p>
            <a:pPr lvl="1"/>
            <a:r>
              <a:rPr lang="en-US" sz="800" dirty="0"/>
              <a:t>Develop the system concept </a:t>
            </a:r>
          </a:p>
          <a:p>
            <a:pPr lvl="1"/>
            <a:r>
              <a:rPr lang="en-US" sz="800" dirty="0"/>
              <a:t>Design the system, including its sustainment </a:t>
            </a:r>
          </a:p>
          <a:p>
            <a:pPr lvl="1"/>
            <a:r>
              <a:rPr lang="en-US" sz="800" dirty="0"/>
              <a:t>Assess alternatives throughout the development cycle </a:t>
            </a:r>
          </a:p>
          <a:p>
            <a:pPr lvl="1"/>
            <a:r>
              <a:rPr lang="en-US" sz="800" dirty="0"/>
              <a:t>Integrate the system </a:t>
            </a:r>
          </a:p>
          <a:p>
            <a:pPr lvl="1"/>
            <a:r>
              <a:rPr lang="en-US" sz="800" dirty="0"/>
              <a:t>Test the system to verify it meets requirements </a:t>
            </a:r>
          </a:p>
          <a:p>
            <a:pPr lvl="1"/>
            <a:r>
              <a:rPr lang="en-US" sz="800" dirty="0"/>
              <a:t>Support system introduction, sustainment and evolution </a:t>
            </a:r>
          </a:p>
          <a:p>
            <a:r>
              <a:rPr lang="en-US" sz="800" dirty="0"/>
              <a:t>Programs should involve their Operational Test Authority (OTA) in M&amp;S planning to support both developmental test and operational test objectives </a:t>
            </a:r>
          </a:p>
          <a:p>
            <a:r>
              <a:rPr lang="en-US" sz="800" dirty="0">
                <a:ea typeface="ＭＳ Ｐゴシック"/>
              </a:rPr>
              <a:t>M&amp;S capabilities and limitations are often inadequately understood, and M&amp;S is sometimes not planned and/or managed with sufficient care. Although we can credibly model many things we understand well (e.g., physical capabilities, natural phenomena, and physics-based interactions), it is much more difficult to reliably represent things we do not understand well (e.g., human behavior, reliability, and emergent behaviors of complex systems). M&amp;S capability involves not just the software tools themselves, but the data that feeds them; the computing platforms that execute them; the standards, middleware and networks that may interconnect them; the encryption capabilities and security constraints that protect them; and, most importantly, the people that plan, develop, integrate, verify, validate, accredit and use them. Deficiencies in any of these present a risk to a program. Thus acquisition managers should approach the use of M&amp;S wisely and plan carefully.</a:t>
            </a:r>
          </a:p>
          <a:p>
            <a:r>
              <a:rPr lang="en-US" sz="800" dirty="0">
                <a:ea typeface="ＭＳ Ｐゴシック"/>
              </a:rPr>
              <a:t>The following links provide policy and guidance</a:t>
            </a:r>
          </a:p>
          <a:p>
            <a:endParaRPr lang="en-US" sz="800" dirty="0">
              <a:ea typeface="ＭＳ Ｐゴシック"/>
            </a:endParaRPr>
          </a:p>
          <a:p>
            <a:endParaRPr lang="en-US" sz="800" dirty="0">
              <a:ea typeface="ＭＳ Ｐゴシック"/>
            </a:endParaRPr>
          </a:p>
          <a:p>
            <a:endParaRPr lang="en-US" sz="800" dirty="0">
              <a:ea typeface="ＭＳ Ｐゴシック"/>
            </a:endParaRPr>
          </a:p>
        </p:txBody>
      </p:sp>
      <p:sp>
        <p:nvSpPr>
          <p:cNvPr id="136196"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ABE485DF-B3FC-480C-8A20-2198DF3AB6F0}" type="slidenum">
              <a:rPr lang="en-US" b="1" smtClean="0">
                <a:latin typeface="Verdana" pitchFamily="34" charset="0"/>
                <a:cs typeface="Arial" pitchFamily="34" charset="0"/>
              </a:rPr>
              <a:pPr/>
              <a:t>86</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041775" y="5604860"/>
            <a:ext cx="2505075" cy="2115013"/>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900" dirty="0">
                <a:ea typeface="ＭＳ Ｐゴシック"/>
              </a:rPr>
              <a:t>DAG  4.5.8. Modeling and Simulation (M&amp;S)</a:t>
            </a:r>
          </a:p>
          <a:p>
            <a:r>
              <a:rPr lang="en-US" sz="900" dirty="0">
                <a:ea typeface="ＭＳ Ｐゴシック"/>
              </a:rPr>
              <a:t>Source:  MODELING AND SIMULATION GUIDANCE FOR THE ACQUISITION WORKFORCE, VERSION 1.0, OCTOBER 2008, Department of Defense, Office of the Deputy Under Secretary of Defense for Acquisition and Technology Pgs 7-8</a:t>
            </a:r>
          </a:p>
          <a:p>
            <a:r>
              <a:rPr lang="en-US" sz="900" dirty="0">
                <a:ea typeface="ＭＳ Ｐゴシック"/>
              </a:rPr>
              <a:t>Viseo Source:  NTSA  </a:t>
            </a:r>
            <a:r>
              <a:rPr lang="en-US" sz="900" dirty="0">
                <a:hlinkClick r:id="rId4"/>
              </a:rPr>
              <a:t>http://www.youtube.com/user/NTSAToday#p/f/1/X-6zxImekOE</a:t>
            </a:r>
            <a:r>
              <a:rPr lang="en-US" sz="900" dirty="0"/>
              <a:t> </a:t>
            </a:r>
            <a:r>
              <a:rPr lang="en-US" sz="900" b="1" dirty="0">
                <a:latin typeface="Verdana" pitchFamily="34" charset="0"/>
                <a:ea typeface="ＭＳ Ｐゴシック" charset="-128"/>
                <a:cs typeface="ＭＳ Ｐゴシック"/>
              </a:rPr>
              <a:t>Modeling &amp; Simulation 101 </a:t>
            </a:r>
            <a:r>
              <a:rPr lang="en-US" sz="900" dirty="0">
                <a:latin typeface="Verdana" pitchFamily="34" charset="0"/>
                <a:ea typeface="ＭＳ Ｐゴシック" charset="-128"/>
                <a:cs typeface="ＭＳ Ｐゴシック"/>
              </a:rPr>
              <a:t>From: </a:t>
            </a:r>
            <a:r>
              <a:rPr lang="en-US" sz="900" dirty="0">
                <a:latin typeface="Verdana" pitchFamily="34" charset="0"/>
                <a:ea typeface="ＭＳ Ｐゴシック" charset="-128"/>
                <a:cs typeface="ＭＳ Ｐゴシック"/>
                <a:hlinkClick r:id="rId4"/>
              </a:rPr>
              <a:t>NTSAToday</a:t>
            </a:r>
            <a:r>
              <a:rPr lang="en-US" sz="900" dirty="0">
                <a:latin typeface="Verdana" pitchFamily="34" charset="0"/>
                <a:ea typeface="ＭＳ Ｐゴシック" charset="-128"/>
                <a:cs typeface="ＭＳ Ｐゴシック"/>
              </a:rPr>
              <a:t> | August 12, 2009  last visited 13 Oct 2010</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825632575"/>
              </p:ext>
            </p:extLst>
          </p:nvPr>
        </p:nvGraphicFramePr>
        <p:xfrm>
          <a:off x="4203699" y="4261427"/>
          <a:ext cx="2228850" cy="200401"/>
        </p:xfrm>
        <a:graphic>
          <a:graphicData uri="http://schemas.openxmlformats.org/presentationml/2006/ole">
            <mc:AlternateContent xmlns:mc="http://schemas.openxmlformats.org/markup-compatibility/2006">
              <mc:Choice xmlns:v="urn:schemas-microsoft-com:vml" Requires="v">
                <p:oleObj spid="_x0000_s16468" name="Worksheet" r:id="rId5" imgW="2228898" imgH="200021" progId="Excel.Sheet.12">
                  <p:embed/>
                </p:oleObj>
              </mc:Choice>
              <mc:Fallback>
                <p:oleObj name="Worksheet" r:id="rId5" imgW="2228898" imgH="200021" progId="Excel.Sheet.12">
                  <p:embed/>
                  <p:pic>
                    <p:nvPicPr>
                      <p:cNvPr id="0" name=""/>
                      <p:cNvPicPr/>
                      <p:nvPr/>
                    </p:nvPicPr>
                    <p:blipFill>
                      <a:blip r:embed="rId6"/>
                      <a:stretch>
                        <a:fillRect/>
                      </a:stretch>
                    </p:blipFill>
                    <p:spPr>
                      <a:xfrm>
                        <a:off x="4203699" y="4261427"/>
                        <a:ext cx="2228850" cy="200401"/>
                      </a:xfrm>
                      <a:prstGeom prst="rect">
                        <a:avLst/>
                      </a:prstGeom>
                    </p:spPr>
                  </p:pic>
                </p:oleObj>
              </mc:Fallback>
            </mc:AlternateContent>
          </a:graphicData>
        </a:graphic>
      </p:graphicFrame>
    </p:spTree>
    <p:extLst>
      <p:ext uri="{BB962C8B-B14F-4D97-AF65-F5344CB8AC3E}">
        <p14:creationId xmlns:p14="http://schemas.microsoft.com/office/powerpoint/2010/main" val="18100080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xfrm>
            <a:off x="1544638" y="360363"/>
            <a:ext cx="4273550" cy="3205162"/>
          </a:xfrm>
          <a:ln/>
        </p:spPr>
      </p:sp>
      <p:sp>
        <p:nvSpPr>
          <p:cNvPr id="138243" name="Notes Placeholder 2"/>
          <p:cNvSpPr>
            <a:spLocks noGrp="1"/>
          </p:cNvSpPr>
          <p:nvPr>
            <p:ph type="body" idx="1"/>
          </p:nvPr>
        </p:nvSpPr>
        <p:spPr>
          <a:xfrm>
            <a:off x="454027" y="3874415"/>
            <a:ext cx="3521075" cy="5129305"/>
          </a:xfrm>
          <a:prstGeom prst="rect">
            <a:avLst/>
          </a:prstGeom>
          <a:noFill/>
          <a:ln/>
        </p:spPr>
        <p:txBody>
          <a:bodyPr/>
          <a:lstStyle/>
          <a:p>
            <a:endParaRPr lang="en-US" dirty="0">
              <a:ea typeface="ＭＳ Ｐゴシック"/>
            </a:endParaRPr>
          </a:p>
        </p:txBody>
      </p:sp>
      <p:sp>
        <p:nvSpPr>
          <p:cNvPr id="138244"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70D84849-2894-4B44-ADC9-54CDE8D24055}" type="slidenum">
              <a:rPr lang="en-US" b="1" smtClean="0">
                <a:latin typeface="Verdana" pitchFamily="34" charset="0"/>
                <a:cs typeface="Arial" pitchFamily="34" charset="0"/>
              </a:rPr>
              <a:pPr/>
              <a:t>87</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460375" y="7150807"/>
            <a:ext cx="2505075"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a:rPr>
              <a:t>:  DAG 4.3. Systems Engineering Activities in the System Life Cycle</a:t>
            </a:r>
          </a:p>
          <a:p>
            <a:pPr>
              <a:buFontTx/>
              <a:buNone/>
            </a:pPr>
            <a:endParaRPr lang="en-US" sz="1000" dirty="0">
              <a:ea typeface="ＭＳ Ｐゴシック"/>
            </a:endParaRP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484490393"/>
              </p:ext>
            </p:extLst>
          </p:nvPr>
        </p:nvGraphicFramePr>
        <p:xfrm>
          <a:off x="4146443" y="4319148"/>
          <a:ext cx="2229084" cy="3923734"/>
        </p:xfrm>
        <a:graphic>
          <a:graphicData uri="http://schemas.openxmlformats.org/presentationml/2006/ole">
            <mc:AlternateContent xmlns:mc="http://schemas.openxmlformats.org/markup-compatibility/2006">
              <mc:Choice xmlns:v="urn:schemas-microsoft-com:vml" Requires="v">
                <p:oleObj spid="_x0000_s17491" name="Worksheet" r:id="rId4" imgW="2228816" imgH="3914730" progId="Excel.Sheet.12">
                  <p:embed/>
                </p:oleObj>
              </mc:Choice>
              <mc:Fallback>
                <p:oleObj name="Worksheet" r:id="rId4" imgW="2228816" imgH="3914730" progId="Excel.Sheet.12">
                  <p:embed/>
                  <p:pic>
                    <p:nvPicPr>
                      <p:cNvPr id="0" name=""/>
                      <p:cNvPicPr/>
                      <p:nvPr/>
                    </p:nvPicPr>
                    <p:blipFill>
                      <a:blip r:embed="rId5"/>
                      <a:stretch>
                        <a:fillRect/>
                      </a:stretch>
                    </p:blipFill>
                    <p:spPr>
                      <a:xfrm>
                        <a:off x="4146443" y="4319148"/>
                        <a:ext cx="2229084" cy="3923734"/>
                      </a:xfrm>
                      <a:prstGeom prst="rect">
                        <a:avLst/>
                      </a:prstGeom>
                    </p:spPr>
                  </p:pic>
                </p:oleObj>
              </mc:Fallback>
            </mc:AlternateContent>
          </a:graphicData>
        </a:graphic>
      </p:graphicFrame>
    </p:spTree>
    <p:extLst>
      <p:ext uri="{BB962C8B-B14F-4D97-AF65-F5344CB8AC3E}">
        <p14:creationId xmlns:p14="http://schemas.microsoft.com/office/powerpoint/2010/main" val="32573948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xfrm>
            <a:off x="1544638" y="360363"/>
            <a:ext cx="4273550" cy="3205162"/>
          </a:xfrm>
          <a:ln/>
        </p:spPr>
      </p:sp>
      <p:sp>
        <p:nvSpPr>
          <p:cNvPr id="139267" name="Notes Placeholder 2"/>
          <p:cNvSpPr>
            <a:spLocks noGrp="1"/>
          </p:cNvSpPr>
          <p:nvPr>
            <p:ph type="body" idx="1"/>
          </p:nvPr>
        </p:nvSpPr>
        <p:spPr>
          <a:xfrm>
            <a:off x="454027" y="4332474"/>
            <a:ext cx="3521075" cy="4671247"/>
          </a:xfrm>
          <a:prstGeom prst="rect">
            <a:avLst/>
          </a:prstGeom>
          <a:noFill/>
          <a:ln/>
        </p:spPr>
        <p:txBody>
          <a:bodyPr/>
          <a:lstStyle/>
          <a:p>
            <a:r>
              <a:rPr lang="en-US" b="0" dirty="0">
                <a:ea typeface="ＭＳ Ｐゴシック"/>
              </a:rPr>
              <a:t>These checklists are available on the </a:t>
            </a:r>
            <a:r>
              <a:rPr lang="en-US" b="0" dirty="0">
                <a:ea typeface="ＭＳ Ｐゴシック"/>
                <a:hlinkClick r:id="rId4" tooltip="Systems Engineering Community of Practice"/>
              </a:rPr>
              <a:t>Systems Engineering Community of Practice</a:t>
            </a:r>
            <a:endParaRPr lang="en-US" b="0" dirty="0">
              <a:ea typeface="ＭＳ Ｐゴシック"/>
            </a:endParaRPr>
          </a:p>
          <a:p>
            <a:endParaRPr lang="en-US" dirty="0">
              <a:ea typeface="ＭＳ Ｐゴシック"/>
            </a:endParaRPr>
          </a:p>
        </p:txBody>
      </p:sp>
      <p:sp>
        <p:nvSpPr>
          <p:cNvPr id="139268"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3D8F1771-FCC6-4415-AE40-84909C090496}" type="slidenum">
              <a:rPr lang="en-US" b="1" smtClean="0">
                <a:latin typeface="Verdana" pitchFamily="34" charset="0"/>
                <a:cs typeface="Arial" pitchFamily="34" charset="0"/>
              </a:rPr>
              <a:pPr/>
              <a:t>88</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612776" y="6291947"/>
            <a:ext cx="2505075" cy="2694976"/>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Sources: </a:t>
            </a:r>
            <a:r>
              <a:rPr lang="en-US" sz="800" dirty="0">
                <a:ea typeface="ＭＳ Ｐゴシック"/>
              </a:rPr>
              <a:t>DAG  4.5.9. Summary of Technical Reviews</a:t>
            </a:r>
          </a:p>
          <a:p>
            <a:r>
              <a:rPr lang="en-US" sz="800" dirty="0">
                <a:ea typeface="ＭＳ Ｐゴシック"/>
              </a:rPr>
              <a:t>ACQuipedia Article – ITR </a:t>
            </a:r>
            <a:r>
              <a:rPr lang="en-US" sz="800" dirty="0">
                <a:ea typeface="ＭＳ Ｐゴシック"/>
                <a:hlinkClick r:id="rId5"/>
              </a:rPr>
              <a:t>https://acc.dau.mil/CommunityBrowser.aspx?id=28939</a:t>
            </a:r>
            <a:r>
              <a:rPr lang="en-US" sz="800" dirty="0">
                <a:ea typeface="ＭＳ Ｐゴシック"/>
              </a:rPr>
              <a:t>  last visited 11 Oct 2010</a:t>
            </a:r>
            <a:endParaRPr lang="en-US" sz="800" dirty="0">
              <a:solidFill>
                <a:schemeClr val="bg1"/>
              </a:solidFill>
              <a:ea typeface="ＭＳ Ｐゴシック"/>
            </a:endParaRPr>
          </a:p>
          <a:p>
            <a:r>
              <a:rPr lang="en-US" sz="800" dirty="0">
                <a:ea typeface="ＭＳ Ｐゴシック"/>
              </a:rPr>
              <a:t>ACQuipedia Article – ASR </a:t>
            </a:r>
            <a:r>
              <a:rPr lang="en-US" sz="800" dirty="0">
                <a:ea typeface="ＭＳ Ｐゴシック"/>
                <a:hlinkClick r:id="rId6"/>
              </a:rPr>
              <a:t>https://acc.dau.mil/CommunityBrowser.aspx?id=28827</a:t>
            </a:r>
            <a:r>
              <a:rPr lang="en-US" sz="800" dirty="0">
                <a:ea typeface="ＭＳ Ｐゴシック"/>
              </a:rPr>
              <a:t> last visited 11 Oct 2010</a:t>
            </a:r>
            <a:endParaRPr lang="en-US" sz="800" dirty="0">
              <a:solidFill>
                <a:schemeClr val="bg1"/>
              </a:solidFill>
              <a:ea typeface="ＭＳ Ｐゴシック"/>
            </a:endParaRPr>
          </a:p>
          <a:p>
            <a:r>
              <a:rPr lang="en-US" sz="800" dirty="0">
                <a:ea typeface="ＭＳ Ｐゴシック"/>
              </a:rPr>
              <a:t>ACQuipedia Article – SRR </a:t>
            </a:r>
            <a:r>
              <a:rPr lang="en-US" sz="800" dirty="0">
                <a:ea typeface="ＭＳ Ｐゴシック"/>
                <a:hlinkClick r:id="rId7"/>
              </a:rPr>
              <a:t>https://acc.dau.mil/ILC_SRR</a:t>
            </a:r>
            <a:r>
              <a:rPr lang="en-US" sz="800" dirty="0">
                <a:ea typeface="ＭＳ Ｐゴシック"/>
              </a:rPr>
              <a:t>    last visited 11 Oct 2010</a:t>
            </a:r>
            <a:endParaRPr lang="en-US" sz="800" dirty="0">
              <a:solidFill>
                <a:schemeClr val="bg1"/>
              </a:solidFill>
              <a:ea typeface="ＭＳ Ｐゴシック"/>
            </a:endParaRPr>
          </a:p>
          <a:p>
            <a:r>
              <a:rPr lang="en-US" sz="800" dirty="0">
                <a:ea typeface="ＭＳ Ｐゴシック"/>
              </a:rPr>
              <a:t>ACQuipedia Article – TRA  </a:t>
            </a:r>
            <a:r>
              <a:rPr lang="en-US" sz="800" dirty="0">
                <a:ea typeface="ＭＳ Ｐゴシック"/>
                <a:hlinkClick r:id="rId8"/>
              </a:rPr>
              <a:t>https://acc.dau.mil/CommunityBrowser.aspx?id=29067</a:t>
            </a:r>
            <a:r>
              <a:rPr lang="en-US" sz="800" dirty="0">
                <a:ea typeface="ＭＳ Ｐゴシック"/>
              </a:rPr>
              <a:t>  last visited 11 Oct 2010</a:t>
            </a:r>
          </a:p>
          <a:p>
            <a:r>
              <a:rPr lang="en-US" sz="800" dirty="0">
                <a:ea typeface="ＭＳ Ｐゴシック"/>
              </a:rPr>
              <a:t>ACQuipedia Article – IBR  </a:t>
            </a:r>
            <a:r>
              <a:rPr lang="en-US" sz="800" dirty="0">
                <a:ea typeface="ＭＳ Ｐゴシック"/>
                <a:hlinkClick r:id="rId9"/>
              </a:rPr>
              <a:t>https://acc.dau.mil/ILC_IBR</a:t>
            </a:r>
            <a:r>
              <a:rPr lang="en-US" sz="800" dirty="0">
                <a:ea typeface="ＭＳ Ｐゴシック"/>
              </a:rPr>
              <a:t>  last visited 11 Oct 2010</a:t>
            </a:r>
          </a:p>
          <a:p>
            <a:r>
              <a:rPr lang="en-US" sz="800" dirty="0">
                <a:ea typeface="ＭＳ Ｐゴシック"/>
              </a:rPr>
              <a:t>ACQuipedia Article – SFR  </a:t>
            </a:r>
            <a:r>
              <a:rPr lang="en-US" sz="800" dirty="0">
                <a:ea typeface="ＭＳ Ｐゴシック"/>
                <a:hlinkClick r:id="rId10"/>
              </a:rPr>
              <a:t>https://acc.dau.mil/CommunityBrowser.aspx?id=29035</a:t>
            </a:r>
            <a:r>
              <a:rPr lang="en-US" sz="800" dirty="0">
                <a:ea typeface="ＭＳ Ｐゴシック"/>
              </a:rPr>
              <a:t>  last visited 11 Oct 2010</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502017405"/>
              </p:ext>
            </p:extLst>
          </p:nvPr>
        </p:nvGraphicFramePr>
        <p:xfrm>
          <a:off x="4146443" y="4335156"/>
          <a:ext cx="2229084" cy="723594"/>
        </p:xfrm>
        <a:graphic>
          <a:graphicData uri="http://schemas.openxmlformats.org/presentationml/2006/ole">
            <mc:AlternateContent xmlns:mc="http://schemas.openxmlformats.org/markup-compatibility/2006">
              <mc:Choice xmlns:v="urn:schemas-microsoft-com:vml" Requires="v">
                <p:oleObj spid="_x0000_s18514" name="Worksheet" r:id="rId11" imgW="2228816" imgH="723870" progId="Excel.Sheet.12">
                  <p:embed/>
                </p:oleObj>
              </mc:Choice>
              <mc:Fallback>
                <p:oleObj name="Worksheet" r:id="rId11" imgW="2228816" imgH="723870" progId="Excel.Sheet.12">
                  <p:embed/>
                  <p:pic>
                    <p:nvPicPr>
                      <p:cNvPr id="0" name=""/>
                      <p:cNvPicPr/>
                      <p:nvPr/>
                    </p:nvPicPr>
                    <p:blipFill>
                      <a:blip r:embed="rId12"/>
                      <a:stretch>
                        <a:fillRect/>
                      </a:stretch>
                    </p:blipFill>
                    <p:spPr>
                      <a:xfrm>
                        <a:off x="4146443" y="4335156"/>
                        <a:ext cx="2229084" cy="723594"/>
                      </a:xfrm>
                      <a:prstGeom prst="rect">
                        <a:avLst/>
                      </a:prstGeom>
                    </p:spPr>
                  </p:pic>
                </p:oleObj>
              </mc:Fallback>
            </mc:AlternateContent>
          </a:graphicData>
        </a:graphic>
      </p:graphicFrame>
    </p:spTree>
    <p:extLst>
      <p:ext uri="{BB962C8B-B14F-4D97-AF65-F5344CB8AC3E}">
        <p14:creationId xmlns:p14="http://schemas.microsoft.com/office/powerpoint/2010/main" val="1050325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xfrm>
            <a:off x="1544638" y="360363"/>
            <a:ext cx="4273550" cy="3205162"/>
          </a:xfrm>
          <a:ln/>
        </p:spPr>
      </p:sp>
      <p:sp>
        <p:nvSpPr>
          <p:cNvPr id="140291" name="Notes Placeholder 2"/>
          <p:cNvSpPr>
            <a:spLocks noGrp="1"/>
          </p:cNvSpPr>
          <p:nvPr>
            <p:ph type="body" idx="1"/>
          </p:nvPr>
        </p:nvSpPr>
        <p:spPr>
          <a:xfrm>
            <a:off x="454027" y="4294301"/>
            <a:ext cx="3521075" cy="4709419"/>
          </a:xfrm>
          <a:prstGeom prst="rect">
            <a:avLst/>
          </a:prstGeom>
          <a:noFill/>
          <a:ln/>
        </p:spPr>
        <p:txBody>
          <a:bodyPr/>
          <a:lstStyle/>
          <a:p>
            <a:r>
              <a:rPr lang="en-US" b="0" dirty="0">
                <a:ea typeface="ＭＳ Ｐゴシック"/>
              </a:rPr>
              <a:t>These checklists are available on the </a:t>
            </a:r>
            <a:r>
              <a:rPr lang="en-US" b="0" dirty="0">
                <a:ea typeface="ＭＳ Ｐゴシック"/>
                <a:hlinkClick r:id="rId4" tooltip="Systems Engineering Community of Practice"/>
              </a:rPr>
              <a:t>Systems Engineering Community of Practice</a:t>
            </a:r>
            <a:endParaRPr lang="en-US" b="0" dirty="0">
              <a:ea typeface="ＭＳ Ｐゴシック"/>
            </a:endParaRPr>
          </a:p>
          <a:p>
            <a:endParaRPr lang="en-US" dirty="0">
              <a:ea typeface="ＭＳ Ｐゴシック"/>
            </a:endParaRPr>
          </a:p>
        </p:txBody>
      </p:sp>
      <p:sp>
        <p:nvSpPr>
          <p:cNvPr id="140292"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6883CDBE-9AD5-4174-AEF5-66B56241CE65}" type="slidenum">
              <a:rPr lang="en-US" b="1" smtClean="0">
                <a:latin typeface="Verdana" pitchFamily="34" charset="0"/>
                <a:cs typeface="Arial" pitchFamily="34" charset="0"/>
              </a:rPr>
              <a:pPr/>
              <a:t>89</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612776" y="5693926"/>
            <a:ext cx="2505075" cy="2318783"/>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800" dirty="0">
                <a:ea typeface="ＭＳ Ｐゴシック"/>
              </a:rPr>
              <a:t>DAG  4.5.9. Summary of Technical Reviews</a:t>
            </a:r>
          </a:p>
          <a:p>
            <a:r>
              <a:rPr lang="en-US" sz="800" dirty="0">
                <a:ea typeface="ＭＳ Ｐゴシック"/>
              </a:rPr>
              <a:t>ACQuipedia Article – PDR  </a:t>
            </a:r>
            <a:r>
              <a:rPr lang="en-US" sz="800" dirty="0">
                <a:ea typeface="ＭＳ Ｐゴシック"/>
                <a:hlinkClick r:id="rId5"/>
              </a:rPr>
              <a:t>https://acc.dau.mil/CommunityBrowser.aspx?id=308742</a:t>
            </a:r>
            <a:r>
              <a:rPr lang="en-US" sz="800" dirty="0">
                <a:ea typeface="ＭＳ Ｐゴシック"/>
              </a:rPr>
              <a:t>  last visited 11 Oct 2010</a:t>
            </a:r>
          </a:p>
          <a:p>
            <a:r>
              <a:rPr lang="en-US" sz="800" dirty="0">
                <a:ea typeface="ＭＳ Ｐゴシック"/>
              </a:rPr>
              <a:t>ACQuipedia Article – CDR  </a:t>
            </a:r>
            <a:r>
              <a:rPr lang="en-US" sz="800" dirty="0">
                <a:ea typeface="ＭＳ Ｐゴシック"/>
                <a:hlinkClick r:id="rId6"/>
              </a:rPr>
              <a:t>https://acc.dau.mil/ILC_CDR</a:t>
            </a:r>
            <a:r>
              <a:rPr lang="en-US" sz="800" dirty="0">
                <a:ea typeface="ＭＳ Ｐゴシック"/>
              </a:rPr>
              <a:t>  last visited 11 Oct 2010</a:t>
            </a:r>
            <a:endParaRPr lang="en-US" sz="800" dirty="0">
              <a:solidFill>
                <a:schemeClr val="bg1"/>
              </a:solidFill>
              <a:ea typeface="ＭＳ Ｐゴシック"/>
            </a:endParaRPr>
          </a:p>
          <a:p>
            <a:r>
              <a:rPr lang="en-US" sz="800" dirty="0">
                <a:ea typeface="ＭＳ Ｐゴシック"/>
              </a:rPr>
              <a:t>ACQuipedia Article –TRR  </a:t>
            </a:r>
            <a:r>
              <a:rPr lang="en-US" sz="800" dirty="0">
                <a:ea typeface="ＭＳ Ｐゴシック"/>
                <a:hlinkClick r:id="rId7"/>
              </a:rPr>
              <a:t>https://acc.dau.mil/ILC_TRR</a:t>
            </a:r>
            <a:r>
              <a:rPr lang="en-US" sz="800" dirty="0">
                <a:ea typeface="ＭＳ Ｐゴシック"/>
              </a:rPr>
              <a:t>   last visited 11 Oct 2010</a:t>
            </a:r>
            <a:endParaRPr lang="en-US" sz="800" dirty="0">
              <a:solidFill>
                <a:schemeClr val="bg1"/>
              </a:solidFill>
              <a:ea typeface="ＭＳ Ｐゴシック"/>
            </a:endParaRPr>
          </a:p>
          <a:p>
            <a:r>
              <a:rPr lang="en-US" sz="800" dirty="0">
                <a:ea typeface="ＭＳ Ｐゴシック"/>
              </a:rPr>
              <a:t>ACQuipedia Article –FFR  </a:t>
            </a:r>
            <a:r>
              <a:rPr lang="en-US" sz="800" dirty="0">
                <a:ea typeface="ＭＳ Ｐゴシック"/>
                <a:hlinkClick r:id="rId8"/>
              </a:rPr>
              <a:t>https://acc.dau.mil/CommunityBrowser.aspx?id=294561</a:t>
            </a:r>
            <a:r>
              <a:rPr lang="en-US" sz="800" dirty="0">
                <a:ea typeface="ＭＳ Ｐゴシック"/>
              </a:rPr>
              <a:t>  last visited 11 Oct 2010</a:t>
            </a:r>
            <a:endParaRPr lang="en-US" sz="800" dirty="0">
              <a:solidFill>
                <a:schemeClr val="bg1"/>
              </a:solidFill>
              <a:ea typeface="ＭＳ Ｐゴシック"/>
            </a:endParaRPr>
          </a:p>
          <a:p>
            <a:r>
              <a:rPr lang="en-US" sz="800" dirty="0">
                <a:ea typeface="ＭＳ Ｐゴシック"/>
              </a:rPr>
              <a:t>ACQuipedia Article –SVR  </a:t>
            </a:r>
            <a:r>
              <a:rPr lang="en-US" sz="800" dirty="0">
                <a:ea typeface="ＭＳ Ｐゴシック"/>
                <a:hlinkClick r:id="rId8"/>
              </a:rPr>
              <a:t>https://acc.dau.mil/CommunityBrowser.aspx?id=294561</a:t>
            </a:r>
            <a:r>
              <a:rPr lang="en-US" sz="800" dirty="0">
                <a:ea typeface="ＭＳ Ｐゴシック"/>
              </a:rPr>
              <a:t>  last visited 11 Oct 2010</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061095766"/>
              </p:ext>
            </p:extLst>
          </p:nvPr>
        </p:nvGraphicFramePr>
        <p:xfrm>
          <a:off x="4146549" y="4313861"/>
          <a:ext cx="2228850" cy="391259"/>
        </p:xfrm>
        <a:graphic>
          <a:graphicData uri="http://schemas.openxmlformats.org/presentationml/2006/ole">
            <mc:AlternateContent xmlns:mc="http://schemas.openxmlformats.org/markup-compatibility/2006">
              <mc:Choice xmlns:v="urn:schemas-microsoft-com:vml" Requires="v">
                <p:oleObj spid="_x0000_s19538" name="Worksheet" r:id="rId9" imgW="2228898" imgH="390594" progId="Excel.Sheet.12">
                  <p:embed/>
                </p:oleObj>
              </mc:Choice>
              <mc:Fallback>
                <p:oleObj name="Worksheet" r:id="rId9" imgW="2228898" imgH="390594" progId="Excel.Sheet.12">
                  <p:embed/>
                  <p:pic>
                    <p:nvPicPr>
                      <p:cNvPr id="0" name=""/>
                      <p:cNvPicPr/>
                      <p:nvPr/>
                    </p:nvPicPr>
                    <p:blipFill>
                      <a:blip r:embed="rId10"/>
                      <a:stretch>
                        <a:fillRect/>
                      </a:stretch>
                    </p:blipFill>
                    <p:spPr>
                      <a:xfrm>
                        <a:off x="4146549" y="4313861"/>
                        <a:ext cx="2228850" cy="391259"/>
                      </a:xfrm>
                      <a:prstGeom prst="rect">
                        <a:avLst/>
                      </a:prstGeom>
                    </p:spPr>
                  </p:pic>
                </p:oleObj>
              </mc:Fallback>
            </mc:AlternateContent>
          </a:graphicData>
        </a:graphic>
      </p:graphicFrame>
    </p:spTree>
    <p:extLst>
      <p:ext uri="{BB962C8B-B14F-4D97-AF65-F5344CB8AC3E}">
        <p14:creationId xmlns:p14="http://schemas.microsoft.com/office/powerpoint/2010/main" val="2864906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1062038" y="388938"/>
            <a:ext cx="4505325" cy="3379787"/>
          </a:xfrm>
          <a:ln/>
        </p:spPr>
      </p:sp>
      <p:sp>
        <p:nvSpPr>
          <p:cNvPr id="64515" name="Notes Placeholder 2"/>
          <p:cNvSpPr>
            <a:spLocks noGrp="1"/>
          </p:cNvSpPr>
          <p:nvPr>
            <p:ph type="body" idx="1"/>
          </p:nvPr>
        </p:nvSpPr>
        <p:spPr>
          <a:xfrm>
            <a:off x="1106744" y="3912587"/>
            <a:ext cx="4412559" cy="5091133"/>
          </a:xfrm>
          <a:prstGeom prst="rect">
            <a:avLst/>
          </a:prstGeom>
          <a:noFill/>
          <a:ln/>
        </p:spPr>
        <p:txBody>
          <a:bodyPr/>
          <a:lstStyle/>
          <a:p>
            <a:r>
              <a:rPr lang="en-US" b="0" dirty="0"/>
              <a:t>Major thing to consider when reviewing/reading a Needs Document.  Is it capabilities based? Does it tell how well or how to?</a:t>
            </a:r>
            <a:r>
              <a:rPr lang="en-US" b="0" baseline="0" dirty="0"/>
              <a:t>  Does it describe a system or a systems attributes?</a:t>
            </a:r>
            <a:endParaRPr lang="en-US" b="0" dirty="0"/>
          </a:p>
        </p:txBody>
      </p:sp>
      <p:sp>
        <p:nvSpPr>
          <p:cNvPr id="64516"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F45D405A-3868-4855-AD69-9416D2A24D92}" type="slidenum">
              <a:rPr lang="en-US" b="1" smtClean="0">
                <a:solidFill>
                  <a:prstClr val="black"/>
                </a:solidFill>
                <a:latin typeface="Verdana" pitchFamily="34" charset="0"/>
              </a:rPr>
              <a:pPr/>
              <a:t>18</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38795225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1544638" y="360363"/>
            <a:ext cx="4273550" cy="3205162"/>
          </a:xfrm>
          <a:ln/>
        </p:spPr>
      </p:sp>
      <p:sp>
        <p:nvSpPr>
          <p:cNvPr id="141315" name="Notes Placeholder 2"/>
          <p:cNvSpPr>
            <a:spLocks noGrp="1"/>
          </p:cNvSpPr>
          <p:nvPr>
            <p:ph type="body" idx="1"/>
          </p:nvPr>
        </p:nvSpPr>
        <p:spPr>
          <a:xfrm>
            <a:off x="444502" y="4351560"/>
            <a:ext cx="3521075" cy="3786938"/>
          </a:xfrm>
          <a:prstGeom prst="rect">
            <a:avLst/>
          </a:prstGeom>
          <a:noFill/>
          <a:ln/>
        </p:spPr>
        <p:txBody>
          <a:bodyPr/>
          <a:lstStyle/>
          <a:p>
            <a:r>
              <a:rPr lang="en-US" b="0" dirty="0">
                <a:ea typeface="ＭＳ Ｐゴシック"/>
              </a:rPr>
              <a:t>These checklists are available on the </a:t>
            </a:r>
            <a:r>
              <a:rPr lang="en-US" b="0" dirty="0">
                <a:ea typeface="ＭＳ Ｐゴシック"/>
                <a:hlinkClick r:id="rId4" tooltip="Systems Engineering Community of Practice"/>
              </a:rPr>
              <a:t>Systems Engineering Community of Practice</a:t>
            </a:r>
            <a:endParaRPr lang="en-US" b="0" dirty="0">
              <a:ea typeface="ＭＳ Ｐゴシック"/>
            </a:endParaRPr>
          </a:p>
          <a:p>
            <a:endParaRPr lang="en-US" dirty="0">
              <a:ea typeface="ＭＳ Ｐゴシック"/>
            </a:endParaRPr>
          </a:p>
        </p:txBody>
      </p:sp>
      <p:sp>
        <p:nvSpPr>
          <p:cNvPr id="141316" name="Slide Number Placeholder 3"/>
          <p:cNvSpPr>
            <a:spLocks noGrp="1"/>
          </p:cNvSpPr>
          <p:nvPr>
            <p:ph type="sldNum" sz="quarter" idx="5"/>
          </p:nvPr>
        </p:nvSpPr>
        <p:spPr>
          <a:noFill/>
        </p:spPr>
        <p:txBody>
          <a:bodyPr/>
          <a:lstStyle/>
          <a:p>
            <a:r>
              <a:rPr lang="en-US" dirty="0">
                <a:latin typeface="Verdana" pitchFamily="34" charset="0"/>
                <a:cs typeface="Arial" pitchFamily="34" charset="0"/>
              </a:rPr>
              <a:t> </a:t>
            </a:r>
            <a:r>
              <a:rPr lang="en-US" b="1" dirty="0">
                <a:latin typeface="Verdana" pitchFamily="34" charset="0"/>
                <a:cs typeface="Arial" pitchFamily="34" charset="0"/>
              </a:rPr>
              <a:t>-  </a:t>
            </a:r>
            <a:fld id="{19F228E8-7699-4739-ACBB-C3A12797D214}" type="slidenum">
              <a:rPr lang="en-US" b="1" smtClean="0">
                <a:latin typeface="Verdana" pitchFamily="34" charset="0"/>
                <a:cs typeface="Arial" pitchFamily="34" charset="0"/>
              </a:rPr>
              <a:pPr/>
              <a:t>90</a:t>
            </a:fld>
            <a:endParaRPr lang="en-US" b="1" dirty="0">
              <a:latin typeface="Verdana" pitchFamily="34" charset="0"/>
              <a:cs typeface="Arial" pitchFamily="34" charset="0"/>
            </a:endParaRPr>
          </a:p>
        </p:txBody>
      </p:sp>
      <p:sp>
        <p:nvSpPr>
          <p:cNvPr id="5" name="Text Box 6"/>
          <p:cNvSpPr txBox="1">
            <a:spLocks noChangeArrowheads="1"/>
          </p:cNvSpPr>
          <p:nvPr/>
        </p:nvSpPr>
        <p:spPr bwMode="auto">
          <a:xfrm>
            <a:off x="593726" y="6158347"/>
            <a:ext cx="2505075" cy="2569579"/>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800" dirty="0">
                <a:ea typeface="ＭＳ Ｐゴシック"/>
              </a:rPr>
              <a:t>DAG  4.5.9. Summary of Technical Reviews</a:t>
            </a:r>
          </a:p>
          <a:p>
            <a:r>
              <a:rPr lang="en-US" sz="800" dirty="0">
                <a:ea typeface="ＭＳ Ｐゴシック"/>
              </a:rPr>
              <a:t>ACQuipedia Article – FCA  </a:t>
            </a:r>
            <a:r>
              <a:rPr lang="en-US" sz="800" dirty="0">
                <a:ea typeface="ＭＳ Ｐゴシック"/>
                <a:hlinkClick r:id="rId5"/>
              </a:rPr>
              <a:t>https://learn.dau.mil/CourseWare/800840_4/media/svr_factsheet.pdf</a:t>
            </a:r>
            <a:r>
              <a:rPr lang="en-US" sz="800" dirty="0">
                <a:ea typeface="ＭＳ Ｐゴシック"/>
              </a:rPr>
              <a:t>  last visited 11 Oct 2010</a:t>
            </a:r>
            <a:endParaRPr lang="en-US" sz="800" dirty="0">
              <a:solidFill>
                <a:schemeClr val="bg1"/>
              </a:solidFill>
              <a:ea typeface="ＭＳ Ｐゴシック"/>
            </a:endParaRPr>
          </a:p>
          <a:p>
            <a:r>
              <a:rPr lang="en-US" sz="800" dirty="0">
                <a:ea typeface="ＭＳ Ｐゴシック"/>
              </a:rPr>
              <a:t>ACQuipedia Article – PRR  </a:t>
            </a:r>
            <a:r>
              <a:rPr lang="en-US" sz="800" dirty="0">
                <a:ea typeface="ＭＳ Ｐゴシック"/>
                <a:hlinkClick r:id="rId6"/>
              </a:rPr>
              <a:t>https://acc.dau.mil/CommunityBrowser.aspx?id=294561</a:t>
            </a:r>
            <a:r>
              <a:rPr lang="en-US" sz="800" dirty="0">
                <a:ea typeface="ＭＳ Ｐゴシック"/>
              </a:rPr>
              <a:t> last visited 11 Oct 2010</a:t>
            </a:r>
            <a:endParaRPr lang="en-US" sz="800" dirty="0">
              <a:solidFill>
                <a:schemeClr val="bg1"/>
              </a:solidFill>
              <a:ea typeface="ＭＳ Ｐゴシック"/>
            </a:endParaRPr>
          </a:p>
          <a:p>
            <a:r>
              <a:rPr lang="en-US" sz="800" dirty="0">
                <a:ea typeface="ＭＳ Ｐゴシック"/>
              </a:rPr>
              <a:t>ACQuipedia Article –OTRR  </a:t>
            </a:r>
            <a:r>
              <a:rPr lang="en-US" sz="800" dirty="0">
                <a:ea typeface="ＭＳ Ｐゴシック"/>
                <a:hlinkClick r:id="rId7"/>
              </a:rPr>
              <a:t>https://acc.dau.mil/CommunityBrowser.aspx?id=28979</a:t>
            </a:r>
            <a:r>
              <a:rPr lang="en-US" sz="800" dirty="0">
                <a:ea typeface="ＭＳ Ｐゴシック"/>
              </a:rPr>
              <a:t>  last visited 11 Oct 2010</a:t>
            </a:r>
            <a:endParaRPr lang="en-US" sz="800" dirty="0">
              <a:solidFill>
                <a:schemeClr val="bg1"/>
              </a:solidFill>
              <a:ea typeface="ＭＳ Ｐゴシック"/>
            </a:endParaRPr>
          </a:p>
          <a:p>
            <a:r>
              <a:rPr lang="en-US" sz="800" dirty="0">
                <a:ea typeface="ＭＳ Ｐゴシック"/>
              </a:rPr>
              <a:t>ACQuipedia Article –PCA  </a:t>
            </a:r>
            <a:r>
              <a:rPr lang="en-US" sz="800" dirty="0">
                <a:ea typeface="ＭＳ Ｐゴシック"/>
                <a:hlinkClick r:id="rId8"/>
              </a:rPr>
              <a:t>https://acc.dau.mil/CommunityBrowser.aspx?id=28990</a:t>
            </a:r>
            <a:r>
              <a:rPr lang="en-US" sz="800" dirty="0">
                <a:ea typeface="ＭＳ Ｐゴシック"/>
              </a:rPr>
              <a:t>  last visited 11 Oct 2010</a:t>
            </a:r>
            <a:endParaRPr lang="en-US" sz="800" dirty="0">
              <a:solidFill>
                <a:schemeClr val="bg1"/>
              </a:solidFill>
              <a:ea typeface="ＭＳ Ｐゴシック"/>
            </a:endParaRPr>
          </a:p>
          <a:p>
            <a:r>
              <a:rPr lang="en-US" sz="800" dirty="0">
                <a:ea typeface="ＭＳ Ｐゴシック"/>
              </a:rPr>
              <a:t>ACQuipedia Article –ISR  </a:t>
            </a:r>
            <a:r>
              <a:rPr lang="en-US" sz="800" dirty="0">
                <a:ea typeface="ＭＳ Ｐゴシック"/>
                <a:hlinkClick r:id="rId6"/>
              </a:rPr>
              <a:t>https://acc.dau.mil/CommunityBrowser.aspx?id=294561</a:t>
            </a:r>
            <a:r>
              <a:rPr lang="en-US" sz="800" dirty="0">
                <a:ea typeface="ＭＳ Ｐゴシック"/>
              </a:rPr>
              <a:t>  last visited 11 Oct 2010</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829262982"/>
              </p:ext>
            </p:extLst>
          </p:nvPr>
        </p:nvGraphicFramePr>
        <p:xfrm>
          <a:off x="4146443" y="4275925"/>
          <a:ext cx="2229084" cy="1127013"/>
        </p:xfrm>
        <a:graphic>
          <a:graphicData uri="http://schemas.openxmlformats.org/presentationml/2006/ole">
            <mc:AlternateContent xmlns:mc="http://schemas.openxmlformats.org/markup-compatibility/2006">
              <mc:Choice xmlns:v="urn:schemas-microsoft-com:vml" Requires="v">
                <p:oleObj spid="_x0000_s20562" name="Worksheet" r:id="rId9" imgW="2228816" imgH="1124010" progId="Excel.Sheet.12">
                  <p:embed/>
                </p:oleObj>
              </mc:Choice>
              <mc:Fallback>
                <p:oleObj name="Worksheet" r:id="rId9" imgW="2228816" imgH="1124010" progId="Excel.Sheet.12">
                  <p:embed/>
                  <p:pic>
                    <p:nvPicPr>
                      <p:cNvPr id="0" name=""/>
                      <p:cNvPicPr/>
                      <p:nvPr/>
                    </p:nvPicPr>
                    <p:blipFill>
                      <a:blip r:embed="rId10"/>
                      <a:stretch>
                        <a:fillRect/>
                      </a:stretch>
                    </p:blipFill>
                    <p:spPr>
                      <a:xfrm>
                        <a:off x="4146443" y="4275925"/>
                        <a:ext cx="2229084" cy="1127013"/>
                      </a:xfrm>
                      <a:prstGeom prst="rect">
                        <a:avLst/>
                      </a:prstGeom>
                    </p:spPr>
                  </p:pic>
                </p:oleObj>
              </mc:Fallback>
            </mc:AlternateContent>
          </a:graphicData>
        </a:graphic>
      </p:graphicFrame>
    </p:spTree>
    <p:extLst>
      <p:ext uri="{BB962C8B-B14F-4D97-AF65-F5344CB8AC3E}">
        <p14:creationId xmlns:p14="http://schemas.microsoft.com/office/powerpoint/2010/main" val="13800380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055E2823-20F2-4061-A3AB-97CC2CA8BD97}" type="slidenum">
              <a:rPr lang="en-US"/>
              <a:pPr>
                <a:defRPr/>
              </a:pPr>
              <a:t>91</a:t>
            </a:fld>
            <a:endParaRPr lang="en-US"/>
          </a:p>
        </p:txBody>
      </p:sp>
      <p:sp>
        <p:nvSpPr>
          <p:cNvPr id="68611" name="Rectangle 2"/>
          <p:cNvSpPr>
            <a:spLocks noGrp="1" noRot="1" noChangeAspect="1" noChangeArrowheads="1" noTextEdit="1"/>
          </p:cNvSpPr>
          <p:nvPr>
            <p:ph type="sldImg"/>
          </p:nvPr>
        </p:nvSpPr>
        <p:spPr>
          <a:xfrm>
            <a:off x="1385888" y="250825"/>
            <a:ext cx="4273550" cy="3206750"/>
          </a:xfrm>
          <a:ln/>
        </p:spPr>
      </p:sp>
    </p:spTree>
    <p:extLst>
      <p:ext uri="{BB962C8B-B14F-4D97-AF65-F5344CB8AC3E}">
        <p14:creationId xmlns:p14="http://schemas.microsoft.com/office/powerpoint/2010/main" val="3850296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544638" y="360363"/>
            <a:ext cx="4273550" cy="3205162"/>
          </a:xfrm>
          <a:ln/>
        </p:spPr>
      </p:sp>
      <p:sp>
        <p:nvSpPr>
          <p:cNvPr id="69635"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0AD7E83D-1590-4293-95A6-D4770111A4A7}" type="slidenum">
              <a:rPr lang="en-US" smtClean="0"/>
              <a:pPr>
                <a:defRPr/>
              </a:pPr>
              <a:t>92</a:t>
            </a:fld>
            <a:endParaRPr lang="en-US"/>
          </a:p>
        </p:txBody>
      </p:sp>
    </p:spTree>
    <p:extLst>
      <p:ext uri="{BB962C8B-B14F-4D97-AF65-F5344CB8AC3E}">
        <p14:creationId xmlns:p14="http://schemas.microsoft.com/office/powerpoint/2010/main" val="1100264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685800" y="4424722"/>
            <a:ext cx="5486400" cy="4190921"/>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r>
              <a:rPr lang="en-US"/>
              <a:t> </a:t>
            </a:r>
            <a:r>
              <a:rPr lang="en-US" b="1"/>
              <a:t>-  </a:t>
            </a:r>
            <a:fld id="{AF64EA5C-CA58-4B8A-9E04-477B229DCF70}" type="slidenum">
              <a:rPr lang="en-US" b="1" smtClean="0"/>
              <a:pPr>
                <a:defRPr/>
              </a:pPr>
              <a:t>93</a:t>
            </a:fld>
            <a:endParaRPr lang="en-US" b="1" dirty="0"/>
          </a:p>
        </p:txBody>
      </p:sp>
    </p:spTree>
    <p:extLst>
      <p:ext uri="{BB962C8B-B14F-4D97-AF65-F5344CB8AC3E}">
        <p14:creationId xmlns:p14="http://schemas.microsoft.com/office/powerpoint/2010/main" val="38444128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544638" y="360363"/>
            <a:ext cx="4273550" cy="3205162"/>
          </a:xfrm>
          <a:ln/>
        </p:spPr>
      </p:sp>
      <p:sp>
        <p:nvSpPr>
          <p:cNvPr id="70659"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FBF3FD58-6F66-4A6E-B029-6F95E55A8FF9}" type="slidenum">
              <a:rPr lang="en-US" smtClean="0"/>
              <a:pPr>
                <a:defRPr/>
              </a:pPr>
              <a:t>94</a:t>
            </a:fld>
            <a:endParaRPr lang="en-US"/>
          </a:p>
        </p:txBody>
      </p:sp>
    </p:spTree>
    <p:extLst>
      <p:ext uri="{BB962C8B-B14F-4D97-AF65-F5344CB8AC3E}">
        <p14:creationId xmlns:p14="http://schemas.microsoft.com/office/powerpoint/2010/main" val="24466622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1544638" y="360363"/>
            <a:ext cx="4273550" cy="3205162"/>
          </a:xfrm>
          <a:solidFill>
            <a:srgbClr val="FFFFFF"/>
          </a:solidFill>
          <a:ln/>
        </p:spPr>
      </p:sp>
    </p:spTree>
    <p:extLst>
      <p:ext uri="{BB962C8B-B14F-4D97-AF65-F5344CB8AC3E}">
        <p14:creationId xmlns:p14="http://schemas.microsoft.com/office/powerpoint/2010/main" val="2801186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xfrm>
            <a:off x="1544638" y="360363"/>
            <a:ext cx="4273550" cy="3205162"/>
          </a:xfrm>
          <a:ln/>
        </p:spPr>
      </p:sp>
      <p:sp>
        <p:nvSpPr>
          <p:cNvPr id="72707"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AA30E40B-4C20-43AB-973D-FEB444F1A1A7}" type="slidenum">
              <a:rPr lang="en-US" smtClean="0"/>
              <a:pPr>
                <a:defRPr/>
              </a:pPr>
              <a:t>96</a:t>
            </a:fld>
            <a:endParaRPr lang="en-US"/>
          </a:p>
        </p:txBody>
      </p:sp>
    </p:spTree>
    <p:extLst>
      <p:ext uri="{BB962C8B-B14F-4D97-AF65-F5344CB8AC3E}">
        <p14:creationId xmlns:p14="http://schemas.microsoft.com/office/powerpoint/2010/main" val="31252379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544638" y="360363"/>
            <a:ext cx="4273550" cy="3205162"/>
          </a:xfrm>
          <a:ln/>
        </p:spPr>
      </p:sp>
      <p:sp>
        <p:nvSpPr>
          <p:cNvPr id="73731"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135BFCDC-4E9C-4FF0-B56A-C21AAC43FB18}" type="slidenum">
              <a:rPr lang="en-US" smtClean="0"/>
              <a:pPr>
                <a:defRPr/>
              </a:pPr>
              <a:t>97</a:t>
            </a:fld>
            <a:endParaRPr lang="en-US"/>
          </a:p>
        </p:txBody>
      </p:sp>
    </p:spTree>
    <p:extLst>
      <p:ext uri="{BB962C8B-B14F-4D97-AF65-F5344CB8AC3E}">
        <p14:creationId xmlns:p14="http://schemas.microsoft.com/office/powerpoint/2010/main" val="3688819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1544638" y="360363"/>
            <a:ext cx="4273550" cy="3205162"/>
          </a:xfrm>
          <a:ln/>
        </p:spPr>
      </p:sp>
      <p:sp>
        <p:nvSpPr>
          <p:cNvPr id="74755" name="Notes Placeholder 2"/>
          <p:cNvSpPr>
            <a:spLocks noGrp="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4" name="Slide Number Placeholder 3"/>
          <p:cNvSpPr>
            <a:spLocks noGrp="1"/>
          </p:cNvSpPr>
          <p:nvPr>
            <p:ph type="sldNum" sz="quarter" idx="5"/>
          </p:nvPr>
        </p:nvSpPr>
        <p:spPr/>
        <p:txBody>
          <a:bodyPr/>
          <a:lstStyle/>
          <a:p>
            <a:pPr>
              <a:defRPr/>
            </a:pPr>
            <a:fld id="{23135FF3-CEDF-482D-A140-2B1BC6ED9CE1}" type="slidenum">
              <a:rPr lang="en-US" smtClean="0"/>
              <a:pPr>
                <a:defRPr/>
              </a:pPr>
              <a:t>98</a:t>
            </a:fld>
            <a:endParaRPr lang="en-US"/>
          </a:p>
        </p:txBody>
      </p:sp>
    </p:spTree>
    <p:extLst>
      <p:ext uri="{BB962C8B-B14F-4D97-AF65-F5344CB8AC3E}">
        <p14:creationId xmlns:p14="http://schemas.microsoft.com/office/powerpoint/2010/main" val="11456232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xfrm>
            <a:off x="3885581" y="8847854"/>
            <a:ext cx="2972421" cy="466011"/>
          </a:xfrm>
        </p:spPr>
        <p:txBody>
          <a:bodyPr/>
          <a:lstStyle/>
          <a:p>
            <a:pPr algn="ctr">
              <a:defRPr/>
            </a:pPr>
            <a:fld id="{D4091827-2762-446D-9A0A-3694B07598FA}" type="slidenum">
              <a:rPr lang="en-US"/>
              <a:pPr algn="ctr">
                <a:defRPr/>
              </a:pPr>
              <a:t>99</a:t>
            </a:fld>
            <a:endParaRPr lang="en-US"/>
          </a:p>
        </p:txBody>
      </p:sp>
      <p:sp>
        <p:nvSpPr>
          <p:cNvPr id="75779" name="Rectangle 2"/>
          <p:cNvSpPr>
            <a:spLocks noGrp="1" noRot="1" noChangeAspect="1" noChangeArrowheads="1" noTextEdit="1"/>
          </p:cNvSpPr>
          <p:nvPr>
            <p:ph type="sldImg"/>
          </p:nvPr>
        </p:nvSpPr>
        <p:spPr>
          <a:xfrm>
            <a:off x="1544638" y="360363"/>
            <a:ext cx="4273550" cy="3205162"/>
          </a:xfrm>
          <a:ln/>
        </p:spPr>
      </p:sp>
      <p:sp>
        <p:nvSpPr>
          <p:cNvPr id="75780" name="Rectangle 3"/>
          <p:cNvSpPr>
            <a:spLocks noGrp="1" noChangeArrowheads="1"/>
          </p:cNvSpPr>
          <p:nvPr>
            <p:ph type="body" idx="1"/>
          </p:nvPr>
        </p:nvSpPr>
        <p:spPr>
          <a:xfrm>
            <a:off x="444502" y="3906225"/>
            <a:ext cx="3521075" cy="42322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Tree>
    <p:extLst>
      <p:ext uri="{BB962C8B-B14F-4D97-AF65-F5344CB8AC3E}">
        <p14:creationId xmlns:p14="http://schemas.microsoft.com/office/powerpoint/2010/main" val="143355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062038" y="388938"/>
            <a:ext cx="4505325" cy="3379787"/>
          </a:xfrm>
          <a:ln/>
        </p:spPr>
      </p:sp>
      <p:sp>
        <p:nvSpPr>
          <p:cNvPr id="69635" name="Notes Placeholder 2"/>
          <p:cNvSpPr>
            <a:spLocks noGrp="1"/>
          </p:cNvSpPr>
          <p:nvPr>
            <p:ph type="body" idx="1"/>
          </p:nvPr>
        </p:nvSpPr>
        <p:spPr>
          <a:xfrm>
            <a:off x="1125942" y="3883158"/>
            <a:ext cx="4402961" cy="5091133"/>
          </a:xfrm>
          <a:prstGeom prst="rect">
            <a:avLst/>
          </a:prstGeom>
          <a:noFill/>
          <a:ln/>
        </p:spPr>
        <p:txBody>
          <a:bodyPr/>
          <a:lstStyle/>
          <a:p>
            <a:r>
              <a:rPr lang="en-US" dirty="0"/>
              <a:t>The balance</a:t>
            </a:r>
            <a:r>
              <a:rPr lang="en-US" baseline="0" dirty="0"/>
              <a:t> in Performance is a combination of the technical needs (TPMs) and the scope (KPP, WBS, SOW) of the capabilities. </a:t>
            </a:r>
            <a:endParaRPr lang="en-US" dirty="0"/>
          </a:p>
        </p:txBody>
      </p:sp>
      <p:sp>
        <p:nvSpPr>
          <p:cNvPr id="69636" name="Slide Number Placeholder 3"/>
          <p:cNvSpPr>
            <a:spLocks noGrp="1"/>
          </p:cNvSpPr>
          <p:nvPr>
            <p:ph type="sldNum" sz="quarter" idx="5"/>
          </p:nvPr>
        </p:nvSpPr>
        <p:spPr>
          <a:noFill/>
        </p:spPr>
        <p:txBody>
          <a:bodyPr/>
          <a:lstStyle/>
          <a:p>
            <a:r>
              <a:rPr lang="en-US" dirty="0">
                <a:solidFill>
                  <a:prstClr val="black"/>
                </a:solidFill>
                <a:latin typeface="Verdana" pitchFamily="34" charset="0"/>
              </a:rPr>
              <a:t> </a:t>
            </a:r>
            <a:r>
              <a:rPr lang="en-US" b="1" dirty="0">
                <a:solidFill>
                  <a:prstClr val="black"/>
                </a:solidFill>
                <a:latin typeface="Verdana" pitchFamily="34" charset="0"/>
              </a:rPr>
              <a:t>-  </a:t>
            </a:r>
            <a:fld id="{CC7599DB-D79F-487E-844B-85836F8809F8}" type="slidenum">
              <a:rPr lang="en-US" b="1" smtClean="0">
                <a:solidFill>
                  <a:prstClr val="black"/>
                </a:solidFill>
                <a:latin typeface="Verdana" pitchFamily="34" charset="0"/>
              </a:rPr>
              <a:pPr/>
              <a:t>19</a:t>
            </a:fld>
            <a:endParaRPr lang="en-US" b="1" dirty="0">
              <a:solidFill>
                <a:prstClr val="black"/>
              </a:solidFill>
              <a:latin typeface="Verdana" pitchFamily="34" charset="0"/>
            </a:endParaRPr>
          </a:p>
        </p:txBody>
      </p:sp>
    </p:spTree>
    <p:extLst>
      <p:ext uri="{BB962C8B-B14F-4D97-AF65-F5344CB8AC3E}">
        <p14:creationId xmlns:p14="http://schemas.microsoft.com/office/powerpoint/2010/main" val="9271275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544638" y="360363"/>
            <a:ext cx="4273550" cy="3205162"/>
          </a:xfrm>
          <a:ln/>
        </p:spPr>
      </p:sp>
      <p:sp>
        <p:nvSpPr>
          <p:cNvPr id="67587" name="Rectangle 3"/>
          <p:cNvSpPr>
            <a:spLocks noGrp="1" noChangeArrowheads="1"/>
          </p:cNvSpPr>
          <p:nvPr>
            <p:ph type="body" idx="1"/>
          </p:nvPr>
        </p:nvSpPr>
        <p:spPr>
          <a:xfrm>
            <a:off x="444502" y="4294301"/>
            <a:ext cx="3521075" cy="4389730"/>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latin typeface="+mn-lt"/>
                <a:ea typeface="ＭＳ Ｐゴシック" pitchFamily="34" charset="-128"/>
              </a:rPr>
              <a:t>This chart is intended to reframe Gen </a:t>
            </a:r>
            <a:r>
              <a:rPr lang="en-US" dirty="0" err="1">
                <a:latin typeface="+mn-lt"/>
                <a:ea typeface="ＭＳ Ｐゴシック" pitchFamily="34" charset="-128"/>
              </a:rPr>
              <a:t>Kehler’s</a:t>
            </a:r>
            <a:r>
              <a:rPr lang="en-US" dirty="0">
                <a:latin typeface="+mn-lt"/>
                <a:ea typeface="ＭＳ Ｐゴシック" pitchFamily="34" charset="-128"/>
              </a:rPr>
              <a:t> question in terms of Risk and Cost.</a:t>
            </a:r>
          </a:p>
          <a:p>
            <a:pPr>
              <a:defRPr/>
            </a:pPr>
            <a:r>
              <a:rPr lang="en-US" dirty="0">
                <a:latin typeface="+mn-lt"/>
                <a:ea typeface="ＭＳ Ｐゴシック" pitchFamily="34" charset="-128"/>
              </a:rPr>
              <a:t>The basic messages in bullet 1 are that space systems are critical elements of national security that require high reliability and that MA processes applied earlier are more effective.</a:t>
            </a:r>
          </a:p>
          <a:p>
            <a:pPr>
              <a:defRPr/>
            </a:pPr>
            <a:r>
              <a:rPr lang="en-US" dirty="0">
                <a:latin typeface="+mn-lt"/>
                <a:ea typeface="ＭＳ Ｐゴシック" pitchFamily="34" charset="-128"/>
              </a:rPr>
              <a:t>The message in bullet two is that the contractual cost (to industry) of applying/integrating MA processes is on the order of 7.5% of program costs.  This does not include cost of government/FFRDC.  The cost of a Aerospace estimates that cost to implement </a:t>
            </a:r>
            <a:r>
              <a:rPr lang="en-US" dirty="0" err="1">
                <a:latin typeface="+mn-lt"/>
                <a:ea typeface="ＭＳ Ｐゴシック" pitchFamily="34" charset="-128"/>
              </a:rPr>
              <a:t>iMAT</a:t>
            </a:r>
            <a:r>
              <a:rPr lang="en-US" dirty="0">
                <a:latin typeface="+mn-lt"/>
                <a:ea typeface="ＭＳ Ｐゴシック" pitchFamily="34" charset="-128"/>
              </a:rPr>
              <a:t> on major programs is on the order of 1-2 STE (~500K).  Also of note is the table on the lower right which reflects the positive impact of integrating MA processes early in the acquisition  life cycle.</a:t>
            </a:r>
          </a:p>
          <a:p>
            <a:pPr>
              <a:defRPr/>
            </a:pPr>
            <a:r>
              <a:rPr lang="en-US" dirty="0">
                <a:latin typeface="+mn-lt"/>
                <a:ea typeface="ＭＳ Ｐゴシック" pitchFamily="34" charset="-128"/>
              </a:rPr>
              <a:t>Another voice over message is that  MA is most effective when baked into the entire acquisition life cycle through expert, experienced personnel  diligently applying proven processes and tools. This is Aerospace’s role…</a:t>
            </a:r>
          </a:p>
          <a:p>
            <a:pPr>
              <a:defRPr/>
            </a:pPr>
            <a:r>
              <a:rPr lang="en-US" b="1" i="1" dirty="0">
                <a:solidFill>
                  <a:srgbClr val="FF0000"/>
                </a:solidFill>
                <a:latin typeface="+mn-lt"/>
                <a:ea typeface="ＭＳ Ｐゴシック" pitchFamily="34" charset="-128"/>
              </a:rPr>
              <a:t>Can we put together a chart or bullet that states what MA has “saved” enterprise in terms of dollars/capability? This could also be used to support Aerospace “value” on later chart.  (Rami/Mike?)</a:t>
            </a:r>
          </a:p>
          <a:p>
            <a:pPr>
              <a:defRPr/>
            </a:pPr>
            <a:endParaRPr lang="en-US" dirty="0">
              <a:latin typeface="+mn-lt"/>
              <a:ea typeface="ＭＳ Ｐゴシック" pitchFamily="34" charset="-128"/>
            </a:endParaRPr>
          </a:p>
          <a:p>
            <a:pPr>
              <a:defRPr/>
            </a:pPr>
            <a:r>
              <a:rPr lang="en-US" dirty="0">
                <a:latin typeface="+mn-lt"/>
                <a:ea typeface="ＭＳ Ｐゴシック" pitchFamily="34" charset="-128"/>
              </a:rPr>
              <a:t>The bottom line is that we cannot really afford not to integrate MA throughout the acquisition life cycle.</a:t>
            </a:r>
            <a:endParaRPr lang="en-US" i="1" dirty="0">
              <a:latin typeface="+mn-lt"/>
              <a:ea typeface="ＭＳ Ｐゴシック" pitchFamily="34" charset="-128"/>
            </a:endParaRPr>
          </a:p>
          <a:p>
            <a:pPr>
              <a:defRPr/>
            </a:pPr>
            <a:endParaRPr lang="en-US" dirty="0">
              <a:latin typeface="+mn-lt"/>
              <a:ea typeface="ＭＳ Ｐゴシック" pitchFamily="34" charset="-128"/>
            </a:endParaRPr>
          </a:p>
          <a:p>
            <a:pPr>
              <a:defRPr/>
            </a:pPr>
            <a:endParaRPr lang="en-US" i="1" dirty="0">
              <a:latin typeface="+mn-lt"/>
              <a:ea typeface="ＭＳ Ｐゴシック" pitchFamily="34" charset="-128"/>
            </a:endParaRPr>
          </a:p>
        </p:txBody>
      </p:sp>
    </p:spTree>
    <p:extLst>
      <p:ext uri="{BB962C8B-B14F-4D97-AF65-F5344CB8AC3E}">
        <p14:creationId xmlns:p14="http://schemas.microsoft.com/office/powerpoint/2010/main" val="1405698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xfrm>
            <a:off x="1544638" y="360363"/>
            <a:ext cx="4273550" cy="3205162"/>
          </a:xfrm>
          <a:ln/>
        </p:spPr>
      </p:sp>
      <p:sp>
        <p:nvSpPr>
          <p:cNvPr id="3" name="Notes Placeholder 2"/>
          <p:cNvSpPr>
            <a:spLocks noGrp="1"/>
          </p:cNvSpPr>
          <p:nvPr>
            <p:ph type="body" idx="1"/>
          </p:nvPr>
        </p:nvSpPr>
        <p:spPr>
          <a:xfrm>
            <a:off x="444502" y="3906225"/>
            <a:ext cx="3521075" cy="4232274"/>
          </a:xfrm>
          <a:prstGeom prst="rect">
            <a:avLst/>
          </a:prstGeom>
        </p:spPr>
        <p:txBody>
          <a:bodyPr>
            <a:normAutofit/>
          </a:bodyPr>
          <a:lstStyle/>
          <a:p>
            <a:pPr>
              <a:defRPr/>
            </a:pPr>
            <a:endParaRPr lang="en-US" dirty="0"/>
          </a:p>
        </p:txBody>
      </p:sp>
      <p:sp>
        <p:nvSpPr>
          <p:cNvPr id="81924"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FDCA554A-6DB6-4F94-9011-365A0C019C2C}" type="slidenum">
              <a:rPr lang="en-US" b="1" smtClean="0">
                <a:latin typeface="Verdana" pitchFamily="34" charset="0"/>
              </a:rPr>
              <a:pPr/>
              <a:t>101</a:t>
            </a:fld>
            <a:endParaRPr lang="en-US" b="1" dirty="0">
              <a:latin typeface="Verdana" pitchFamily="34" charset="0"/>
            </a:endParaRPr>
          </a:p>
        </p:txBody>
      </p:sp>
      <p:sp>
        <p:nvSpPr>
          <p:cNvPr id="5" name="Text Box 6"/>
          <p:cNvSpPr txBox="1">
            <a:spLocks noChangeArrowheads="1"/>
          </p:cNvSpPr>
          <p:nvPr/>
        </p:nvSpPr>
        <p:spPr bwMode="auto">
          <a:xfrm>
            <a:off x="555625" y="6762729"/>
            <a:ext cx="2543175" cy="876711"/>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ffectLst>
                  <a:outerShdw blurRad="38100" dist="38100" dir="2700000" algn="tl">
                    <a:srgbClr val="C0C0C0"/>
                  </a:outerShdw>
                </a:effectLst>
                <a:ea typeface="ＭＳ Ｐゴシック"/>
                <a:cs typeface="ＭＳ Ｐゴシック"/>
              </a:rPr>
              <a:t>ITEA Symposium  September 14, 2010  Edward Greer  Director, Developmental Test &amp; Evaluation Slide #4</a:t>
            </a:r>
            <a:endParaRPr lang="en-US" sz="1000" dirty="0"/>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661038878"/>
              </p:ext>
            </p:extLst>
          </p:nvPr>
        </p:nvGraphicFramePr>
        <p:xfrm>
          <a:off x="4113213" y="4374237"/>
          <a:ext cx="2276475" cy="1383720"/>
        </p:xfrm>
        <a:graphic>
          <a:graphicData uri="http://schemas.openxmlformats.org/presentationml/2006/ole">
            <mc:AlternateContent xmlns:mc="http://schemas.openxmlformats.org/markup-compatibility/2006">
              <mc:Choice xmlns:v="urn:schemas-microsoft-com:vml" Requires="v">
                <p:oleObj spid="_x0000_s21580" name="Worksheet" r:id="rId4" imgW="2276411" imgH="1381250" progId="Excel.Sheet.12">
                  <p:embed/>
                </p:oleObj>
              </mc:Choice>
              <mc:Fallback>
                <p:oleObj name="Worksheet" r:id="rId4" imgW="2276411" imgH="1381250" progId="Excel.Sheet.12">
                  <p:embed/>
                  <p:pic>
                    <p:nvPicPr>
                      <p:cNvPr id="0" name=""/>
                      <p:cNvPicPr/>
                      <p:nvPr/>
                    </p:nvPicPr>
                    <p:blipFill>
                      <a:blip r:embed="rId5"/>
                      <a:stretch>
                        <a:fillRect/>
                      </a:stretch>
                    </p:blipFill>
                    <p:spPr>
                      <a:xfrm>
                        <a:off x="4113213" y="4374237"/>
                        <a:ext cx="2276475" cy="1383720"/>
                      </a:xfrm>
                      <a:prstGeom prst="rect">
                        <a:avLst/>
                      </a:prstGeom>
                    </p:spPr>
                  </p:pic>
                </p:oleObj>
              </mc:Fallback>
            </mc:AlternateContent>
          </a:graphicData>
        </a:graphic>
      </p:graphicFrame>
    </p:spTree>
    <p:extLst>
      <p:ext uri="{BB962C8B-B14F-4D97-AF65-F5344CB8AC3E}">
        <p14:creationId xmlns:p14="http://schemas.microsoft.com/office/powerpoint/2010/main" val="19041021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xfrm>
            <a:off x="1544638" y="360363"/>
            <a:ext cx="4273550" cy="3205162"/>
          </a:xfrm>
          <a:ln/>
        </p:spPr>
      </p:sp>
      <p:sp>
        <p:nvSpPr>
          <p:cNvPr id="82947" name="Notes Placeholder 2"/>
          <p:cNvSpPr>
            <a:spLocks noGrp="1"/>
          </p:cNvSpPr>
          <p:nvPr>
            <p:ph type="body" idx="1"/>
          </p:nvPr>
        </p:nvSpPr>
        <p:spPr>
          <a:xfrm>
            <a:off x="444502" y="4332475"/>
            <a:ext cx="3521075" cy="3806024"/>
          </a:xfrm>
          <a:prstGeom prst="rect">
            <a:avLst/>
          </a:prstGeom>
          <a:noFill/>
          <a:ln/>
        </p:spPr>
        <p:txBody>
          <a:bodyPr/>
          <a:lstStyle/>
          <a:p>
            <a:r>
              <a:rPr lang="en-US" dirty="0"/>
              <a:t>An integral part of the Systems Engineering Process</a:t>
            </a:r>
          </a:p>
          <a:p>
            <a:pPr lvl="1"/>
            <a:r>
              <a:rPr lang="en-US" dirty="0"/>
              <a:t>Critical feedback loop – opportunity to assess engineering products, fix system deficiencies, execute risk reduction strategies and provide information to decision makers</a:t>
            </a:r>
          </a:p>
          <a:p>
            <a:endParaRPr lang="en-US" dirty="0">
              <a:ea typeface="ＭＳ Ｐゴシック" pitchFamily="34" charset="-128"/>
            </a:endParaRPr>
          </a:p>
        </p:txBody>
      </p:sp>
      <p:sp>
        <p:nvSpPr>
          <p:cNvPr id="82948"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CCA73193-DF17-419F-9680-F21AD86F29A7}" type="slidenum">
              <a:rPr lang="en-US" b="1" smtClean="0">
                <a:latin typeface="Verdana" pitchFamily="34" charset="0"/>
              </a:rPr>
              <a:pPr/>
              <a:t>102</a:t>
            </a:fld>
            <a:endParaRPr lang="en-US" b="1" dirty="0">
              <a:latin typeface="Verdana" pitchFamily="34" charset="0"/>
            </a:endParaRPr>
          </a:p>
        </p:txBody>
      </p:sp>
      <p:sp>
        <p:nvSpPr>
          <p:cNvPr id="5" name="Text Box 6"/>
          <p:cNvSpPr txBox="1">
            <a:spLocks noChangeArrowheads="1"/>
          </p:cNvSpPr>
          <p:nvPr/>
        </p:nvSpPr>
        <p:spPr bwMode="auto">
          <a:xfrm>
            <a:off x="479425" y="6915416"/>
            <a:ext cx="2543175" cy="719964"/>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da-DK" sz="1000" i="1" dirty="0">
                <a:ea typeface="ＭＳ Ｐゴシック" pitchFamily="34" charset="-128"/>
              </a:rPr>
              <a:t>DoDI 5000.02, December 8, 2008 page 50</a:t>
            </a: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24054039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xfrm>
            <a:off x="1544638" y="360363"/>
            <a:ext cx="4273550" cy="3205162"/>
          </a:xfrm>
          <a:ln/>
        </p:spPr>
      </p:sp>
      <p:sp>
        <p:nvSpPr>
          <p:cNvPr id="83971" name="Notes Placeholder 2"/>
          <p:cNvSpPr>
            <a:spLocks noGrp="1"/>
          </p:cNvSpPr>
          <p:nvPr>
            <p:ph type="body" idx="1"/>
          </p:nvPr>
        </p:nvSpPr>
        <p:spPr>
          <a:xfrm>
            <a:off x="444502" y="4217960"/>
            <a:ext cx="3521075" cy="3920538"/>
          </a:xfrm>
          <a:prstGeom prst="rect">
            <a:avLst/>
          </a:prstGeom>
          <a:noFill/>
          <a:ln/>
        </p:spPr>
        <p:txBody>
          <a:bodyPr/>
          <a:lstStyle/>
          <a:p>
            <a:r>
              <a:rPr lang="en-US" b="0" dirty="0">
                <a:ea typeface="ＭＳ Ｐゴシック" pitchFamily="34" charset="-128"/>
              </a:rPr>
              <a:t>Effective T&amp;E is a continuum of integrated activities. The PM should develop an integrated T&amp;E Strategy for Developmental Test and Evaluation (DT&amp;E), Operational Test and Evaluation (OT&amp;E), Live Fire Test and Evaluation (LFT&amp;E), performance and acceptance testing to validate system performance and ensure the product provides measurable improvement to operational capabilities. This includes integration of modeling and simulation activities with contractor and government conducted testing.</a:t>
            </a:r>
          </a:p>
          <a:p>
            <a:endParaRPr lang="en-US" b="0" dirty="0">
              <a:ea typeface="ＭＳ Ｐゴシック" pitchFamily="34" charset="-128"/>
            </a:endParaRPr>
          </a:p>
          <a:p>
            <a:r>
              <a:rPr lang="en-US" b="0" dirty="0">
                <a:ea typeface="ＭＳ Ｐゴシック" pitchFamily="34" charset="-128"/>
              </a:rPr>
              <a:t>T&amp;E is event driven, rather than schedule driven, within the program's overall acquisition strategy. This allows for realistic durations to accomplish planned T&amp;E events, fix system deficiencies, execute risk reduction strategies and report the results to decision makers.</a:t>
            </a:r>
          </a:p>
          <a:p>
            <a:pPr>
              <a:buFontTx/>
              <a:buNone/>
            </a:pPr>
            <a:endParaRPr lang="en-US" dirty="0">
              <a:ea typeface="ＭＳ Ｐゴシック" pitchFamily="34" charset="-128"/>
            </a:endParaRPr>
          </a:p>
        </p:txBody>
      </p:sp>
      <p:sp>
        <p:nvSpPr>
          <p:cNvPr id="83972"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44E39D6D-1968-4F13-8792-AE3354EDE3BF}" type="slidenum">
              <a:rPr lang="en-US" b="1" smtClean="0">
                <a:latin typeface="Verdana" pitchFamily="34" charset="0"/>
              </a:rPr>
              <a:pPr/>
              <a:t>103</a:t>
            </a:fld>
            <a:endParaRPr lang="en-US" b="1" dirty="0">
              <a:latin typeface="Verdana" pitchFamily="34" charset="0"/>
            </a:endParaRPr>
          </a:p>
        </p:txBody>
      </p:sp>
      <p:sp>
        <p:nvSpPr>
          <p:cNvPr id="5" name="Text Box 6"/>
          <p:cNvSpPr txBox="1">
            <a:spLocks noChangeArrowheads="1"/>
          </p:cNvSpPr>
          <p:nvPr/>
        </p:nvSpPr>
        <p:spPr bwMode="auto">
          <a:xfrm>
            <a:off x="422274" y="7093551"/>
            <a:ext cx="2543175" cy="180013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pitchFamily="34" charset="-128"/>
                <a:hlinkClick r:id="rId4"/>
              </a:rPr>
              <a:t>https://learn.dau.mil/html/scorm12/course/course_index.jsp?course_id=1&amp;scorm_version=3&amp;roster_id=-329.563803158804&amp;version=18&amp;course_prefix=ACQ&amp;course_number=101&amp;course_suffix=&amp;mode=browse&amp;course_name=Fundamentals%20of%20Systems%20Acquisition%20Management&amp;mode_id=10&amp;section_id=</a:t>
            </a:r>
            <a:r>
              <a:rPr lang="en-US" sz="1000" dirty="0">
                <a:ea typeface="ＭＳ Ｐゴシック" pitchFamily="34" charset="-128"/>
              </a:rPr>
              <a:t>  slide 9</a:t>
            </a:r>
            <a:endParaRPr lang="da-DK" sz="1000" i="1" dirty="0">
              <a:ea typeface="ＭＳ Ｐゴシック" pitchFamily="34" charset="-128"/>
            </a:endParaRP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116720111"/>
              </p:ext>
            </p:extLst>
          </p:nvPr>
        </p:nvGraphicFramePr>
        <p:xfrm>
          <a:off x="4137026" y="4139597"/>
          <a:ext cx="2276475" cy="1918122"/>
        </p:xfrm>
        <a:graphic>
          <a:graphicData uri="http://schemas.openxmlformats.org/presentationml/2006/ole">
            <mc:AlternateContent xmlns:mc="http://schemas.openxmlformats.org/markup-compatibility/2006">
              <mc:Choice xmlns:v="urn:schemas-microsoft-com:vml" Requires="v">
                <p:oleObj spid="_x0000_s22604" name="Worksheet" r:id="rId5" imgW="2276411" imgH="1914639" progId="Excel.Sheet.12">
                  <p:embed/>
                </p:oleObj>
              </mc:Choice>
              <mc:Fallback>
                <p:oleObj name="Worksheet" r:id="rId5" imgW="2276411" imgH="1914639" progId="Excel.Sheet.12">
                  <p:embed/>
                  <p:pic>
                    <p:nvPicPr>
                      <p:cNvPr id="0" name=""/>
                      <p:cNvPicPr/>
                      <p:nvPr/>
                    </p:nvPicPr>
                    <p:blipFill>
                      <a:blip r:embed="rId6"/>
                      <a:stretch>
                        <a:fillRect/>
                      </a:stretch>
                    </p:blipFill>
                    <p:spPr>
                      <a:xfrm>
                        <a:off x="4137026" y="4139597"/>
                        <a:ext cx="2276475" cy="1918122"/>
                      </a:xfrm>
                      <a:prstGeom prst="rect">
                        <a:avLst/>
                      </a:prstGeom>
                    </p:spPr>
                  </p:pic>
                </p:oleObj>
              </mc:Fallback>
            </mc:AlternateContent>
          </a:graphicData>
        </a:graphic>
      </p:graphicFrame>
    </p:spTree>
    <p:extLst>
      <p:ext uri="{BB962C8B-B14F-4D97-AF65-F5344CB8AC3E}">
        <p14:creationId xmlns:p14="http://schemas.microsoft.com/office/powerpoint/2010/main" val="7582784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1544638" y="360363"/>
            <a:ext cx="4273550" cy="3205162"/>
          </a:xfrm>
          <a:ln/>
        </p:spPr>
      </p:sp>
      <p:sp>
        <p:nvSpPr>
          <p:cNvPr id="84995" name="Notes Placeholder 2"/>
          <p:cNvSpPr>
            <a:spLocks noGrp="1"/>
          </p:cNvSpPr>
          <p:nvPr>
            <p:ph type="body" idx="1"/>
          </p:nvPr>
        </p:nvSpPr>
        <p:spPr>
          <a:xfrm>
            <a:off x="444502" y="4275216"/>
            <a:ext cx="3521075" cy="4682439"/>
          </a:xfrm>
          <a:prstGeom prst="rect">
            <a:avLst/>
          </a:prstGeom>
          <a:noFill/>
          <a:ln/>
        </p:spPr>
        <p:txBody>
          <a:bodyPr/>
          <a:lstStyle/>
          <a:p>
            <a:r>
              <a:rPr lang="en-US" b="0" dirty="0">
                <a:ea typeface="ＭＳ Ｐゴシック" pitchFamily="34" charset="-128"/>
              </a:rPr>
              <a:t>DoDD 5000.01 provides principles and policies governing test and evaluation in the Defense Acquisition System.</a:t>
            </a:r>
          </a:p>
          <a:p>
            <a:pPr lvl="1"/>
            <a:r>
              <a:rPr lang="en-US" dirty="0">
                <a:ea typeface="ＭＳ Ｐゴシック" pitchFamily="34" charset="-128"/>
              </a:rPr>
              <a:t>The only exceptions are: Investigational drugs; Biologicals; Medical devices</a:t>
            </a:r>
          </a:p>
          <a:p>
            <a:r>
              <a:rPr lang="en-US" b="0" dirty="0">
                <a:ea typeface="ＭＳ Ｐゴシック" pitchFamily="34" charset="-128"/>
              </a:rPr>
              <a:t>DoDI 5000.02 identifies the flow of the T&amp;E activities within the development process and states that test activities shall be part of a Test and Evaluation strategy to:</a:t>
            </a:r>
          </a:p>
          <a:p>
            <a:r>
              <a:rPr lang="en-US" b="0" dirty="0">
                <a:ea typeface="ＭＳ Ｐゴシック" pitchFamily="34" charset="-128"/>
              </a:rPr>
              <a:t>Provide information regarding risk and risk mitigation.</a:t>
            </a:r>
          </a:p>
          <a:p>
            <a:r>
              <a:rPr lang="en-US" b="0" dirty="0">
                <a:ea typeface="ＭＳ Ｐゴシック" pitchFamily="34" charset="-128"/>
              </a:rPr>
              <a:t>Provide empirical data to validate models and simulations.</a:t>
            </a:r>
          </a:p>
          <a:p>
            <a:r>
              <a:rPr lang="en-US" b="0" dirty="0">
                <a:ea typeface="ＭＳ Ｐゴシック" pitchFamily="34" charset="-128"/>
              </a:rPr>
              <a:t>Permit an assessment of the attainment of technical performance specifications and system maturity.</a:t>
            </a:r>
          </a:p>
          <a:p>
            <a:r>
              <a:rPr lang="en-US" b="0" dirty="0">
                <a:ea typeface="ＭＳ Ｐゴシック" pitchFamily="34" charset="-128"/>
              </a:rPr>
              <a:t>The Defense Acquisition Guidebook (DAG) provides the acquisition professional discretionary best practices tailored to meet the needs of their respective programs. The chapter in the Defense Acquisition Guidebook (DAG) entitled, "Integrated Test and Evaluation", aids the</a:t>
            </a:r>
            <a:r>
              <a:rPr lang="en-US" b="1" dirty="0">
                <a:ea typeface="ＭＳ Ｐゴシック" pitchFamily="34" charset="-128"/>
              </a:rPr>
              <a:t> Program Manager</a:t>
            </a:r>
            <a:r>
              <a:rPr lang="en-US" b="0" dirty="0">
                <a:ea typeface="ＭＳ Ｐゴシック" pitchFamily="34" charset="-128"/>
              </a:rPr>
              <a:t> in developing a robust, integrated T&amp;E strategy.</a:t>
            </a:r>
            <a:br>
              <a:rPr lang="en-US" dirty="0">
                <a:ea typeface="ＭＳ Ｐゴシック" pitchFamily="34" charset="-128"/>
              </a:rPr>
            </a:br>
            <a:endParaRPr lang="en-US" dirty="0">
              <a:ea typeface="ＭＳ Ｐゴシック" pitchFamily="34" charset="-128"/>
            </a:endParaRPr>
          </a:p>
        </p:txBody>
      </p:sp>
      <p:sp>
        <p:nvSpPr>
          <p:cNvPr id="8499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F2D9368C-9D66-4ED3-95C9-61D86001D6C3}" type="slidenum">
              <a:rPr lang="en-US" b="1" smtClean="0">
                <a:latin typeface="Verdana" pitchFamily="34" charset="0"/>
              </a:rPr>
              <a:pPr/>
              <a:t>104</a:t>
            </a:fld>
            <a:endParaRPr lang="en-US" b="1" dirty="0">
              <a:latin typeface="Verdana" pitchFamily="34" charset="0"/>
            </a:endParaRPr>
          </a:p>
        </p:txBody>
      </p:sp>
      <p:sp>
        <p:nvSpPr>
          <p:cNvPr id="5" name="Text Box 6"/>
          <p:cNvSpPr txBox="1">
            <a:spLocks noChangeArrowheads="1"/>
          </p:cNvSpPr>
          <p:nvPr/>
        </p:nvSpPr>
        <p:spPr bwMode="auto">
          <a:xfrm>
            <a:off x="441325" y="8556793"/>
            <a:ext cx="3648077" cy="406470"/>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pitchFamily="34" charset="-128"/>
              </a:rPr>
              <a:t>DAG 9.6.1. Test and Evaluation Strategy (TES)</a:t>
            </a:r>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984663940"/>
              </p:ext>
            </p:extLst>
          </p:nvPr>
        </p:nvGraphicFramePr>
        <p:xfrm>
          <a:off x="4137026" y="4269828"/>
          <a:ext cx="2276475" cy="1154690"/>
        </p:xfrm>
        <a:graphic>
          <a:graphicData uri="http://schemas.openxmlformats.org/presentationml/2006/ole">
            <mc:AlternateContent xmlns:mc="http://schemas.openxmlformats.org/markup-compatibility/2006">
              <mc:Choice xmlns:v="urn:schemas-microsoft-com:vml" Requires="v">
                <p:oleObj spid="_x0000_s23626" name="Worksheet" r:id="rId4" imgW="2276411" imgH="1152616" progId="Excel.Sheet.12">
                  <p:embed/>
                </p:oleObj>
              </mc:Choice>
              <mc:Fallback>
                <p:oleObj name="Worksheet" r:id="rId4" imgW="2276411" imgH="1152616" progId="Excel.Sheet.12">
                  <p:embed/>
                  <p:pic>
                    <p:nvPicPr>
                      <p:cNvPr id="0" name=""/>
                      <p:cNvPicPr/>
                      <p:nvPr/>
                    </p:nvPicPr>
                    <p:blipFill>
                      <a:blip r:embed="rId5"/>
                      <a:stretch>
                        <a:fillRect/>
                      </a:stretch>
                    </p:blipFill>
                    <p:spPr>
                      <a:xfrm>
                        <a:off x="4137026" y="4269828"/>
                        <a:ext cx="2276475" cy="1154690"/>
                      </a:xfrm>
                      <a:prstGeom prst="rect">
                        <a:avLst/>
                      </a:prstGeom>
                    </p:spPr>
                  </p:pic>
                </p:oleObj>
              </mc:Fallback>
            </mc:AlternateContent>
          </a:graphicData>
        </a:graphic>
      </p:graphicFrame>
    </p:spTree>
    <p:extLst>
      <p:ext uri="{BB962C8B-B14F-4D97-AF65-F5344CB8AC3E}">
        <p14:creationId xmlns:p14="http://schemas.microsoft.com/office/powerpoint/2010/main" val="16511571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1544638" y="360363"/>
            <a:ext cx="4273550" cy="3205162"/>
          </a:xfrm>
          <a:ln/>
        </p:spPr>
      </p:sp>
      <p:sp>
        <p:nvSpPr>
          <p:cNvPr id="86019" name="Notes Placeholder 2"/>
          <p:cNvSpPr>
            <a:spLocks noGrp="1"/>
          </p:cNvSpPr>
          <p:nvPr>
            <p:ph type="body" idx="1"/>
          </p:nvPr>
        </p:nvSpPr>
        <p:spPr>
          <a:xfrm>
            <a:off x="444502" y="4313387"/>
            <a:ext cx="3521075" cy="4467456"/>
          </a:xfrm>
          <a:prstGeom prst="rect">
            <a:avLst/>
          </a:prstGeom>
          <a:noFill/>
          <a:ln/>
        </p:spPr>
        <p:txBody>
          <a:bodyPr/>
          <a:lstStyle/>
          <a:p>
            <a:r>
              <a:rPr lang="en-US" dirty="0">
                <a:ea typeface="ＭＳ Ｐゴシック" pitchFamily="34" charset="-128"/>
              </a:rPr>
              <a:t> starting with Technology Development and continuing through Engineering and Manufacturing Development (EMD) into Production and Deployment</a:t>
            </a:r>
            <a:br>
              <a:rPr lang="en-US" b="0" dirty="0">
                <a:ea typeface="ＭＳ Ｐゴシック" pitchFamily="34" charset="-128"/>
              </a:rPr>
            </a:br>
            <a:r>
              <a:rPr lang="en-US" b="0" dirty="0">
                <a:ea typeface="ＭＳ Ｐゴシック" pitchFamily="34" charset="-128"/>
              </a:rPr>
              <a:t>DoDD 5000.01 provides principles and policies governing test and evaluation in the Defense Acquisition System.</a:t>
            </a:r>
          </a:p>
          <a:p>
            <a:r>
              <a:rPr lang="en-US" b="0" dirty="0">
                <a:ea typeface="ＭＳ Ｐゴシック" pitchFamily="34" charset="-128"/>
              </a:rPr>
              <a:t>DoDI 5000.02 identifies the flow of the T&amp;E activities within the development process and states that test activities shall be part of a Test and Evaluation strategy to:</a:t>
            </a:r>
          </a:p>
          <a:p>
            <a:r>
              <a:rPr lang="en-US" b="0" dirty="0">
                <a:ea typeface="ＭＳ Ｐゴシック" pitchFamily="34" charset="-128"/>
              </a:rPr>
              <a:t>Provide information regarding risk and risk mitigation.</a:t>
            </a:r>
          </a:p>
          <a:p>
            <a:r>
              <a:rPr lang="en-US" b="0" dirty="0">
                <a:ea typeface="ＭＳ Ｐゴシック" pitchFamily="34" charset="-128"/>
              </a:rPr>
              <a:t>Provide empirical data to validate models and simulations.</a:t>
            </a:r>
          </a:p>
          <a:p>
            <a:r>
              <a:rPr lang="en-US" b="0" dirty="0">
                <a:ea typeface="ＭＳ Ｐゴシック" pitchFamily="34" charset="-128"/>
              </a:rPr>
              <a:t>Permit an assessment of the attainment of technical performance specifications and system maturity.</a:t>
            </a:r>
          </a:p>
          <a:p>
            <a:r>
              <a:rPr lang="en-US" b="0" dirty="0">
                <a:ea typeface="ＭＳ Ｐゴシック" pitchFamily="34" charset="-128"/>
              </a:rPr>
              <a:t>The Defense Acquisition Guidebook (DAG) provides the acquisition professional discretionary best practices tailored to meet the needs of their respective programs. The chapter in the Defense Acquisition Guidebook (DAG) entitled, "Integrated Test and Evaluation", aids the Program Manager in developing a robust, integrated T&amp;E strategy.</a:t>
            </a:r>
            <a:br>
              <a:rPr lang="en-US" dirty="0">
                <a:ea typeface="ＭＳ Ｐゴシック" pitchFamily="34" charset="-128"/>
              </a:rPr>
            </a:br>
            <a:endParaRPr lang="en-US" dirty="0">
              <a:ea typeface="ＭＳ Ｐゴシック" pitchFamily="34" charset="-128"/>
            </a:endParaRPr>
          </a:p>
        </p:txBody>
      </p:sp>
      <p:sp>
        <p:nvSpPr>
          <p:cNvPr id="86020"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80A50A71-8A25-41E3-804A-C75B95651005}" type="slidenum">
              <a:rPr lang="en-US" b="1" smtClean="0">
                <a:latin typeface="Verdana" pitchFamily="34" charset="0"/>
              </a:rPr>
              <a:pPr/>
              <a:t>105</a:t>
            </a:fld>
            <a:endParaRPr lang="en-US" b="1" dirty="0">
              <a:latin typeface="Verdana" pitchFamily="34" charset="0"/>
            </a:endParaRPr>
          </a:p>
        </p:txBody>
      </p:sp>
      <p:sp>
        <p:nvSpPr>
          <p:cNvPr id="5" name="Text Box 6"/>
          <p:cNvSpPr txBox="1">
            <a:spLocks noChangeArrowheads="1"/>
          </p:cNvSpPr>
          <p:nvPr/>
        </p:nvSpPr>
        <p:spPr bwMode="auto">
          <a:xfrm>
            <a:off x="4089402" y="7717021"/>
            <a:ext cx="2543175" cy="1080482"/>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dirty="0">
                <a:ea typeface="ＭＳ Ｐゴシック" pitchFamily="34" charset="-128"/>
              </a:rPr>
              <a:t>DAG 9.6.1. Test and Evaluation Strategy (TES)</a:t>
            </a:r>
          </a:p>
          <a:p>
            <a:pPr lvl="0" eaLnBrk="0" hangingPunct="0">
              <a:spcBef>
                <a:spcPct val="30000"/>
              </a:spcBef>
            </a:pPr>
            <a:r>
              <a:rPr lang="en-US" sz="1000" b="1" dirty="0">
                <a:solidFill>
                  <a:srgbClr val="000000"/>
                </a:solidFill>
                <a:latin typeface="Verdana" pitchFamily="34" charset="0"/>
                <a:ea typeface="ＭＳ Ｐゴシック" pitchFamily="34" charset="-128"/>
              </a:rPr>
              <a:t>Source:  </a:t>
            </a:r>
            <a:r>
              <a:rPr lang="en-US" sz="1000" b="1" dirty="0">
                <a:solidFill>
                  <a:srgbClr val="000000"/>
                </a:solidFill>
                <a:latin typeface="Verdana" pitchFamily="34" charset="0"/>
                <a:ea typeface="ＭＳ Ｐゴシック" pitchFamily="34" charset="-128"/>
                <a:hlinkClick r:id="rId4" tooltip="Section 235 of P.L. 107-314"/>
              </a:rPr>
              <a:t>Section 235 of P.L. 107-314</a:t>
            </a:r>
            <a:endParaRPr lang="en-US" sz="1000" b="1" dirty="0">
              <a:solidFill>
                <a:srgbClr val="000000"/>
              </a:solidFill>
              <a:latin typeface="Verdana" pitchFamily="34" charset="0"/>
              <a:ea typeface="ＭＳ Ｐゴシック" pitchFamily="34" charset="-128"/>
            </a:endParaRP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12746369"/>
              </p:ext>
            </p:extLst>
          </p:nvPr>
        </p:nvGraphicFramePr>
        <p:xfrm>
          <a:off x="4156076" y="4396504"/>
          <a:ext cx="2276475" cy="1908578"/>
        </p:xfrm>
        <a:graphic>
          <a:graphicData uri="http://schemas.openxmlformats.org/presentationml/2006/ole">
            <mc:AlternateContent xmlns:mc="http://schemas.openxmlformats.org/markup-compatibility/2006">
              <mc:Choice xmlns:v="urn:schemas-microsoft-com:vml" Requires="v">
                <p:oleObj spid="_x0000_s24649" name="Worksheet" r:id="rId5" imgW="2276411" imgH="1904921" progId="Excel.Sheet.12">
                  <p:embed/>
                </p:oleObj>
              </mc:Choice>
              <mc:Fallback>
                <p:oleObj name="Worksheet" r:id="rId5" imgW="2276411" imgH="1904921" progId="Excel.Sheet.12">
                  <p:embed/>
                  <p:pic>
                    <p:nvPicPr>
                      <p:cNvPr id="0" name=""/>
                      <p:cNvPicPr/>
                      <p:nvPr/>
                    </p:nvPicPr>
                    <p:blipFill>
                      <a:blip r:embed="rId6"/>
                      <a:stretch>
                        <a:fillRect/>
                      </a:stretch>
                    </p:blipFill>
                    <p:spPr>
                      <a:xfrm>
                        <a:off x="4156076" y="4396504"/>
                        <a:ext cx="2276475" cy="1908578"/>
                      </a:xfrm>
                      <a:prstGeom prst="rect">
                        <a:avLst/>
                      </a:prstGeom>
                    </p:spPr>
                  </p:pic>
                </p:oleObj>
              </mc:Fallback>
            </mc:AlternateContent>
          </a:graphicData>
        </a:graphic>
      </p:graphicFrame>
    </p:spTree>
    <p:extLst>
      <p:ext uri="{BB962C8B-B14F-4D97-AF65-F5344CB8AC3E}">
        <p14:creationId xmlns:p14="http://schemas.microsoft.com/office/powerpoint/2010/main" val="30526741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xfrm>
            <a:off x="1544638" y="360363"/>
            <a:ext cx="4273550" cy="3205162"/>
          </a:xfrm>
          <a:ln/>
        </p:spPr>
      </p:sp>
      <p:sp>
        <p:nvSpPr>
          <p:cNvPr id="89091" name="Notes Placeholder 2"/>
          <p:cNvSpPr>
            <a:spLocks noGrp="1"/>
          </p:cNvSpPr>
          <p:nvPr>
            <p:ph type="body" idx="1"/>
          </p:nvPr>
        </p:nvSpPr>
        <p:spPr>
          <a:xfrm>
            <a:off x="444502" y="4256130"/>
            <a:ext cx="3521075" cy="4809618"/>
          </a:xfrm>
          <a:prstGeom prst="rect">
            <a:avLst/>
          </a:prstGeom>
          <a:noFill/>
          <a:ln/>
        </p:spPr>
        <p:txBody>
          <a:bodyPr/>
          <a:lstStyle/>
          <a:p>
            <a:r>
              <a:rPr lang="en-US" dirty="0">
                <a:ea typeface="ＭＳ Ｐゴシック" pitchFamily="34" charset="-128"/>
              </a:rPr>
              <a:t>Program Manager (PM), with T&amp;E WIPT support is responsible for producing the TEMP</a:t>
            </a:r>
          </a:p>
          <a:p>
            <a:r>
              <a:rPr lang="en-US" dirty="0"/>
              <a:t>Integrates T&amp;E with acquisition strategy and provides a road map for:</a:t>
            </a:r>
          </a:p>
          <a:p>
            <a:pPr lvl="1"/>
            <a:r>
              <a:rPr lang="en-US" dirty="0"/>
              <a:t>Evaluations</a:t>
            </a:r>
          </a:p>
          <a:p>
            <a:pPr lvl="1"/>
            <a:r>
              <a:rPr lang="en-US" dirty="0"/>
              <a:t>Integrated test plans</a:t>
            </a:r>
          </a:p>
          <a:p>
            <a:pPr lvl="1"/>
            <a:r>
              <a:rPr lang="en-US" dirty="0"/>
              <a:t>Resource requirements to meet T&amp;E program objectives</a:t>
            </a:r>
          </a:p>
          <a:p>
            <a:r>
              <a:rPr lang="en-US" dirty="0"/>
              <a:t>Describes how user's capability needs will be tested in DT&amp;E and OT&amp;E</a:t>
            </a:r>
          </a:p>
          <a:p>
            <a:r>
              <a:rPr lang="en-US" dirty="0"/>
              <a:t>Documents the T&amp;E program for the entire life cycle</a:t>
            </a:r>
          </a:p>
          <a:p>
            <a:r>
              <a:rPr lang="en-US" dirty="0"/>
              <a:t>The TEMP focuses on the overall structure, major elements, and objectives of the program and must be consistent with: </a:t>
            </a:r>
          </a:p>
          <a:p>
            <a:pPr lvl="1"/>
            <a:r>
              <a:rPr lang="en-US" dirty="0"/>
              <a:t>Technology Development Strategy (TDS)</a:t>
            </a:r>
          </a:p>
          <a:p>
            <a:pPr lvl="1"/>
            <a:r>
              <a:rPr lang="en-US" dirty="0"/>
              <a:t>Acquisition Strategy (ASP)</a:t>
            </a:r>
          </a:p>
          <a:p>
            <a:pPr lvl="1"/>
            <a:r>
              <a:rPr lang="en-US" dirty="0"/>
              <a:t>Approved Capability Development Document  (CDD) or Capability Production Document (CPD)</a:t>
            </a:r>
          </a:p>
          <a:p>
            <a:pPr lvl="1"/>
            <a:r>
              <a:rPr lang="en-US" dirty="0"/>
              <a:t>System Threat Assessment (STAR)</a:t>
            </a:r>
          </a:p>
          <a:p>
            <a:pPr lvl="1"/>
            <a:r>
              <a:rPr lang="en-US" dirty="0"/>
              <a:t>Information Support Plan (ISP)</a:t>
            </a:r>
          </a:p>
          <a:p>
            <a:pPr lvl="1"/>
            <a:r>
              <a:rPr lang="en-US" dirty="0"/>
              <a:t>Systems Engineering Plan (SEP)</a:t>
            </a:r>
          </a:p>
          <a:p>
            <a:pPr lvl="1"/>
            <a:r>
              <a:rPr lang="en-US" dirty="0"/>
              <a:t>For a program using an evolutionary acquisition strategy, it must be consistent with the time-phased statement of desired capabilities in the CDD or CPD</a:t>
            </a:r>
          </a:p>
          <a:p>
            <a:endParaRPr lang="en-US" dirty="0"/>
          </a:p>
          <a:p>
            <a:endParaRPr lang="en-US" dirty="0">
              <a:ea typeface="ＭＳ Ｐゴシック" pitchFamily="34" charset="-128"/>
            </a:endParaRPr>
          </a:p>
          <a:p>
            <a:endParaRPr lang="en-US" dirty="0">
              <a:ea typeface="ＭＳ Ｐゴシック" pitchFamily="34" charset="-128"/>
            </a:endParaRPr>
          </a:p>
        </p:txBody>
      </p:sp>
      <p:sp>
        <p:nvSpPr>
          <p:cNvPr id="89092"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574ADB2F-8935-4487-81B0-0367F70CC219}" type="slidenum">
              <a:rPr lang="en-US" b="1" smtClean="0">
                <a:latin typeface="Verdana" pitchFamily="34" charset="0"/>
              </a:rPr>
              <a:pPr/>
              <a:t>106</a:t>
            </a:fld>
            <a:endParaRPr lang="en-US" b="1" dirty="0">
              <a:latin typeface="Verdana" pitchFamily="34" charset="0"/>
            </a:endParaRPr>
          </a:p>
        </p:txBody>
      </p:sp>
      <p:sp>
        <p:nvSpPr>
          <p:cNvPr id="5" name="Text Box 6"/>
          <p:cNvSpPr txBox="1">
            <a:spLocks noChangeArrowheads="1"/>
          </p:cNvSpPr>
          <p:nvPr/>
        </p:nvSpPr>
        <p:spPr bwMode="auto">
          <a:xfrm>
            <a:off x="3979863" y="7430732"/>
            <a:ext cx="2543175" cy="719964"/>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DAG </a:t>
            </a:r>
            <a:r>
              <a:rPr lang="en-US" sz="1000" b="1" dirty="0"/>
              <a:t>9.6.2. Test and Evaluation Master Plan (TEMP)</a:t>
            </a:r>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059718648"/>
              </p:ext>
            </p:extLst>
          </p:nvPr>
        </p:nvGraphicFramePr>
        <p:xfrm>
          <a:off x="4137026" y="4242139"/>
          <a:ext cx="2276475" cy="772975"/>
        </p:xfrm>
        <a:graphic>
          <a:graphicData uri="http://schemas.openxmlformats.org/presentationml/2006/ole">
            <mc:AlternateContent xmlns:mc="http://schemas.openxmlformats.org/markup-compatibility/2006">
              <mc:Choice xmlns:v="urn:schemas-microsoft-com:vml" Requires="v">
                <p:oleObj spid="_x0000_s25673" name="Worksheet" r:id="rId4" imgW="2276411" imgH="771470" progId="Excel.Sheet.12">
                  <p:embed/>
                </p:oleObj>
              </mc:Choice>
              <mc:Fallback>
                <p:oleObj name="Worksheet" r:id="rId4" imgW="2276411" imgH="771470" progId="Excel.Sheet.12">
                  <p:embed/>
                  <p:pic>
                    <p:nvPicPr>
                      <p:cNvPr id="0" name=""/>
                      <p:cNvPicPr/>
                      <p:nvPr/>
                    </p:nvPicPr>
                    <p:blipFill>
                      <a:blip r:embed="rId5"/>
                      <a:stretch>
                        <a:fillRect/>
                      </a:stretch>
                    </p:blipFill>
                    <p:spPr>
                      <a:xfrm>
                        <a:off x="4137026" y="4242139"/>
                        <a:ext cx="2276475" cy="772975"/>
                      </a:xfrm>
                      <a:prstGeom prst="rect">
                        <a:avLst/>
                      </a:prstGeom>
                    </p:spPr>
                  </p:pic>
                </p:oleObj>
              </mc:Fallback>
            </mc:AlternateContent>
          </a:graphicData>
        </a:graphic>
      </p:graphicFrame>
    </p:spTree>
    <p:extLst>
      <p:ext uri="{BB962C8B-B14F-4D97-AF65-F5344CB8AC3E}">
        <p14:creationId xmlns:p14="http://schemas.microsoft.com/office/powerpoint/2010/main" val="25791771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xfrm>
            <a:off x="1544638" y="360363"/>
            <a:ext cx="4273550" cy="3205162"/>
          </a:xfrm>
          <a:ln/>
        </p:spPr>
      </p:sp>
      <p:sp>
        <p:nvSpPr>
          <p:cNvPr id="93187"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93188"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B6B8DFB2-1645-4A98-B0E8-5694F408B64E}" type="slidenum">
              <a:rPr lang="en-US" b="1" smtClean="0">
                <a:latin typeface="Verdana" pitchFamily="34" charset="0"/>
              </a:rPr>
              <a:pPr/>
              <a:t>107</a:t>
            </a:fld>
            <a:endParaRPr lang="en-US" b="1" dirty="0">
              <a:latin typeface="Verdana" pitchFamily="34" charset="0"/>
            </a:endParaRPr>
          </a:p>
        </p:txBody>
      </p:sp>
      <p:sp>
        <p:nvSpPr>
          <p:cNvPr id="5" name="Text Box 6"/>
          <p:cNvSpPr txBox="1">
            <a:spLocks noChangeArrowheads="1"/>
          </p:cNvSpPr>
          <p:nvPr/>
        </p:nvSpPr>
        <p:spPr bwMode="auto">
          <a:xfrm>
            <a:off x="612775" y="7736105"/>
            <a:ext cx="2543175" cy="56321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DAG </a:t>
            </a:r>
            <a:r>
              <a:rPr lang="en-US" sz="1000" b="1" dirty="0"/>
              <a:t>9.6.2.1. Description</a:t>
            </a:r>
          </a:p>
          <a:p>
            <a:endParaRPr lang="en-US" sz="1000" b="1" dirty="0">
              <a:latin typeface="Verdana" pitchFamily="34" charset="0"/>
            </a:endParaRPr>
          </a:p>
          <a:p>
            <a:endParaRPr lang="en-US" sz="1000" dirty="0">
              <a:latin typeface="Verdana" pitchFamily="34" charset="0"/>
            </a:endParaRPr>
          </a:p>
        </p:txBody>
      </p:sp>
    </p:spTree>
    <p:extLst>
      <p:ext uri="{BB962C8B-B14F-4D97-AF65-F5344CB8AC3E}">
        <p14:creationId xmlns:p14="http://schemas.microsoft.com/office/powerpoint/2010/main" val="32281606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xfrm>
            <a:off x="1544638" y="360363"/>
            <a:ext cx="4273550" cy="3205162"/>
          </a:xfrm>
          <a:ln/>
        </p:spPr>
      </p:sp>
      <p:sp>
        <p:nvSpPr>
          <p:cNvPr id="94211"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94212"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FD899301-1186-46E6-8270-B1BE00C7C91C}" type="slidenum">
              <a:rPr lang="en-US" b="1" smtClean="0">
                <a:latin typeface="Verdana" pitchFamily="34" charset="0"/>
              </a:rPr>
              <a:pPr/>
              <a:t>108</a:t>
            </a:fld>
            <a:endParaRPr lang="en-US" b="1" dirty="0">
              <a:latin typeface="Verdana" pitchFamily="34" charset="0"/>
            </a:endParaRPr>
          </a:p>
        </p:txBody>
      </p:sp>
      <p:sp>
        <p:nvSpPr>
          <p:cNvPr id="5" name="Text Box 6"/>
          <p:cNvSpPr txBox="1">
            <a:spLocks noChangeArrowheads="1"/>
          </p:cNvSpPr>
          <p:nvPr/>
        </p:nvSpPr>
        <p:spPr bwMode="auto">
          <a:xfrm>
            <a:off x="555625" y="5159523"/>
            <a:ext cx="2543175" cy="563218"/>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DAG </a:t>
            </a:r>
            <a:r>
              <a:rPr lang="en-US" sz="1000" b="1" dirty="0"/>
              <a:t>9.6.2.1. Description</a:t>
            </a:r>
          </a:p>
          <a:p>
            <a:endParaRPr lang="en-US" sz="1000" b="1" dirty="0">
              <a:latin typeface="Verdana" pitchFamily="34" charset="0"/>
            </a:endParaRPr>
          </a:p>
          <a:p>
            <a:endParaRPr lang="en-US" sz="1000" dirty="0">
              <a:latin typeface="Verdana"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238307088"/>
              </p:ext>
            </p:extLst>
          </p:nvPr>
        </p:nvGraphicFramePr>
        <p:xfrm>
          <a:off x="4137026" y="4316552"/>
          <a:ext cx="2276475" cy="2299837"/>
        </p:xfrm>
        <a:graphic>
          <a:graphicData uri="http://schemas.openxmlformats.org/presentationml/2006/ole">
            <mc:AlternateContent xmlns:mc="http://schemas.openxmlformats.org/markup-compatibility/2006">
              <mc:Choice xmlns:v="urn:schemas-microsoft-com:vml" Requires="v">
                <p:oleObj spid="_x0000_s27721" name="Worksheet" r:id="rId4" imgW="2276411" imgH="2295515" progId="Excel.Sheet.12">
                  <p:embed/>
                </p:oleObj>
              </mc:Choice>
              <mc:Fallback>
                <p:oleObj name="Worksheet" r:id="rId4" imgW="2276411" imgH="2295515" progId="Excel.Sheet.12">
                  <p:embed/>
                  <p:pic>
                    <p:nvPicPr>
                      <p:cNvPr id="0" name=""/>
                      <p:cNvPicPr/>
                      <p:nvPr/>
                    </p:nvPicPr>
                    <p:blipFill>
                      <a:blip r:embed="rId5"/>
                      <a:stretch>
                        <a:fillRect/>
                      </a:stretch>
                    </p:blipFill>
                    <p:spPr>
                      <a:xfrm>
                        <a:off x="4137026" y="4316552"/>
                        <a:ext cx="2276475" cy="2299837"/>
                      </a:xfrm>
                      <a:prstGeom prst="rect">
                        <a:avLst/>
                      </a:prstGeom>
                    </p:spPr>
                  </p:pic>
                </p:oleObj>
              </mc:Fallback>
            </mc:AlternateContent>
          </a:graphicData>
        </a:graphic>
      </p:graphicFrame>
    </p:spTree>
    <p:extLst>
      <p:ext uri="{BB962C8B-B14F-4D97-AF65-F5344CB8AC3E}">
        <p14:creationId xmlns:p14="http://schemas.microsoft.com/office/powerpoint/2010/main" val="24398621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xfrm>
            <a:off x="1544638" y="360363"/>
            <a:ext cx="4273550" cy="3205162"/>
          </a:xfrm>
          <a:ln/>
        </p:spPr>
      </p:sp>
      <p:sp>
        <p:nvSpPr>
          <p:cNvPr id="95235"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9523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4D1D1EBA-EFC3-4F58-AAB0-18A6896BF02D}" type="slidenum">
              <a:rPr lang="en-US" b="1" smtClean="0">
                <a:latin typeface="Verdana" pitchFamily="34" charset="0"/>
              </a:rPr>
              <a:pPr/>
              <a:t>109</a:t>
            </a:fld>
            <a:endParaRPr lang="en-US" b="1" dirty="0">
              <a:latin typeface="Verdana"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121201130"/>
              </p:ext>
            </p:extLst>
          </p:nvPr>
        </p:nvGraphicFramePr>
        <p:xfrm>
          <a:off x="4144266" y="4272930"/>
          <a:ext cx="2276475" cy="1536405"/>
        </p:xfrm>
        <a:graphic>
          <a:graphicData uri="http://schemas.openxmlformats.org/presentationml/2006/ole">
            <mc:AlternateContent xmlns:mc="http://schemas.openxmlformats.org/markup-compatibility/2006">
              <mc:Choice xmlns:v="urn:schemas-microsoft-com:vml" Requires="v">
                <p:oleObj spid="_x0000_s28744" name="Worksheet" r:id="rId4" imgW="2276411" imgH="1533493" progId="Excel.Sheet.12">
                  <p:embed/>
                </p:oleObj>
              </mc:Choice>
              <mc:Fallback>
                <p:oleObj name="Worksheet" r:id="rId4" imgW="2276411" imgH="1533493" progId="Excel.Sheet.12">
                  <p:embed/>
                  <p:pic>
                    <p:nvPicPr>
                      <p:cNvPr id="0" name=""/>
                      <p:cNvPicPr/>
                      <p:nvPr/>
                    </p:nvPicPr>
                    <p:blipFill>
                      <a:blip r:embed="rId5"/>
                      <a:stretch>
                        <a:fillRect/>
                      </a:stretch>
                    </p:blipFill>
                    <p:spPr>
                      <a:xfrm>
                        <a:off x="4144266" y="4272930"/>
                        <a:ext cx="2276475" cy="1536405"/>
                      </a:xfrm>
                      <a:prstGeom prst="rect">
                        <a:avLst/>
                      </a:prstGeom>
                    </p:spPr>
                  </p:pic>
                </p:oleObj>
              </mc:Fallback>
            </mc:AlternateContent>
          </a:graphicData>
        </a:graphic>
      </p:graphicFrame>
    </p:spTree>
    <p:extLst>
      <p:ext uri="{BB962C8B-B14F-4D97-AF65-F5344CB8AC3E}">
        <p14:creationId xmlns:p14="http://schemas.microsoft.com/office/powerpoint/2010/main" val="1634428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Slide Number Placeholder 3"/>
          <p:cNvSpPr>
            <a:spLocks noGrp="1"/>
          </p:cNvSpPr>
          <p:nvPr>
            <p:ph type="sldNum" sz="quarter" idx="5"/>
          </p:nvPr>
        </p:nvSpPr>
        <p:spPr/>
        <p:txBody>
          <a:bodyPr/>
          <a:lstStyle/>
          <a:p>
            <a:r>
              <a:rPr lang="en-US" dirty="0">
                <a:solidFill>
                  <a:prstClr val="black"/>
                </a:solidFill>
              </a:rPr>
              <a:t> -  </a:t>
            </a:r>
            <a:fld id="{71DFBA0B-5334-4A9D-BE70-9BDC881124DE}" type="slidenum">
              <a:rPr lang="en-US" smtClean="0">
                <a:solidFill>
                  <a:prstClr val="black"/>
                </a:solidFill>
              </a:rPr>
              <a:pPr/>
              <a:t>20</a:t>
            </a:fld>
            <a:endParaRPr lang="en-US" dirty="0">
              <a:solidFill>
                <a:prstClr val="black"/>
              </a:solidFill>
            </a:endParaRPr>
          </a:p>
        </p:txBody>
      </p:sp>
      <p:sp>
        <p:nvSpPr>
          <p:cNvPr id="6" name="Slide Image Placeholder 5"/>
          <p:cNvSpPr>
            <a:spLocks noGrp="1" noRot="1" noChangeAspect="1"/>
          </p:cNvSpPr>
          <p:nvPr>
            <p:ph type="sldImg"/>
          </p:nvPr>
        </p:nvSpPr>
        <p:spPr>
          <a:xfrm>
            <a:off x="285750" y="360363"/>
            <a:ext cx="5340350" cy="4005262"/>
          </a:xfrm>
        </p:spPr>
      </p:sp>
      <p:sp>
        <p:nvSpPr>
          <p:cNvPr id="7" name="Notes Placeholder 6"/>
          <p:cNvSpPr>
            <a:spLocks noGrp="1"/>
          </p:cNvSpPr>
          <p:nvPr>
            <p:ph type="body" idx="1"/>
          </p:nvPr>
        </p:nvSpPr>
        <p:spPr>
          <a:xfrm>
            <a:off x="358039" y="4486694"/>
            <a:ext cx="5209259" cy="4596985"/>
          </a:xfrm>
          <a:prstGeom prst="rect">
            <a:avLst/>
          </a:prstGeom>
        </p:spPr>
        <p:txBody>
          <a:bodyPr/>
          <a:lstStyle/>
          <a:p>
            <a:r>
              <a:rPr lang="en-US" dirty="0"/>
              <a:t>An</a:t>
            </a:r>
            <a:r>
              <a:rPr lang="en-US" baseline="0" dirty="0"/>
              <a:t> interesting aspect to consider is the interplay of Performance, with cost and Schedule.  You’ll see this in the WBS, SRD, SOW and how they are connected to the IMP/IMS and the POE &amp; EVM data.</a:t>
            </a:r>
            <a:endParaRPr lang="en-US" dirty="0"/>
          </a:p>
        </p:txBody>
      </p:sp>
    </p:spTree>
    <p:extLst>
      <p:ext uri="{BB962C8B-B14F-4D97-AF65-F5344CB8AC3E}">
        <p14:creationId xmlns:p14="http://schemas.microsoft.com/office/powerpoint/2010/main" val="17360887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026"/>
          <p:cNvSpPr>
            <a:spLocks noGrp="1" noRot="1" noChangeAspect="1" noChangeArrowheads="1" noTextEdit="1"/>
          </p:cNvSpPr>
          <p:nvPr>
            <p:ph type="sldImg"/>
          </p:nvPr>
        </p:nvSpPr>
        <p:spPr>
          <a:xfrm>
            <a:off x="1314450" y="153988"/>
            <a:ext cx="4273550" cy="3206750"/>
          </a:xfrm>
          <a:ln/>
        </p:spPr>
      </p:sp>
    </p:spTree>
    <p:extLst>
      <p:ext uri="{BB962C8B-B14F-4D97-AF65-F5344CB8AC3E}">
        <p14:creationId xmlns:p14="http://schemas.microsoft.com/office/powerpoint/2010/main" val="15549201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390650" y="153988"/>
            <a:ext cx="4273550" cy="3206750"/>
          </a:xfrm>
          <a:ln/>
        </p:spPr>
      </p:sp>
      <p:sp>
        <p:nvSpPr>
          <p:cNvPr id="77827" name="Rectangle 3"/>
          <p:cNvSpPr>
            <a:spLocks noGrp="1" noChangeArrowheads="1"/>
          </p:cNvSpPr>
          <p:nvPr>
            <p:ph type="body" idx="1"/>
          </p:nvPr>
        </p:nvSpPr>
        <p:spPr>
          <a:xfrm>
            <a:off x="444502" y="3906225"/>
            <a:ext cx="3521075" cy="4232274"/>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latin typeface="+mn-lt"/>
              </a:rPr>
              <a:t>DOD	Department of Defense</a:t>
            </a:r>
          </a:p>
        </p:txBody>
      </p:sp>
    </p:spTree>
    <p:extLst>
      <p:ext uri="{BB962C8B-B14F-4D97-AF65-F5344CB8AC3E}">
        <p14:creationId xmlns:p14="http://schemas.microsoft.com/office/powerpoint/2010/main" val="8783334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xfrm>
            <a:off x="1544638" y="360363"/>
            <a:ext cx="4273550" cy="3205162"/>
          </a:xfrm>
          <a:ln/>
        </p:spPr>
      </p:sp>
      <p:sp>
        <p:nvSpPr>
          <p:cNvPr id="96259" name="Notes Placeholder 2"/>
          <p:cNvSpPr>
            <a:spLocks noGrp="1"/>
          </p:cNvSpPr>
          <p:nvPr>
            <p:ph type="body" idx="1"/>
          </p:nvPr>
        </p:nvSpPr>
        <p:spPr>
          <a:xfrm>
            <a:off x="444502" y="4275216"/>
            <a:ext cx="3521075" cy="3863281"/>
          </a:xfrm>
          <a:prstGeom prst="rect">
            <a:avLst/>
          </a:prstGeom>
          <a:noFill/>
          <a:ln/>
        </p:spPr>
        <p:txBody>
          <a:bodyPr/>
          <a:lstStyle/>
          <a:p>
            <a:pPr lvl="1"/>
            <a:r>
              <a:rPr lang="en-US" dirty="0"/>
              <a:t>Quantitative and qualitative test measurements of technical data that provide information on a system’s performance</a:t>
            </a:r>
          </a:p>
          <a:p>
            <a:pPr lvl="2"/>
            <a:r>
              <a:rPr lang="en-US" dirty="0"/>
              <a:t>Derived from the CDD, critical system characteristics, APB and systems engineering documents </a:t>
            </a:r>
          </a:p>
          <a:p>
            <a:pPr lvl="2"/>
            <a:r>
              <a:rPr lang="en-US" dirty="0"/>
              <a:t>Listed in a matrix, along with the performance objectives and thresholds in Part I of the TEMP</a:t>
            </a:r>
          </a:p>
          <a:p>
            <a:endParaRPr lang="en-US" dirty="0">
              <a:ea typeface="ＭＳ Ｐゴシック" pitchFamily="34" charset="-128"/>
            </a:endParaRPr>
          </a:p>
        </p:txBody>
      </p:sp>
      <p:sp>
        <p:nvSpPr>
          <p:cNvPr id="96260"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C85ED569-896E-4F51-AF67-8EF01ECA39D0}" type="slidenum">
              <a:rPr lang="en-US" b="1" smtClean="0">
                <a:latin typeface="Verdana" pitchFamily="34" charset="0"/>
              </a:rPr>
              <a:pPr/>
              <a:t>112</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037878073"/>
              </p:ext>
            </p:extLst>
          </p:nvPr>
        </p:nvGraphicFramePr>
        <p:xfrm>
          <a:off x="4158287" y="4204490"/>
          <a:ext cx="2276475" cy="1154690"/>
        </p:xfrm>
        <a:graphic>
          <a:graphicData uri="http://schemas.openxmlformats.org/presentationml/2006/ole">
            <mc:AlternateContent xmlns:mc="http://schemas.openxmlformats.org/markup-compatibility/2006">
              <mc:Choice xmlns:v="urn:schemas-microsoft-com:vml" Requires="v">
                <p:oleObj spid="_x0000_s29767" name="Worksheet" r:id="rId4" imgW="2276411" imgH="1152616" progId="Excel.Sheet.12">
                  <p:embed/>
                </p:oleObj>
              </mc:Choice>
              <mc:Fallback>
                <p:oleObj name="Worksheet" r:id="rId4" imgW="2276411" imgH="1152616" progId="Excel.Sheet.12">
                  <p:embed/>
                  <p:pic>
                    <p:nvPicPr>
                      <p:cNvPr id="0" name=""/>
                      <p:cNvPicPr/>
                      <p:nvPr/>
                    </p:nvPicPr>
                    <p:blipFill>
                      <a:blip r:embed="rId5"/>
                      <a:stretch>
                        <a:fillRect/>
                      </a:stretch>
                    </p:blipFill>
                    <p:spPr>
                      <a:xfrm>
                        <a:off x="4158287" y="4204490"/>
                        <a:ext cx="2276475" cy="1154690"/>
                      </a:xfrm>
                      <a:prstGeom prst="rect">
                        <a:avLst/>
                      </a:prstGeom>
                    </p:spPr>
                  </p:pic>
                </p:oleObj>
              </mc:Fallback>
            </mc:AlternateContent>
          </a:graphicData>
        </a:graphic>
      </p:graphicFrame>
    </p:spTree>
    <p:extLst>
      <p:ext uri="{BB962C8B-B14F-4D97-AF65-F5344CB8AC3E}">
        <p14:creationId xmlns:p14="http://schemas.microsoft.com/office/powerpoint/2010/main" val="37084154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3887133" y="0"/>
            <a:ext cx="2970868" cy="46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93" tIns="45197" rIns="90393" bIns="45197" anchor="ctr"/>
          <a:lstStyle/>
          <a:p>
            <a:endParaRPr lang="en-US"/>
          </a:p>
        </p:txBody>
      </p:sp>
      <p:sp>
        <p:nvSpPr>
          <p:cNvPr id="98307" name="Rectangle 3"/>
          <p:cNvSpPr>
            <a:spLocks noChangeArrowheads="1"/>
          </p:cNvSpPr>
          <p:nvPr/>
        </p:nvSpPr>
        <p:spPr bwMode="auto">
          <a:xfrm>
            <a:off x="1" y="8851034"/>
            <a:ext cx="2970869" cy="46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93" tIns="45197" rIns="90393" bIns="45197" anchor="ctr"/>
          <a:lstStyle/>
          <a:p>
            <a:endParaRPr lang="en-US"/>
          </a:p>
        </p:txBody>
      </p:sp>
      <p:sp>
        <p:nvSpPr>
          <p:cNvPr id="98308" name="Rectangle 4"/>
          <p:cNvSpPr>
            <a:spLocks noChangeArrowheads="1"/>
          </p:cNvSpPr>
          <p:nvPr/>
        </p:nvSpPr>
        <p:spPr bwMode="auto">
          <a:xfrm>
            <a:off x="1" y="0"/>
            <a:ext cx="2970869" cy="46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93" tIns="45197" rIns="90393" bIns="45197" anchor="ctr"/>
          <a:lstStyle/>
          <a:p>
            <a:endParaRPr lang="en-US"/>
          </a:p>
        </p:txBody>
      </p:sp>
      <p:sp>
        <p:nvSpPr>
          <p:cNvPr id="98309" name="Rectangle 7"/>
          <p:cNvSpPr>
            <a:spLocks noGrp="1" noRot="1" noChangeAspect="1" noChangeArrowheads="1" noTextEdit="1"/>
          </p:cNvSpPr>
          <p:nvPr>
            <p:ph type="sldImg"/>
          </p:nvPr>
        </p:nvSpPr>
        <p:spPr>
          <a:xfrm>
            <a:off x="1409700" y="153988"/>
            <a:ext cx="4273550" cy="3206750"/>
          </a:xfrm>
          <a:ln/>
        </p:spPr>
      </p:sp>
      <p:sp>
        <p:nvSpPr>
          <p:cNvPr id="78854" name="Rectangle 8"/>
          <p:cNvSpPr>
            <a:spLocks noGrp="1" noChangeArrowheads="1"/>
          </p:cNvSpPr>
          <p:nvPr>
            <p:ph type="body" idx="1"/>
          </p:nvPr>
        </p:nvSpPr>
        <p:spPr>
          <a:xfrm>
            <a:off x="444502" y="4313388"/>
            <a:ext cx="3521075" cy="369150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latin typeface="+mn-lt"/>
              </a:rPr>
              <a:t>Mission, cost, hardness, weight, power, and performance are all considered in the system trade space.  In achieving this, alternative strategies for the use of electronics range from the employing state-of-the-art rad hard parts to non-hardened parts.  Generally, some mix of hardened and screened parts is used.  However,  for specific rad hard applications requiring exposure to stressing nuclear environments or for long duration exposures requiring very high reliability,  rad hard electronics are the only reasonable alternative. </a:t>
            </a:r>
          </a:p>
          <a:p>
            <a:pPr>
              <a:defRPr/>
            </a:pPr>
            <a:endParaRPr lang="en-US" dirty="0">
              <a:latin typeface="Arial" pitchFamily="34" charset="0"/>
            </a:endParaRPr>
          </a:p>
          <a:p>
            <a:pPr>
              <a:defRPr/>
            </a:pPr>
            <a:r>
              <a:rPr lang="en-US" dirty="0">
                <a:latin typeface="Arial" pitchFamily="34" charset="0"/>
              </a:rPr>
              <a:t>C &amp;  R 	Circumvention and Recovery</a:t>
            </a:r>
          </a:p>
          <a:p>
            <a:pPr>
              <a:defRPr/>
            </a:pPr>
            <a:r>
              <a:rPr lang="en-US" dirty="0">
                <a:latin typeface="Arial" pitchFamily="34" charset="0"/>
              </a:rPr>
              <a:t>RH 	Radiation Hardened</a:t>
            </a:r>
          </a:p>
          <a:p>
            <a:pPr>
              <a:defRPr/>
            </a:pPr>
            <a:r>
              <a:rPr lang="en-US" dirty="0">
                <a:latin typeface="Arial" pitchFamily="34" charset="0"/>
              </a:rPr>
              <a:t>RT 	Radiation Tolerant </a:t>
            </a:r>
          </a:p>
        </p:txBody>
      </p:sp>
    </p:spTree>
    <p:extLst>
      <p:ext uri="{BB962C8B-B14F-4D97-AF65-F5344CB8AC3E}">
        <p14:creationId xmlns:p14="http://schemas.microsoft.com/office/powerpoint/2010/main" val="5276101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44502" y="4294302"/>
            <a:ext cx="3521075" cy="3844196"/>
          </a:xfrm>
          <a:prstGeom prst="rect">
            <a:avLst/>
          </a:prstGeom>
        </p:spPr>
        <p:txBody>
          <a:bodyPr/>
          <a:lstStyle/>
          <a:p>
            <a:r>
              <a:rPr lang="en-US" dirty="0"/>
              <a:t>How fast, far, high etc. etc.</a:t>
            </a:r>
          </a:p>
          <a:p>
            <a:r>
              <a:rPr lang="en-US" dirty="0"/>
              <a:t>A KPP normally has a threshold, representing the required value, and an objective, representing the desired value</a:t>
            </a:r>
          </a:p>
          <a:p>
            <a:r>
              <a:rPr lang="en-US" dirty="0"/>
              <a:t>KPPs are contained in the Capability Development Document (CDD) and the Capability Production Document (CPD) and are included verbatim in the Acquisition Program Baseline (APB) </a:t>
            </a:r>
          </a:p>
          <a:p>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B9253A65-33D1-45AB-9CFB-A002E49C9EC6}" type="slidenum">
              <a:rPr lang="en-US" b="1" smtClean="0"/>
              <a:pPr>
                <a:defRPr/>
              </a:pPr>
              <a:t>114</a:t>
            </a:fld>
            <a:endParaRPr lang="en-US" b="1" dirty="0"/>
          </a:p>
        </p:txBody>
      </p:sp>
      <p:sp>
        <p:nvSpPr>
          <p:cNvPr id="5" name="Text Box 6"/>
          <p:cNvSpPr txBox="1">
            <a:spLocks noChangeArrowheads="1"/>
          </p:cNvSpPr>
          <p:nvPr/>
        </p:nvSpPr>
        <p:spPr bwMode="auto">
          <a:xfrm>
            <a:off x="536575" y="6724559"/>
            <a:ext cx="2543175" cy="406470"/>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DAU Glossary</a:t>
            </a:r>
          </a:p>
          <a:p>
            <a:endParaRPr lang="en-US" sz="1000" dirty="0">
              <a:latin typeface="Verdana"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754054946"/>
              </p:ext>
            </p:extLst>
          </p:nvPr>
        </p:nvGraphicFramePr>
        <p:xfrm>
          <a:off x="4137026" y="4338091"/>
          <a:ext cx="2276475" cy="1536405"/>
        </p:xfrm>
        <a:graphic>
          <a:graphicData uri="http://schemas.openxmlformats.org/presentationml/2006/ole">
            <mc:AlternateContent xmlns:mc="http://schemas.openxmlformats.org/markup-compatibility/2006">
              <mc:Choice xmlns:v="urn:schemas-microsoft-com:vml" Requires="v">
                <p:oleObj spid="_x0000_s30791" name="Worksheet" r:id="rId4" imgW="2276411" imgH="1533493" progId="Excel.Sheet.12">
                  <p:embed/>
                </p:oleObj>
              </mc:Choice>
              <mc:Fallback>
                <p:oleObj name="Worksheet" r:id="rId4" imgW="2276411" imgH="1533493" progId="Excel.Sheet.12">
                  <p:embed/>
                  <p:pic>
                    <p:nvPicPr>
                      <p:cNvPr id="0" name=""/>
                      <p:cNvPicPr/>
                      <p:nvPr/>
                    </p:nvPicPr>
                    <p:blipFill>
                      <a:blip r:embed="rId5"/>
                      <a:stretch>
                        <a:fillRect/>
                      </a:stretch>
                    </p:blipFill>
                    <p:spPr>
                      <a:xfrm>
                        <a:off x="4137026" y="4338091"/>
                        <a:ext cx="2276475" cy="1536405"/>
                      </a:xfrm>
                      <a:prstGeom prst="rect">
                        <a:avLst/>
                      </a:prstGeom>
                    </p:spPr>
                  </p:pic>
                </p:oleObj>
              </mc:Fallback>
            </mc:AlternateContent>
          </a:graphicData>
        </a:graphic>
      </p:graphicFrame>
    </p:spTree>
    <p:extLst>
      <p:ext uri="{BB962C8B-B14F-4D97-AF65-F5344CB8AC3E}">
        <p14:creationId xmlns:p14="http://schemas.microsoft.com/office/powerpoint/2010/main" val="24706907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4638" y="360363"/>
            <a:ext cx="4273550" cy="3205162"/>
          </a:xfrm>
        </p:spPr>
      </p:sp>
      <p:sp>
        <p:nvSpPr>
          <p:cNvPr id="3" name="Notes Placeholder 2"/>
          <p:cNvSpPr>
            <a:spLocks noGrp="1"/>
          </p:cNvSpPr>
          <p:nvPr>
            <p:ph type="body" idx="1"/>
          </p:nvPr>
        </p:nvSpPr>
        <p:spPr>
          <a:xfrm>
            <a:off x="444502" y="4313389"/>
            <a:ext cx="3521075" cy="3825110"/>
          </a:xfrm>
          <a:prstGeom prst="rect">
            <a:avLst/>
          </a:prstGeom>
        </p:spPr>
        <p:txBody>
          <a:bodyPr/>
          <a:lstStyle/>
          <a:p>
            <a:r>
              <a:rPr lang="en-US" dirty="0"/>
              <a:t>As one of the four key Sustainment metrics defined in </a:t>
            </a:r>
            <a:r>
              <a:rPr lang="en-US" dirty="0">
                <a:hlinkClick r:id="rId4"/>
              </a:rPr>
              <a:t>Deputy Undersecretary of Defense for Logistics &amp; Materiel Readiness "Life Cycle Sustainment Outcome Metrics" Memo</a:t>
            </a:r>
            <a:r>
              <a:rPr lang="en-US" dirty="0"/>
              <a:t>, dated 10 March 2007, "Ownership Cost" focuses on Operations and Support (O&amp;S) costs associated with materiel readiness.</a:t>
            </a:r>
          </a:p>
          <a:p>
            <a:pPr marL="112997" indent="-112997" defTabSz="903976" eaLnBrk="0" fontAlgn="base" hangingPunct="0">
              <a:spcBef>
                <a:spcPct val="30000"/>
              </a:spcBef>
              <a:spcAft>
                <a:spcPct val="0"/>
              </a:spcAft>
              <a:buFontTx/>
              <a:buChar char="•"/>
              <a:defRPr/>
            </a:pPr>
            <a:r>
              <a:rPr lang="en-US" dirty="0"/>
              <a:t>KSAs provide decision makers with an additional level of capability prioritization below the KPP but with senior sponsor leadership control (generally four star, defense agency commander, or principal staff assistant)."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r>
              <a:rPr lang="en-US" dirty="0"/>
              <a:t> </a:t>
            </a:r>
            <a:r>
              <a:rPr lang="en-US" b="1" dirty="0"/>
              <a:t>-  </a:t>
            </a:r>
            <a:fld id="{B9253A65-33D1-45AB-9CFB-A002E49C9EC6}" type="slidenum">
              <a:rPr lang="en-US" b="1" smtClean="0"/>
              <a:pPr>
                <a:defRPr/>
              </a:pPr>
              <a:t>115</a:t>
            </a:fld>
            <a:endParaRPr lang="en-US" b="1" dirty="0"/>
          </a:p>
        </p:txBody>
      </p:sp>
      <p:sp>
        <p:nvSpPr>
          <p:cNvPr id="5" name="Text Box 6"/>
          <p:cNvSpPr txBox="1">
            <a:spLocks noChangeArrowheads="1"/>
          </p:cNvSpPr>
          <p:nvPr/>
        </p:nvSpPr>
        <p:spPr bwMode="auto">
          <a:xfrm>
            <a:off x="612775" y="7258960"/>
            <a:ext cx="2543175" cy="406470"/>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DAU Glossary</a:t>
            </a:r>
          </a:p>
          <a:p>
            <a:endParaRPr lang="en-US" sz="1000" dirty="0">
              <a:latin typeface="Verdana"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527282409"/>
              </p:ext>
            </p:extLst>
          </p:nvPr>
        </p:nvGraphicFramePr>
        <p:xfrm>
          <a:off x="4194176" y="4319006"/>
          <a:ext cx="2276475" cy="582116"/>
        </p:xfrm>
        <a:graphic>
          <a:graphicData uri="http://schemas.openxmlformats.org/presentationml/2006/ole">
            <mc:AlternateContent xmlns:mc="http://schemas.openxmlformats.org/markup-compatibility/2006">
              <mc:Choice xmlns:v="urn:schemas-microsoft-com:vml" Requires="v">
                <p:oleObj spid="_x0000_s31815" name="Worksheet" r:id="rId5" imgW="2276411" imgH="580897" progId="Excel.Sheet.12">
                  <p:embed/>
                </p:oleObj>
              </mc:Choice>
              <mc:Fallback>
                <p:oleObj name="Worksheet" r:id="rId5" imgW="2276411" imgH="580897" progId="Excel.Sheet.12">
                  <p:embed/>
                  <p:pic>
                    <p:nvPicPr>
                      <p:cNvPr id="0" name=""/>
                      <p:cNvPicPr/>
                      <p:nvPr/>
                    </p:nvPicPr>
                    <p:blipFill>
                      <a:blip r:embed="rId6"/>
                      <a:stretch>
                        <a:fillRect/>
                      </a:stretch>
                    </p:blipFill>
                    <p:spPr>
                      <a:xfrm>
                        <a:off x="4194176" y="4319006"/>
                        <a:ext cx="2276475" cy="582116"/>
                      </a:xfrm>
                      <a:prstGeom prst="rect">
                        <a:avLst/>
                      </a:prstGeom>
                    </p:spPr>
                  </p:pic>
                </p:oleObj>
              </mc:Fallback>
            </mc:AlternateContent>
          </a:graphicData>
        </a:graphic>
      </p:graphicFrame>
    </p:spTree>
    <p:extLst>
      <p:ext uri="{BB962C8B-B14F-4D97-AF65-F5344CB8AC3E}">
        <p14:creationId xmlns:p14="http://schemas.microsoft.com/office/powerpoint/2010/main" val="7774884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xfrm>
            <a:off x="1544638" y="360363"/>
            <a:ext cx="4273550" cy="3205162"/>
          </a:xfrm>
          <a:ln/>
        </p:spPr>
      </p:sp>
      <p:sp>
        <p:nvSpPr>
          <p:cNvPr id="98307"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98308"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4B32FB62-ABEA-4741-87DB-7197C036DC5C}" type="slidenum">
              <a:rPr lang="en-US" b="1" smtClean="0">
                <a:latin typeface="Verdana" pitchFamily="34" charset="0"/>
              </a:rPr>
              <a:pPr/>
              <a:t>116</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13449309"/>
              </p:ext>
            </p:extLst>
          </p:nvPr>
        </p:nvGraphicFramePr>
        <p:xfrm>
          <a:off x="4137026" y="4376262"/>
          <a:ext cx="2276475" cy="1536405"/>
        </p:xfrm>
        <a:graphic>
          <a:graphicData uri="http://schemas.openxmlformats.org/presentationml/2006/ole">
            <mc:AlternateContent xmlns:mc="http://schemas.openxmlformats.org/markup-compatibility/2006">
              <mc:Choice xmlns:v="urn:schemas-microsoft-com:vml" Requires="v">
                <p:oleObj spid="_x0000_s32838" name="Worksheet" r:id="rId4" imgW="2276411" imgH="1533493" progId="Excel.Sheet.12">
                  <p:embed/>
                </p:oleObj>
              </mc:Choice>
              <mc:Fallback>
                <p:oleObj name="Worksheet" r:id="rId4" imgW="2276411" imgH="1533493" progId="Excel.Sheet.12">
                  <p:embed/>
                  <p:pic>
                    <p:nvPicPr>
                      <p:cNvPr id="0" name=""/>
                      <p:cNvPicPr/>
                      <p:nvPr/>
                    </p:nvPicPr>
                    <p:blipFill>
                      <a:blip r:embed="rId5"/>
                      <a:stretch>
                        <a:fillRect/>
                      </a:stretch>
                    </p:blipFill>
                    <p:spPr>
                      <a:xfrm>
                        <a:off x="4137026" y="4376262"/>
                        <a:ext cx="2276475" cy="1536405"/>
                      </a:xfrm>
                      <a:prstGeom prst="rect">
                        <a:avLst/>
                      </a:prstGeom>
                    </p:spPr>
                  </p:pic>
                </p:oleObj>
              </mc:Fallback>
            </mc:AlternateContent>
          </a:graphicData>
        </a:graphic>
      </p:graphicFrame>
    </p:spTree>
    <p:extLst>
      <p:ext uri="{BB962C8B-B14F-4D97-AF65-F5344CB8AC3E}">
        <p14:creationId xmlns:p14="http://schemas.microsoft.com/office/powerpoint/2010/main" val="33182019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1544638" y="360363"/>
            <a:ext cx="4273550" cy="3205162"/>
          </a:xfrm>
          <a:ln/>
        </p:spPr>
      </p:sp>
      <p:sp>
        <p:nvSpPr>
          <p:cNvPr id="99331"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99332"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D2FA81E6-324D-423D-AB24-E18B268D45EB}" type="slidenum">
              <a:rPr lang="en-US" b="1" smtClean="0">
                <a:latin typeface="Verdana" pitchFamily="34" charset="0"/>
              </a:rPr>
              <a:pPr/>
              <a:t>117</a:t>
            </a:fld>
            <a:endParaRPr lang="en-US" b="1" dirty="0">
              <a:latin typeface="Verdana" pitchFamily="34" charset="0"/>
            </a:endParaRPr>
          </a:p>
        </p:txBody>
      </p:sp>
      <p:sp>
        <p:nvSpPr>
          <p:cNvPr id="5" name="Text Box 6"/>
          <p:cNvSpPr txBox="1">
            <a:spLocks noChangeArrowheads="1"/>
          </p:cNvSpPr>
          <p:nvPr/>
        </p:nvSpPr>
        <p:spPr bwMode="auto">
          <a:xfrm>
            <a:off x="517525" y="6323758"/>
            <a:ext cx="2543175" cy="719964"/>
          </a:xfrm>
          <a:prstGeom prst="rect">
            <a:avLst/>
          </a:prstGeom>
          <a:noFill/>
          <a:ln w="9525">
            <a:noFill/>
            <a:miter lim="800000"/>
            <a:headEnd/>
            <a:tailEnd/>
          </a:ln>
        </p:spPr>
        <p:txBody>
          <a:bodyPr wrap="square" lIns="90398" tIns="45199" rIns="90398" bIns="45199">
            <a:spAutoFit/>
          </a:bodyPr>
          <a:lstStyle/>
          <a:p>
            <a:r>
              <a:rPr lang="en-US" sz="1000" b="1" dirty="0">
                <a:latin typeface="Verdana" pitchFamily="34" charset="0"/>
              </a:rPr>
              <a:t>Source: </a:t>
            </a:r>
            <a:r>
              <a:rPr lang="en-US" sz="1000" b="1" dirty="0"/>
              <a:t>Developmental Test &amp; Evaluation presentation; </a:t>
            </a:r>
            <a:endParaRPr lang="en-US" sz="1000" b="1" i="1" dirty="0"/>
          </a:p>
          <a:p>
            <a:endParaRPr lang="en-US" sz="1000" b="1" dirty="0">
              <a:latin typeface="Verdana" pitchFamily="34" charset="0"/>
            </a:endParaRPr>
          </a:p>
          <a:p>
            <a:endParaRPr lang="en-US" sz="1000"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941008677"/>
              </p:ext>
            </p:extLst>
          </p:nvPr>
        </p:nvGraphicFramePr>
        <p:xfrm>
          <a:off x="4137027" y="4175017"/>
          <a:ext cx="2276475" cy="4895503"/>
        </p:xfrm>
        <a:graphic>
          <a:graphicData uri="http://schemas.openxmlformats.org/presentationml/2006/ole">
            <mc:AlternateContent xmlns:mc="http://schemas.openxmlformats.org/markup-compatibility/2006">
              <mc:Choice xmlns:v="urn:schemas-microsoft-com:vml" Requires="v">
                <p:oleObj spid="_x0000_s33862" name="Worksheet" r:id="rId4" imgW="2276411" imgH="4886338" progId="Excel.Sheet.12">
                  <p:embed/>
                </p:oleObj>
              </mc:Choice>
              <mc:Fallback>
                <p:oleObj name="Worksheet" r:id="rId4" imgW="2276411" imgH="4886338" progId="Excel.Sheet.12">
                  <p:embed/>
                  <p:pic>
                    <p:nvPicPr>
                      <p:cNvPr id="0" name=""/>
                      <p:cNvPicPr/>
                      <p:nvPr/>
                    </p:nvPicPr>
                    <p:blipFill>
                      <a:blip r:embed="rId5"/>
                      <a:stretch>
                        <a:fillRect/>
                      </a:stretch>
                    </p:blipFill>
                    <p:spPr>
                      <a:xfrm>
                        <a:off x="4137027" y="4175017"/>
                        <a:ext cx="2276475" cy="4895503"/>
                      </a:xfrm>
                      <a:prstGeom prst="rect">
                        <a:avLst/>
                      </a:prstGeom>
                    </p:spPr>
                  </p:pic>
                </p:oleObj>
              </mc:Fallback>
            </mc:AlternateContent>
          </a:graphicData>
        </a:graphic>
      </p:graphicFrame>
    </p:spTree>
    <p:extLst>
      <p:ext uri="{BB962C8B-B14F-4D97-AF65-F5344CB8AC3E}">
        <p14:creationId xmlns:p14="http://schemas.microsoft.com/office/powerpoint/2010/main" val="6523667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xfrm>
            <a:off x="1544638" y="360363"/>
            <a:ext cx="4273550" cy="3205162"/>
          </a:xfrm>
          <a:ln/>
        </p:spPr>
      </p:sp>
      <p:sp>
        <p:nvSpPr>
          <p:cNvPr id="100355"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00356"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F0C2DAD4-E49B-42EC-ACE4-DF5F6B697A49}" type="slidenum">
              <a:rPr lang="en-US" b="1" smtClean="0">
                <a:latin typeface="Verdana" pitchFamily="34" charset="0"/>
              </a:rPr>
              <a:pPr/>
              <a:t>118</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04509748"/>
              </p:ext>
            </p:extLst>
          </p:nvPr>
        </p:nvGraphicFramePr>
        <p:xfrm>
          <a:off x="4137026" y="4319005"/>
          <a:ext cx="2276475" cy="2108979"/>
        </p:xfrm>
        <a:graphic>
          <a:graphicData uri="http://schemas.openxmlformats.org/presentationml/2006/ole">
            <mc:AlternateContent xmlns:mc="http://schemas.openxmlformats.org/markup-compatibility/2006">
              <mc:Choice xmlns:v="urn:schemas-microsoft-com:vml" Requires="v">
                <p:oleObj spid="_x0000_s34886" name="Worksheet" r:id="rId4" imgW="2276411" imgH="2104942" progId="Excel.Sheet.12">
                  <p:embed/>
                </p:oleObj>
              </mc:Choice>
              <mc:Fallback>
                <p:oleObj name="Worksheet" r:id="rId4" imgW="2276411" imgH="2104942" progId="Excel.Sheet.12">
                  <p:embed/>
                  <p:pic>
                    <p:nvPicPr>
                      <p:cNvPr id="0" name=""/>
                      <p:cNvPicPr/>
                      <p:nvPr/>
                    </p:nvPicPr>
                    <p:blipFill>
                      <a:blip r:embed="rId5"/>
                      <a:stretch>
                        <a:fillRect/>
                      </a:stretch>
                    </p:blipFill>
                    <p:spPr>
                      <a:xfrm>
                        <a:off x="4137026" y="4319005"/>
                        <a:ext cx="2276475" cy="2108979"/>
                      </a:xfrm>
                      <a:prstGeom prst="rect">
                        <a:avLst/>
                      </a:prstGeom>
                    </p:spPr>
                  </p:pic>
                </p:oleObj>
              </mc:Fallback>
            </mc:AlternateContent>
          </a:graphicData>
        </a:graphic>
      </p:graphicFrame>
    </p:spTree>
    <p:extLst>
      <p:ext uri="{BB962C8B-B14F-4D97-AF65-F5344CB8AC3E}">
        <p14:creationId xmlns:p14="http://schemas.microsoft.com/office/powerpoint/2010/main" val="11177253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544638" y="360363"/>
            <a:ext cx="4273550" cy="3205162"/>
          </a:xfrm>
          <a:ln/>
        </p:spPr>
      </p:sp>
      <p:sp>
        <p:nvSpPr>
          <p:cNvPr id="101379" name="Notes Placeholder 2"/>
          <p:cNvSpPr>
            <a:spLocks noGrp="1"/>
          </p:cNvSpPr>
          <p:nvPr>
            <p:ph type="body" idx="1"/>
          </p:nvPr>
        </p:nvSpPr>
        <p:spPr>
          <a:xfrm>
            <a:off x="444502" y="3906225"/>
            <a:ext cx="3521075" cy="4232274"/>
          </a:xfrm>
          <a:prstGeom prst="rect">
            <a:avLst/>
          </a:prstGeom>
          <a:noFill/>
          <a:ln/>
        </p:spPr>
        <p:txBody>
          <a:bodyPr/>
          <a:lstStyle/>
          <a:p>
            <a:endParaRPr lang="en-US" dirty="0">
              <a:ea typeface="ＭＳ Ｐゴシック" pitchFamily="34" charset="-128"/>
            </a:endParaRPr>
          </a:p>
        </p:txBody>
      </p:sp>
      <p:sp>
        <p:nvSpPr>
          <p:cNvPr id="101380" name="Slide Number Placeholder 3"/>
          <p:cNvSpPr>
            <a:spLocks noGrp="1"/>
          </p:cNvSpPr>
          <p:nvPr>
            <p:ph type="sldNum" sz="quarter" idx="5"/>
          </p:nvPr>
        </p:nvSpPr>
        <p:spPr>
          <a:noFill/>
        </p:spPr>
        <p:txBody>
          <a:bodyPr/>
          <a:lstStyle/>
          <a:p>
            <a:r>
              <a:rPr lang="en-US" dirty="0">
                <a:latin typeface="Verdana" pitchFamily="34" charset="0"/>
              </a:rPr>
              <a:t> </a:t>
            </a:r>
            <a:r>
              <a:rPr lang="en-US" b="1" dirty="0">
                <a:latin typeface="Verdana" pitchFamily="34" charset="0"/>
              </a:rPr>
              <a:t>-  </a:t>
            </a:r>
            <a:fld id="{DCF24BF2-D1BC-4CA1-9CDA-71CDA8605CCD}" type="slidenum">
              <a:rPr lang="en-US" b="1" smtClean="0">
                <a:latin typeface="Verdana" pitchFamily="34" charset="0"/>
              </a:rPr>
              <a:pPr/>
              <a:t>119</a:t>
            </a:fld>
            <a:endParaRPr lang="en-US" b="1" dirty="0">
              <a:latin typeface="Verdana"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606541527"/>
              </p:ext>
            </p:extLst>
          </p:nvPr>
        </p:nvGraphicFramePr>
        <p:xfrm>
          <a:off x="4137026" y="4319005"/>
          <a:ext cx="2276475" cy="963832"/>
        </p:xfrm>
        <a:graphic>
          <a:graphicData uri="http://schemas.openxmlformats.org/presentationml/2006/ole">
            <mc:AlternateContent xmlns:mc="http://schemas.openxmlformats.org/markup-compatibility/2006">
              <mc:Choice xmlns:v="urn:schemas-microsoft-com:vml" Requires="v">
                <p:oleObj spid="_x0000_s36933" name="Worksheet" r:id="rId4" imgW="2276411" imgH="962043" progId="Excel.Sheet.12">
                  <p:embed/>
                </p:oleObj>
              </mc:Choice>
              <mc:Fallback>
                <p:oleObj name="Worksheet" r:id="rId4" imgW="2276411" imgH="962043" progId="Excel.Sheet.12">
                  <p:embed/>
                  <p:pic>
                    <p:nvPicPr>
                      <p:cNvPr id="0" name=""/>
                      <p:cNvPicPr/>
                      <p:nvPr/>
                    </p:nvPicPr>
                    <p:blipFill>
                      <a:blip r:embed="rId5"/>
                      <a:stretch>
                        <a:fillRect/>
                      </a:stretch>
                    </p:blipFill>
                    <p:spPr>
                      <a:xfrm>
                        <a:off x="4137026" y="4319005"/>
                        <a:ext cx="2276475" cy="963832"/>
                      </a:xfrm>
                      <a:prstGeom prst="rect">
                        <a:avLst/>
                      </a:prstGeom>
                    </p:spPr>
                  </p:pic>
                </p:oleObj>
              </mc:Fallback>
            </mc:AlternateContent>
          </a:graphicData>
        </a:graphic>
      </p:graphicFrame>
    </p:spTree>
    <p:extLst>
      <p:ext uri="{BB962C8B-B14F-4D97-AF65-F5344CB8AC3E}">
        <p14:creationId xmlns:p14="http://schemas.microsoft.com/office/powerpoint/2010/main" val="1162402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cid:image007.png@01CC995E.90FA9AA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7543800" cy="1143000"/>
          </a:xfrm>
          <a:prstGeom prst="rect">
            <a:avLst/>
          </a:prstGeom>
        </p:spPr>
        <p:txBody>
          <a:bodyPr/>
          <a:lstStyle>
            <a:lvl1pPr>
              <a:defRPr>
                <a:solidFill>
                  <a:schemeClr val="bg1"/>
                </a:solidFill>
              </a:defRPr>
            </a:lvl1pPr>
          </a:lstStyle>
          <a:p>
            <a:r>
              <a:rPr lang="en-US"/>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5" name="Content Placeholder 9"/>
          <p:cNvSpPr>
            <a:spLocks noGrp="1"/>
          </p:cNvSpPr>
          <p:nvPr>
            <p:ph sz="quarter" idx="13"/>
          </p:nvPr>
        </p:nvSpPr>
        <p:spPr>
          <a:xfrm>
            <a:off x="914400" y="2133600"/>
            <a:ext cx="7315200" cy="3474720"/>
          </a:xfrm>
        </p:spPr>
        <p:txBody>
          <a:bodyPr/>
          <a:lstStyle>
            <a:lvl1pPr marL="346075" indent="-346075">
              <a:buClrTx/>
              <a:buSzPct val="100000"/>
              <a:buFont typeface="Wingdings" pitchFamily="2" charset="2"/>
              <a:buChar char="«"/>
              <a:defRPr>
                <a:latin typeface="Arial" pitchFamily="34" charset="0"/>
                <a:cs typeface="Arial" pitchFamily="34" charset="0"/>
              </a:defRPr>
            </a:lvl1pPr>
            <a:lvl2pPr marL="682625" indent="-317500">
              <a:buClrTx/>
              <a:buSzPct val="100000"/>
              <a:buFont typeface="Wingdings" pitchFamily="2" charset="2"/>
              <a:buChar char="§"/>
              <a:tabLst>
                <a:tab pos="682625" algn="l"/>
              </a:tabLst>
              <a:defRPr>
                <a:latin typeface="Arial" pitchFamily="34" charset="0"/>
                <a:cs typeface="Arial" pitchFamily="34" charset="0"/>
              </a:defRPr>
            </a:lvl2pPr>
            <a:lvl3pPr marL="1030288" indent="-347663">
              <a:buClrTx/>
              <a:buSzPct val="100000"/>
              <a:buFont typeface="Wingdings" pitchFamily="2" charset="2"/>
              <a:buChar char=""/>
              <a:defRPr>
                <a:latin typeface="Arial" pitchFamily="34" charset="0"/>
                <a:cs typeface="Arial" pitchFamily="34" charset="0"/>
              </a:defRPr>
            </a:lvl3pPr>
            <a:lvl4pPr marL="1376363" indent="-346075">
              <a:buClrTx/>
              <a:buSzPct val="100000"/>
              <a:buFont typeface="Wingdings 2" pitchFamily="18" charset="2"/>
              <a:buChar char=""/>
              <a:tabLst>
                <a:tab pos="1376363" algn="l"/>
              </a:tabLst>
              <a:defRPr>
                <a:latin typeface="Arial" pitchFamily="34" charset="0"/>
                <a:cs typeface="Arial" pitchFamily="34" charset="0"/>
              </a:defRPr>
            </a:lvl4pPr>
            <a:lvl5pPr marL="1712913" indent="-336550">
              <a:buClrTx/>
              <a:buSzPct val="100000"/>
              <a:buFont typeface="Wingdings" pitchFamily="2" charset="2"/>
              <a:buChar char="þ"/>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7650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endParaRPr lang="en-CA" dirty="0"/>
          </a:p>
        </p:txBody>
      </p:sp>
    </p:spTree>
    <p:extLst>
      <p:ext uri="{BB962C8B-B14F-4D97-AF65-F5344CB8AC3E}">
        <p14:creationId xmlns:p14="http://schemas.microsoft.com/office/powerpoint/2010/main" val="327922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39" indent="0" algn="ctr">
              <a:buNone/>
              <a:defRPr>
                <a:solidFill>
                  <a:schemeClr val="tx1">
                    <a:tint val="75000"/>
                  </a:schemeClr>
                </a:solidFill>
              </a:defRPr>
            </a:lvl2pPr>
            <a:lvl3pPr marL="914079" indent="0" algn="ctr">
              <a:buNone/>
              <a:defRPr>
                <a:solidFill>
                  <a:schemeClr val="tx1">
                    <a:tint val="75000"/>
                  </a:schemeClr>
                </a:solidFill>
              </a:defRPr>
            </a:lvl3pPr>
            <a:lvl4pPr marL="1371119" indent="0" algn="ctr">
              <a:buNone/>
              <a:defRPr>
                <a:solidFill>
                  <a:schemeClr val="tx1">
                    <a:tint val="75000"/>
                  </a:schemeClr>
                </a:solidFill>
              </a:defRPr>
            </a:lvl4pPr>
            <a:lvl5pPr marL="1828159" indent="0" algn="ctr">
              <a:buNone/>
              <a:defRPr>
                <a:solidFill>
                  <a:schemeClr val="tx1">
                    <a:tint val="75000"/>
                  </a:schemeClr>
                </a:solidFill>
              </a:defRPr>
            </a:lvl5pPr>
            <a:lvl6pPr marL="2285199" indent="0" algn="ctr">
              <a:buNone/>
              <a:defRPr>
                <a:solidFill>
                  <a:schemeClr val="tx1">
                    <a:tint val="75000"/>
                  </a:schemeClr>
                </a:solidFill>
              </a:defRPr>
            </a:lvl6pPr>
            <a:lvl7pPr marL="2742237" indent="0" algn="ctr">
              <a:buNone/>
              <a:defRPr>
                <a:solidFill>
                  <a:schemeClr val="tx1">
                    <a:tint val="75000"/>
                  </a:schemeClr>
                </a:solidFill>
              </a:defRPr>
            </a:lvl7pPr>
            <a:lvl8pPr marL="3199278" indent="0" algn="ctr">
              <a:buNone/>
              <a:defRPr>
                <a:solidFill>
                  <a:schemeClr val="tx1">
                    <a:tint val="75000"/>
                  </a:schemeClr>
                </a:solidFill>
              </a:defRPr>
            </a:lvl8pPr>
            <a:lvl9pPr marL="365631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172200" y="6154738"/>
            <a:ext cx="2133600" cy="365125"/>
          </a:xfrm>
          <a:prstGeom prst="rect">
            <a:avLst/>
          </a:prstGeom>
        </p:spPr>
        <p:txBody>
          <a:bodyPr lIns="82058" tIns="41029" rIns="82058" bIns="41029"/>
          <a:lstStyle/>
          <a:p>
            <a:fld id="{43E69A01-79CD-4108-AF22-63083120F945}" type="datetimeFigureOut">
              <a:rPr lang="en-US" smtClean="0">
                <a:solidFill>
                  <a:prstClr val="black">
                    <a:tint val="75000"/>
                  </a:prstClr>
                </a:solidFill>
              </a:rPr>
              <a:pPr/>
              <a:t>1/29/2017</a:t>
            </a:fld>
            <a:endParaRPr lang="en-US">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lIns="91407" tIns="45704" rIns="91407" bIns="45704"/>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304800" y="6324600"/>
            <a:ext cx="2133600" cy="304800"/>
          </a:xfrm>
        </p:spPr>
        <p:txBody>
          <a:bodyPr lIns="82058" tIns="41029" rIns="82058" bIns="41029"/>
          <a:lstStyle/>
          <a:p>
            <a:fld id="{C563AA58-8021-4DA3-AA85-BAE44B0554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9573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3" name="Slide Number Placeholder 12"/>
          <p:cNvSpPr>
            <a:spLocks noGrp="1"/>
          </p:cNvSpPr>
          <p:nvPr>
            <p:ph type="sldNum" sz="quarter" idx="11"/>
          </p:nvPr>
        </p:nvSpPr>
        <p:spPr/>
        <p:txBody>
          <a:bodyPr/>
          <a:lstStyle>
            <a:lvl1pPr algn="l">
              <a:defRPr/>
            </a:lvl1pPr>
          </a:lstStyle>
          <a:p>
            <a:fld id="{F2D15912-F497-4579-840C-75C735FC1CE6}" type="slidenum">
              <a:rPr lang="en-US" smtClean="0">
                <a:solidFill>
                  <a:prstClr val="black">
                    <a:lumMod val="50000"/>
                    <a:lumOff val="50000"/>
                  </a:prstClr>
                </a:solidFill>
              </a:rPr>
              <a:pPr/>
              <a:t>‹#›</a:t>
            </a:fld>
            <a:endParaRPr lang="en-US" dirty="0">
              <a:solidFill>
                <a:prstClr val="black">
                  <a:lumMod val="50000"/>
                  <a:lumOff val="50000"/>
                </a:prstClr>
              </a:solidFill>
            </a:endParaRPr>
          </a:p>
        </p:txBody>
      </p:sp>
      <p:sp>
        <p:nvSpPr>
          <p:cNvPr id="4" name="Title 3"/>
          <p:cNvSpPr>
            <a:spLocks noGrp="1"/>
          </p:cNvSpPr>
          <p:nvPr>
            <p:ph type="title"/>
          </p:nvPr>
        </p:nvSpPr>
        <p:spPr>
          <a:xfrm>
            <a:off x="1524000" y="1905000"/>
            <a:ext cx="6035040" cy="2350008"/>
          </a:xfrm>
        </p:spPr>
        <p:txBody>
          <a:bodyPr/>
          <a:lstStyle>
            <a:lvl1pPr marL="0" algn="ctr" defTabSz="914400" rtl="0" eaLnBrk="1" latinLnBrk="0" hangingPunct="1">
              <a:spcBef>
                <a:spcPct val="0"/>
              </a:spcBef>
              <a:buNone/>
              <a:defRPr lang="en-US" sz="5400" b="1"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877078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8AABF2E-E376-415D-B9D6-4F18C1A3A0F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7177217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473795" y="5052545"/>
            <a:ext cx="5637010" cy="882119"/>
          </a:xfrm>
          <a:prstGeom prst="rect">
            <a:avLst/>
          </a:prstGeo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Title 1"/>
          <p:cNvSpPr>
            <a:spLocks noGrp="1"/>
          </p:cNvSpPr>
          <p:nvPr>
            <p:ph type="ctrTitle"/>
          </p:nvPr>
        </p:nvSpPr>
        <p:spPr>
          <a:xfrm>
            <a:off x="990600" y="2514600"/>
            <a:ext cx="7175351" cy="1793167"/>
          </a:xfrm>
          <a:prstGeom prst="rect">
            <a:avLst/>
          </a:prstGeom>
          <a:effectLst/>
        </p:spPr>
        <p:txBody>
          <a:bodyPr>
            <a:noAutofit/>
          </a:bodyPr>
          <a:lstStyle>
            <a:lvl1pPr marL="640080" indent="-457200" algn="ctr">
              <a:defRPr sz="5400">
                <a:solidFill>
                  <a:schemeClr val="tx1"/>
                </a:solidFill>
              </a:defRPr>
            </a:lvl1pPr>
          </a:lstStyle>
          <a:p>
            <a:r>
              <a:rPr lang="en-US" dirty="0"/>
              <a:t>Click to edit Master title style</a:t>
            </a:r>
          </a:p>
        </p:txBody>
      </p:sp>
      <p:pic>
        <p:nvPicPr>
          <p:cNvPr id="6" name="Picture 5" descr="Description: Description: Logo-Salient Office.png"/>
          <p:cNvPicPr/>
          <p:nvPr userDrawn="1"/>
        </p:nvPicPr>
        <p:blipFill rotWithShape="1">
          <a:blip r:embed="rId2" r:link="rId3" cstate="print">
            <a:extLst>
              <a:ext uri="{28A0092B-C50C-407E-A947-70E740481C1C}">
                <a14:useLocalDpi xmlns:a14="http://schemas.microsoft.com/office/drawing/2010/main" val="0"/>
              </a:ext>
            </a:extLst>
          </a:blip>
          <a:srcRect r="76866"/>
          <a:stretch>
            <a:fillRect/>
          </a:stretch>
        </p:blipFill>
        <p:spPr bwMode="auto">
          <a:xfrm>
            <a:off x="8610600" y="6248400"/>
            <a:ext cx="288471" cy="43542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532264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696200" cy="1143000"/>
          </a:xfrm>
          <a:prstGeom prst="rect">
            <a:avLst/>
          </a:prstGeo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9" name="Text Placeholder 2"/>
          <p:cNvSpPr>
            <a:spLocks noGrp="1"/>
          </p:cNvSpPr>
          <p:nvPr>
            <p:ph type="body" idx="1"/>
          </p:nvPr>
        </p:nvSpPr>
        <p:spPr>
          <a:xfrm>
            <a:off x="1143000" y="1600200"/>
            <a:ext cx="3346704" cy="7921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Arial" pitchFamily="34" charset="0"/>
                <a:ea typeface="+mj-ea"/>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3"/>
          <p:cNvSpPr>
            <a:spLocks noGrp="1"/>
          </p:cNvSpPr>
          <p:nvPr>
            <p:ph sz="half" idx="2"/>
          </p:nvPr>
        </p:nvSpPr>
        <p:spPr>
          <a:xfrm>
            <a:off x="1156447" y="2514600"/>
            <a:ext cx="3346704" cy="2743200"/>
          </a:xfrm>
        </p:spPr>
        <p:txBody>
          <a:bodyPr>
            <a:normAutofit/>
          </a:bodyPr>
          <a:lstStyle>
            <a:lvl1pPr>
              <a:defRPr sz="18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3"/>
          </p:nvPr>
        </p:nvSpPr>
        <p:spPr>
          <a:xfrm>
            <a:off x="4647302" y="1600200"/>
            <a:ext cx="3346704" cy="7921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Arial" pitchFamily="34" charset="0"/>
                <a:ea typeface="+mj-ea"/>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dirty="0"/>
              <a:t>Click to edit Master text styles</a:t>
            </a:r>
          </a:p>
        </p:txBody>
      </p:sp>
      <p:sp>
        <p:nvSpPr>
          <p:cNvPr id="12" name="Content Placeholder 5"/>
          <p:cNvSpPr>
            <a:spLocks noGrp="1"/>
          </p:cNvSpPr>
          <p:nvPr>
            <p:ph sz="quarter" idx="4"/>
          </p:nvPr>
        </p:nvSpPr>
        <p:spPr>
          <a:xfrm>
            <a:off x="4645025" y="2513305"/>
            <a:ext cx="3346704" cy="2743200"/>
          </a:xfrm>
        </p:spPr>
        <p:txBody>
          <a:bodyPr>
            <a:normAutofit/>
          </a:bodyPr>
          <a:lstStyle>
            <a:lvl1pPr>
              <a:defRPr sz="18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1865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6629400"/>
            <a:ext cx="2895600" cy="228600"/>
          </a:xfrm>
          <a:prstGeom prst="rect">
            <a:avLst/>
          </a:prstGeom>
        </p:spPr>
        <p:txBody>
          <a:bodyPr/>
          <a:lstStyle/>
          <a:p>
            <a:pPr>
              <a:defRPr/>
            </a:pPr>
            <a:r>
              <a:rPr lang="en-CA">
                <a:solidFill>
                  <a:prstClr val="black">
                    <a:tint val="75000"/>
                  </a:prstClr>
                </a:solidFill>
              </a:rPr>
              <a:t>Version 1.0</a:t>
            </a:r>
            <a:endParaRPr lang="en-CA" dirty="0">
              <a:solidFill>
                <a:prstClr val="black">
                  <a:tint val="75000"/>
                </a:prstClr>
              </a:solidFill>
            </a:endParaRP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Tree>
    <p:extLst>
      <p:ext uri="{BB962C8B-B14F-4D97-AF65-F5344CB8AC3E}">
        <p14:creationId xmlns:p14="http://schemas.microsoft.com/office/powerpoint/2010/main" val="194264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1143000"/>
          </a:xfrm>
          <a:prstGeom prst="rect">
            <a:avLst/>
          </a:prstGeom>
        </p:spPr>
        <p:txBody>
          <a:bodyPr/>
          <a:lstStyle>
            <a:lvl1pPr>
              <a:defRPr>
                <a:solidFill>
                  <a:schemeClr val="bg1"/>
                </a:solidFill>
              </a:defRPr>
            </a:lvl1pPr>
          </a:lstStyle>
          <a:p>
            <a:r>
              <a:rPr lang="en-US"/>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7" name="Picture Placeholder 2"/>
          <p:cNvSpPr>
            <a:spLocks noGrp="1"/>
          </p:cNvSpPr>
          <p:nvPr>
            <p:ph type="pic" idx="1"/>
          </p:nvPr>
        </p:nvSpPr>
        <p:spPr>
          <a:xfrm>
            <a:off x="1143000" y="225361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2936340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620000" cy="1143000"/>
          </a:xfrm>
          <a:prstGeom prst="rect">
            <a:avLst/>
          </a:prstGeom>
        </p:spPr>
        <p:txBody>
          <a:bodyPr/>
          <a:lstStyle>
            <a:lvl1pPr>
              <a:defRPr>
                <a:solidFill>
                  <a:schemeClr val="bg1"/>
                </a:solidFill>
              </a:defRPr>
            </a:lvl1pPr>
          </a:lstStyle>
          <a:p>
            <a:r>
              <a:rPr lang="en-US"/>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7" name="Text Placeholder 2"/>
          <p:cNvSpPr>
            <a:spLocks noGrp="1"/>
          </p:cNvSpPr>
          <p:nvPr>
            <p:ph type="body" sz="half" idx="1"/>
          </p:nvPr>
        </p:nvSpPr>
        <p:spPr>
          <a:xfrm>
            <a:off x="685800" y="1905000"/>
            <a:ext cx="3810000" cy="4114800"/>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lipArt Placeholder 3"/>
          <p:cNvSpPr>
            <a:spLocks noGrp="1"/>
          </p:cNvSpPr>
          <p:nvPr>
            <p:ph type="clipArt" sz="half" idx="2"/>
          </p:nvPr>
        </p:nvSpPr>
        <p:spPr>
          <a:xfrm>
            <a:off x="4648200" y="1905000"/>
            <a:ext cx="3810000" cy="4114800"/>
          </a:xfrm>
        </p:spPr>
        <p:txBody>
          <a:bodyPr/>
          <a:lstStyle>
            <a:lvl1pPr>
              <a:defRPr>
                <a:latin typeface="Arial" pitchFamily="34" charset="0"/>
                <a:cs typeface="Arial" pitchFamily="34" charset="0"/>
              </a:defRPr>
            </a:lvl1pPr>
          </a:lstStyle>
          <a:p>
            <a:endParaRPr lang="en-US" dirty="0"/>
          </a:p>
        </p:txBody>
      </p:sp>
    </p:spTree>
    <p:extLst>
      <p:ext uri="{BB962C8B-B14F-4D97-AF65-F5344CB8AC3E}">
        <p14:creationId xmlns:p14="http://schemas.microsoft.com/office/powerpoint/2010/main" val="11311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543800" cy="1143000"/>
          </a:xfrm>
          <a:prstGeom prst="rect">
            <a:avLst/>
          </a:prstGeom>
        </p:spPr>
        <p:txBody>
          <a:bodyPr/>
          <a:lstStyle>
            <a:lvl1pPr>
              <a:defRPr>
                <a:solidFill>
                  <a:schemeClr val="bg1"/>
                </a:solidFill>
              </a:defRPr>
            </a:lvl1pPr>
          </a:lstStyle>
          <a:p>
            <a:r>
              <a:rPr lang="en-US"/>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9" name="ClipArt Placeholder 2"/>
          <p:cNvSpPr>
            <a:spLocks noGrp="1"/>
          </p:cNvSpPr>
          <p:nvPr>
            <p:ph type="clipArt" sz="half" idx="1"/>
          </p:nvPr>
        </p:nvSpPr>
        <p:spPr>
          <a:xfrm>
            <a:off x="685800" y="1905000"/>
            <a:ext cx="3810000" cy="4114800"/>
          </a:xfrm>
        </p:spPr>
        <p:txBody>
          <a:bodyPr/>
          <a:lstStyle/>
          <a:p>
            <a:endParaRPr lang="en-US" dirty="0"/>
          </a:p>
        </p:txBody>
      </p:sp>
      <p:sp>
        <p:nvSpPr>
          <p:cNvPr id="10" name="Text Placeholder 3"/>
          <p:cNvSpPr>
            <a:spLocks noGrp="1"/>
          </p:cNvSpPr>
          <p:nvPr>
            <p:ph type="body" sz="half" idx="2"/>
          </p:nvPr>
        </p:nvSpPr>
        <p:spPr>
          <a:xfrm>
            <a:off x="4648200" y="1905000"/>
            <a:ext cx="3810000" cy="4114800"/>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052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620000" cy="1143000"/>
          </a:xfrm>
          <a:prstGeom prst="rect">
            <a:avLst/>
          </a:prstGeo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sp>
        <p:nvSpPr>
          <p:cNvPr id="7" name="Content Placeholder 3"/>
          <p:cNvSpPr>
            <a:spLocks noGrp="1"/>
          </p:cNvSpPr>
          <p:nvPr>
            <p:ph sz="half" idx="2"/>
          </p:nvPr>
        </p:nvSpPr>
        <p:spPr>
          <a:xfrm>
            <a:off x="1219200" y="1981200"/>
            <a:ext cx="3276600" cy="2743200"/>
          </a:xfrm>
        </p:spPr>
        <p:txBody>
          <a:bodyPr anchor="t"/>
          <a:lstStyle>
            <a:lvl1pPr marL="274320" indent="-256032">
              <a:buSzPct val="100000"/>
              <a:buFont typeface="Wingdings" pitchFamily="2" charset="2"/>
              <a:buChar char="§"/>
              <a:defRPr sz="2400">
                <a:latin typeface="Arial" pitchFamily="34" charset="0"/>
                <a:cs typeface="Arial" pitchFamily="34" charset="0"/>
              </a:defRPr>
            </a:lvl1pPr>
            <a:lvl2pPr marL="640080" indent="-256032">
              <a:buSzPct val="100000"/>
              <a:buFont typeface="Wingdings" pitchFamily="2" charset="2"/>
              <a:buChar char="§"/>
              <a:defRPr sz="2000">
                <a:latin typeface="Arial" pitchFamily="34" charset="0"/>
                <a:cs typeface="Arial" pitchFamily="34" charset="0"/>
              </a:defRPr>
            </a:lvl2pPr>
            <a:lvl3pPr marL="1005840" indent="-256032">
              <a:buSzPct val="100000"/>
              <a:buFont typeface="Wingdings" pitchFamily="2" charset="2"/>
              <a:buChar char="§"/>
              <a:defRPr sz="1800">
                <a:latin typeface="Arial" pitchFamily="34" charset="0"/>
                <a:cs typeface="Arial" pitchFamily="34" charset="0"/>
              </a:defRPr>
            </a:lvl3pPr>
            <a:lvl4pPr marL="1371600" indent="-256032">
              <a:buSzPct val="100000"/>
              <a:buFont typeface="Wingdings" pitchFamily="2" charset="2"/>
              <a:buChar char="§"/>
              <a:defRPr sz="1600">
                <a:latin typeface="Arial" pitchFamily="34" charset="0"/>
                <a:cs typeface="Arial" pitchFamily="34" charset="0"/>
              </a:defRPr>
            </a:lvl4pPr>
            <a:lvl5pPr marL="1645920" indent="-256032">
              <a:buSzPct val="100000"/>
              <a:buFont typeface="Wingdings" pitchFamily="2" charset="2"/>
              <a:buChar cha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4"/>
          </p:nvPr>
        </p:nvSpPr>
        <p:spPr>
          <a:xfrm>
            <a:off x="5029200" y="1981200"/>
            <a:ext cx="3273552" cy="2743200"/>
          </a:xfrm>
        </p:spPr>
        <p:txBody>
          <a:bodyPr anchor="t"/>
          <a:lstStyle>
            <a:lvl1pPr marL="274320" indent="-256032">
              <a:buSzPct val="100000"/>
              <a:buFont typeface="Wingdings" pitchFamily="2" charset="2"/>
              <a:buChar char="§"/>
              <a:defRPr sz="2400">
                <a:latin typeface="Arial" pitchFamily="34" charset="0"/>
                <a:cs typeface="Arial" pitchFamily="34" charset="0"/>
              </a:defRPr>
            </a:lvl1pPr>
            <a:lvl2pPr marL="640080" indent="-256032">
              <a:buSzPct val="100000"/>
              <a:buFont typeface="Wingdings" pitchFamily="2" charset="2"/>
              <a:buChar char="§"/>
              <a:defRPr sz="2000">
                <a:latin typeface="Arial" pitchFamily="34" charset="0"/>
                <a:cs typeface="Arial" pitchFamily="34" charset="0"/>
              </a:defRPr>
            </a:lvl2pPr>
            <a:lvl3pPr marL="1005840" indent="-256032">
              <a:buSzPct val="100000"/>
              <a:buFont typeface="Wingdings" pitchFamily="2" charset="2"/>
              <a:buChar char="§"/>
              <a:defRPr sz="1800">
                <a:latin typeface="Arial" pitchFamily="34" charset="0"/>
                <a:cs typeface="Arial" pitchFamily="34" charset="0"/>
              </a:defRPr>
            </a:lvl3pPr>
            <a:lvl4pPr marL="1371600" indent="-256032">
              <a:buSzPct val="100000"/>
              <a:buFont typeface="Wingdings" pitchFamily="2" charset="2"/>
              <a:buChar char="§"/>
              <a:defRPr sz="1600">
                <a:latin typeface="Arial" pitchFamily="34" charset="0"/>
                <a:cs typeface="Arial" pitchFamily="34" charset="0"/>
              </a:defRPr>
            </a:lvl4pPr>
            <a:lvl5pPr marL="1645920" indent="-256032">
              <a:buSzPct val="100000"/>
              <a:buFont typeface="Wingdings" pitchFamily="2" charset="2"/>
              <a:buChar cha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374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E985CFF-6E3B-498D-B6E0-598C4EFF527F}" type="datetimeFigureOut">
              <a:rPr lang="en-US" smtClean="0"/>
              <a:t>1/29/2017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D145BB-F4BF-47FE-A7A5-E1B2194B8E74}" type="slidenum">
              <a:rPr lang="en-US" smtClean="0"/>
              <a:t>‹#›</a:t>
            </a:fld>
            <a:endParaRPr lang="en-US"/>
          </a:p>
        </p:txBody>
      </p:sp>
    </p:spTree>
    <p:extLst>
      <p:ext uri="{BB962C8B-B14F-4D97-AF65-F5344CB8AC3E}">
        <p14:creationId xmlns:p14="http://schemas.microsoft.com/office/powerpoint/2010/main" val="234768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656AE"/>
            </a:gs>
            <a:gs pos="34000">
              <a:schemeClr val="accent1">
                <a:lumMod val="98000"/>
                <a:lumOff val="2000"/>
                <a:alpha val="50000"/>
              </a:schemeClr>
            </a:gs>
            <a:gs pos="72000">
              <a:schemeClr val="accent1">
                <a:alpha val="73000"/>
                <a:lumMod val="60000"/>
                <a:lumOff val="40000"/>
              </a:schemeClr>
            </a:gs>
          </a:gsLst>
          <a:lin ang="5400000" scaled="1"/>
          <a:tileRect/>
        </a:gradFill>
        <a:effectLst/>
      </p:bgPr>
    </p:bg>
    <p:spTree>
      <p:nvGrpSpPr>
        <p:cNvPr id="1" name=""/>
        <p:cNvGrpSpPr/>
        <p:nvPr/>
      </p:nvGrpSpPr>
      <p:grpSpPr>
        <a:xfrm>
          <a:off x="0" y="0"/>
          <a:ext cx="0" cy="0"/>
          <a:chOff x="0" y="0"/>
          <a:chExt cx="0" cy="0"/>
        </a:xfrm>
      </p:grpSpPr>
      <p:pic>
        <p:nvPicPr>
          <p:cNvPr id="20" name="Picture 22" descr="AFSPC_SMC_TRNS -- AF Yellowed"/>
          <p:cNvPicPr>
            <a:picLocks noChangeAspect="1" noChangeArrowheads="1"/>
          </p:cNvPicPr>
          <p:nvPr/>
        </p:nvPicPr>
        <p:blipFill>
          <a:blip r:embed="rId15" cstate="print"/>
          <a:srcRect/>
          <a:stretch>
            <a:fillRect/>
          </a:stretch>
        </p:blipFill>
        <p:spPr bwMode="auto">
          <a:xfrm>
            <a:off x="76201" y="76200"/>
            <a:ext cx="1143000" cy="1169377"/>
          </a:xfrm>
          <a:prstGeom prst="rect">
            <a:avLst/>
          </a:prstGeom>
          <a:noFill/>
          <a:ln w="9525">
            <a:noFill/>
            <a:miter lim="800000"/>
            <a:headEnd/>
            <a:tailEnd/>
          </a:ln>
          <a:effectLst>
            <a:outerShdw blurRad="50800" dist="63500" dir="2700000" algn="tl" rotWithShape="0">
              <a:prstClr val="black">
                <a:alpha val="40000"/>
              </a:prstClr>
            </a:outerShdw>
          </a:effectLst>
        </p:spPr>
      </p:pic>
      <p:sp>
        <p:nvSpPr>
          <p:cNvPr id="22" name="Rectangle 43"/>
          <p:cNvSpPr>
            <a:spLocks noGrp="1" noChangeArrowheads="1"/>
          </p:cNvSpPr>
          <p:nvPr>
            <p:ph type="sldNum" sz="quarter" idx="4"/>
          </p:nvPr>
        </p:nvSpPr>
        <p:spPr bwMode="auto">
          <a:xfrm>
            <a:off x="0" y="6629400"/>
            <a:ext cx="381000" cy="228600"/>
          </a:xfrm>
          <a:prstGeom prst="rect">
            <a:avLst/>
          </a:prstGeom>
          <a:ln>
            <a:miter lim="800000"/>
            <a:headEnd/>
            <a:tailEnd/>
          </a:ln>
        </p:spPr>
        <p:txBody>
          <a:bodyPr wrap="square" numCol="1" anchor="t" anchorCtr="0" compatLnSpc="1">
            <a:prstTxWarp prst="textNoShape">
              <a:avLst/>
            </a:prstTxWarp>
          </a:bodyPr>
          <a:lstStyle>
            <a:lvl1pPr algn="l">
              <a:defRPr sz="800" b="1">
                <a:latin typeface="Arial" pitchFamily="34" charset="0"/>
                <a:cs typeface="Arial" pitchFamily="34" charset="0"/>
              </a:defRPr>
            </a:lvl1pPr>
          </a:lstStyle>
          <a:p>
            <a:pPr fontAlgn="base">
              <a:spcBef>
                <a:spcPct val="0"/>
              </a:spcBef>
              <a:spcAft>
                <a:spcPct val="0"/>
              </a:spcAft>
              <a:defRPr/>
            </a:pPr>
            <a:fld id="{D620D2C2-1C30-4EB6-9DD1-F5060FA733BB}" type="slidenum">
              <a:rPr lang="en-US" smtClean="0">
                <a:solidFill>
                  <a:prstClr val="black"/>
                </a:solidFill>
              </a:rPr>
              <a:pPr fontAlgn="base">
                <a:spcBef>
                  <a:spcPct val="0"/>
                </a:spcBef>
                <a:spcAft>
                  <a:spcPct val="0"/>
                </a:spcAft>
                <a:defRPr/>
              </a:pPr>
              <a:t>‹#›</a:t>
            </a:fld>
            <a:endParaRPr lang="en-US" dirty="0">
              <a:solidFill>
                <a:prstClr val="black"/>
              </a:solidFill>
            </a:endParaRPr>
          </a:p>
        </p:txBody>
      </p:sp>
      <p:grpSp>
        <p:nvGrpSpPr>
          <p:cNvPr id="27" name="Group 26"/>
          <p:cNvGrpSpPr/>
          <p:nvPr userDrawn="1"/>
        </p:nvGrpSpPr>
        <p:grpSpPr>
          <a:xfrm>
            <a:off x="0" y="1295400"/>
            <a:ext cx="9144000" cy="67056"/>
            <a:chOff x="457200" y="1295400"/>
            <a:chExt cx="8229600" cy="67056"/>
          </a:xfrm>
        </p:grpSpPr>
        <p:cxnSp>
          <p:nvCxnSpPr>
            <p:cNvPr id="6" name="Straight Connector 5"/>
            <p:cNvCxnSpPr/>
            <p:nvPr userDrawn="1"/>
          </p:nvCxnSpPr>
          <p:spPr>
            <a:xfrm>
              <a:off x="457200" y="1295400"/>
              <a:ext cx="8229600" cy="0"/>
            </a:xfrm>
            <a:prstGeom prst="line">
              <a:avLst/>
            </a:prstGeom>
            <a:ln w="444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57200" y="1335024"/>
              <a:ext cx="8229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457200" y="1362456"/>
              <a:ext cx="8229600"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Text Placeholder 2"/>
          <p:cNvSpPr>
            <a:spLocks noGrp="1"/>
          </p:cNvSpPr>
          <p:nvPr>
            <p:ph type="body" idx="1"/>
          </p:nvPr>
        </p:nvSpPr>
        <p:spPr>
          <a:xfrm>
            <a:off x="914399" y="2030944"/>
            <a:ext cx="7379867" cy="34747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Placeholder 1"/>
          <p:cNvSpPr>
            <a:spLocks noGrp="1"/>
          </p:cNvSpPr>
          <p:nvPr>
            <p:ph type="title"/>
          </p:nvPr>
        </p:nvSpPr>
        <p:spPr>
          <a:xfrm>
            <a:off x="1143000" y="304800"/>
            <a:ext cx="7752056" cy="1143000"/>
          </a:xfrm>
          <a:prstGeom prst="rect">
            <a:avLst/>
          </a:prstGeom>
          <a:effectLst/>
        </p:spPr>
        <p:txBody>
          <a:bodyPr vert="horz" lIns="91440" tIns="45720" rIns="91440" bIns="45720" rtlCol="0" anchor="t" anchorCtr="0">
            <a:noAutofit/>
          </a:bodyPr>
          <a:lstStyle/>
          <a:p>
            <a:r>
              <a:rPr lang="en-US" dirty="0"/>
              <a:t>Click to edit Master title style</a:t>
            </a:r>
          </a:p>
        </p:txBody>
      </p:sp>
    </p:spTree>
    <p:extLst>
      <p:ext uri="{BB962C8B-B14F-4D97-AF65-F5344CB8AC3E}">
        <p14:creationId xmlns:p14="http://schemas.microsoft.com/office/powerpoint/2010/main" val="2622938657"/>
      </p:ext>
    </p:extLst>
  </p:cSld>
  <p:clrMap bg1="lt1" tx1="dk1" bg2="lt2" tx2="dk2" accent1="accent1" accent2="accent2" accent3="accent3" accent4="accent4" accent5="accent5" accent6="accent6" hlink="hlink" folHlink="folHlink"/>
  <p:sldLayoutIdLst>
    <p:sldLayoutId id="2147483665" r:id="rId1"/>
    <p:sldLayoutId id="2147483664"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83" r:id="rId12"/>
    <p:sldLayoutId id="2147483684" r:id="rId13"/>
  </p:sldLayoutIdLst>
  <p:hf hdr="0" dt="0"/>
  <p:txStyles>
    <p:titleStyle>
      <a:lvl1pPr algn="r" rtl="0" eaLnBrk="0" fontAlgn="base" hangingPunct="0">
        <a:spcBef>
          <a:spcPct val="0"/>
        </a:spcBef>
        <a:spcAft>
          <a:spcPct val="0"/>
        </a:spcAft>
        <a:defRPr sz="4400" b="1" i="1" kern="1200" baseline="0">
          <a:solidFill>
            <a:schemeClr val="bg1"/>
          </a:solidFill>
          <a:effectLst>
            <a:outerShdw blurRad="38100" dist="38100" dir="2700000" algn="tl">
              <a:srgbClr val="000000">
                <a:alpha val="43137"/>
              </a:srgbClr>
            </a:outerShdw>
          </a:effectLst>
          <a:latin typeface="+mj-lt"/>
          <a:ea typeface="+mj-ea"/>
          <a:cs typeface="Browallia New" pitchFamily="34" charset="-34"/>
        </a:defRPr>
      </a:lvl1pPr>
      <a:lvl2pPr algn="ctr" rtl="0" eaLnBrk="0" fontAlgn="base" hangingPunct="0">
        <a:spcBef>
          <a:spcPct val="0"/>
        </a:spcBef>
        <a:spcAft>
          <a:spcPct val="0"/>
        </a:spcAft>
        <a:defRPr sz="4400">
          <a:solidFill>
            <a:schemeClr val="tx1"/>
          </a:solidFill>
          <a:latin typeface="Cambria" pitchFamily="18" charset="0"/>
        </a:defRPr>
      </a:lvl2pPr>
      <a:lvl3pPr algn="ctr" rtl="0" eaLnBrk="0" fontAlgn="base" hangingPunct="0">
        <a:spcBef>
          <a:spcPct val="0"/>
        </a:spcBef>
        <a:spcAft>
          <a:spcPct val="0"/>
        </a:spcAft>
        <a:defRPr sz="4400">
          <a:solidFill>
            <a:schemeClr val="tx1"/>
          </a:solidFill>
          <a:latin typeface="Cambria" pitchFamily="18" charset="0"/>
        </a:defRPr>
      </a:lvl3pPr>
      <a:lvl4pPr algn="ctr" rtl="0" eaLnBrk="0" fontAlgn="base" hangingPunct="0">
        <a:spcBef>
          <a:spcPct val="0"/>
        </a:spcBef>
        <a:spcAft>
          <a:spcPct val="0"/>
        </a:spcAft>
        <a:defRPr sz="4400">
          <a:solidFill>
            <a:schemeClr val="tx1"/>
          </a:solidFill>
          <a:latin typeface="Cambria" pitchFamily="18" charset="0"/>
        </a:defRPr>
      </a:lvl4pPr>
      <a:lvl5pPr algn="ctr" rtl="0" eaLnBrk="0" fontAlgn="base" hangingPunct="0">
        <a:spcBef>
          <a:spcPct val="0"/>
        </a:spcBef>
        <a:spcAft>
          <a:spcPct val="0"/>
        </a:spcAft>
        <a:defRPr sz="4400">
          <a:solidFill>
            <a:schemeClr val="tx1"/>
          </a:solidFill>
          <a:latin typeface="Cambria" pitchFamily="18" charset="0"/>
        </a:defRPr>
      </a:lvl5pPr>
      <a:lvl6pPr marL="457200" algn="ctr" rtl="0" fontAlgn="base">
        <a:spcBef>
          <a:spcPct val="0"/>
        </a:spcBef>
        <a:spcAft>
          <a:spcPct val="0"/>
        </a:spcAft>
        <a:defRPr sz="4400">
          <a:solidFill>
            <a:schemeClr val="tx1"/>
          </a:solidFill>
          <a:latin typeface="Cambria" pitchFamily="18" charset="0"/>
        </a:defRPr>
      </a:lvl6pPr>
      <a:lvl7pPr marL="914400" algn="ctr" rtl="0" fontAlgn="base">
        <a:spcBef>
          <a:spcPct val="0"/>
        </a:spcBef>
        <a:spcAft>
          <a:spcPct val="0"/>
        </a:spcAft>
        <a:defRPr sz="4400">
          <a:solidFill>
            <a:schemeClr val="tx1"/>
          </a:solidFill>
          <a:latin typeface="Cambria" pitchFamily="18" charset="0"/>
        </a:defRPr>
      </a:lvl7pPr>
      <a:lvl8pPr marL="1371600" algn="ctr" rtl="0" fontAlgn="base">
        <a:spcBef>
          <a:spcPct val="0"/>
        </a:spcBef>
        <a:spcAft>
          <a:spcPct val="0"/>
        </a:spcAft>
        <a:defRPr sz="4400">
          <a:solidFill>
            <a:schemeClr val="tx1"/>
          </a:solidFill>
          <a:latin typeface="Cambria" pitchFamily="18" charset="0"/>
        </a:defRPr>
      </a:lvl8pPr>
      <a:lvl9pPr marL="1828800" algn="ctr" rtl="0" fontAlgn="base">
        <a:spcBef>
          <a:spcPct val="0"/>
        </a:spcBef>
        <a:spcAft>
          <a:spcPct val="0"/>
        </a:spcAft>
        <a:defRPr sz="4400">
          <a:solidFill>
            <a:schemeClr val="tx1"/>
          </a:solidFill>
          <a:latin typeface="Cambria" pitchFamily="18" charset="0"/>
        </a:defRPr>
      </a:lvl9pPr>
    </p:titleStyle>
    <p:bodyStyle>
      <a:lvl1pPr marL="346075" indent="-346075" algn="l" rtl="0" eaLnBrk="0" fontAlgn="base" hangingPunct="0">
        <a:lnSpc>
          <a:spcPct val="90000"/>
        </a:lnSpc>
        <a:spcBef>
          <a:spcPct val="20000"/>
        </a:spcBef>
        <a:spcAft>
          <a:spcPct val="0"/>
        </a:spcAft>
        <a:buSzPct val="75000"/>
        <a:buFont typeface="Wingdings" pitchFamily="2" charset="2"/>
        <a:buChar char=""/>
        <a:defRPr sz="3200" kern="1200" baseline="0">
          <a:solidFill>
            <a:schemeClr val="tx1"/>
          </a:solidFill>
          <a:effectLst>
            <a:reflection endPos="0" dir="5400000" sy="-100000" algn="bl" rotWithShape="0"/>
          </a:effectLst>
          <a:latin typeface="Arial" pitchFamily="34" charset="0"/>
          <a:ea typeface="+mn-ea"/>
          <a:cs typeface="Arial" pitchFamily="34" charset="0"/>
        </a:defRPr>
      </a:lvl1pPr>
      <a:lvl2pPr marL="682625" indent="-336550" algn="l" rtl="0" eaLnBrk="0" fontAlgn="base" hangingPunct="0">
        <a:lnSpc>
          <a:spcPct val="90000"/>
        </a:lnSpc>
        <a:spcBef>
          <a:spcPct val="20000"/>
        </a:spcBef>
        <a:spcAft>
          <a:spcPct val="0"/>
        </a:spcAft>
        <a:buSzPct val="100000"/>
        <a:buFont typeface="Wingdings" pitchFamily="2" charset="2"/>
        <a:buChar char="§"/>
        <a:defRPr sz="2800" kern="1200" baseline="0">
          <a:solidFill>
            <a:schemeClr val="tx1"/>
          </a:solidFill>
          <a:effectLst>
            <a:reflection endPos="0" dir="5400000" sy="-100000" algn="bl" rotWithShape="0"/>
          </a:effectLst>
          <a:latin typeface="Arial" pitchFamily="34" charset="0"/>
          <a:ea typeface="+mn-ea"/>
          <a:cs typeface="Arial" pitchFamily="34" charset="0"/>
        </a:defRPr>
      </a:lvl2pPr>
      <a:lvl3pPr marL="1030288" indent="-347663" algn="l" rtl="0" eaLnBrk="0" fontAlgn="base" hangingPunct="0">
        <a:spcBef>
          <a:spcPct val="20000"/>
        </a:spcBef>
        <a:spcAft>
          <a:spcPct val="0"/>
        </a:spcAft>
        <a:buSzPct val="100000"/>
        <a:buFont typeface="Arial" pitchFamily="34" charset="0"/>
        <a:buChar char="•"/>
        <a:tabLst>
          <a:tab pos="1030288" algn="l"/>
        </a:tabLst>
        <a:defRPr sz="2000" kern="1200" baseline="0">
          <a:solidFill>
            <a:schemeClr val="tx1"/>
          </a:solidFill>
          <a:effectLst>
            <a:reflection endPos="0" dir="5400000" sy="-100000" algn="bl" rotWithShape="0"/>
          </a:effectLst>
          <a:latin typeface="Palatino Linotype" pitchFamily="18" charset="0"/>
          <a:ea typeface="+mn-ea"/>
          <a:cs typeface="+mn-cs"/>
        </a:defRPr>
      </a:lvl3pPr>
      <a:lvl4pPr marL="1376363" indent="-346075" algn="l" rtl="0" eaLnBrk="0" fontAlgn="base" hangingPunct="0">
        <a:spcBef>
          <a:spcPct val="20000"/>
        </a:spcBef>
        <a:spcAft>
          <a:spcPct val="0"/>
        </a:spcAft>
        <a:buFont typeface="Wingdings" pitchFamily="2" charset="2"/>
        <a:buChar char=""/>
        <a:defRPr sz="1800" kern="1200" baseline="0">
          <a:solidFill>
            <a:schemeClr val="tx1"/>
          </a:solidFill>
          <a:effectLst>
            <a:reflection endPos="0" dir="5400000" sy="-100000" algn="bl" rotWithShape="0"/>
          </a:effectLst>
          <a:latin typeface="Tahoma" pitchFamily="34" charset="0"/>
          <a:ea typeface="+mn-ea"/>
          <a:cs typeface="+mn-cs"/>
        </a:defRPr>
      </a:lvl4pPr>
      <a:lvl5pPr marL="1712913" indent="-336550" algn="l" rtl="0" eaLnBrk="0" fontAlgn="base" hangingPunct="0">
        <a:spcBef>
          <a:spcPct val="20000"/>
        </a:spcBef>
        <a:spcAft>
          <a:spcPct val="0"/>
        </a:spcAft>
        <a:buFont typeface="Wingdings" pitchFamily="2" charset="2"/>
        <a:buChar char=""/>
        <a:defRPr sz="1600" kern="1200">
          <a:solidFill>
            <a:schemeClr val="tx1"/>
          </a:solidFill>
          <a:effectLst/>
          <a:latin typeface="Palatino Linotype"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9.xml"/><Relationship Id="rId5" Type="http://schemas.openxmlformats.org/officeDocument/2006/relationships/image" Target="../media/image115.png"/><Relationship Id="rId4" Type="http://schemas.openxmlformats.org/officeDocument/2006/relationships/image" Target="../media/image11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26" Type="http://schemas.openxmlformats.org/officeDocument/2006/relationships/tags" Target="../tags/tag25.xml"/><Relationship Id="rId3" Type="http://schemas.openxmlformats.org/officeDocument/2006/relationships/tags" Target="../tags/tag2.xml"/><Relationship Id="rId21" Type="http://schemas.openxmlformats.org/officeDocument/2006/relationships/tags" Target="../tags/tag20.xml"/><Relationship Id="rId34" Type="http://schemas.openxmlformats.org/officeDocument/2006/relationships/image" Target="../media/image125.jpeg"/><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tags" Target="../tags/tag24.xml"/><Relationship Id="rId33" Type="http://schemas.openxmlformats.org/officeDocument/2006/relationships/image" Target="../media/image124.png"/><Relationship Id="rId38" Type="http://schemas.openxmlformats.org/officeDocument/2006/relationships/image" Target="../media/image129.png"/><Relationship Id="rId2" Type="http://schemas.openxmlformats.org/officeDocument/2006/relationships/tags" Target="../tags/tag1.xml"/><Relationship Id="rId16" Type="http://schemas.openxmlformats.org/officeDocument/2006/relationships/tags" Target="../tags/tag15.xml"/><Relationship Id="rId20" Type="http://schemas.openxmlformats.org/officeDocument/2006/relationships/tags" Target="../tags/tag19.xml"/><Relationship Id="rId29" Type="http://schemas.openxmlformats.org/officeDocument/2006/relationships/oleObject" Target="../embeddings/oleObject1.bin"/><Relationship Id="rId1" Type="http://schemas.openxmlformats.org/officeDocument/2006/relationships/vmlDrawing" Target="../drawings/vmlDrawing27.v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tags" Target="../tags/tag23.xml"/><Relationship Id="rId32" Type="http://schemas.openxmlformats.org/officeDocument/2006/relationships/image" Target="../media/image123.png"/><Relationship Id="rId37" Type="http://schemas.openxmlformats.org/officeDocument/2006/relationships/image" Target="../media/image128.png"/><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tags" Target="../tags/tag22.xml"/><Relationship Id="rId28" Type="http://schemas.openxmlformats.org/officeDocument/2006/relationships/notesSlide" Target="../notesSlides/notesSlide87.xml"/><Relationship Id="rId36" Type="http://schemas.openxmlformats.org/officeDocument/2006/relationships/image" Target="../media/image127.png"/><Relationship Id="rId10" Type="http://schemas.openxmlformats.org/officeDocument/2006/relationships/tags" Target="../tags/tag9.xml"/><Relationship Id="rId19" Type="http://schemas.openxmlformats.org/officeDocument/2006/relationships/tags" Target="../tags/tag18.xml"/><Relationship Id="rId31" Type="http://schemas.openxmlformats.org/officeDocument/2006/relationships/image" Target="../media/image122.png"/><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tags" Target="../tags/tag21.xml"/><Relationship Id="rId27" Type="http://schemas.openxmlformats.org/officeDocument/2006/relationships/slideLayout" Target="../slideLayouts/slideLayout9.xml"/><Relationship Id="rId30" Type="http://schemas.openxmlformats.org/officeDocument/2006/relationships/image" Target="../media/image121.png"/><Relationship Id="rId35" Type="http://schemas.openxmlformats.org/officeDocument/2006/relationships/image" Target="../media/image126.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4.xml"/><Relationship Id="rId1" Type="http://schemas.openxmlformats.org/officeDocument/2006/relationships/slideLayout" Target="../slideLayouts/slideLayout9.xml"/><Relationship Id="rId5" Type="http://schemas.openxmlformats.org/officeDocument/2006/relationships/image" Target="../media/image57.jpeg"/><Relationship Id="rId4" Type="http://schemas.openxmlformats.org/officeDocument/2006/relationships/image" Target="../media/image138.jpeg"/></Relationships>
</file>

<file path=ppt/slides/_rels/slide11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notesSlide" Target="../notesSlides/notesSlide99.xml"/><Relationship Id="rId3" Type="http://schemas.openxmlformats.org/officeDocument/2006/relationships/tags" Target="../tags/tag27.xml"/><Relationship Id="rId7" Type="http://schemas.openxmlformats.org/officeDocument/2006/relationships/slideLayout" Target="../slideLayouts/slideLayout9.xml"/><Relationship Id="rId2" Type="http://schemas.openxmlformats.org/officeDocument/2006/relationships/tags" Target="../tags/tag26.xml"/><Relationship Id="rId1" Type="http://schemas.openxmlformats.org/officeDocument/2006/relationships/vmlDrawing" Target="../drawings/vmlDrawing36.v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32.xml"/><Relationship Id="rId7" Type="http://schemas.openxmlformats.org/officeDocument/2006/relationships/notesSlide" Target="../notesSlides/notesSlide102.xml"/><Relationship Id="rId2" Type="http://schemas.openxmlformats.org/officeDocument/2006/relationships/tags" Target="../tags/tag31.xml"/><Relationship Id="rId1" Type="http://schemas.openxmlformats.org/officeDocument/2006/relationships/vmlDrawing" Target="../drawings/vmlDrawing40.vml"/><Relationship Id="rId6" Type="http://schemas.openxmlformats.org/officeDocument/2006/relationships/slideLayout" Target="../slideLayouts/slideLayout9.xml"/><Relationship Id="rId5" Type="http://schemas.openxmlformats.org/officeDocument/2006/relationships/tags" Target="../tags/tag34.xml"/><Relationship Id="rId4" Type="http://schemas.openxmlformats.org/officeDocument/2006/relationships/tags" Target="../tags/tag3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jpeg"/><Relationship Id="rId13" Type="http://schemas.openxmlformats.org/officeDocument/2006/relationships/image" Target="../media/image157.jpeg"/><Relationship Id="rId3" Type="http://schemas.microsoft.com/office/2007/relationships/media" Target="../media/media3.wmv"/><Relationship Id="rId7" Type="http://schemas.openxmlformats.org/officeDocument/2006/relationships/image" Target="../media/image151.jpeg"/><Relationship Id="rId12" Type="http://schemas.openxmlformats.org/officeDocument/2006/relationships/image" Target="../media/image156.jpe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notesSlide" Target="../notesSlides/notesSlide106.xml"/><Relationship Id="rId11" Type="http://schemas.openxmlformats.org/officeDocument/2006/relationships/image" Target="../media/image155.jpeg"/><Relationship Id="rId5" Type="http://schemas.openxmlformats.org/officeDocument/2006/relationships/slideLayout" Target="../slideLayouts/slideLayout9.xml"/><Relationship Id="rId10" Type="http://schemas.openxmlformats.org/officeDocument/2006/relationships/image" Target="../media/image154.png"/><Relationship Id="rId4" Type="http://schemas.openxmlformats.org/officeDocument/2006/relationships/video" Target="../media/media3.wmv"/><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9.xml"/><Relationship Id="rId18" Type="http://schemas.openxmlformats.org/officeDocument/2006/relationships/image" Target="../media/image160.png"/><Relationship Id="rId3" Type="http://schemas.openxmlformats.org/officeDocument/2006/relationships/tags" Target="../tags/tag36.xml"/><Relationship Id="rId21" Type="http://schemas.openxmlformats.org/officeDocument/2006/relationships/image" Target="../media/image163.jpeg"/><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image" Target="../media/image159.png"/><Relationship Id="rId2" Type="http://schemas.openxmlformats.org/officeDocument/2006/relationships/tags" Target="../tags/tag35.xml"/><Relationship Id="rId16" Type="http://schemas.openxmlformats.org/officeDocument/2006/relationships/image" Target="../media/image158.jpeg"/><Relationship Id="rId20" Type="http://schemas.openxmlformats.org/officeDocument/2006/relationships/image" Target="../media/image162.jpeg"/><Relationship Id="rId1" Type="http://schemas.openxmlformats.org/officeDocument/2006/relationships/vmlDrawing" Target="../drawings/vmlDrawing44.v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oleObject" Target="../embeddings/oleObject4.bin"/><Relationship Id="rId10" Type="http://schemas.openxmlformats.org/officeDocument/2006/relationships/tags" Target="../tags/tag43.xml"/><Relationship Id="rId19" Type="http://schemas.openxmlformats.org/officeDocument/2006/relationships/image" Target="../media/image161.jpe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notesSlide" Target="../notesSlides/notesSlide107.xml"/></Relationships>
</file>

<file path=ppt/slides/_rels/slide12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slideLayout" Target="../slideLayouts/slideLayout9.xml"/><Relationship Id="rId7" Type="http://schemas.openxmlformats.org/officeDocument/2006/relationships/image" Target="../media/image169.jpeg"/><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image" Target="../media/image168.jpeg"/><Relationship Id="rId5" Type="http://schemas.openxmlformats.org/officeDocument/2006/relationships/image" Target="../media/image167.png"/><Relationship Id="rId4" Type="http://schemas.openxmlformats.org/officeDocument/2006/relationships/notesSlide" Target="../notesSlides/notesSlide109.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0.xml"/><Relationship Id="rId1" Type="http://schemas.openxmlformats.org/officeDocument/2006/relationships/slideLayout" Target="../slideLayouts/slideLayout9.xml"/><Relationship Id="rId4" Type="http://schemas.openxmlformats.org/officeDocument/2006/relationships/image" Target="../media/image171.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173.png"/><Relationship Id="rId4" Type="http://schemas.openxmlformats.org/officeDocument/2006/relationships/notesSlide" Target="../notesSlides/notesSlide111.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9.xml"/><Relationship Id="rId1" Type="http://schemas.openxmlformats.org/officeDocument/2006/relationships/tags" Target="../tags/tag46.xml"/><Relationship Id="rId4" Type="http://schemas.openxmlformats.org/officeDocument/2006/relationships/image" Target="../media/image162.jpe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14.xml"/><Relationship Id="rId1" Type="http://schemas.openxmlformats.org/officeDocument/2006/relationships/slideLayout" Target="../slideLayouts/slideLayout9.xml"/><Relationship Id="rId5" Type="http://schemas.openxmlformats.org/officeDocument/2006/relationships/image" Target="../media/image178.jpeg"/><Relationship Id="rId4" Type="http://schemas.openxmlformats.org/officeDocument/2006/relationships/image" Target="../media/image74.jpe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video" Target="https://www.youtube.com/embed/RhE0uyiXlJk"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9.xml"/><Relationship Id="rId1" Type="http://schemas.openxmlformats.org/officeDocument/2006/relationships/vmlDrawing" Target="../drawings/vmlDrawing59.vml"/><Relationship Id="rId6" Type="http://schemas.openxmlformats.org/officeDocument/2006/relationships/image" Target="../media/image189.wmf"/><Relationship Id="rId5" Type="http://schemas.openxmlformats.org/officeDocument/2006/relationships/oleObject" Target="../embeddings/oleObject5.bin"/><Relationship Id="rId4" Type="http://schemas.openxmlformats.org/officeDocument/2006/relationships/image" Target="../media/image190.jpe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9.xml"/><Relationship Id="rId1" Type="http://schemas.openxmlformats.org/officeDocument/2006/relationships/vmlDrawing" Target="../drawings/vmlDrawing60.vml"/><Relationship Id="rId6" Type="http://schemas.openxmlformats.org/officeDocument/2006/relationships/image" Target="../media/image191.wmf"/><Relationship Id="rId5" Type="http://schemas.openxmlformats.org/officeDocument/2006/relationships/oleObject" Target="../embeddings/oleObject6.bin"/><Relationship Id="rId4" Type="http://schemas.openxmlformats.org/officeDocument/2006/relationships/image" Target="../media/image192.png"/></Relationships>
</file>

<file path=ppt/slides/_rels/slide14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136.xml"/><Relationship Id="rId1" Type="http://schemas.openxmlformats.org/officeDocument/2006/relationships/slideLayout" Target="../slideLayouts/slideLayout9.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4.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5.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149.xml"/><Relationship Id="rId1" Type="http://schemas.openxmlformats.org/officeDocument/2006/relationships/slideLayout" Target="../slideLayouts/slideLayout9.xml"/><Relationship Id="rId4" Type="http://schemas.openxmlformats.org/officeDocument/2006/relationships/image" Target="../media/image2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video" Target="https://www.youtube.com/embed/EnbWXq9j2BI" TargetMode="Externa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6.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7.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8.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60.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2.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3.xml"/><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4.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5.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72.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video" Target="https://www.youtube.com/embed/ksVNIRY-_nY" TargetMode="Externa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png"/><Relationship Id="rId7" Type="http://schemas.openxmlformats.org/officeDocument/2006/relationships/image" Target="../media/image19.wmf"/><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20.wmf"/></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20.wmf"/></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6.jpeg"/><Relationship Id="rId5" Type="http://schemas.openxmlformats.org/officeDocument/2006/relationships/image" Target="../media/image16.png"/><Relationship Id="rId4" Type="http://schemas.openxmlformats.org/officeDocument/2006/relationships/image" Target="../media/image20.wmf"/></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video" Target="https://www.youtube.com/embed/aXQ2lO3ieB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2.jpeg"/><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hyperlink" Target="http://www.gc.energy.gov/NEPA/lessons_learned.htm" TargetMode="External"/><Relationship Id="rId3" Type="http://schemas.openxmlformats.org/officeDocument/2006/relationships/hyperlink" Target="https://www.jllis.mil/USAF/" TargetMode="External"/><Relationship Id="rId7" Type="http://schemas.openxmlformats.org/officeDocument/2006/relationships/hyperlink" Target="http://www.jallc.nato.int/"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www.nwdc.navy.mil/departments/nll/" TargetMode="External"/><Relationship Id="rId5" Type="http://schemas.openxmlformats.org/officeDocument/2006/relationships/hyperlink" Target="https://afkm.wpafb.af.mil/ASPs/CoP/Entry.asp?Filter=OO" TargetMode="External"/><Relationship Id="rId4" Type="http://schemas.openxmlformats.org/officeDocument/2006/relationships/hyperlink" Target="http://www.afit.edu/cse/page.cfm?page=49" TargetMode="External"/><Relationship Id="rId9" Type="http://schemas.openxmlformats.org/officeDocument/2006/relationships/hyperlink" Target="http://ildp.nasa.gov/offices/oce/llis/hom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0.tmp"/></Relationships>
</file>

<file path=ppt/slides/_rels/slide52.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57.jpeg"/><Relationship Id="rId4" Type="http://schemas.openxmlformats.org/officeDocument/2006/relationships/image" Target="../media/image56.jpeg"/></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59.jpeg"/><Relationship Id="rId5" Type="http://schemas.openxmlformats.org/officeDocument/2006/relationships/image" Target="../media/image57.jpeg"/><Relationship Id="rId4" Type="http://schemas.openxmlformats.org/officeDocument/2006/relationships/image" Target="../media/image58.wmf"/></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59.jpe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68.jpeg"/><Relationship Id="rId4" Type="http://schemas.openxmlformats.org/officeDocument/2006/relationships/image" Target="../media/image67.jpeg"/></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0.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80.jpeg"/><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3.xml"/><Relationship Id="rId1" Type="http://schemas.openxmlformats.org/officeDocument/2006/relationships/slideLayout" Target="../slideLayouts/slideLayout9.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02.png"/><Relationship Id="rId4" Type="http://schemas.openxmlformats.org/officeDocument/2006/relationships/notesSlide" Target="../notesSlides/notesSlide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microsoft.com/office/2007/relationships/hdphoto" Target="../media/hdphoto1.wdp"/></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9.xml"/><Relationship Id="rId4" Type="http://schemas.openxmlformats.org/officeDocument/2006/relationships/image" Target="../media/image110.png"/></Relationships>
</file>

<file path=ppt/slides/_rels/slide9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0" indent="0" algn="ctr">
              <a:buNone/>
            </a:pPr>
            <a:r>
              <a:rPr lang="en-US" sz="4400" b="1" i="1" dirty="0">
                <a:effectLst>
                  <a:outerShdw blurRad="38100" dist="38100" dir="2700000" algn="tl">
                    <a:srgbClr val="000000">
                      <a:alpha val="43137"/>
                    </a:srgbClr>
                  </a:outerShdw>
                  <a:reflection endPos="0" dir="5400000" sy="-100000" algn="bl" rotWithShape="0"/>
                </a:effectLst>
              </a:rPr>
              <a:t>PM 101</a:t>
            </a:r>
          </a:p>
          <a:p>
            <a:pPr marL="0" indent="0" algn="ctr">
              <a:buNone/>
            </a:pPr>
            <a:r>
              <a:rPr lang="en-US" sz="4400" b="1" i="1" dirty="0">
                <a:effectLst>
                  <a:outerShdw blurRad="38100" dist="38100" dir="2700000" algn="tl">
                    <a:srgbClr val="000000">
                      <a:alpha val="43137"/>
                    </a:srgbClr>
                  </a:outerShdw>
                  <a:reflection endPos="0" dir="5400000" sy="-100000" algn="bl" rotWithShape="0"/>
                </a:effectLst>
              </a:rPr>
              <a:t>DAY 2</a:t>
            </a:r>
          </a:p>
        </p:txBody>
      </p:sp>
    </p:spTree>
    <p:extLst>
      <p:ext uri="{BB962C8B-B14F-4D97-AF65-F5344CB8AC3E}">
        <p14:creationId xmlns:p14="http://schemas.microsoft.com/office/powerpoint/2010/main" val="216269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752056" cy="1447800"/>
          </a:xfrm>
        </p:spPr>
        <p:txBody>
          <a:bodyPr/>
          <a:lstStyle/>
          <a:p>
            <a:r>
              <a:rPr lang="en-US" dirty="0"/>
              <a:t>Integrated Master Schedule</a:t>
            </a:r>
            <a:br>
              <a:rPr lang="en-US" dirty="0"/>
            </a:br>
            <a:r>
              <a:rPr lang="en-US" dirty="0"/>
              <a:t>(IMS)</a:t>
            </a:r>
          </a:p>
        </p:txBody>
      </p:sp>
      <p:sp>
        <p:nvSpPr>
          <p:cNvPr id="3" name="Content Placeholder 2"/>
          <p:cNvSpPr>
            <a:spLocks noGrp="1"/>
          </p:cNvSpPr>
          <p:nvPr>
            <p:ph idx="1"/>
          </p:nvPr>
        </p:nvSpPr>
        <p:spPr>
          <a:xfrm>
            <a:off x="609600" y="2057400"/>
            <a:ext cx="8153399" cy="4141256"/>
          </a:xfrm>
        </p:spPr>
        <p:txBody>
          <a:bodyPr>
            <a:normAutofit fontScale="62500" lnSpcReduction="20000"/>
          </a:bodyPr>
          <a:lstStyle/>
          <a:p>
            <a:pPr marL="0" indent="0">
              <a:buNone/>
            </a:pPr>
            <a:r>
              <a:rPr lang="en-US" dirty="0"/>
              <a:t>Building the IMS:</a:t>
            </a:r>
          </a:p>
          <a:p>
            <a:r>
              <a:rPr lang="en-US" dirty="0"/>
              <a:t>Break down IMP criteria </a:t>
            </a:r>
          </a:p>
          <a:p>
            <a:pPr lvl="1"/>
            <a:r>
              <a:rPr lang="en-US" dirty="0"/>
              <a:t>as many levels as needed to get to a “unique severable piece of work” - TASKS</a:t>
            </a:r>
          </a:p>
          <a:p>
            <a:r>
              <a:rPr lang="en-US" dirty="0"/>
              <a:t>Determine all TASK durations independently</a:t>
            </a:r>
          </a:p>
          <a:p>
            <a:r>
              <a:rPr lang="en-US" dirty="0"/>
              <a:t>Link TASKS logically together</a:t>
            </a:r>
          </a:p>
          <a:p>
            <a:pPr lvl="1"/>
            <a:r>
              <a:rPr lang="en-US" dirty="0"/>
              <a:t>Predecessor(s)</a:t>
            </a:r>
          </a:p>
          <a:p>
            <a:pPr lvl="1"/>
            <a:r>
              <a:rPr lang="en-US" dirty="0"/>
              <a:t>Follower(s)</a:t>
            </a:r>
          </a:p>
          <a:p>
            <a:r>
              <a:rPr lang="en-US" dirty="0"/>
              <a:t>Given required predecessors TASKS </a:t>
            </a:r>
          </a:p>
          <a:p>
            <a:pPr lvl="1"/>
            <a:r>
              <a:rPr lang="en-US" dirty="0"/>
              <a:t>determine earliest start time.</a:t>
            </a:r>
          </a:p>
          <a:p>
            <a:r>
              <a:rPr lang="en-US" dirty="0"/>
              <a:t>If a follower TASKS </a:t>
            </a:r>
          </a:p>
          <a:p>
            <a:pPr lvl="1"/>
            <a:r>
              <a:rPr lang="en-US" dirty="0"/>
              <a:t>is waiting for another predecessor </a:t>
            </a:r>
          </a:p>
          <a:p>
            <a:pPr lvl="1"/>
            <a:r>
              <a:rPr lang="en-US" dirty="0"/>
              <a:t>then there will be slack time.</a:t>
            </a:r>
          </a:p>
          <a:p>
            <a:r>
              <a:rPr lang="en-US" dirty="0"/>
              <a:t>All TASKS along the path with no slack time defines the “critical Path.”</a:t>
            </a:r>
          </a:p>
        </p:txBody>
      </p:sp>
      <p:sp>
        <p:nvSpPr>
          <p:cNvPr id="5" name="Slide Number Placeholder 4"/>
          <p:cNvSpPr>
            <a:spLocks noGrp="1"/>
          </p:cNvSpPr>
          <p:nvPr>
            <p:ph type="sldNum" sz="quarter" idx="12"/>
          </p:nvPr>
        </p:nvSpPr>
        <p:spPr/>
        <p:txBody>
          <a:bodyPr/>
          <a:lstStyle/>
          <a:p>
            <a:fld id="{6DD145BB-F4BF-47FE-A7A5-E1B2194B8E74}" type="slidenum">
              <a:rPr lang="en-US" smtClean="0"/>
              <a:t>10</a:t>
            </a:fld>
            <a:endParaRPr lang="en-US"/>
          </a:p>
        </p:txBody>
      </p:sp>
    </p:spTree>
    <p:extLst>
      <p:ext uri="{BB962C8B-B14F-4D97-AF65-F5344CB8AC3E}">
        <p14:creationId xmlns:p14="http://schemas.microsoft.com/office/powerpoint/2010/main" val="1022414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600200" y="228600"/>
            <a:ext cx="7338447" cy="796925"/>
          </a:xfrm>
        </p:spPr>
        <p:txBody>
          <a:bodyPr/>
          <a:lstStyle/>
          <a:p>
            <a:pPr>
              <a:lnSpc>
                <a:spcPct val="90000"/>
              </a:lnSpc>
            </a:pPr>
            <a:r>
              <a:rPr lang="en-US" sz="3600" i="1" dirty="0"/>
              <a:t>How Much Mission Assurance Do We Need?</a:t>
            </a:r>
          </a:p>
        </p:txBody>
      </p:sp>
      <p:sp>
        <p:nvSpPr>
          <p:cNvPr id="446467" name="Rectangle 3"/>
          <p:cNvSpPr>
            <a:spLocks noGrp="1" noChangeArrowheads="1"/>
          </p:cNvSpPr>
          <p:nvPr>
            <p:ph idx="1"/>
          </p:nvPr>
        </p:nvSpPr>
        <p:spPr>
          <a:xfrm>
            <a:off x="228600" y="1524000"/>
            <a:ext cx="8762999" cy="4572000"/>
          </a:xfrm>
        </p:spPr>
        <p:txBody>
          <a:bodyPr>
            <a:normAutofit/>
          </a:bodyPr>
          <a:lstStyle/>
          <a:p>
            <a:pPr>
              <a:spcBef>
                <a:spcPct val="65000"/>
              </a:spcBef>
              <a:defRPr/>
            </a:pPr>
            <a:r>
              <a:rPr lang="en-US" sz="2000" b="1" dirty="0">
                <a:solidFill>
                  <a:srgbClr val="000099"/>
                </a:solidFill>
              </a:rPr>
              <a:t>How much risk do we want to manage/when?</a:t>
            </a:r>
          </a:p>
          <a:p>
            <a:pPr lvl="1">
              <a:lnSpc>
                <a:spcPct val="110000"/>
              </a:lnSpc>
              <a:defRPr/>
            </a:pPr>
            <a:r>
              <a:rPr sz="1400" b="1" dirty="0"/>
              <a:t>High stakes: a failure may result in a gap in national security, loss of a decade of effort and Billions of dollars, particularly given the “fragile” condition of space systems.</a:t>
            </a:r>
          </a:p>
          <a:p>
            <a:pPr lvl="1">
              <a:lnSpc>
                <a:spcPct val="110000"/>
              </a:lnSpc>
              <a:defRPr/>
            </a:pPr>
            <a:r>
              <a:rPr sz="1400" b="1" dirty="0"/>
              <a:t>“One Strike and You’re Out” demands high reliability</a:t>
            </a:r>
          </a:p>
          <a:p>
            <a:pPr>
              <a:lnSpc>
                <a:spcPct val="110000"/>
              </a:lnSpc>
              <a:defRPr/>
            </a:pPr>
            <a:r>
              <a:rPr lang="en-US" sz="2000" b="1" dirty="0">
                <a:solidFill>
                  <a:srgbClr val="000099"/>
                </a:solidFill>
              </a:rPr>
              <a:t>How much does it cost? </a:t>
            </a:r>
          </a:p>
          <a:p>
            <a:pPr lvl="1">
              <a:lnSpc>
                <a:spcPct val="110000"/>
              </a:lnSpc>
              <a:defRPr/>
            </a:pPr>
            <a:r>
              <a:rPr sz="1400" b="1" dirty="0"/>
              <a:t>7.5% for traditional government contracts</a:t>
            </a:r>
            <a:r>
              <a:rPr sz="1400" b="1" baseline="30000" dirty="0"/>
              <a:t>1</a:t>
            </a:r>
            <a:r>
              <a:rPr sz="1400" b="1" dirty="0"/>
              <a:t> </a:t>
            </a:r>
          </a:p>
          <a:p>
            <a:pPr lvl="2">
              <a:lnSpc>
                <a:spcPct val="110000"/>
              </a:lnSpc>
              <a:defRPr/>
            </a:pPr>
            <a:r>
              <a:rPr lang="en-US" sz="1200" b="1" dirty="0"/>
              <a:t>Cost of “Specs and Standards” are </a:t>
            </a:r>
            <a:r>
              <a:rPr lang="en-US" sz="1200" b="1" dirty="0">
                <a:sym typeface="Symbol"/>
              </a:rPr>
              <a:t>5%</a:t>
            </a:r>
            <a:r>
              <a:rPr lang="en-US" sz="1200" b="1" baseline="30000" dirty="0"/>
              <a:t>2</a:t>
            </a:r>
          </a:p>
          <a:p>
            <a:pPr lvl="2">
              <a:lnSpc>
                <a:spcPct val="110000"/>
              </a:lnSpc>
              <a:defRPr/>
            </a:pPr>
            <a:r>
              <a:rPr lang="en-US" sz="1200" b="1" dirty="0"/>
              <a:t>Government specs/</a:t>
            </a:r>
            <a:r>
              <a:rPr lang="en-US" sz="1200" b="1" dirty="0" err="1"/>
              <a:t>stds</a:t>
            </a:r>
            <a:r>
              <a:rPr lang="en-US" sz="1200" b="1" dirty="0"/>
              <a:t> supplements KTR’s  </a:t>
            </a:r>
          </a:p>
          <a:p>
            <a:pPr lvl="2">
              <a:lnSpc>
                <a:spcPct val="110000"/>
              </a:lnSpc>
              <a:buFont typeface="Arial" pitchFamily="34" charset="0"/>
              <a:buNone/>
              <a:defRPr/>
            </a:pPr>
            <a:r>
              <a:rPr lang="en-US" sz="1200" b="1" dirty="0"/>
              <a:t>     internal business  practices</a:t>
            </a:r>
          </a:p>
          <a:p>
            <a:pPr lvl="1">
              <a:lnSpc>
                <a:spcPct val="110000"/>
              </a:lnSpc>
              <a:defRPr/>
            </a:pPr>
            <a:r>
              <a:rPr sz="1400" b="1" dirty="0"/>
              <a:t>3% for Faster-Better-Cheaper (Class C) contracts</a:t>
            </a:r>
            <a:r>
              <a:rPr sz="1400" b="1" baseline="30000" dirty="0"/>
              <a:t>3</a:t>
            </a:r>
            <a:endParaRPr sz="1600" b="1" baseline="30000" dirty="0"/>
          </a:p>
          <a:p>
            <a:pPr>
              <a:lnSpc>
                <a:spcPct val="110000"/>
              </a:lnSpc>
              <a:defRPr/>
            </a:pPr>
            <a:r>
              <a:rPr lang="en-US" sz="2000" b="1" dirty="0">
                <a:solidFill>
                  <a:srgbClr val="000099"/>
                </a:solidFill>
              </a:rPr>
              <a:t>What Does it Buy?</a:t>
            </a:r>
          </a:p>
          <a:p>
            <a:pPr lvl="1">
              <a:lnSpc>
                <a:spcPct val="110000"/>
              </a:lnSpc>
              <a:defRPr/>
            </a:pPr>
            <a:r>
              <a:rPr sz="1400" b="1" dirty="0"/>
              <a:t>A  methodical MA process reduces catastrophic mishap rate over program phases roughly as follows: Before PDR 6%; Between PDR and CDR 7%; Between CDR and I&amp;T 5%; After I&amp;T 2%; Total 20% reduction in likelihood of Mission Failure.</a:t>
            </a:r>
            <a:endParaRPr sz="900" b="1" dirty="0"/>
          </a:p>
          <a:p>
            <a:pPr lvl="1">
              <a:lnSpc>
                <a:spcPct val="110000"/>
              </a:lnSpc>
              <a:defRPr/>
            </a:pPr>
            <a:r>
              <a:rPr sz="1400" b="1" dirty="0"/>
              <a:t>Resources allocated to MA vary according to mission classes</a:t>
            </a:r>
          </a:p>
          <a:p>
            <a:pPr marL="346075" lvl="1" indent="0">
              <a:lnSpc>
                <a:spcPct val="110000"/>
              </a:lnSpc>
              <a:buNone/>
              <a:defRPr/>
            </a:pPr>
            <a:endParaRPr sz="1200" b="1" dirty="0"/>
          </a:p>
          <a:p>
            <a:pPr>
              <a:spcBef>
                <a:spcPct val="65000"/>
              </a:spcBef>
              <a:defRPr/>
            </a:pPr>
            <a:endParaRPr lang="en-US" sz="1200" dirty="0"/>
          </a:p>
        </p:txBody>
      </p:sp>
      <p:sp>
        <p:nvSpPr>
          <p:cNvPr id="29700" name="Rectangle 8"/>
          <p:cNvSpPr>
            <a:spLocks noChangeArrowheads="1"/>
          </p:cNvSpPr>
          <p:nvPr/>
        </p:nvSpPr>
        <p:spPr bwMode="auto">
          <a:xfrm>
            <a:off x="266700" y="60071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FontTx/>
              <a:buAutoNum type="arabicPeriod"/>
            </a:pPr>
            <a:r>
              <a:rPr lang="en-US" sz="800" b="1">
                <a:solidFill>
                  <a:schemeClr val="tx1"/>
                </a:solidFill>
              </a:rPr>
              <a:t>J. R. Wertz, et. al., Space Mission Analysis and Design, 2</a:t>
            </a:r>
            <a:r>
              <a:rPr lang="en-US" sz="800" b="1" baseline="30000">
                <a:solidFill>
                  <a:schemeClr val="tx1"/>
                </a:solidFill>
              </a:rPr>
              <a:t>nd</a:t>
            </a:r>
            <a:r>
              <a:rPr lang="en-US" sz="800" b="1">
                <a:solidFill>
                  <a:schemeClr val="tx1"/>
                </a:solidFill>
              </a:rPr>
              <a:t> Ed. Section 20.3</a:t>
            </a:r>
          </a:p>
          <a:p>
            <a:pPr marL="285750" indent="-285750">
              <a:buFontTx/>
              <a:buAutoNum type="arabicPeriod"/>
            </a:pPr>
            <a:r>
              <a:rPr lang="en-US" sz="800" b="1">
                <a:solidFill>
                  <a:schemeClr val="tx1"/>
                </a:solidFill>
              </a:rPr>
              <a:t>Based on studies by RAND, GAO, Coopers &amp; Lybrand, Aerospace “Quicklook”, etc.</a:t>
            </a:r>
          </a:p>
          <a:p>
            <a:pPr marL="285750" indent="-285750">
              <a:buFontTx/>
              <a:buAutoNum type="arabicPeriod"/>
            </a:pPr>
            <a:r>
              <a:rPr lang="en-US" sz="800" b="1">
                <a:solidFill>
                  <a:schemeClr val="tx1"/>
                </a:solidFill>
              </a:rPr>
              <a:t>L. Sarsfield, The Cosmos on a Shoestring, Appendix A</a:t>
            </a:r>
          </a:p>
        </p:txBody>
      </p:sp>
      <p:pic>
        <p:nvPicPr>
          <p:cNvPr id="297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264" y="2536824"/>
            <a:ext cx="3933825"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Box 12"/>
          <p:cNvSpPr txBox="1">
            <a:spLocks noChangeArrowheads="1"/>
          </p:cNvSpPr>
          <p:nvPr/>
        </p:nvSpPr>
        <p:spPr bwMode="auto">
          <a:xfrm>
            <a:off x="5888038" y="4343400"/>
            <a:ext cx="3200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400">
                <a:solidFill>
                  <a:schemeClr val="tx1"/>
                </a:solidFill>
              </a:rPr>
              <a:t>Risk Reduction over Program Lifetime</a:t>
            </a:r>
          </a:p>
        </p:txBody>
      </p:sp>
    </p:spTree>
    <p:extLst>
      <p:ext uri="{BB962C8B-B14F-4D97-AF65-F5344CB8AC3E}">
        <p14:creationId xmlns:p14="http://schemas.microsoft.com/office/powerpoint/2010/main" val="179623299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title"/>
          </p:nvPr>
        </p:nvSpPr>
        <p:spPr>
          <a:xfrm>
            <a:off x="1219200" y="152400"/>
            <a:ext cx="7752056" cy="1143000"/>
          </a:xfrm>
        </p:spPr>
        <p:txBody>
          <a:bodyPr/>
          <a:lstStyle/>
          <a:p>
            <a:r>
              <a:rPr lang="en-US" sz="3600" i="1" dirty="0"/>
              <a:t>Test and Evaluation</a:t>
            </a:r>
          </a:p>
        </p:txBody>
      </p:sp>
      <p:sp>
        <p:nvSpPr>
          <p:cNvPr id="12291" name="Slide Number Placeholder 3"/>
          <p:cNvSpPr>
            <a:spLocks noGrp="1"/>
          </p:cNvSpPr>
          <p:nvPr>
            <p:ph type="sldNum" sz="quarter" idx="4294967295"/>
          </p:nvPr>
        </p:nvSpPr>
        <p:spPr>
          <a:xfrm>
            <a:off x="7870825" y="6503988"/>
            <a:ext cx="414338" cy="304800"/>
          </a:xfrm>
          <a:prstGeom prst="rect">
            <a:avLst/>
          </a:prstGeom>
          <a:noFill/>
        </p:spPr>
        <p:txBody>
          <a:bodyPr/>
          <a:lstStyle/>
          <a:p>
            <a:fld id="{DBF9EF2C-4456-45EF-861A-5362F0EB83F6}" type="slidenum">
              <a:rPr lang="en-US" smtClean="0"/>
              <a:pPr/>
              <a:t>101</a:t>
            </a:fld>
            <a:endParaRPr lang="en-US" dirty="0"/>
          </a:p>
        </p:txBody>
      </p:sp>
      <p:pic>
        <p:nvPicPr>
          <p:cNvPr id="12292" name="Picture 3"/>
          <p:cNvPicPr>
            <a:picLocks noChangeAspect="1" noChangeArrowheads="1"/>
          </p:cNvPicPr>
          <p:nvPr/>
        </p:nvPicPr>
        <p:blipFill>
          <a:blip r:embed="rId3" cstate="print"/>
          <a:srcRect/>
          <a:stretch>
            <a:fillRect/>
          </a:stretch>
        </p:blipFill>
        <p:spPr bwMode="auto">
          <a:xfrm rot="285591">
            <a:off x="5921375" y="3027363"/>
            <a:ext cx="2549525" cy="3290887"/>
          </a:xfrm>
          <a:prstGeom prst="rect">
            <a:avLst/>
          </a:prstGeom>
          <a:noFill/>
          <a:ln w="19050">
            <a:solidFill>
              <a:schemeClr val="tx1"/>
            </a:solidFill>
            <a:miter lim="800000"/>
            <a:headEnd/>
            <a:tailEnd/>
          </a:ln>
        </p:spPr>
      </p:pic>
      <p:pic>
        <p:nvPicPr>
          <p:cNvPr id="12294" name="Picture 2"/>
          <p:cNvPicPr>
            <a:picLocks noChangeAspect="1" noChangeArrowheads="1"/>
          </p:cNvPicPr>
          <p:nvPr/>
        </p:nvPicPr>
        <p:blipFill>
          <a:blip r:embed="rId4" cstate="print"/>
          <a:srcRect/>
          <a:stretch>
            <a:fillRect/>
          </a:stretch>
        </p:blipFill>
        <p:spPr bwMode="auto">
          <a:xfrm rot="-389594">
            <a:off x="757238" y="1455738"/>
            <a:ext cx="2371725" cy="3079750"/>
          </a:xfrm>
          <a:prstGeom prst="rect">
            <a:avLst/>
          </a:prstGeom>
          <a:noFill/>
          <a:ln w="19050">
            <a:solidFill>
              <a:schemeClr val="tx1"/>
            </a:solidFill>
            <a:miter lim="800000"/>
            <a:headEnd/>
            <a:tailEnd/>
          </a:ln>
        </p:spPr>
      </p:pic>
      <p:sp>
        <p:nvSpPr>
          <p:cNvPr id="12296" name="Rounded Rectangular Callout 11"/>
          <p:cNvSpPr>
            <a:spLocks noChangeArrowheads="1"/>
          </p:cNvSpPr>
          <p:nvPr/>
        </p:nvSpPr>
        <p:spPr bwMode="auto">
          <a:xfrm>
            <a:off x="3290888" y="1387475"/>
            <a:ext cx="5197475" cy="1279525"/>
          </a:xfrm>
          <a:prstGeom prst="wedgeRoundRectCallout">
            <a:avLst>
              <a:gd name="adj1" fmla="val -59542"/>
              <a:gd name="adj2" fmla="val 25875"/>
              <a:gd name="adj3" fmla="val 16667"/>
            </a:avLst>
          </a:prstGeom>
          <a:solidFill>
            <a:srgbClr val="0033CC"/>
          </a:solidFill>
          <a:ln w="9525" algn="ctr">
            <a:solidFill>
              <a:schemeClr val="tx1"/>
            </a:solidFill>
            <a:round/>
            <a:headEnd/>
            <a:tailEnd/>
          </a:ln>
        </p:spPr>
        <p:txBody>
          <a:bodyPr/>
          <a:lstStyle/>
          <a:p>
            <a:endParaRPr lang="en-US" sz="1800" baseline="-25000" dirty="0">
              <a:solidFill>
                <a:schemeClr val="bg1"/>
              </a:solidFill>
            </a:endParaRPr>
          </a:p>
        </p:txBody>
      </p:sp>
      <p:pic>
        <p:nvPicPr>
          <p:cNvPr id="10" name="Picture 2"/>
          <p:cNvPicPr>
            <a:picLocks noChangeAspect="1" noChangeArrowheads="1"/>
          </p:cNvPicPr>
          <p:nvPr/>
        </p:nvPicPr>
        <p:blipFill>
          <a:blip r:embed="rId5" cstate="print"/>
          <a:srcRect/>
          <a:stretch>
            <a:fillRect/>
          </a:stretch>
        </p:blipFill>
        <p:spPr bwMode="auto">
          <a:xfrm>
            <a:off x="3380857" y="2617216"/>
            <a:ext cx="2259295" cy="2052193"/>
          </a:xfrm>
          <a:prstGeom prst="rect">
            <a:avLst/>
          </a:prstGeom>
          <a:noFill/>
          <a:ln w="9525">
            <a:noFill/>
            <a:miter lim="800000"/>
            <a:headEnd/>
            <a:tailEnd/>
          </a:ln>
        </p:spPr>
      </p:pic>
      <p:sp>
        <p:nvSpPr>
          <p:cNvPr id="12297" name="Rectangle 8"/>
          <p:cNvSpPr>
            <a:spLocks noChangeArrowheads="1"/>
          </p:cNvSpPr>
          <p:nvPr/>
        </p:nvSpPr>
        <p:spPr bwMode="auto">
          <a:xfrm>
            <a:off x="3344863" y="1385888"/>
            <a:ext cx="5226050" cy="1279525"/>
          </a:xfrm>
          <a:prstGeom prst="rect">
            <a:avLst/>
          </a:prstGeom>
          <a:noFill/>
          <a:ln w="9525">
            <a:noFill/>
            <a:miter lim="800000"/>
            <a:headEnd/>
            <a:tailEnd/>
          </a:ln>
        </p:spPr>
        <p:txBody>
          <a:bodyPr lIns="91429" tIns="45714" rIns="91429" bIns="45714"/>
          <a:lstStyle/>
          <a:p>
            <a:pPr eaLnBrk="0" hangingPunct="0">
              <a:spcBef>
                <a:spcPct val="20000"/>
              </a:spcBef>
              <a:buClr>
                <a:srgbClr val="00235D"/>
              </a:buClr>
            </a:pPr>
            <a:r>
              <a:rPr lang="en-US" sz="1800" b="1" dirty="0">
                <a:solidFill>
                  <a:schemeClr val="bg1"/>
                </a:solidFill>
                <a:latin typeface="Arial" charset="0"/>
              </a:rPr>
              <a:t>“</a:t>
            </a:r>
            <a:r>
              <a:rPr lang="en-US" sz="1800" b="1" i="1" dirty="0">
                <a:solidFill>
                  <a:schemeClr val="bg1"/>
                </a:solidFill>
                <a:latin typeface="Arial" charset="0"/>
              </a:rPr>
              <a:t>Approximately 50% of programs completing IOT&amp;E since 2000 have been assessed as not operationally effective and/or suitable.”</a:t>
            </a:r>
          </a:p>
          <a:p>
            <a:pPr eaLnBrk="0" hangingPunct="0">
              <a:spcBef>
                <a:spcPct val="20000"/>
              </a:spcBef>
              <a:buClr>
                <a:srgbClr val="00235D"/>
              </a:buClr>
            </a:pPr>
            <a:r>
              <a:rPr lang="en-US" sz="1400" i="1" dirty="0">
                <a:solidFill>
                  <a:schemeClr val="accent5">
                    <a:lumMod val="75000"/>
                  </a:schemeClr>
                </a:solidFill>
                <a:latin typeface="Arial" charset="0"/>
              </a:rPr>
              <a:t>    </a:t>
            </a:r>
            <a:r>
              <a:rPr lang="en-US" sz="1400" b="1" i="1" dirty="0">
                <a:solidFill>
                  <a:srgbClr val="FFFF00"/>
                </a:solidFill>
                <a:latin typeface="Arial" charset="0"/>
              </a:rPr>
              <a:t>2008 DSB Report on Developmental Test and Evaluation</a:t>
            </a:r>
          </a:p>
          <a:p>
            <a:pPr eaLnBrk="0" hangingPunct="0">
              <a:spcBef>
                <a:spcPct val="20000"/>
              </a:spcBef>
              <a:buClr>
                <a:srgbClr val="00235D"/>
              </a:buClr>
            </a:pPr>
            <a:endParaRPr lang="en-US" sz="2000" dirty="0">
              <a:solidFill>
                <a:srgbClr val="000000"/>
              </a:solidFill>
              <a:latin typeface="Arial" charset="0"/>
            </a:endParaRPr>
          </a:p>
        </p:txBody>
      </p:sp>
      <p:sp>
        <p:nvSpPr>
          <p:cNvPr id="12293" name="Rounded Rectangular Callout 11"/>
          <p:cNvSpPr>
            <a:spLocks noChangeArrowheads="1"/>
          </p:cNvSpPr>
          <p:nvPr/>
        </p:nvSpPr>
        <p:spPr bwMode="auto">
          <a:xfrm>
            <a:off x="174625" y="4533900"/>
            <a:ext cx="5362575" cy="1933575"/>
          </a:xfrm>
          <a:prstGeom prst="wedgeRoundRectCallout">
            <a:avLst>
              <a:gd name="adj1" fmla="val 61278"/>
              <a:gd name="adj2" fmla="val 7037"/>
              <a:gd name="adj3" fmla="val 16667"/>
            </a:avLst>
          </a:prstGeom>
          <a:solidFill>
            <a:srgbClr val="0033CC"/>
          </a:solidFill>
          <a:ln w="9525" algn="ctr">
            <a:solidFill>
              <a:schemeClr val="tx1"/>
            </a:solidFill>
            <a:round/>
            <a:headEnd/>
            <a:tailEnd/>
          </a:ln>
        </p:spPr>
        <p:txBody>
          <a:bodyPr/>
          <a:lstStyle/>
          <a:p>
            <a:endParaRPr lang="en-US" sz="1800" baseline="-25000" dirty="0"/>
          </a:p>
        </p:txBody>
      </p:sp>
      <p:sp>
        <p:nvSpPr>
          <p:cNvPr id="9" name="Rectangle 4"/>
          <p:cNvSpPr>
            <a:spLocks noChangeArrowheads="1"/>
          </p:cNvSpPr>
          <p:nvPr/>
        </p:nvSpPr>
        <p:spPr bwMode="auto">
          <a:xfrm>
            <a:off x="138113" y="4529296"/>
            <a:ext cx="5272088" cy="196977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182880" anchor="ctr">
            <a:spAutoFit/>
          </a:bodyPr>
          <a:lstStyle/>
          <a:p>
            <a:pPr eaLnBrk="0" hangingPunct="0">
              <a:defRPr/>
            </a:pPr>
            <a:r>
              <a:rPr lang="en-US" sz="1800" b="1" i="1" dirty="0">
                <a:solidFill>
                  <a:schemeClr val="bg1"/>
                </a:solidFill>
                <a:latin typeface="Arial" pitchFamily="34" charset="0"/>
              </a:rPr>
              <a:t>“. . .beginning production before successfully demonstrating that the weapon system will work as intended increases the potential for discovering costly design changes…and usually requires substantial modification costs at a later time.”</a:t>
            </a:r>
          </a:p>
          <a:p>
            <a:pPr eaLnBrk="0" hangingPunct="0">
              <a:defRPr/>
            </a:pPr>
            <a:r>
              <a:rPr lang="en-US" sz="1400" dirty="0">
                <a:solidFill>
                  <a:schemeClr val="accent5">
                    <a:lumMod val="75000"/>
                  </a:schemeClr>
                </a:solidFill>
                <a:latin typeface="Arial" pitchFamily="34" charset="0"/>
                <a:ea typeface="ＭＳ Ｐゴシック"/>
                <a:cs typeface="ＭＳ Ｐゴシック"/>
              </a:rPr>
              <a:t>     </a:t>
            </a:r>
            <a:r>
              <a:rPr lang="en-US" sz="1400" b="1" i="1" dirty="0">
                <a:solidFill>
                  <a:srgbClr val="FFFF00"/>
                </a:solidFill>
                <a:latin typeface="Arial" pitchFamily="34" charset="0"/>
                <a:ea typeface="ＭＳ Ｐゴシック"/>
                <a:cs typeface="ＭＳ Ｐゴシック"/>
              </a:rPr>
              <a:t>2008 GAO Assessments of Selected Weapon Programs</a:t>
            </a:r>
            <a:endParaRPr lang="en-US" sz="1800" b="1" i="1" dirty="0">
              <a:solidFill>
                <a:srgbClr val="FFFF00"/>
              </a:solidFill>
              <a:latin typeface="Arial" pitchFamily="34" charset="0"/>
            </a:endParaRPr>
          </a:p>
        </p:txBody>
      </p:sp>
      <p:sp>
        <p:nvSpPr>
          <p:cNvPr id="2" name="TextBox 1"/>
          <p:cNvSpPr txBox="1"/>
          <p:nvPr/>
        </p:nvSpPr>
        <p:spPr>
          <a:xfrm>
            <a:off x="174625" y="6553200"/>
            <a:ext cx="8209170" cy="276999"/>
          </a:xfrm>
          <a:prstGeom prst="rect">
            <a:avLst/>
          </a:prstGeom>
          <a:noFill/>
        </p:spPr>
        <p:txBody>
          <a:bodyPr wrap="none" rtlCol="0">
            <a:spAutoFit/>
          </a:bodyPr>
          <a:lstStyle/>
          <a:p>
            <a:r>
              <a:rPr lang="en-US" sz="1200" dirty="0"/>
              <a:t>IOT&amp;E: Initial Operation Test &amp; Evaluation	DSB: Defense Sciences Board		GAO: Government Accountability Office</a:t>
            </a:r>
          </a:p>
        </p:txBody>
      </p:sp>
    </p:spTree>
    <p:extLst>
      <p:ext uri="{BB962C8B-B14F-4D97-AF65-F5344CB8AC3E}">
        <p14:creationId xmlns:p14="http://schemas.microsoft.com/office/powerpoint/2010/main" val="42584252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3600" i="1" dirty="0"/>
              <a:t>T&amp;E Purpose</a:t>
            </a:r>
          </a:p>
        </p:txBody>
      </p:sp>
      <p:sp>
        <p:nvSpPr>
          <p:cNvPr id="13315" name="Content Placeholder 7"/>
          <p:cNvSpPr>
            <a:spLocks noGrp="1"/>
          </p:cNvSpPr>
          <p:nvPr>
            <p:ph idx="1"/>
          </p:nvPr>
        </p:nvSpPr>
        <p:spPr>
          <a:xfrm>
            <a:off x="304800" y="1600200"/>
            <a:ext cx="8458199" cy="4800600"/>
          </a:xfrm>
        </p:spPr>
        <p:txBody>
          <a:bodyPr>
            <a:normAutofit fontScale="92500"/>
          </a:bodyPr>
          <a:lstStyle/>
          <a:p>
            <a:r>
              <a:rPr lang="en-US" i="1" dirty="0">
                <a:solidFill>
                  <a:srgbClr val="0033CC"/>
                </a:solidFill>
              </a:rPr>
              <a:t>“The fundamental purpose of test is to provide knowledge to assist in managing the risks involved in developing, producing, operating, and sustaining systems and capabilities.”</a:t>
            </a:r>
          </a:p>
          <a:p>
            <a:pPr lvl="1"/>
            <a:r>
              <a:rPr lang="en-US" dirty="0"/>
              <a:t>Measures both system and capability development</a:t>
            </a:r>
          </a:p>
          <a:p>
            <a:pPr lvl="1"/>
            <a:r>
              <a:rPr lang="en-US" dirty="0"/>
              <a:t>Provides knowledge of system capabilities and limitations</a:t>
            </a:r>
          </a:p>
          <a:p>
            <a:pPr lvl="2"/>
            <a:r>
              <a:rPr lang="en-US" dirty="0">
                <a:latin typeface="Arial" pitchFamily="34" charset="0"/>
                <a:cs typeface="Arial" pitchFamily="34" charset="0"/>
              </a:rPr>
              <a:t>Improving the system performance</a:t>
            </a:r>
          </a:p>
          <a:p>
            <a:pPr lvl="2"/>
            <a:r>
              <a:rPr lang="en-US" dirty="0">
                <a:latin typeface="Arial" pitchFamily="34" charset="0"/>
                <a:cs typeface="Arial" pitchFamily="34" charset="0"/>
              </a:rPr>
              <a:t>Optimizing system use in operations</a:t>
            </a:r>
          </a:p>
          <a:p>
            <a:pPr lvl="1"/>
            <a:r>
              <a:rPr lang="en-US" dirty="0"/>
              <a:t>Addresses development and assessment of weapons support equipment</a:t>
            </a:r>
          </a:p>
        </p:txBody>
      </p:sp>
      <p:sp>
        <p:nvSpPr>
          <p:cNvPr id="13316" name="Slide Number Placeholder 3"/>
          <p:cNvSpPr>
            <a:spLocks noGrp="1"/>
          </p:cNvSpPr>
          <p:nvPr>
            <p:ph type="sldNum" sz="quarter" idx="4294967295"/>
          </p:nvPr>
        </p:nvSpPr>
        <p:spPr>
          <a:xfrm>
            <a:off x="7870825" y="6503988"/>
            <a:ext cx="414338" cy="304800"/>
          </a:xfrm>
          <a:prstGeom prst="rect">
            <a:avLst/>
          </a:prstGeom>
        </p:spPr>
        <p:txBody>
          <a:bodyPr/>
          <a:lstStyle/>
          <a:p>
            <a:fld id="{6B3AD4D8-0BA0-45F7-9BAB-722E61B42638}" type="slidenum">
              <a:rPr lang="en-US" smtClean="0"/>
              <a:pPr/>
              <a:t>102</a:t>
            </a:fld>
            <a:endParaRPr lang="en-US" dirty="0"/>
          </a:p>
        </p:txBody>
      </p:sp>
    </p:spTree>
    <p:extLst>
      <p:ext uri="{BB962C8B-B14F-4D97-AF65-F5344CB8AC3E}">
        <p14:creationId xmlns:p14="http://schemas.microsoft.com/office/powerpoint/2010/main" val="14481787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z="3600" i="1" dirty="0"/>
              <a:t>Effective T&amp;E</a:t>
            </a:r>
          </a:p>
        </p:txBody>
      </p:sp>
      <p:sp>
        <p:nvSpPr>
          <p:cNvPr id="14339" name="Content Placeholder 2"/>
          <p:cNvSpPr>
            <a:spLocks noGrp="1"/>
          </p:cNvSpPr>
          <p:nvPr>
            <p:ph idx="1"/>
          </p:nvPr>
        </p:nvSpPr>
        <p:spPr>
          <a:xfrm>
            <a:off x="304800" y="1600200"/>
            <a:ext cx="8458199" cy="4800600"/>
          </a:xfrm>
        </p:spPr>
        <p:txBody>
          <a:bodyPr>
            <a:normAutofit fontScale="70000" lnSpcReduction="20000"/>
          </a:bodyPr>
          <a:lstStyle/>
          <a:p>
            <a:pPr>
              <a:lnSpc>
                <a:spcPct val="110000"/>
              </a:lnSpc>
              <a:spcAft>
                <a:spcPts val="600"/>
              </a:spcAft>
            </a:pPr>
            <a:r>
              <a:rPr lang="en-US" sz="3400" dirty="0"/>
              <a:t>Involves experienced testers and evaluators early on</a:t>
            </a:r>
          </a:p>
          <a:p>
            <a:pPr lvl="1">
              <a:lnSpc>
                <a:spcPct val="110000"/>
              </a:lnSpc>
              <a:buSzPct val="70000"/>
              <a:buFont typeface="Wingdings" pitchFamily="2" charset="2"/>
              <a:buChar char="t"/>
            </a:pPr>
            <a:r>
              <a:rPr lang="en-US" dirty="0"/>
              <a:t>Adequate planning </a:t>
            </a:r>
          </a:p>
          <a:p>
            <a:pPr lvl="1">
              <a:lnSpc>
                <a:spcPct val="110000"/>
              </a:lnSpc>
              <a:spcAft>
                <a:spcPts val="1800"/>
              </a:spcAft>
              <a:buSzPct val="70000"/>
              <a:buFont typeface="Wingdings" pitchFamily="2" charset="2"/>
              <a:buChar char="t"/>
            </a:pPr>
            <a:r>
              <a:rPr lang="en-US" dirty="0"/>
              <a:t>Seamless integration of test activities</a:t>
            </a:r>
          </a:p>
          <a:p>
            <a:pPr>
              <a:lnSpc>
                <a:spcPct val="110000"/>
              </a:lnSpc>
              <a:spcAft>
                <a:spcPts val="1800"/>
              </a:spcAft>
            </a:pPr>
            <a:r>
              <a:rPr lang="en-US" sz="3400" dirty="0"/>
              <a:t>Leverages modeling and simulation activities appropriately</a:t>
            </a:r>
          </a:p>
          <a:p>
            <a:pPr>
              <a:lnSpc>
                <a:spcPct val="110000"/>
              </a:lnSpc>
              <a:spcAft>
                <a:spcPts val="1200"/>
              </a:spcAft>
            </a:pPr>
            <a:r>
              <a:rPr lang="en-US" sz="3400" dirty="0"/>
              <a:t>Covers the entire life cycle of the product</a:t>
            </a:r>
          </a:p>
          <a:p>
            <a:pPr lvl="1">
              <a:lnSpc>
                <a:spcPct val="110000"/>
              </a:lnSpc>
              <a:buSzPct val="70000"/>
              <a:buFont typeface="Wingdings" pitchFamily="2" charset="2"/>
              <a:buChar char="t"/>
            </a:pPr>
            <a:r>
              <a:rPr lang="en-US" dirty="0"/>
              <a:t>Developmental Test and Evaluation (DT&amp;E)</a:t>
            </a:r>
          </a:p>
          <a:p>
            <a:pPr lvl="1">
              <a:lnSpc>
                <a:spcPct val="110000"/>
              </a:lnSpc>
              <a:buSzPct val="70000"/>
              <a:buFont typeface="Wingdings" pitchFamily="2" charset="2"/>
              <a:buChar char="t"/>
            </a:pPr>
            <a:r>
              <a:rPr lang="en-US" dirty="0"/>
              <a:t>Operational Test and Evaluation (OT&amp;E) </a:t>
            </a:r>
          </a:p>
          <a:p>
            <a:pPr lvl="1">
              <a:lnSpc>
                <a:spcPct val="110000"/>
              </a:lnSpc>
              <a:buSzPct val="70000"/>
              <a:buFont typeface="Wingdings" pitchFamily="2" charset="2"/>
              <a:buChar char="t"/>
            </a:pPr>
            <a:r>
              <a:rPr lang="en-US" dirty="0"/>
              <a:t>Live Fire Test and Evaluation (LFT&amp;E)</a:t>
            </a:r>
          </a:p>
          <a:p>
            <a:pPr lvl="1">
              <a:lnSpc>
                <a:spcPct val="110000"/>
              </a:lnSpc>
              <a:buSzPct val="70000"/>
              <a:buFont typeface="Wingdings" pitchFamily="2" charset="2"/>
              <a:buChar char="t"/>
            </a:pPr>
            <a:r>
              <a:rPr lang="en-US" dirty="0"/>
              <a:t>Performance and Acceptance Testing and Evaluation (PAT&amp;E) to validate system performance </a:t>
            </a:r>
          </a:p>
          <a:p>
            <a:pPr lvl="1">
              <a:lnSpc>
                <a:spcPct val="110000"/>
              </a:lnSpc>
              <a:buSzPct val="70000"/>
              <a:buFont typeface="Wingdings" pitchFamily="2" charset="2"/>
              <a:buChar char="t"/>
            </a:pPr>
            <a:r>
              <a:rPr lang="en-US" dirty="0"/>
              <a:t>Follow-on Test and Evaluation (FOT&amp;E)</a:t>
            </a:r>
          </a:p>
        </p:txBody>
      </p:sp>
      <p:sp>
        <p:nvSpPr>
          <p:cNvPr id="14340" name="Slide Number Placeholder 3"/>
          <p:cNvSpPr>
            <a:spLocks noGrp="1"/>
          </p:cNvSpPr>
          <p:nvPr>
            <p:ph type="sldNum" sz="quarter" idx="4294967295"/>
          </p:nvPr>
        </p:nvSpPr>
        <p:spPr>
          <a:xfrm>
            <a:off x="7870825" y="6503988"/>
            <a:ext cx="414338" cy="304800"/>
          </a:xfrm>
          <a:prstGeom prst="rect">
            <a:avLst/>
          </a:prstGeom>
        </p:spPr>
        <p:txBody>
          <a:bodyPr/>
          <a:lstStyle/>
          <a:p>
            <a:fld id="{7AAB4A05-C317-4D50-A63B-EDA2CBBCEFC8}" type="slidenum">
              <a:rPr lang="en-US" smtClean="0"/>
              <a:pPr/>
              <a:t>103</a:t>
            </a:fld>
            <a:endParaRPr lang="en-US" dirty="0"/>
          </a:p>
        </p:txBody>
      </p:sp>
    </p:spTree>
    <p:extLst>
      <p:ext uri="{BB962C8B-B14F-4D97-AF65-F5344CB8AC3E}">
        <p14:creationId xmlns:p14="http://schemas.microsoft.com/office/powerpoint/2010/main" val="5966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3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z="3600" i="1" dirty="0"/>
              <a:t>T&amp;E Planning</a:t>
            </a:r>
          </a:p>
        </p:txBody>
      </p:sp>
      <p:sp>
        <p:nvSpPr>
          <p:cNvPr id="15363" name="Content Placeholder 2"/>
          <p:cNvSpPr>
            <a:spLocks noGrp="1"/>
          </p:cNvSpPr>
          <p:nvPr>
            <p:ph idx="1"/>
          </p:nvPr>
        </p:nvSpPr>
        <p:spPr>
          <a:xfrm>
            <a:off x="381000" y="1524000"/>
            <a:ext cx="8534399" cy="4953000"/>
          </a:xfrm>
        </p:spPr>
        <p:txBody>
          <a:bodyPr>
            <a:normAutofit fontScale="85000" lnSpcReduction="10000"/>
          </a:bodyPr>
          <a:lstStyle/>
          <a:p>
            <a:pPr>
              <a:lnSpc>
                <a:spcPct val="110000"/>
              </a:lnSpc>
              <a:spcAft>
                <a:spcPts val="600"/>
              </a:spcAft>
            </a:pPr>
            <a:r>
              <a:rPr lang="en-US" dirty="0"/>
              <a:t>Objectives:</a:t>
            </a:r>
          </a:p>
          <a:p>
            <a:pPr lvl="1">
              <a:lnSpc>
                <a:spcPct val="110000"/>
              </a:lnSpc>
              <a:buSzPct val="60000"/>
              <a:buFont typeface="Wingdings" pitchFamily="2" charset="2"/>
              <a:buChar char="t"/>
            </a:pPr>
            <a:r>
              <a:rPr lang="en-US" dirty="0"/>
              <a:t>Determine types and quantity of data to be collected</a:t>
            </a:r>
          </a:p>
          <a:p>
            <a:pPr lvl="1">
              <a:lnSpc>
                <a:spcPct val="110000"/>
              </a:lnSpc>
              <a:buSzPct val="60000"/>
              <a:buFont typeface="Wingdings" pitchFamily="2" charset="2"/>
              <a:buChar char="t"/>
            </a:pPr>
            <a:r>
              <a:rPr lang="en-US" dirty="0"/>
              <a:t>Identify Modeling and Simulation (M&amp;S) opportunities to anticipate test risks/results</a:t>
            </a:r>
          </a:p>
          <a:p>
            <a:pPr lvl="1">
              <a:lnSpc>
                <a:spcPct val="110000"/>
              </a:lnSpc>
              <a:buSzPct val="60000"/>
              <a:buFont typeface="Wingdings" pitchFamily="2" charset="2"/>
              <a:buChar char="t"/>
            </a:pPr>
            <a:r>
              <a:rPr lang="en-US" dirty="0"/>
              <a:t>Ensure safe test procedures</a:t>
            </a:r>
          </a:p>
          <a:p>
            <a:pPr lvl="1">
              <a:lnSpc>
                <a:spcPct val="110000"/>
              </a:lnSpc>
              <a:buSzPct val="60000"/>
              <a:buFont typeface="Wingdings" pitchFamily="2" charset="2"/>
              <a:buChar char="t"/>
            </a:pPr>
            <a:r>
              <a:rPr lang="en-US" dirty="0"/>
              <a:t>Establish environmental protections</a:t>
            </a:r>
          </a:p>
          <a:p>
            <a:pPr lvl="1">
              <a:lnSpc>
                <a:spcPct val="110000"/>
              </a:lnSpc>
              <a:spcAft>
                <a:spcPts val="1200"/>
              </a:spcAft>
              <a:buSzPct val="60000"/>
              <a:buFont typeface="Wingdings" pitchFamily="2" charset="2"/>
              <a:buChar char="t"/>
            </a:pPr>
            <a:r>
              <a:rPr lang="en-US" dirty="0"/>
              <a:t>Identify resources and schedule</a:t>
            </a:r>
          </a:p>
          <a:p>
            <a:pPr>
              <a:lnSpc>
                <a:spcPct val="110000"/>
              </a:lnSpc>
              <a:spcAft>
                <a:spcPts val="600"/>
              </a:spcAft>
            </a:pPr>
            <a:r>
              <a:rPr lang="en-US" dirty="0"/>
              <a:t>Codified in two major T&amp;E Planning Documents:</a:t>
            </a:r>
          </a:p>
          <a:p>
            <a:pPr lvl="1">
              <a:lnSpc>
                <a:spcPct val="100000"/>
              </a:lnSpc>
              <a:buSzPct val="60000"/>
              <a:buFont typeface="Wingdings" pitchFamily="2" charset="2"/>
              <a:buChar char="t"/>
            </a:pPr>
            <a:r>
              <a:rPr lang="en-US" dirty="0"/>
              <a:t>Test and Evaluation Strategy (TES)</a:t>
            </a:r>
          </a:p>
          <a:p>
            <a:pPr lvl="1">
              <a:lnSpc>
                <a:spcPct val="100000"/>
              </a:lnSpc>
              <a:buSzPct val="60000"/>
              <a:buFont typeface="Wingdings" pitchFamily="2" charset="2"/>
              <a:buChar char="t"/>
            </a:pPr>
            <a:r>
              <a:rPr lang="en-US" dirty="0"/>
              <a:t>Test and Evaluation Master Plan (TEMP)</a:t>
            </a:r>
          </a:p>
          <a:p>
            <a:pPr lvl="1">
              <a:buFont typeface="Wingdings" pitchFamily="2" charset="2"/>
              <a:buNone/>
            </a:pPr>
            <a:endParaRPr lang="en-US" dirty="0"/>
          </a:p>
        </p:txBody>
      </p:sp>
      <p:sp>
        <p:nvSpPr>
          <p:cNvPr id="15364" name="Slide Number Placeholder 3"/>
          <p:cNvSpPr>
            <a:spLocks noGrp="1"/>
          </p:cNvSpPr>
          <p:nvPr>
            <p:ph type="sldNum" sz="quarter" idx="4294967295"/>
          </p:nvPr>
        </p:nvSpPr>
        <p:spPr>
          <a:xfrm>
            <a:off x="7870825" y="6503988"/>
            <a:ext cx="414338" cy="304800"/>
          </a:xfrm>
          <a:prstGeom prst="rect">
            <a:avLst/>
          </a:prstGeom>
          <a:noFill/>
        </p:spPr>
        <p:txBody>
          <a:bodyPr/>
          <a:lstStyle/>
          <a:p>
            <a:fld id="{20ED1F87-17CC-4B86-87C0-43BCA872D3AF}" type="slidenum">
              <a:rPr lang="en-US" smtClean="0"/>
              <a:pPr/>
              <a:t>104</a:t>
            </a:fld>
            <a:endParaRPr lang="en-US" dirty="0"/>
          </a:p>
        </p:txBody>
      </p:sp>
    </p:spTree>
    <p:extLst>
      <p:ext uri="{BB962C8B-B14F-4D97-AF65-F5344CB8AC3E}">
        <p14:creationId xmlns:p14="http://schemas.microsoft.com/office/powerpoint/2010/main" val="139098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z="3600" i="1" dirty="0"/>
              <a:t>TES</a:t>
            </a:r>
          </a:p>
        </p:txBody>
      </p:sp>
      <p:sp>
        <p:nvSpPr>
          <p:cNvPr id="16387" name="Content Placeholder 2"/>
          <p:cNvSpPr>
            <a:spLocks noGrp="1"/>
          </p:cNvSpPr>
          <p:nvPr>
            <p:ph idx="1"/>
          </p:nvPr>
        </p:nvSpPr>
        <p:spPr>
          <a:xfrm>
            <a:off x="304800" y="1600200"/>
            <a:ext cx="8534399" cy="4800600"/>
          </a:xfrm>
        </p:spPr>
        <p:txBody>
          <a:bodyPr>
            <a:normAutofit fontScale="77500" lnSpcReduction="20000"/>
          </a:bodyPr>
          <a:lstStyle/>
          <a:p>
            <a:pPr>
              <a:lnSpc>
                <a:spcPct val="110000"/>
              </a:lnSpc>
              <a:spcAft>
                <a:spcPts val="600"/>
              </a:spcAft>
            </a:pPr>
            <a:r>
              <a:rPr lang="en-US" dirty="0"/>
              <a:t>Test And Evaluation Strategy (TES) </a:t>
            </a:r>
          </a:p>
          <a:p>
            <a:pPr lvl="1">
              <a:lnSpc>
                <a:spcPct val="110000"/>
              </a:lnSpc>
              <a:buSzPct val="70000"/>
              <a:buFont typeface="Wingdings" pitchFamily="2" charset="2"/>
              <a:buChar char="t"/>
            </a:pPr>
            <a:r>
              <a:rPr lang="en-US" dirty="0"/>
              <a:t>Concept for tests and evaluations throughout the program life cycle</a:t>
            </a:r>
          </a:p>
          <a:p>
            <a:pPr lvl="1">
              <a:lnSpc>
                <a:spcPct val="110000"/>
              </a:lnSpc>
              <a:buSzPct val="70000"/>
              <a:buFont typeface="Wingdings" pitchFamily="2" charset="2"/>
              <a:buChar char="t"/>
            </a:pPr>
            <a:r>
              <a:rPr lang="en-US" dirty="0"/>
              <a:t>Submitted for approval prior to Milestone A (MS A)</a:t>
            </a:r>
          </a:p>
          <a:p>
            <a:pPr lvl="1">
              <a:lnSpc>
                <a:spcPct val="110000"/>
              </a:lnSpc>
              <a:spcAft>
                <a:spcPts val="1200"/>
              </a:spcAft>
              <a:buSzPct val="70000"/>
              <a:buFont typeface="Wingdings" pitchFamily="2" charset="2"/>
              <a:buChar char="t"/>
            </a:pPr>
            <a:r>
              <a:rPr lang="en-US" dirty="0"/>
              <a:t>Evolves into the TEMP at MSB</a:t>
            </a:r>
          </a:p>
          <a:p>
            <a:pPr>
              <a:lnSpc>
                <a:spcPct val="110000"/>
              </a:lnSpc>
              <a:spcAft>
                <a:spcPts val="600"/>
              </a:spcAft>
            </a:pPr>
            <a:r>
              <a:rPr lang="en-US" dirty="0"/>
              <a:t>Key attributes of successful TES</a:t>
            </a:r>
          </a:p>
          <a:p>
            <a:pPr lvl="1">
              <a:lnSpc>
                <a:spcPct val="110000"/>
              </a:lnSpc>
              <a:buSzPct val="70000"/>
              <a:buFont typeface="Wingdings" pitchFamily="2" charset="2"/>
              <a:buChar char="t"/>
            </a:pPr>
            <a:r>
              <a:rPr lang="en-US" dirty="0"/>
              <a:t>Early involvement of testers and evaluators with technical, operational, and programmatic expertise</a:t>
            </a:r>
          </a:p>
          <a:p>
            <a:pPr lvl="1">
              <a:lnSpc>
                <a:spcPct val="110000"/>
              </a:lnSpc>
              <a:buSzPct val="70000"/>
              <a:buFont typeface="Wingdings" pitchFamily="2" charset="2"/>
              <a:buChar char="t"/>
            </a:pPr>
            <a:r>
              <a:rPr lang="en-US" dirty="0"/>
              <a:t>Consistent with the Technology Development Strategy (TDS) and Initial Capabilities Document (ICD)</a:t>
            </a:r>
          </a:p>
          <a:p>
            <a:pPr lvl="1">
              <a:lnSpc>
                <a:spcPct val="110000"/>
              </a:lnSpc>
              <a:buSzPct val="70000"/>
              <a:buFont typeface="Wingdings" pitchFamily="2" charset="2"/>
              <a:buChar char="t"/>
            </a:pPr>
            <a:r>
              <a:rPr lang="en-US" dirty="0"/>
              <a:t>Satisfies statutory requirement</a:t>
            </a:r>
            <a:r>
              <a:rPr lang="en-US" baseline="30000" dirty="0"/>
              <a:t> </a:t>
            </a:r>
            <a:r>
              <a:rPr lang="en-US" dirty="0"/>
              <a:t>for a TDS test plan ensuring goals and exit criteria for technology demonstrations are met</a:t>
            </a:r>
          </a:p>
        </p:txBody>
      </p:sp>
      <p:sp>
        <p:nvSpPr>
          <p:cNvPr id="16388" name="Slide Number Placeholder 3"/>
          <p:cNvSpPr>
            <a:spLocks noGrp="1"/>
          </p:cNvSpPr>
          <p:nvPr>
            <p:ph type="sldNum" sz="quarter" idx="4294967295"/>
          </p:nvPr>
        </p:nvSpPr>
        <p:spPr>
          <a:xfrm>
            <a:off x="7870825" y="6503988"/>
            <a:ext cx="414338" cy="304800"/>
          </a:xfrm>
          <a:prstGeom prst="rect">
            <a:avLst/>
          </a:prstGeom>
          <a:noFill/>
        </p:spPr>
        <p:txBody>
          <a:bodyPr/>
          <a:lstStyle/>
          <a:p>
            <a:fld id="{96265E37-618C-4382-81DE-A8976EEEEE9F}" type="slidenum">
              <a:rPr lang="en-US" smtClean="0"/>
              <a:pPr/>
              <a:t>105</a:t>
            </a:fld>
            <a:endParaRPr lang="en-US" dirty="0"/>
          </a:p>
        </p:txBody>
      </p:sp>
    </p:spTree>
    <p:extLst>
      <p:ext uri="{BB962C8B-B14F-4D97-AF65-F5344CB8AC3E}">
        <p14:creationId xmlns:p14="http://schemas.microsoft.com/office/powerpoint/2010/main" val="12576307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143000" y="152400"/>
            <a:ext cx="7752056" cy="1143000"/>
          </a:xfrm>
        </p:spPr>
        <p:txBody>
          <a:bodyPr/>
          <a:lstStyle/>
          <a:p>
            <a:r>
              <a:rPr lang="en-US" sz="3600" i="1" dirty="0"/>
              <a:t>Test and Evaluation Master Plan (TEMP)</a:t>
            </a:r>
          </a:p>
        </p:txBody>
      </p:sp>
      <p:sp>
        <p:nvSpPr>
          <p:cNvPr id="18435" name="Content Placeholder 5"/>
          <p:cNvSpPr>
            <a:spLocks noGrp="1"/>
          </p:cNvSpPr>
          <p:nvPr>
            <p:ph idx="1"/>
          </p:nvPr>
        </p:nvSpPr>
        <p:spPr>
          <a:xfrm>
            <a:off x="304800" y="1524000"/>
            <a:ext cx="5687533" cy="4648200"/>
          </a:xfrm>
        </p:spPr>
        <p:txBody>
          <a:bodyPr>
            <a:normAutofit/>
          </a:bodyPr>
          <a:lstStyle/>
          <a:p>
            <a:pPr>
              <a:spcAft>
                <a:spcPts val="600"/>
              </a:spcAft>
            </a:pPr>
            <a:r>
              <a:rPr lang="en-US" sz="2800" dirty="0"/>
              <a:t>Describes T&amp;E planning from component development through operational T&amp;E into production and acceptance</a:t>
            </a:r>
          </a:p>
          <a:p>
            <a:pPr>
              <a:spcAft>
                <a:spcPts val="600"/>
              </a:spcAft>
            </a:pPr>
            <a:r>
              <a:rPr lang="en-US" sz="2800" dirty="0"/>
              <a:t>Identifies required type and amount of test and evaluation events, along with resource requirements</a:t>
            </a:r>
          </a:p>
          <a:p>
            <a:r>
              <a:rPr lang="en-US" sz="2800" dirty="0"/>
              <a:t>Considered a contract among the PM, OSD, and the T&amp;E activities</a:t>
            </a:r>
          </a:p>
        </p:txBody>
      </p:sp>
      <p:sp>
        <p:nvSpPr>
          <p:cNvPr id="18436" name="Slide Number Placeholder 4"/>
          <p:cNvSpPr>
            <a:spLocks noGrp="1"/>
          </p:cNvSpPr>
          <p:nvPr>
            <p:ph type="sldNum" sz="quarter" idx="4294967295"/>
          </p:nvPr>
        </p:nvSpPr>
        <p:spPr>
          <a:xfrm>
            <a:off x="7870825" y="6503988"/>
            <a:ext cx="414338" cy="304800"/>
          </a:xfrm>
          <a:prstGeom prst="rect">
            <a:avLst/>
          </a:prstGeom>
          <a:noFill/>
        </p:spPr>
        <p:txBody>
          <a:bodyPr/>
          <a:lstStyle/>
          <a:p>
            <a:fld id="{0D5CFCAB-226B-472F-8DF9-3DC06FEBD522}" type="slidenum">
              <a:rPr lang="en-US" smtClean="0"/>
              <a:pPr/>
              <a:t>106</a:t>
            </a:fld>
            <a:endParaRPr lang="en-US" dirty="0"/>
          </a:p>
        </p:txBody>
      </p:sp>
      <p:pic>
        <p:nvPicPr>
          <p:cNvPr id="18437" name="Picture 2"/>
          <p:cNvPicPr>
            <a:picLocks noChangeAspect="1" noChangeArrowheads="1"/>
          </p:cNvPicPr>
          <p:nvPr/>
        </p:nvPicPr>
        <p:blipFill>
          <a:blip r:embed="rId3" cstate="print"/>
          <a:srcRect/>
          <a:stretch>
            <a:fillRect/>
          </a:stretch>
        </p:blipFill>
        <p:spPr bwMode="auto">
          <a:xfrm>
            <a:off x="6088063" y="1770063"/>
            <a:ext cx="2763837" cy="3790950"/>
          </a:xfrm>
          <a:prstGeom prst="rect">
            <a:avLst/>
          </a:prstGeom>
          <a:noFill/>
          <a:ln w="9525">
            <a:solidFill>
              <a:schemeClr val="tx1"/>
            </a:solidFill>
            <a:miter lim="800000"/>
            <a:headEnd/>
            <a:tailEnd/>
          </a:ln>
        </p:spPr>
      </p:pic>
      <p:sp>
        <p:nvSpPr>
          <p:cNvPr id="2" name="TextBox 1"/>
          <p:cNvSpPr txBox="1"/>
          <p:nvPr/>
        </p:nvSpPr>
        <p:spPr>
          <a:xfrm>
            <a:off x="304800" y="6503988"/>
            <a:ext cx="6329553" cy="276999"/>
          </a:xfrm>
          <a:prstGeom prst="rect">
            <a:avLst/>
          </a:prstGeom>
          <a:noFill/>
        </p:spPr>
        <p:txBody>
          <a:bodyPr wrap="none" rtlCol="0">
            <a:spAutoFit/>
          </a:bodyPr>
          <a:lstStyle/>
          <a:p>
            <a:r>
              <a:rPr lang="en-US" sz="1200" dirty="0"/>
              <a:t>T&amp;E: Test &amp; Evaluation	PM: Program Manager	OSD: Office of the Secretary of Defense</a:t>
            </a:r>
          </a:p>
        </p:txBody>
      </p:sp>
    </p:spTree>
    <p:extLst>
      <p:ext uri="{BB962C8B-B14F-4D97-AF65-F5344CB8AC3E}">
        <p14:creationId xmlns:p14="http://schemas.microsoft.com/office/powerpoint/2010/main" val="34141811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050" name="Rectangle 16"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697" name="think-cell Slide" r:id="rId29" imgW="0" imgH="0" progId="">
                  <p:embed/>
                </p:oleObj>
              </mc:Choice>
              <mc:Fallback>
                <p:oleObj name="think-cell Slide" r:id="rId29" imgW="0" imgH="0" progId="">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Right Arrow 34"/>
          <p:cNvSpPr/>
          <p:nvPr>
            <p:custDataLst>
              <p:tags r:id="rId3"/>
            </p:custDataLst>
          </p:nvPr>
        </p:nvSpPr>
        <p:spPr>
          <a:xfrm rot="19708125">
            <a:off x="2293938" y="4295775"/>
            <a:ext cx="1752600" cy="44926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Right Arrow 35"/>
          <p:cNvSpPr/>
          <p:nvPr>
            <p:custDataLst>
              <p:tags r:id="rId4"/>
            </p:custDataLst>
          </p:nvPr>
        </p:nvSpPr>
        <p:spPr>
          <a:xfrm rot="1891875" flipH="1">
            <a:off x="5145088" y="4321175"/>
            <a:ext cx="1754187" cy="44926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Right Arrow 36"/>
          <p:cNvSpPr/>
          <p:nvPr>
            <p:custDataLst>
              <p:tags r:id="rId5"/>
            </p:custDataLst>
          </p:nvPr>
        </p:nvSpPr>
        <p:spPr>
          <a:xfrm rot="16200000">
            <a:off x="3705226" y="4792662"/>
            <a:ext cx="1752600" cy="44767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54" name="Title 1"/>
          <p:cNvSpPr>
            <a:spLocks noGrp="1"/>
          </p:cNvSpPr>
          <p:nvPr>
            <p:ph type="title"/>
            <p:custDataLst>
              <p:tags r:id="rId6"/>
            </p:custDataLst>
          </p:nvPr>
        </p:nvSpPr>
        <p:spPr/>
        <p:txBody>
          <a:bodyPr/>
          <a:lstStyle/>
          <a:p>
            <a:r>
              <a:rPr lang="en-US" sz="3600" i="1" dirty="0"/>
              <a:t>TEMP Source Documents</a:t>
            </a:r>
          </a:p>
        </p:txBody>
      </p:sp>
      <p:sp>
        <p:nvSpPr>
          <p:cNvPr id="2055" name="Content Placeholder 2"/>
          <p:cNvSpPr>
            <a:spLocks noGrp="1"/>
          </p:cNvSpPr>
          <p:nvPr>
            <p:ph idx="1"/>
            <p:custDataLst>
              <p:tags r:id="rId7"/>
            </p:custDataLst>
          </p:nvPr>
        </p:nvSpPr>
        <p:spPr>
          <a:xfrm>
            <a:off x="228600" y="1371600"/>
            <a:ext cx="8229600" cy="1779056"/>
          </a:xfrm>
        </p:spPr>
        <p:txBody>
          <a:bodyPr/>
          <a:lstStyle/>
          <a:p>
            <a:r>
              <a:rPr lang="en-US" sz="2400" b="1" dirty="0"/>
              <a:t>Validated and approved program documents are the primary source of information for developing a TEMP </a:t>
            </a:r>
          </a:p>
          <a:p>
            <a:pPr>
              <a:buFont typeface="Wingdings" pitchFamily="2" charset="2"/>
              <a:buNone/>
            </a:pPr>
            <a:endParaRPr lang="en-US" dirty="0"/>
          </a:p>
        </p:txBody>
      </p:sp>
      <p:sp>
        <p:nvSpPr>
          <p:cNvPr id="2056" name="Slide Number Placeholder 3"/>
          <p:cNvSpPr>
            <a:spLocks noGrp="1"/>
          </p:cNvSpPr>
          <p:nvPr>
            <p:ph type="sldNum" sz="quarter" idx="4294967295"/>
            <p:custDataLst>
              <p:tags r:id="rId8"/>
            </p:custDataLst>
          </p:nvPr>
        </p:nvSpPr>
        <p:spPr>
          <a:xfrm>
            <a:off x="7870825" y="6503988"/>
            <a:ext cx="414338" cy="304800"/>
          </a:xfrm>
          <a:prstGeom prst="rect">
            <a:avLst/>
          </a:prstGeom>
          <a:noFill/>
        </p:spPr>
        <p:txBody>
          <a:bodyPr/>
          <a:lstStyle/>
          <a:p>
            <a:fld id="{4554EF16-8456-410E-B877-939B4C9CE3F2}" type="slidenum">
              <a:rPr lang="en-US" smtClean="0"/>
              <a:pPr/>
              <a:t>107</a:t>
            </a:fld>
            <a:endParaRPr lang="en-US" dirty="0"/>
          </a:p>
        </p:txBody>
      </p:sp>
      <p:grpSp>
        <p:nvGrpSpPr>
          <p:cNvPr id="2057" name="Group 32"/>
          <p:cNvGrpSpPr>
            <a:grpSpLocks/>
          </p:cNvGrpSpPr>
          <p:nvPr>
            <p:custDataLst>
              <p:tags r:id="rId9"/>
            </p:custDataLst>
          </p:nvPr>
        </p:nvGrpSpPr>
        <p:grpSpPr bwMode="auto">
          <a:xfrm>
            <a:off x="3906838" y="4664075"/>
            <a:ext cx="1312862" cy="1720850"/>
            <a:chOff x="3544646" y="4416014"/>
            <a:chExt cx="1312433" cy="1721224"/>
          </a:xfrm>
        </p:grpSpPr>
        <p:sp>
          <p:nvSpPr>
            <p:cNvPr id="19" name="Rectangle 18"/>
            <p:cNvSpPr/>
            <p:nvPr/>
          </p:nvSpPr>
          <p:spPr>
            <a:xfrm>
              <a:off x="3544646" y="4416014"/>
              <a:ext cx="1312433" cy="1721224"/>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2079" name="Picture 19" descr="20070728225545!US_Department_of_the_Air_Force_seal.png"/>
            <p:cNvPicPr>
              <a:picLocks noChangeAspect="1"/>
            </p:cNvPicPr>
            <p:nvPr/>
          </p:nvPicPr>
          <p:blipFill>
            <a:blip r:embed="rId30" cstate="print"/>
            <a:srcRect/>
            <a:stretch>
              <a:fillRect/>
            </a:stretch>
          </p:blipFill>
          <p:spPr bwMode="auto">
            <a:xfrm>
              <a:off x="3967822" y="5402374"/>
              <a:ext cx="466081" cy="465924"/>
            </a:xfrm>
            <a:prstGeom prst="rect">
              <a:avLst/>
            </a:prstGeom>
            <a:noFill/>
            <a:ln w="9525">
              <a:noFill/>
              <a:miter lim="800000"/>
              <a:headEnd/>
              <a:tailEnd/>
            </a:ln>
          </p:spPr>
        </p:pic>
        <p:sp>
          <p:nvSpPr>
            <p:cNvPr id="2080" name="TextBox 20"/>
            <p:cNvSpPr txBox="1">
              <a:spLocks noChangeArrowheads="1"/>
            </p:cNvSpPr>
            <p:nvPr/>
          </p:nvSpPr>
          <p:spPr bwMode="auto">
            <a:xfrm>
              <a:off x="3781314" y="4523591"/>
              <a:ext cx="839096" cy="553998"/>
            </a:xfrm>
            <a:prstGeom prst="rect">
              <a:avLst/>
            </a:prstGeom>
            <a:noFill/>
            <a:ln w="9525">
              <a:noFill/>
              <a:miter lim="800000"/>
              <a:headEnd/>
              <a:tailEnd/>
            </a:ln>
          </p:spPr>
          <p:txBody>
            <a:bodyPr>
              <a:spAutoFit/>
            </a:bodyPr>
            <a:lstStyle/>
            <a:p>
              <a:pPr algn="ctr"/>
              <a:r>
                <a:rPr lang="en-US" b="1" dirty="0"/>
                <a:t>KC-X</a:t>
              </a:r>
            </a:p>
            <a:p>
              <a:pPr algn="ctr"/>
              <a:r>
                <a:rPr lang="en-US" sz="900" b="1" dirty="0"/>
                <a:t>Analysis  of Alternatives</a:t>
              </a:r>
            </a:p>
          </p:txBody>
        </p:sp>
      </p:grpSp>
      <p:grpSp>
        <p:nvGrpSpPr>
          <p:cNvPr id="2058" name="Group 48"/>
          <p:cNvGrpSpPr>
            <a:grpSpLocks/>
          </p:cNvGrpSpPr>
          <p:nvPr>
            <p:custDataLst>
              <p:tags r:id="rId10"/>
            </p:custDataLst>
          </p:nvPr>
        </p:nvGrpSpPr>
        <p:grpSpPr bwMode="auto">
          <a:xfrm>
            <a:off x="806450" y="2232025"/>
            <a:ext cx="1312863" cy="1720850"/>
            <a:chOff x="537882" y="2568388"/>
            <a:chExt cx="1312433" cy="1721224"/>
          </a:xfrm>
        </p:grpSpPr>
        <p:sp>
          <p:nvSpPr>
            <p:cNvPr id="22" name="Rectangle 21"/>
            <p:cNvSpPr/>
            <p:nvPr>
              <p:custDataLst>
                <p:tags r:id="rId24"/>
              </p:custDataLst>
            </p:nvPr>
          </p:nvSpPr>
          <p:spPr>
            <a:xfrm>
              <a:off x="537882" y="2568388"/>
              <a:ext cx="1312433" cy="1721224"/>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76" name="TextBox 23"/>
            <p:cNvSpPr txBox="1">
              <a:spLocks noChangeArrowheads="1"/>
            </p:cNvSpPr>
            <p:nvPr>
              <p:custDataLst>
                <p:tags r:id="rId25"/>
              </p:custDataLst>
            </p:nvPr>
          </p:nvSpPr>
          <p:spPr bwMode="auto">
            <a:xfrm>
              <a:off x="774550" y="2675965"/>
              <a:ext cx="839096" cy="692497"/>
            </a:xfrm>
            <a:prstGeom prst="rect">
              <a:avLst/>
            </a:prstGeom>
            <a:noFill/>
            <a:ln w="9525">
              <a:noFill/>
              <a:miter lim="800000"/>
              <a:headEnd/>
              <a:tailEnd/>
            </a:ln>
          </p:spPr>
          <p:txBody>
            <a:bodyPr>
              <a:spAutoFit/>
            </a:bodyPr>
            <a:lstStyle/>
            <a:p>
              <a:pPr algn="ctr"/>
              <a:r>
                <a:rPr lang="en-US" b="1" dirty="0"/>
                <a:t>KC-X</a:t>
              </a:r>
            </a:p>
            <a:p>
              <a:pPr algn="ctr"/>
              <a:r>
                <a:rPr lang="en-US" sz="900" b="1" dirty="0"/>
                <a:t>System Threat Analysis</a:t>
              </a:r>
            </a:p>
          </p:txBody>
        </p:sp>
        <p:pic>
          <p:nvPicPr>
            <p:cNvPr id="2077" name="Picture 13" descr="C:\Users\mhanson\Downloads\Air_Force_ISR_Agency.png"/>
            <p:cNvPicPr>
              <a:picLocks noChangeAspect="1" noChangeArrowheads="1"/>
            </p:cNvPicPr>
            <p:nvPr>
              <p:custDataLst>
                <p:tags r:id="rId26"/>
              </p:custDataLst>
            </p:nvPr>
          </p:nvPicPr>
          <p:blipFill>
            <a:blip r:embed="rId31" cstate="print"/>
            <a:srcRect/>
            <a:stretch>
              <a:fillRect/>
            </a:stretch>
          </p:blipFill>
          <p:spPr bwMode="auto">
            <a:xfrm>
              <a:off x="978035" y="3429000"/>
              <a:ext cx="432127" cy="425645"/>
            </a:xfrm>
            <a:prstGeom prst="rect">
              <a:avLst/>
            </a:prstGeom>
            <a:noFill/>
            <a:ln w="9525">
              <a:noFill/>
              <a:miter lim="800000"/>
              <a:headEnd/>
              <a:tailEnd/>
            </a:ln>
          </p:spPr>
        </p:pic>
      </p:grpSp>
      <p:grpSp>
        <p:nvGrpSpPr>
          <p:cNvPr id="2059" name="Group 30"/>
          <p:cNvGrpSpPr>
            <a:grpSpLocks/>
          </p:cNvGrpSpPr>
          <p:nvPr>
            <p:custDataLst>
              <p:tags r:id="rId11"/>
            </p:custDataLst>
          </p:nvPr>
        </p:nvGrpSpPr>
        <p:grpSpPr bwMode="auto">
          <a:xfrm>
            <a:off x="7035800" y="2232025"/>
            <a:ext cx="1290638" cy="1754188"/>
            <a:chOff x="3571537" y="2237591"/>
            <a:chExt cx="1290919" cy="1753496"/>
          </a:xfrm>
        </p:grpSpPr>
        <p:pic>
          <p:nvPicPr>
            <p:cNvPr id="2073" name="Picture 8"/>
            <p:cNvPicPr>
              <a:picLocks noChangeAspect="1" noChangeArrowheads="1"/>
            </p:cNvPicPr>
            <p:nvPr/>
          </p:nvPicPr>
          <p:blipFill>
            <a:blip r:embed="rId32" cstate="print"/>
            <a:srcRect/>
            <a:stretch>
              <a:fillRect/>
            </a:stretch>
          </p:blipFill>
          <p:spPr bwMode="auto">
            <a:xfrm>
              <a:off x="3571537" y="2237591"/>
              <a:ext cx="1290919" cy="1753496"/>
            </a:xfrm>
            <a:prstGeom prst="rect">
              <a:avLst/>
            </a:prstGeom>
            <a:noFill/>
            <a:ln w="9525">
              <a:noFill/>
              <a:miter lim="800000"/>
              <a:headEnd/>
              <a:tailEnd/>
            </a:ln>
          </p:spPr>
        </p:pic>
        <p:sp>
          <p:nvSpPr>
            <p:cNvPr id="2074" name="Rectangle 29"/>
            <p:cNvSpPr>
              <a:spLocks noChangeArrowheads="1"/>
            </p:cNvSpPr>
            <p:nvPr/>
          </p:nvSpPr>
          <p:spPr bwMode="auto">
            <a:xfrm>
              <a:off x="3603812" y="2240737"/>
              <a:ext cx="1226372" cy="830997"/>
            </a:xfrm>
            <a:prstGeom prst="rect">
              <a:avLst/>
            </a:prstGeom>
            <a:noFill/>
            <a:ln w="9525">
              <a:noFill/>
              <a:miter lim="800000"/>
              <a:headEnd/>
              <a:tailEnd/>
            </a:ln>
          </p:spPr>
          <p:txBody>
            <a:bodyPr>
              <a:spAutoFit/>
            </a:bodyPr>
            <a:lstStyle/>
            <a:p>
              <a:pPr algn="ctr"/>
              <a:r>
                <a:rPr lang="en-US" b="1" dirty="0"/>
                <a:t>KC-X</a:t>
              </a:r>
            </a:p>
            <a:p>
              <a:pPr algn="ctr"/>
              <a:r>
                <a:rPr lang="en-US" b="1" dirty="0"/>
                <a:t>Capabilities Development  Document</a:t>
              </a:r>
            </a:p>
          </p:txBody>
        </p:sp>
      </p:grpSp>
      <p:pic>
        <p:nvPicPr>
          <p:cNvPr id="2060" name="Picture 40" descr="HAF EMBLEM.png"/>
          <p:cNvPicPr>
            <a:picLocks noChangeAspect="1"/>
          </p:cNvPicPr>
          <p:nvPr>
            <p:custDataLst>
              <p:tags r:id="rId12"/>
            </p:custDataLst>
          </p:nvPr>
        </p:nvPicPr>
        <p:blipFill>
          <a:blip r:embed="rId33" cstate="print">
            <a:extLst>
              <a:ext uri="{28A0092B-C50C-407E-A947-70E740481C1C}">
                <a14:useLocalDpi xmlns:a14="http://schemas.microsoft.com/office/drawing/2010/main"/>
              </a:ext>
            </a:extLst>
          </a:blip>
          <a:srcRect/>
          <a:stretch>
            <a:fillRect/>
          </a:stretch>
        </p:blipFill>
        <p:spPr bwMode="auto">
          <a:xfrm>
            <a:off x="7002463" y="3429000"/>
            <a:ext cx="403225" cy="393700"/>
          </a:xfrm>
          <a:prstGeom prst="rect">
            <a:avLst/>
          </a:prstGeom>
          <a:noFill/>
          <a:ln w="9525">
            <a:noFill/>
            <a:miter lim="800000"/>
            <a:headEnd/>
            <a:tailEnd/>
          </a:ln>
        </p:spPr>
      </p:pic>
      <p:grpSp>
        <p:nvGrpSpPr>
          <p:cNvPr id="2061" name="Group 46"/>
          <p:cNvGrpSpPr>
            <a:grpSpLocks/>
          </p:cNvGrpSpPr>
          <p:nvPr>
            <p:custDataLst>
              <p:tags r:id="rId13"/>
            </p:custDataLst>
          </p:nvPr>
        </p:nvGrpSpPr>
        <p:grpSpPr bwMode="auto">
          <a:xfrm>
            <a:off x="1463675" y="4344988"/>
            <a:ext cx="1312863" cy="1725612"/>
            <a:chOff x="2226833" y="4324574"/>
            <a:chExt cx="1312433" cy="1724668"/>
          </a:xfrm>
        </p:grpSpPr>
        <p:sp>
          <p:nvSpPr>
            <p:cNvPr id="10" name="Rectangle 9"/>
            <p:cNvSpPr/>
            <p:nvPr>
              <p:custDataLst>
                <p:tags r:id="rId20"/>
              </p:custDataLst>
            </p:nvPr>
          </p:nvSpPr>
          <p:spPr>
            <a:xfrm>
              <a:off x="2226833" y="4324574"/>
              <a:ext cx="1312433" cy="17214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70" name="TextBox 11"/>
            <p:cNvSpPr txBox="1">
              <a:spLocks noChangeArrowheads="1"/>
            </p:cNvSpPr>
            <p:nvPr>
              <p:custDataLst>
                <p:tags r:id="rId21"/>
              </p:custDataLst>
            </p:nvPr>
          </p:nvSpPr>
          <p:spPr bwMode="auto">
            <a:xfrm>
              <a:off x="2463501" y="4432151"/>
              <a:ext cx="839096" cy="692497"/>
            </a:xfrm>
            <a:prstGeom prst="rect">
              <a:avLst/>
            </a:prstGeom>
            <a:noFill/>
            <a:ln w="9525">
              <a:noFill/>
              <a:miter lim="800000"/>
              <a:headEnd/>
              <a:tailEnd/>
            </a:ln>
          </p:spPr>
          <p:txBody>
            <a:bodyPr>
              <a:spAutoFit/>
            </a:bodyPr>
            <a:lstStyle/>
            <a:p>
              <a:pPr algn="ctr"/>
              <a:r>
                <a:rPr lang="en-US" b="1" dirty="0"/>
                <a:t>KC-X</a:t>
              </a:r>
            </a:p>
            <a:p>
              <a:pPr algn="ctr"/>
              <a:r>
                <a:rPr lang="en-US" sz="900" b="1" dirty="0"/>
                <a:t>Initial Capabilities  Document</a:t>
              </a:r>
            </a:p>
          </p:txBody>
        </p:sp>
        <p:pic>
          <p:nvPicPr>
            <p:cNvPr id="2071" name="Picture 7" descr="File:Usaf.kc135.flying.fairford.arp.jpg"/>
            <p:cNvPicPr>
              <a:picLocks noChangeAspect="1" noChangeArrowheads="1"/>
            </p:cNvPicPr>
            <p:nvPr>
              <p:custDataLst>
                <p:tags r:id="rId22"/>
              </p:custDataLst>
            </p:nvPr>
          </p:nvPicPr>
          <p:blipFill>
            <a:blip r:embed="rId34" cstate="print">
              <a:clrChange>
                <a:clrFrom>
                  <a:srgbClr val="FCFCFC"/>
                </a:clrFrom>
                <a:clrTo>
                  <a:srgbClr val="FCFCFC">
                    <a:alpha val="0"/>
                  </a:srgbClr>
                </a:clrTo>
              </a:clrChange>
            </a:blip>
            <a:srcRect/>
            <a:stretch>
              <a:fillRect/>
            </a:stretch>
          </p:blipFill>
          <p:spPr bwMode="auto">
            <a:xfrm>
              <a:off x="2439651" y="4983279"/>
              <a:ext cx="886797" cy="565333"/>
            </a:xfrm>
            <a:prstGeom prst="rect">
              <a:avLst/>
            </a:prstGeom>
            <a:noFill/>
            <a:ln w="9525">
              <a:noFill/>
              <a:miter lim="800000"/>
              <a:headEnd/>
              <a:tailEnd/>
            </a:ln>
          </p:spPr>
        </p:pic>
        <p:pic>
          <p:nvPicPr>
            <p:cNvPr id="2072" name="Picture 41" descr="HAF EMBLEM.png"/>
            <p:cNvPicPr>
              <a:picLocks noChangeAspect="1"/>
            </p:cNvPicPr>
            <p:nvPr>
              <p:custDataLst>
                <p:tags r:id="rId23"/>
              </p:custDataLst>
            </p:nvPr>
          </p:nvPicPr>
          <p:blipFill>
            <a:blip r:embed="rId35" cstate="print"/>
            <a:srcRect/>
            <a:stretch>
              <a:fillRect/>
            </a:stretch>
          </p:blipFill>
          <p:spPr bwMode="auto">
            <a:xfrm>
              <a:off x="2628161" y="5552881"/>
              <a:ext cx="509776" cy="496361"/>
            </a:xfrm>
            <a:prstGeom prst="rect">
              <a:avLst/>
            </a:prstGeom>
            <a:noFill/>
            <a:ln w="9525">
              <a:noFill/>
              <a:miter lim="800000"/>
              <a:headEnd/>
              <a:tailEnd/>
            </a:ln>
          </p:spPr>
        </p:pic>
      </p:grpSp>
      <p:grpSp>
        <p:nvGrpSpPr>
          <p:cNvPr id="6" name="Group 49"/>
          <p:cNvGrpSpPr/>
          <p:nvPr>
            <p:custDataLst>
              <p:tags r:id="rId14"/>
            </p:custDataLst>
          </p:nvPr>
        </p:nvGrpSpPr>
        <p:grpSpPr>
          <a:xfrm>
            <a:off x="3920992" y="2342478"/>
            <a:ext cx="1312433" cy="1721224"/>
            <a:chOff x="3915783" y="2568388"/>
            <a:chExt cx="1312433" cy="1721224"/>
          </a:xfrm>
          <a:solidFill>
            <a:srgbClr val="6699FF"/>
          </a:solidFill>
        </p:grpSpPr>
        <p:sp>
          <p:nvSpPr>
            <p:cNvPr id="44" name="Rectangle 43"/>
            <p:cNvSpPr/>
            <p:nvPr/>
          </p:nvSpPr>
          <p:spPr>
            <a:xfrm>
              <a:off x="3915783" y="2568388"/>
              <a:ext cx="1312433" cy="1721224"/>
            </a:xfrm>
            <a:prstGeom prst="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231" name="Picture 15" descr="Air Force Operational Test and Evaluation Center.png"/>
            <p:cNvPicPr>
              <a:picLocks noChangeAspect="1" noChangeArrowheads="1"/>
            </p:cNvPicPr>
            <p:nvPr/>
          </p:nvPicPr>
          <p:blipFill>
            <a:blip r:embed="rId36" cstate="print"/>
            <a:srcRect/>
            <a:stretch>
              <a:fillRect/>
            </a:stretch>
          </p:blipFill>
          <p:spPr bwMode="auto">
            <a:xfrm>
              <a:off x="4711845" y="3809775"/>
              <a:ext cx="423358" cy="423358"/>
            </a:xfrm>
            <a:prstGeom prst="rect">
              <a:avLst/>
            </a:prstGeom>
            <a:grpFill/>
          </p:spPr>
        </p:pic>
        <p:pic>
          <p:nvPicPr>
            <p:cNvPr id="43" name="Picture 42" descr="asc logo.png"/>
            <p:cNvPicPr>
              <a:picLocks noChangeAspect="1"/>
            </p:cNvPicPr>
            <p:nvPr/>
          </p:nvPicPr>
          <p:blipFill>
            <a:blip r:embed="rId37" cstate="print"/>
            <a:stretch>
              <a:fillRect/>
            </a:stretch>
          </p:blipFill>
          <p:spPr>
            <a:xfrm>
              <a:off x="4055627" y="3812984"/>
              <a:ext cx="425151" cy="420149"/>
            </a:xfrm>
            <a:prstGeom prst="rect">
              <a:avLst/>
            </a:prstGeom>
            <a:grpFill/>
          </p:spPr>
        </p:pic>
        <p:sp>
          <p:nvSpPr>
            <p:cNvPr id="46" name="TextBox 45"/>
            <p:cNvSpPr txBox="1"/>
            <p:nvPr/>
          </p:nvSpPr>
          <p:spPr>
            <a:xfrm>
              <a:off x="4152452" y="2736503"/>
              <a:ext cx="839096" cy="692497"/>
            </a:xfrm>
            <a:prstGeom prst="rect">
              <a:avLst/>
            </a:prstGeom>
            <a:grpFill/>
          </p:spPr>
          <p:txBody>
            <a:bodyPr>
              <a:spAutoFit/>
            </a:bodyPr>
            <a:lstStyle/>
            <a:p>
              <a:pPr algn="ctr">
                <a:defRPr/>
              </a:pPr>
              <a:r>
                <a:rPr lang="en-US" b="1" dirty="0"/>
                <a:t>KC-X</a:t>
              </a:r>
            </a:p>
            <a:p>
              <a:pPr algn="ctr">
                <a:defRPr/>
              </a:pPr>
              <a:r>
                <a:rPr lang="en-US" sz="900" b="1" dirty="0"/>
                <a:t>Test and Evaluation Master Plan</a:t>
              </a:r>
            </a:p>
          </p:txBody>
        </p:sp>
      </p:grpSp>
      <p:grpSp>
        <p:nvGrpSpPr>
          <p:cNvPr id="2063" name="Group 30"/>
          <p:cNvGrpSpPr>
            <a:grpSpLocks/>
          </p:cNvGrpSpPr>
          <p:nvPr>
            <p:custDataLst>
              <p:tags r:id="rId15"/>
            </p:custDataLst>
          </p:nvPr>
        </p:nvGrpSpPr>
        <p:grpSpPr bwMode="auto">
          <a:xfrm>
            <a:off x="6350000" y="4359275"/>
            <a:ext cx="1312863" cy="1722438"/>
            <a:chOff x="5694363" y="4381500"/>
            <a:chExt cx="1312862" cy="1722438"/>
          </a:xfrm>
        </p:grpSpPr>
        <p:sp>
          <p:nvSpPr>
            <p:cNvPr id="16" name="Rectangle 15"/>
            <p:cNvSpPr/>
            <p:nvPr>
              <p:custDataLst>
                <p:tags r:id="rId18"/>
              </p:custDataLst>
            </p:nvPr>
          </p:nvSpPr>
          <p:spPr bwMode="auto">
            <a:xfrm>
              <a:off x="5694363" y="4381500"/>
              <a:ext cx="1312862" cy="1722438"/>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7" name="TextBox 17"/>
            <p:cNvSpPr txBox="1">
              <a:spLocks noChangeArrowheads="1"/>
            </p:cNvSpPr>
            <p:nvPr>
              <p:custDataLst>
                <p:tags r:id="rId19"/>
              </p:custDataLst>
            </p:nvPr>
          </p:nvSpPr>
          <p:spPr bwMode="auto">
            <a:xfrm>
              <a:off x="5930900" y="4489450"/>
              <a:ext cx="839788" cy="692150"/>
            </a:xfrm>
            <a:prstGeom prst="rect">
              <a:avLst/>
            </a:prstGeom>
            <a:noFill/>
            <a:ln w="9525">
              <a:noFill/>
              <a:miter lim="800000"/>
              <a:headEnd/>
              <a:tailEnd/>
            </a:ln>
          </p:spPr>
          <p:txBody>
            <a:bodyPr>
              <a:spAutoFit/>
            </a:bodyPr>
            <a:lstStyle/>
            <a:p>
              <a:pPr algn="ctr"/>
              <a:r>
                <a:rPr lang="en-US" b="1" dirty="0"/>
                <a:t>KC-X</a:t>
              </a:r>
            </a:p>
            <a:p>
              <a:pPr algn="ctr"/>
              <a:r>
                <a:rPr lang="en-US" sz="900" b="1" dirty="0"/>
                <a:t>Acquisition Program Baseline</a:t>
              </a:r>
            </a:p>
          </p:txBody>
        </p:sp>
        <p:pic>
          <p:nvPicPr>
            <p:cNvPr id="2068" name="Picture 1037" descr="afsymbol"/>
            <p:cNvPicPr>
              <a:picLocks noChangeAspect="1" noChangeArrowheads="1"/>
            </p:cNvPicPr>
            <p:nvPr/>
          </p:nvPicPr>
          <p:blipFill>
            <a:blip r:embed="rId38" cstate="print">
              <a:clrChange>
                <a:clrFrom>
                  <a:srgbClr val="FFFFFF"/>
                </a:clrFrom>
                <a:clrTo>
                  <a:srgbClr val="FFFFFF">
                    <a:alpha val="0"/>
                  </a:srgbClr>
                </a:clrTo>
              </a:clrChange>
            </a:blip>
            <a:srcRect/>
            <a:stretch>
              <a:fillRect/>
            </a:stretch>
          </p:blipFill>
          <p:spPr bwMode="auto">
            <a:xfrm>
              <a:off x="6097588" y="5429250"/>
              <a:ext cx="568325" cy="447675"/>
            </a:xfrm>
            <a:prstGeom prst="rect">
              <a:avLst/>
            </a:prstGeom>
            <a:noFill/>
            <a:ln w="9525">
              <a:noFill/>
              <a:miter lim="800000"/>
              <a:headEnd/>
              <a:tailEnd/>
            </a:ln>
          </p:spPr>
        </p:pic>
      </p:grpSp>
      <p:sp>
        <p:nvSpPr>
          <p:cNvPr id="33" name="Right Arrow 32"/>
          <p:cNvSpPr/>
          <p:nvPr>
            <p:custDataLst>
              <p:tags r:id="rId16"/>
            </p:custDataLst>
          </p:nvPr>
        </p:nvSpPr>
        <p:spPr>
          <a:xfrm>
            <a:off x="2141538" y="3205163"/>
            <a:ext cx="1752600" cy="44767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 name="Right Arrow 33"/>
          <p:cNvSpPr/>
          <p:nvPr>
            <p:custDataLst>
              <p:tags r:id="rId17"/>
            </p:custDataLst>
          </p:nvPr>
        </p:nvSpPr>
        <p:spPr>
          <a:xfrm flipH="1">
            <a:off x="5240338" y="3205163"/>
            <a:ext cx="1754187" cy="44767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2764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3600" i="1" dirty="0"/>
              <a:t>Unique TEMP Terms</a:t>
            </a:r>
          </a:p>
        </p:txBody>
      </p:sp>
      <p:sp>
        <p:nvSpPr>
          <p:cNvPr id="22531" name="Content Placeholder 2"/>
          <p:cNvSpPr>
            <a:spLocks noGrp="1"/>
          </p:cNvSpPr>
          <p:nvPr>
            <p:ph idx="1"/>
          </p:nvPr>
        </p:nvSpPr>
        <p:spPr>
          <a:xfrm>
            <a:off x="381000" y="1600200"/>
            <a:ext cx="8382000" cy="4800600"/>
          </a:xfrm>
        </p:spPr>
        <p:txBody>
          <a:bodyPr>
            <a:normAutofit/>
          </a:bodyPr>
          <a:lstStyle/>
          <a:p>
            <a:pPr>
              <a:spcAft>
                <a:spcPts val="600"/>
              </a:spcAft>
            </a:pPr>
            <a:r>
              <a:rPr lang="en-US" dirty="0"/>
              <a:t> A number of unique terms are included in the TEMP including:</a:t>
            </a:r>
          </a:p>
          <a:p>
            <a:pPr lvl="1">
              <a:lnSpc>
                <a:spcPct val="100000"/>
              </a:lnSpc>
              <a:buSzPct val="60000"/>
              <a:buFont typeface="Wingdings" pitchFamily="2" charset="2"/>
              <a:buChar char="t"/>
            </a:pPr>
            <a:r>
              <a:rPr lang="en-US" dirty="0"/>
              <a:t>Critical Operational Issues (COIs)</a:t>
            </a:r>
          </a:p>
          <a:p>
            <a:pPr lvl="1">
              <a:lnSpc>
                <a:spcPct val="100000"/>
              </a:lnSpc>
              <a:buSzPct val="60000"/>
              <a:buFont typeface="Wingdings" pitchFamily="2" charset="2"/>
              <a:buChar char="t"/>
            </a:pPr>
            <a:r>
              <a:rPr lang="en-US" dirty="0"/>
              <a:t>Critical Technical Parameters (CTPs)</a:t>
            </a:r>
          </a:p>
          <a:p>
            <a:pPr lvl="1">
              <a:lnSpc>
                <a:spcPct val="100000"/>
              </a:lnSpc>
              <a:buSzPct val="60000"/>
              <a:buFont typeface="Wingdings" pitchFamily="2" charset="2"/>
              <a:buChar char="t"/>
            </a:pPr>
            <a:r>
              <a:rPr lang="en-US" dirty="0"/>
              <a:t>Key Performance Parameters (KPPs)</a:t>
            </a:r>
          </a:p>
          <a:p>
            <a:pPr lvl="1">
              <a:lnSpc>
                <a:spcPct val="100000"/>
              </a:lnSpc>
              <a:buSzPct val="60000"/>
              <a:buFont typeface="Wingdings" pitchFamily="2" charset="2"/>
              <a:buChar char="t"/>
            </a:pPr>
            <a:r>
              <a:rPr lang="en-US" dirty="0"/>
              <a:t>Key System Attributes (KSAs)</a:t>
            </a:r>
          </a:p>
          <a:p>
            <a:pPr lvl="1">
              <a:lnSpc>
                <a:spcPct val="100000"/>
              </a:lnSpc>
              <a:buSzPct val="60000"/>
              <a:buFont typeface="Wingdings" pitchFamily="2" charset="2"/>
              <a:buChar char="t"/>
            </a:pPr>
            <a:r>
              <a:rPr lang="en-US" dirty="0"/>
              <a:t>Measures of Performance (MOPs)</a:t>
            </a:r>
          </a:p>
          <a:p>
            <a:pPr lvl="1">
              <a:lnSpc>
                <a:spcPct val="100000"/>
              </a:lnSpc>
              <a:buSzPct val="60000"/>
              <a:buFont typeface="Wingdings" pitchFamily="2" charset="2"/>
              <a:buChar char="t"/>
            </a:pPr>
            <a:r>
              <a:rPr lang="en-US" dirty="0"/>
              <a:t>Measures of Effectiveness (MOEs) </a:t>
            </a:r>
          </a:p>
          <a:p>
            <a:pPr lvl="1">
              <a:lnSpc>
                <a:spcPct val="100000"/>
              </a:lnSpc>
              <a:buSzPct val="60000"/>
              <a:buFont typeface="Wingdings" pitchFamily="2" charset="2"/>
              <a:buChar char="t"/>
            </a:pPr>
            <a:r>
              <a:rPr lang="en-US" dirty="0"/>
              <a:t>Measures of Suitability and (MOSs)</a:t>
            </a:r>
          </a:p>
        </p:txBody>
      </p:sp>
      <p:sp>
        <p:nvSpPr>
          <p:cNvPr id="22532" name="Slide Number Placeholder 3"/>
          <p:cNvSpPr>
            <a:spLocks noGrp="1"/>
          </p:cNvSpPr>
          <p:nvPr>
            <p:ph type="sldNum" sz="quarter" idx="4294967295"/>
          </p:nvPr>
        </p:nvSpPr>
        <p:spPr>
          <a:xfrm>
            <a:off x="7870825" y="6503988"/>
            <a:ext cx="414338" cy="304800"/>
          </a:xfrm>
          <a:prstGeom prst="rect">
            <a:avLst/>
          </a:prstGeom>
          <a:noFill/>
        </p:spPr>
        <p:txBody>
          <a:bodyPr/>
          <a:lstStyle/>
          <a:p>
            <a:fld id="{CDB4D73B-4A84-473B-A49A-40400616E74E}" type="slidenum">
              <a:rPr lang="en-US" smtClean="0"/>
              <a:pPr/>
              <a:t>108</a:t>
            </a:fld>
            <a:endParaRPr lang="en-US" dirty="0"/>
          </a:p>
        </p:txBody>
      </p:sp>
      <p:sp>
        <p:nvSpPr>
          <p:cNvPr id="2" name="TextBox 1"/>
          <p:cNvSpPr txBox="1"/>
          <p:nvPr/>
        </p:nvSpPr>
        <p:spPr>
          <a:xfrm>
            <a:off x="381000" y="6503988"/>
            <a:ext cx="2479781" cy="276999"/>
          </a:xfrm>
          <a:prstGeom prst="rect">
            <a:avLst/>
          </a:prstGeom>
          <a:noFill/>
        </p:spPr>
        <p:txBody>
          <a:bodyPr wrap="none" rtlCol="0">
            <a:spAutoFit/>
          </a:bodyPr>
          <a:lstStyle/>
          <a:p>
            <a:r>
              <a:rPr lang="en-US" sz="1200" dirty="0"/>
              <a:t>TEMP: Test &amp; Evaluation Master Plan</a:t>
            </a:r>
          </a:p>
        </p:txBody>
      </p:sp>
    </p:spTree>
    <p:extLst>
      <p:ext uri="{BB962C8B-B14F-4D97-AF65-F5344CB8AC3E}">
        <p14:creationId xmlns:p14="http://schemas.microsoft.com/office/powerpoint/2010/main" val="15935792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itle 1"/>
          <p:cNvSpPr>
            <a:spLocks noGrp="1"/>
          </p:cNvSpPr>
          <p:nvPr>
            <p:ph type="title"/>
          </p:nvPr>
        </p:nvSpPr>
        <p:spPr>
          <a:xfrm>
            <a:off x="1600200" y="152400"/>
            <a:ext cx="7362825" cy="796925"/>
          </a:xfrm>
        </p:spPr>
        <p:txBody>
          <a:bodyPr/>
          <a:lstStyle/>
          <a:p>
            <a:pPr>
              <a:lnSpc>
                <a:spcPct val="90000"/>
              </a:lnSpc>
            </a:pPr>
            <a:r>
              <a:rPr lang="en-US" sz="3600" i="1" dirty="0"/>
              <a:t>Critical Operational Issues </a:t>
            </a:r>
            <a:br>
              <a:rPr lang="en-US" sz="3600" i="1" dirty="0"/>
            </a:br>
            <a:r>
              <a:rPr lang="en-US" sz="3600" i="1" dirty="0"/>
              <a:t>(COIs)</a:t>
            </a:r>
          </a:p>
        </p:txBody>
      </p:sp>
      <p:sp>
        <p:nvSpPr>
          <p:cNvPr id="23555" name="Content Placeholder 2"/>
          <p:cNvSpPr>
            <a:spLocks noGrp="1"/>
          </p:cNvSpPr>
          <p:nvPr>
            <p:ph idx="1"/>
          </p:nvPr>
        </p:nvSpPr>
        <p:spPr>
          <a:xfrm>
            <a:off x="304801" y="1524000"/>
            <a:ext cx="7989466" cy="2209800"/>
          </a:xfrm>
        </p:spPr>
        <p:txBody>
          <a:bodyPr>
            <a:normAutofit fontScale="85000" lnSpcReduction="10000"/>
          </a:bodyPr>
          <a:lstStyle/>
          <a:p>
            <a:pPr>
              <a:lnSpc>
                <a:spcPct val="100000"/>
              </a:lnSpc>
              <a:spcAft>
                <a:spcPts val="600"/>
              </a:spcAft>
            </a:pPr>
            <a:r>
              <a:rPr lang="en-US" dirty="0"/>
              <a:t>Top-level issues examined in OT&amp;E to determine the system's capability to perform its mission </a:t>
            </a:r>
          </a:p>
          <a:p>
            <a:pPr lvl="1">
              <a:lnSpc>
                <a:spcPct val="100000"/>
              </a:lnSpc>
              <a:buSzPct val="60000"/>
              <a:buFont typeface="Wingdings" pitchFamily="2" charset="2"/>
              <a:buChar char="t"/>
            </a:pPr>
            <a:r>
              <a:rPr lang="en-US" dirty="0"/>
              <a:t>CDD is the primary source for developing COIs</a:t>
            </a:r>
          </a:p>
          <a:p>
            <a:pPr lvl="1">
              <a:lnSpc>
                <a:spcPct val="100000"/>
              </a:lnSpc>
              <a:buSzPct val="60000"/>
              <a:buFont typeface="Wingdings" pitchFamily="2" charset="2"/>
              <a:buChar char="t"/>
            </a:pPr>
            <a:r>
              <a:rPr lang="en-US" dirty="0"/>
              <a:t>Included in Part IV of the TEMP </a:t>
            </a:r>
          </a:p>
          <a:p>
            <a:pPr lvl="1">
              <a:lnSpc>
                <a:spcPct val="100000"/>
              </a:lnSpc>
              <a:buSzPct val="60000"/>
              <a:buFont typeface="Wingdings" pitchFamily="2" charset="2"/>
              <a:buChar char="t"/>
            </a:pPr>
            <a:r>
              <a:rPr lang="en-US" dirty="0"/>
              <a:t>Two categories of COIs:</a:t>
            </a:r>
          </a:p>
        </p:txBody>
      </p:sp>
      <p:sp>
        <p:nvSpPr>
          <p:cNvPr id="23556" name="Slide Number Placeholder 3"/>
          <p:cNvSpPr>
            <a:spLocks noGrp="1"/>
          </p:cNvSpPr>
          <p:nvPr>
            <p:ph type="sldNum" sz="quarter" idx="4294967295"/>
          </p:nvPr>
        </p:nvSpPr>
        <p:spPr>
          <a:xfrm>
            <a:off x="7870825" y="6503988"/>
            <a:ext cx="414338" cy="304800"/>
          </a:xfrm>
          <a:prstGeom prst="rect">
            <a:avLst/>
          </a:prstGeom>
          <a:noFill/>
        </p:spPr>
        <p:txBody>
          <a:bodyPr/>
          <a:lstStyle/>
          <a:p>
            <a:fld id="{59951EBA-270C-49D6-9680-0B31A0A3902E}" type="slidenum">
              <a:rPr lang="en-US" smtClean="0"/>
              <a:pPr/>
              <a:t>109</a:t>
            </a:fld>
            <a:endParaRPr lang="en-US" dirty="0"/>
          </a:p>
        </p:txBody>
      </p:sp>
      <p:sp>
        <p:nvSpPr>
          <p:cNvPr id="5" name="Pentagon 4"/>
          <p:cNvSpPr/>
          <p:nvPr/>
        </p:nvSpPr>
        <p:spPr>
          <a:xfrm>
            <a:off x="381000" y="3886200"/>
            <a:ext cx="4160837" cy="2614612"/>
          </a:xfrm>
          <a:prstGeom prst="homePlate">
            <a:avLst/>
          </a:prstGeom>
        </p:spPr>
        <p:style>
          <a:lnRef idx="1">
            <a:schemeClr val="accent1"/>
          </a:lnRef>
          <a:fillRef idx="3">
            <a:schemeClr val="accent1"/>
          </a:fillRef>
          <a:effectRef idx="2">
            <a:schemeClr val="accent1"/>
          </a:effectRef>
          <a:fontRef idx="minor">
            <a:schemeClr val="lt1"/>
          </a:fontRef>
        </p:style>
        <p:txBody>
          <a:bodyPr anchor="ctr"/>
          <a:lstStyle/>
          <a:p>
            <a:pPr marL="0" lvl="2" algn="ctr">
              <a:defRPr/>
            </a:pPr>
            <a:r>
              <a:rPr lang="en-US" sz="2400" b="1" dirty="0">
                <a:solidFill>
                  <a:schemeClr val="tx1"/>
                </a:solidFill>
              </a:rPr>
              <a:t>Effectiveness: </a:t>
            </a:r>
          </a:p>
          <a:p>
            <a:pPr marL="0" lvl="2" algn="ctr">
              <a:defRPr/>
            </a:pPr>
            <a:endParaRPr lang="en-US" sz="1800" b="1" dirty="0">
              <a:solidFill>
                <a:schemeClr val="tx1"/>
              </a:solidFill>
            </a:endParaRPr>
          </a:p>
          <a:p>
            <a:pPr marL="0" lvl="2" algn="ctr">
              <a:defRPr/>
            </a:pPr>
            <a:r>
              <a:rPr lang="en-US" sz="1800" b="1" dirty="0">
                <a:solidFill>
                  <a:schemeClr val="tx1"/>
                </a:solidFill>
              </a:rPr>
              <a:t>"Will the system detect the threat in a combat environment at adequate range to allow successful engagement?"</a:t>
            </a:r>
          </a:p>
        </p:txBody>
      </p:sp>
      <p:sp>
        <p:nvSpPr>
          <p:cNvPr id="6" name="Pentagon 5"/>
          <p:cNvSpPr/>
          <p:nvPr/>
        </p:nvSpPr>
        <p:spPr>
          <a:xfrm flipH="1">
            <a:off x="4572000" y="3886200"/>
            <a:ext cx="4130675" cy="2614612"/>
          </a:xfrm>
          <a:prstGeom prst="homePlate">
            <a:avLst/>
          </a:prstGeom>
        </p:spPr>
        <p:style>
          <a:lnRef idx="1">
            <a:schemeClr val="accent1"/>
          </a:lnRef>
          <a:fillRef idx="3">
            <a:schemeClr val="accent1"/>
          </a:fillRef>
          <a:effectRef idx="2">
            <a:schemeClr val="accent1"/>
          </a:effectRef>
          <a:fontRef idx="minor">
            <a:schemeClr val="lt1"/>
          </a:fontRef>
        </p:style>
        <p:txBody>
          <a:bodyPr anchor="ctr"/>
          <a:lstStyle/>
          <a:p>
            <a:pPr marL="0" lvl="2" algn="ctr">
              <a:defRPr/>
            </a:pPr>
            <a:r>
              <a:rPr lang="en-US" sz="2400" b="1" dirty="0">
                <a:solidFill>
                  <a:schemeClr val="tx1"/>
                </a:solidFill>
              </a:rPr>
              <a:t>Suitability:</a:t>
            </a:r>
          </a:p>
          <a:p>
            <a:pPr lvl="2">
              <a:defRPr/>
            </a:pPr>
            <a:endParaRPr lang="en-US" sz="1800" dirty="0">
              <a:solidFill>
                <a:schemeClr val="tx1"/>
              </a:solidFill>
            </a:endParaRPr>
          </a:p>
          <a:p>
            <a:pPr marL="0" lvl="2" algn="ctr">
              <a:defRPr/>
            </a:pPr>
            <a:r>
              <a:rPr lang="en-US" sz="1800" b="1" dirty="0">
                <a:solidFill>
                  <a:schemeClr val="tx1"/>
                </a:solidFill>
              </a:rPr>
              <a:t>"Will the system be safe to operate in a combat environment?“</a:t>
            </a:r>
          </a:p>
          <a:p>
            <a:pPr marL="515938" lvl="2">
              <a:defRPr/>
            </a:pPr>
            <a:endParaRPr lang="en-US" sz="1800" b="1" dirty="0">
              <a:solidFill>
                <a:schemeClr val="tx1"/>
              </a:solidFill>
            </a:endParaRPr>
          </a:p>
          <a:p>
            <a:pPr marL="515938" lvl="2">
              <a:defRPr/>
            </a:pPr>
            <a:endParaRPr lang="en-US" sz="1800" b="1" dirty="0">
              <a:solidFill>
                <a:schemeClr val="tx1"/>
              </a:solidFill>
            </a:endParaRPr>
          </a:p>
        </p:txBody>
      </p:sp>
    </p:spTree>
    <p:extLst>
      <p:ext uri="{BB962C8B-B14F-4D97-AF65-F5344CB8AC3E}">
        <p14:creationId xmlns:p14="http://schemas.microsoft.com/office/powerpoint/2010/main" val="367697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Schedule</a:t>
            </a:r>
          </a:p>
        </p:txBody>
      </p:sp>
      <p:sp>
        <p:nvSpPr>
          <p:cNvPr id="5" name="Slide Number Placeholder 4"/>
          <p:cNvSpPr>
            <a:spLocks noGrp="1"/>
          </p:cNvSpPr>
          <p:nvPr>
            <p:ph type="sldNum" sz="quarter" idx="12"/>
          </p:nvPr>
        </p:nvSpPr>
        <p:spPr/>
        <p:txBody>
          <a:bodyPr/>
          <a:lstStyle/>
          <a:p>
            <a:fld id="{6DD145BB-F4BF-47FE-A7A5-E1B2194B8E74}" type="slidenum">
              <a:rPr lang="en-US" smtClean="0"/>
              <a:t>11</a:t>
            </a:fld>
            <a:endParaRPr lang="en-US"/>
          </a:p>
        </p:txBody>
      </p:sp>
      <p:pic>
        <p:nvPicPr>
          <p:cNvPr id="91138" name="Picture 2" descr="http://www.integritymc.com/blog/wp-content/uploads/2014/08/DAU-sample-IMS-Gantt-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94" y="1524000"/>
            <a:ext cx="8850606" cy="500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7449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2362200" y="152400"/>
            <a:ext cx="6591300" cy="796925"/>
          </a:xfrm>
        </p:spPr>
        <p:txBody>
          <a:bodyPr/>
          <a:lstStyle/>
          <a:p>
            <a:r>
              <a:rPr lang="en-US" sz="3600" i="1" dirty="0"/>
              <a:t>Space Radiation Environment</a:t>
            </a:r>
          </a:p>
        </p:txBody>
      </p:sp>
      <p:sp>
        <p:nvSpPr>
          <p:cNvPr id="49155" name="Rectangle 3"/>
          <p:cNvSpPr>
            <a:spLocks noChangeArrowheads="1"/>
          </p:cNvSpPr>
          <p:nvPr/>
        </p:nvSpPr>
        <p:spPr bwMode="auto">
          <a:xfrm>
            <a:off x="6553200" y="6096000"/>
            <a:ext cx="16922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buClr>
                <a:schemeClr val="tx2"/>
              </a:buClr>
              <a:buSzPct val="65000"/>
              <a:buFont typeface="Monotype Sorts"/>
              <a:buNone/>
            </a:pPr>
            <a:r>
              <a:rPr lang="en-US" sz="1200" b="1" i="1" dirty="0">
                <a:solidFill>
                  <a:srgbClr val="000099"/>
                </a:solidFill>
              </a:rPr>
              <a:t>Nikkei Science, Inc.</a:t>
            </a:r>
          </a:p>
          <a:p>
            <a:pPr>
              <a:buClr>
                <a:schemeClr val="tx2"/>
              </a:buClr>
              <a:buSzPct val="65000"/>
              <a:buFont typeface="Monotype Sorts"/>
              <a:buNone/>
            </a:pPr>
            <a:r>
              <a:rPr lang="en-US" sz="1200" b="1" i="1" dirty="0">
                <a:solidFill>
                  <a:srgbClr val="000099"/>
                </a:solidFill>
              </a:rPr>
              <a:t>of Japan, by K. Endo</a:t>
            </a:r>
          </a:p>
        </p:txBody>
      </p:sp>
      <p:grpSp>
        <p:nvGrpSpPr>
          <p:cNvPr id="49156" name="Group 4"/>
          <p:cNvGrpSpPr>
            <a:grpSpLocks/>
          </p:cNvGrpSpPr>
          <p:nvPr/>
        </p:nvGrpSpPr>
        <p:grpSpPr bwMode="auto">
          <a:xfrm>
            <a:off x="1143000" y="1524000"/>
            <a:ext cx="6705600" cy="4419600"/>
            <a:chOff x="1008" y="935"/>
            <a:chExt cx="4037" cy="2642"/>
          </a:xfrm>
        </p:grpSpPr>
        <p:pic>
          <p:nvPicPr>
            <p:cNvPr id="4915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35"/>
              <a:ext cx="4037" cy="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9158" name="Rectangle 6"/>
            <p:cNvSpPr>
              <a:spLocks noChangeArrowheads="1"/>
            </p:cNvSpPr>
            <p:nvPr/>
          </p:nvSpPr>
          <p:spPr bwMode="auto">
            <a:xfrm>
              <a:off x="3345" y="3006"/>
              <a:ext cx="130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buClr>
                  <a:schemeClr val="tx2"/>
                </a:buClr>
                <a:buSzPct val="65000"/>
                <a:buFont typeface="Monotype Sorts"/>
                <a:buNone/>
              </a:pPr>
              <a:r>
                <a:rPr lang="en-US"/>
                <a:t>Trapped Particles</a:t>
              </a:r>
            </a:p>
          </p:txBody>
        </p:sp>
        <p:sp>
          <p:nvSpPr>
            <p:cNvPr id="49159" name="Rectangle 7"/>
            <p:cNvSpPr>
              <a:spLocks noChangeArrowheads="1"/>
            </p:cNvSpPr>
            <p:nvPr/>
          </p:nvSpPr>
          <p:spPr bwMode="auto">
            <a:xfrm>
              <a:off x="1932" y="1052"/>
              <a:ext cx="216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buClr>
                  <a:schemeClr val="tx2"/>
                </a:buClr>
                <a:buSzPct val="65000"/>
                <a:buFont typeface="Monotype Sorts"/>
                <a:buNone/>
              </a:pPr>
              <a:r>
                <a:rPr lang="en-US"/>
                <a:t>Galactic Cosmic Rays (GCRs)</a:t>
              </a:r>
            </a:p>
          </p:txBody>
        </p:sp>
        <p:sp>
          <p:nvSpPr>
            <p:cNvPr id="49160" name="Rectangle 8"/>
            <p:cNvSpPr>
              <a:spLocks noChangeArrowheads="1"/>
            </p:cNvSpPr>
            <p:nvPr/>
          </p:nvSpPr>
          <p:spPr bwMode="auto">
            <a:xfrm>
              <a:off x="2041" y="2401"/>
              <a:ext cx="1035"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nSpc>
                  <a:spcPct val="80000"/>
                </a:lnSpc>
                <a:buClr>
                  <a:schemeClr val="tx2"/>
                </a:buClr>
                <a:buSzPct val="65000"/>
                <a:buFont typeface="Monotype Sorts"/>
                <a:buNone/>
              </a:pPr>
              <a:r>
                <a:rPr lang="en-US"/>
                <a:t>Solar Protons</a:t>
              </a:r>
            </a:p>
            <a:p>
              <a:pPr>
                <a:lnSpc>
                  <a:spcPct val="80000"/>
                </a:lnSpc>
                <a:buClr>
                  <a:schemeClr val="tx2"/>
                </a:buClr>
                <a:buSzPct val="65000"/>
                <a:buFont typeface="Monotype Sorts"/>
                <a:buNone/>
              </a:pPr>
              <a:r>
                <a:rPr lang="en-US"/>
                <a:t>&amp;</a:t>
              </a:r>
            </a:p>
            <a:p>
              <a:pPr>
                <a:lnSpc>
                  <a:spcPct val="80000"/>
                </a:lnSpc>
                <a:buClr>
                  <a:schemeClr val="tx2"/>
                </a:buClr>
                <a:buSzPct val="65000"/>
                <a:buFont typeface="Monotype Sorts"/>
                <a:buNone/>
              </a:pPr>
              <a:r>
                <a:rPr lang="en-US"/>
                <a:t>Heavier Ions</a:t>
              </a:r>
            </a:p>
          </p:txBody>
        </p:sp>
      </p:grpSp>
    </p:spTree>
    <p:extLst>
      <p:ext uri="{BB962C8B-B14F-4D97-AF65-F5344CB8AC3E}">
        <p14:creationId xmlns:p14="http://schemas.microsoft.com/office/powerpoint/2010/main" val="22229469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676400" y="152400"/>
            <a:ext cx="723639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275" tIns="43854" rIns="89275" bIns="43854" anchor="ctr"/>
          <a:lstStyle/>
          <a:p>
            <a:pPr algn="r">
              <a:lnSpc>
                <a:spcPct val="90000"/>
              </a:lnSpc>
            </a:pPr>
            <a:r>
              <a:rPr lang="en-US" sz="3600" b="1" i="1" dirty="0">
                <a:solidFill>
                  <a:schemeClr val="bg1"/>
                </a:solidFill>
                <a:latin typeface="+mj-lt"/>
              </a:rPr>
              <a:t>DoD Has Unique Radiation Requirements</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447800"/>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0047637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1371600" y="136339"/>
            <a:ext cx="7384942" cy="796925"/>
          </a:xfrm>
        </p:spPr>
        <p:txBody>
          <a:bodyPr/>
          <a:lstStyle/>
          <a:p>
            <a:r>
              <a:rPr lang="en-US" sz="3600" i="1" dirty="0"/>
              <a:t>Critical Technical Parameters (CTPs) </a:t>
            </a:r>
          </a:p>
        </p:txBody>
      </p:sp>
      <p:sp>
        <p:nvSpPr>
          <p:cNvPr id="24579" name="Content Placeholder 2"/>
          <p:cNvSpPr>
            <a:spLocks noGrp="1"/>
          </p:cNvSpPr>
          <p:nvPr>
            <p:ph idx="1"/>
          </p:nvPr>
        </p:nvSpPr>
        <p:spPr>
          <a:xfrm>
            <a:off x="304800" y="1524000"/>
            <a:ext cx="8381999" cy="4876800"/>
          </a:xfrm>
        </p:spPr>
        <p:txBody>
          <a:bodyPr/>
          <a:lstStyle/>
          <a:p>
            <a:r>
              <a:rPr lang="en-US" sz="2800" b="1" dirty="0"/>
              <a:t>Technical objectives related to success of the project, system, and system effectiveness</a:t>
            </a:r>
          </a:p>
          <a:p>
            <a:pPr>
              <a:buFont typeface="Wingdings" pitchFamily="2" charset="2"/>
              <a:buNone/>
            </a:pPr>
            <a:endParaRPr lang="en-US" dirty="0"/>
          </a:p>
        </p:txBody>
      </p:sp>
      <p:sp>
        <p:nvSpPr>
          <p:cNvPr id="24580" name="Slide Number Placeholder 3"/>
          <p:cNvSpPr>
            <a:spLocks noGrp="1"/>
          </p:cNvSpPr>
          <p:nvPr>
            <p:ph type="sldNum" sz="quarter" idx="4294967295"/>
          </p:nvPr>
        </p:nvSpPr>
        <p:spPr>
          <a:xfrm>
            <a:off x="7870825" y="6503988"/>
            <a:ext cx="414338" cy="304800"/>
          </a:xfrm>
          <a:prstGeom prst="rect">
            <a:avLst/>
          </a:prstGeom>
          <a:noFill/>
        </p:spPr>
        <p:txBody>
          <a:bodyPr/>
          <a:lstStyle/>
          <a:p>
            <a:fld id="{11D9A07C-8ED9-4D42-80E4-F9C0AA2EBE2E}" type="slidenum">
              <a:rPr lang="en-US" smtClean="0"/>
              <a:pPr/>
              <a:t>112</a:t>
            </a:fld>
            <a:endParaRPr lang="en-US" dirty="0"/>
          </a:p>
        </p:txBody>
      </p:sp>
      <p:pic>
        <p:nvPicPr>
          <p:cNvPr id="15155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2503" y="2535116"/>
            <a:ext cx="7024281" cy="4044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15380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AutoShape 2"/>
          <p:cNvSpPr>
            <a:spLocks noChangeArrowheads="1"/>
          </p:cNvSpPr>
          <p:nvPr/>
        </p:nvSpPr>
        <p:spPr bwMode="auto">
          <a:xfrm>
            <a:off x="3276600" y="1600200"/>
            <a:ext cx="2674937" cy="366713"/>
          </a:xfrm>
          <a:prstGeom prst="octagon">
            <a:avLst>
              <a:gd name="adj" fmla="val 29259"/>
            </a:avLst>
          </a:prstGeom>
          <a:solidFill>
            <a:srgbClr val="FCFEB9"/>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3" name="Rectangle 3"/>
          <p:cNvSpPr>
            <a:spLocks noChangeArrowheads="1"/>
          </p:cNvSpPr>
          <p:nvPr/>
        </p:nvSpPr>
        <p:spPr bwMode="auto">
          <a:xfrm>
            <a:off x="493713" y="995363"/>
            <a:ext cx="1801812" cy="4800600"/>
          </a:xfrm>
          <a:prstGeom prst="rect">
            <a:avLst/>
          </a:prstGeom>
          <a:solidFill>
            <a:schemeClr val="bg1"/>
          </a:solidFill>
          <a:ln w="12700">
            <a:solidFill>
              <a:schemeClr val="tx1"/>
            </a:solidFill>
            <a:miter lim="800000"/>
            <a:headEnd/>
            <a:tailEnd/>
          </a:ln>
        </p:spPr>
        <p:txBody>
          <a:bodyPr wrap="none" anchor="ctr"/>
          <a:lstStyle/>
          <a:p>
            <a:endParaRPr lang="en-US">
              <a:solidFill>
                <a:schemeClr val="tx1"/>
              </a:solidFill>
            </a:endParaRPr>
          </a:p>
        </p:txBody>
      </p:sp>
      <p:sp>
        <p:nvSpPr>
          <p:cNvPr id="51204" name="Rectangle 4"/>
          <p:cNvSpPr>
            <a:spLocks noChangeArrowheads="1"/>
          </p:cNvSpPr>
          <p:nvPr/>
        </p:nvSpPr>
        <p:spPr bwMode="auto">
          <a:xfrm>
            <a:off x="990600" y="6096000"/>
            <a:ext cx="7469187" cy="392113"/>
          </a:xfrm>
          <a:prstGeom prst="rect">
            <a:avLst/>
          </a:prstGeom>
          <a:solidFill>
            <a:srgbClr val="FCFEB9"/>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5" name="Rectangle 5"/>
          <p:cNvSpPr>
            <a:spLocks noGrp="1" noChangeArrowheads="1"/>
          </p:cNvSpPr>
          <p:nvPr>
            <p:ph type="title" idx="4294967295"/>
          </p:nvPr>
        </p:nvSpPr>
        <p:spPr>
          <a:xfrm>
            <a:off x="821394" y="396280"/>
            <a:ext cx="8150523" cy="411163"/>
          </a:xfrm>
          <a:noFill/>
        </p:spPr>
        <p:txBody>
          <a:bodyPr lIns="90488" tIns="44450" rIns="90488" bIns="44450"/>
          <a:lstStyle/>
          <a:p>
            <a:r>
              <a:rPr lang="en-US" sz="3600" i="1" dirty="0"/>
              <a:t>System Hardness Trade Space</a:t>
            </a:r>
          </a:p>
        </p:txBody>
      </p:sp>
      <p:sp>
        <p:nvSpPr>
          <p:cNvPr id="51206" name="Rectangle 6"/>
          <p:cNvSpPr>
            <a:spLocks noChangeArrowheads="1"/>
          </p:cNvSpPr>
          <p:nvPr/>
        </p:nvSpPr>
        <p:spPr bwMode="auto">
          <a:xfrm>
            <a:off x="1600200" y="6096000"/>
            <a:ext cx="7286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p>
            <a:pPr>
              <a:lnSpc>
                <a:spcPct val="90000"/>
              </a:lnSpc>
              <a:spcBef>
                <a:spcPct val="50000"/>
              </a:spcBef>
            </a:pPr>
            <a:r>
              <a:rPr lang="en-US" b="1">
                <a:solidFill>
                  <a:schemeClr val="tx2"/>
                </a:solidFill>
              </a:rPr>
              <a:t>Highly reliable, survivable systems require Rad Hard parts</a:t>
            </a:r>
          </a:p>
        </p:txBody>
      </p:sp>
      <p:sp>
        <p:nvSpPr>
          <p:cNvPr id="51220" name="Rectangle 72"/>
          <p:cNvSpPr>
            <a:spLocks noChangeArrowheads="1"/>
          </p:cNvSpPr>
          <p:nvPr/>
        </p:nvSpPr>
        <p:spPr bwMode="auto">
          <a:xfrm>
            <a:off x="3505200" y="1676400"/>
            <a:ext cx="26177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7788" tIns="36512" rIns="77788" bIns="36512">
            <a:spAutoFit/>
          </a:bodyPr>
          <a:lstStyle/>
          <a:p>
            <a:pPr defTabSz="644525"/>
            <a:r>
              <a:rPr lang="en-US" sz="1400" b="1" dirty="0">
                <a:solidFill>
                  <a:schemeClr val="tx2"/>
                </a:solidFill>
              </a:rPr>
              <a:t>THE SYSTEM TRADE SPACE</a:t>
            </a:r>
          </a:p>
        </p:txBody>
      </p:sp>
      <p:grpSp>
        <p:nvGrpSpPr>
          <p:cNvPr id="2" name="Group 1"/>
          <p:cNvGrpSpPr/>
          <p:nvPr/>
        </p:nvGrpSpPr>
        <p:grpSpPr>
          <a:xfrm>
            <a:off x="2667000" y="2286000"/>
            <a:ext cx="4378325" cy="2701925"/>
            <a:chOff x="2711450" y="2051050"/>
            <a:chExt cx="4378325" cy="2701925"/>
          </a:xfrm>
        </p:grpSpPr>
        <p:grpSp>
          <p:nvGrpSpPr>
            <p:cNvPr id="51207" name="Group 7"/>
            <p:cNvGrpSpPr>
              <a:grpSpLocks/>
            </p:cNvGrpSpPr>
            <p:nvPr/>
          </p:nvGrpSpPr>
          <p:grpSpPr bwMode="auto">
            <a:xfrm>
              <a:off x="4084638" y="2051050"/>
              <a:ext cx="2617787" cy="1192213"/>
              <a:chOff x="2565" y="1535"/>
              <a:chExt cx="1649" cy="751"/>
            </a:xfrm>
          </p:grpSpPr>
          <p:sp>
            <p:nvSpPr>
              <p:cNvPr id="51271" name="Rectangle 8"/>
              <p:cNvSpPr>
                <a:spLocks noChangeArrowheads="1"/>
              </p:cNvSpPr>
              <p:nvPr/>
            </p:nvSpPr>
            <p:spPr bwMode="auto">
              <a:xfrm>
                <a:off x="2565" y="1990"/>
                <a:ext cx="1649" cy="144"/>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2" name="Rectangle 9"/>
              <p:cNvSpPr>
                <a:spLocks noChangeArrowheads="1"/>
              </p:cNvSpPr>
              <p:nvPr/>
            </p:nvSpPr>
            <p:spPr bwMode="auto">
              <a:xfrm>
                <a:off x="2565" y="1688"/>
                <a:ext cx="1649" cy="143"/>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1273" name="Group 10"/>
              <p:cNvGrpSpPr>
                <a:grpSpLocks/>
              </p:cNvGrpSpPr>
              <p:nvPr/>
            </p:nvGrpSpPr>
            <p:grpSpPr bwMode="auto">
              <a:xfrm>
                <a:off x="2565" y="1535"/>
                <a:ext cx="1649" cy="751"/>
                <a:chOff x="2565" y="1535"/>
                <a:chExt cx="1649" cy="751"/>
              </a:xfrm>
            </p:grpSpPr>
            <p:sp>
              <p:nvSpPr>
                <p:cNvPr id="51274" name="Rectangle 11"/>
                <p:cNvSpPr>
                  <a:spLocks noChangeArrowheads="1"/>
                </p:cNvSpPr>
                <p:nvPr/>
              </p:nvSpPr>
              <p:spPr bwMode="auto">
                <a:xfrm>
                  <a:off x="2565" y="2142"/>
                  <a:ext cx="1649" cy="144"/>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5" name="Rectangle 12"/>
                <p:cNvSpPr>
                  <a:spLocks noChangeArrowheads="1"/>
                </p:cNvSpPr>
                <p:nvPr/>
              </p:nvSpPr>
              <p:spPr bwMode="auto">
                <a:xfrm>
                  <a:off x="2565" y="1839"/>
                  <a:ext cx="1649" cy="143"/>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6" name="Rectangle 13"/>
                <p:cNvSpPr>
                  <a:spLocks noChangeArrowheads="1"/>
                </p:cNvSpPr>
                <p:nvPr/>
              </p:nvSpPr>
              <p:spPr bwMode="auto">
                <a:xfrm>
                  <a:off x="2565" y="1535"/>
                  <a:ext cx="1649" cy="145"/>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1277" name="Group 14"/>
                <p:cNvGrpSpPr>
                  <a:grpSpLocks/>
                </p:cNvGrpSpPr>
                <p:nvPr/>
              </p:nvGrpSpPr>
              <p:grpSpPr bwMode="auto">
                <a:xfrm>
                  <a:off x="2794" y="1555"/>
                  <a:ext cx="1200" cy="710"/>
                  <a:chOff x="2794" y="1555"/>
                  <a:chExt cx="1200" cy="710"/>
                </a:xfrm>
              </p:grpSpPr>
              <p:sp>
                <p:nvSpPr>
                  <p:cNvPr id="51278" name="Line 15"/>
                  <p:cNvSpPr>
                    <a:spLocks noChangeShapeType="1"/>
                  </p:cNvSpPr>
                  <p:nvPr/>
                </p:nvSpPr>
                <p:spPr bwMode="auto">
                  <a:xfrm>
                    <a:off x="2794" y="1555"/>
                    <a:ext cx="0" cy="709"/>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9" name="Line 16"/>
                  <p:cNvSpPr>
                    <a:spLocks noChangeShapeType="1"/>
                  </p:cNvSpPr>
                  <p:nvPr/>
                </p:nvSpPr>
                <p:spPr bwMode="auto">
                  <a:xfrm>
                    <a:off x="3034" y="1555"/>
                    <a:ext cx="0" cy="709"/>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0" name="Line 17"/>
                  <p:cNvSpPr>
                    <a:spLocks noChangeShapeType="1"/>
                  </p:cNvSpPr>
                  <p:nvPr/>
                </p:nvSpPr>
                <p:spPr bwMode="auto">
                  <a:xfrm>
                    <a:off x="3273" y="1555"/>
                    <a:ext cx="0" cy="710"/>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1" name="Line 18"/>
                  <p:cNvSpPr>
                    <a:spLocks noChangeShapeType="1"/>
                  </p:cNvSpPr>
                  <p:nvPr/>
                </p:nvSpPr>
                <p:spPr bwMode="auto">
                  <a:xfrm>
                    <a:off x="3514" y="1555"/>
                    <a:ext cx="0" cy="710"/>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2" name="Line 19"/>
                  <p:cNvSpPr>
                    <a:spLocks noChangeShapeType="1"/>
                  </p:cNvSpPr>
                  <p:nvPr/>
                </p:nvSpPr>
                <p:spPr bwMode="auto">
                  <a:xfrm>
                    <a:off x="3754" y="1555"/>
                    <a:ext cx="0" cy="709"/>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3" name="Line 20"/>
                  <p:cNvSpPr>
                    <a:spLocks noChangeShapeType="1"/>
                  </p:cNvSpPr>
                  <p:nvPr/>
                </p:nvSpPr>
                <p:spPr bwMode="auto">
                  <a:xfrm>
                    <a:off x="3994" y="1555"/>
                    <a:ext cx="0" cy="709"/>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sp>
          <p:nvSpPr>
            <p:cNvPr id="51208" name="Line 21"/>
            <p:cNvSpPr>
              <a:spLocks noChangeShapeType="1"/>
            </p:cNvSpPr>
            <p:nvPr/>
          </p:nvSpPr>
          <p:spPr bwMode="auto">
            <a:xfrm flipH="1">
              <a:off x="2711450" y="2081213"/>
              <a:ext cx="1387475" cy="509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09" name="Line 22"/>
            <p:cNvSpPr>
              <a:spLocks noChangeShapeType="1"/>
            </p:cNvSpPr>
            <p:nvPr/>
          </p:nvSpPr>
          <p:spPr bwMode="auto">
            <a:xfrm flipH="1">
              <a:off x="2738438" y="2322513"/>
              <a:ext cx="1366837" cy="52863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10" name="Line 23"/>
            <p:cNvSpPr>
              <a:spLocks noChangeShapeType="1"/>
            </p:cNvSpPr>
            <p:nvPr/>
          </p:nvSpPr>
          <p:spPr bwMode="auto">
            <a:xfrm flipH="1">
              <a:off x="2738438" y="2578100"/>
              <a:ext cx="1349375" cy="520700"/>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11" name="Line 24"/>
            <p:cNvSpPr>
              <a:spLocks noChangeShapeType="1"/>
            </p:cNvSpPr>
            <p:nvPr/>
          </p:nvSpPr>
          <p:spPr bwMode="auto">
            <a:xfrm flipH="1">
              <a:off x="2738438" y="2811463"/>
              <a:ext cx="1366837" cy="561975"/>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12" name="Line 25"/>
            <p:cNvSpPr>
              <a:spLocks noChangeShapeType="1"/>
            </p:cNvSpPr>
            <p:nvPr/>
          </p:nvSpPr>
          <p:spPr bwMode="auto">
            <a:xfrm flipH="1">
              <a:off x="2738438" y="3046413"/>
              <a:ext cx="1347787" cy="600075"/>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13" name="Line 26"/>
            <p:cNvSpPr>
              <a:spLocks noChangeShapeType="1"/>
            </p:cNvSpPr>
            <p:nvPr/>
          </p:nvSpPr>
          <p:spPr bwMode="auto">
            <a:xfrm flipV="1">
              <a:off x="2759075" y="2465388"/>
              <a:ext cx="0" cy="154781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14" name="Freeform 27"/>
            <p:cNvSpPr>
              <a:spLocks/>
            </p:cNvSpPr>
            <p:nvPr/>
          </p:nvSpPr>
          <p:spPr bwMode="auto">
            <a:xfrm>
              <a:off x="2754313" y="3279775"/>
              <a:ext cx="3951287" cy="738188"/>
            </a:xfrm>
            <a:custGeom>
              <a:avLst/>
              <a:gdLst>
                <a:gd name="T0" fmla="*/ 0 w 2481"/>
                <a:gd name="T1" fmla="*/ 2147483647 h 433"/>
                <a:gd name="T2" fmla="*/ 2147483647 w 2481"/>
                <a:gd name="T3" fmla="*/ 0 h 433"/>
                <a:gd name="T4" fmla="*/ 2147483647 w 2481"/>
                <a:gd name="T5" fmla="*/ 0 h 433"/>
                <a:gd name="T6" fmla="*/ 2147483647 w 2481"/>
                <a:gd name="T7" fmla="*/ 2147483647 h 433"/>
                <a:gd name="T8" fmla="*/ 0 w 2481"/>
                <a:gd name="T9" fmla="*/ 2147483647 h 433"/>
                <a:gd name="T10" fmla="*/ 0 60000 65536"/>
                <a:gd name="T11" fmla="*/ 0 60000 65536"/>
                <a:gd name="T12" fmla="*/ 0 60000 65536"/>
                <a:gd name="T13" fmla="*/ 0 60000 65536"/>
                <a:gd name="T14" fmla="*/ 0 60000 65536"/>
                <a:gd name="T15" fmla="*/ 0 w 2481"/>
                <a:gd name="T16" fmla="*/ 0 h 433"/>
                <a:gd name="T17" fmla="*/ 2481 w 2481"/>
                <a:gd name="T18" fmla="*/ 433 h 433"/>
              </a:gdLst>
              <a:ahLst/>
              <a:cxnLst>
                <a:cxn ang="T10">
                  <a:pos x="T0" y="T1"/>
                </a:cxn>
                <a:cxn ang="T11">
                  <a:pos x="T2" y="T3"/>
                </a:cxn>
                <a:cxn ang="T12">
                  <a:pos x="T4" y="T5"/>
                </a:cxn>
                <a:cxn ang="T13">
                  <a:pos x="T6" y="T7"/>
                </a:cxn>
                <a:cxn ang="T14">
                  <a:pos x="T8" y="T9"/>
                </a:cxn>
              </a:cxnLst>
              <a:rect l="T15" t="T16" r="T17" b="T18"/>
              <a:pathLst>
                <a:path w="2481" h="433">
                  <a:moveTo>
                    <a:pt x="0" y="432"/>
                  </a:moveTo>
                  <a:lnTo>
                    <a:pt x="792" y="0"/>
                  </a:lnTo>
                  <a:lnTo>
                    <a:pt x="2480" y="0"/>
                  </a:lnTo>
                  <a:lnTo>
                    <a:pt x="1782" y="432"/>
                  </a:lnTo>
                  <a:lnTo>
                    <a:pt x="0" y="432"/>
                  </a:lnTo>
                </a:path>
              </a:pathLst>
            </a:custGeom>
            <a:solidFill>
              <a:srgbClr val="FFFFFF"/>
            </a:solidFill>
            <a:ln w="25400" cap="rnd" cmpd="sng">
              <a:solidFill>
                <a:srgbClr val="000000"/>
              </a:solidFill>
              <a:prstDash val="solid"/>
              <a:round/>
              <a:headEnd type="none" w="med" len="med"/>
              <a:tailEnd type="none" w="med" len="med"/>
            </a:ln>
          </p:spPr>
          <p:txBody>
            <a:bodyPr/>
            <a:lstStyle/>
            <a:p>
              <a:endParaRPr lang="en-US"/>
            </a:p>
          </p:txBody>
        </p:sp>
        <p:grpSp>
          <p:nvGrpSpPr>
            <p:cNvPr id="51215" name="Group 28"/>
            <p:cNvGrpSpPr>
              <a:grpSpLocks/>
            </p:cNvGrpSpPr>
            <p:nvPr/>
          </p:nvGrpSpPr>
          <p:grpSpPr bwMode="auto">
            <a:xfrm>
              <a:off x="4316413" y="2466975"/>
              <a:ext cx="1076325" cy="1019175"/>
              <a:chOff x="2719" y="1797"/>
              <a:chExt cx="678" cy="642"/>
            </a:xfrm>
          </p:grpSpPr>
          <p:pic>
            <p:nvPicPr>
              <p:cNvPr id="51232" name="Picture 2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9" y="1797"/>
                <a:ext cx="678"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1233" name="Group 30"/>
              <p:cNvGrpSpPr>
                <a:grpSpLocks/>
              </p:cNvGrpSpPr>
              <p:nvPr/>
            </p:nvGrpSpPr>
            <p:grpSpPr bwMode="auto">
              <a:xfrm>
                <a:off x="2933" y="1907"/>
                <a:ext cx="169" cy="192"/>
                <a:chOff x="2933" y="1907"/>
                <a:chExt cx="169" cy="192"/>
              </a:xfrm>
            </p:grpSpPr>
            <p:sp>
              <p:nvSpPr>
                <p:cNvPr id="51234" name="Freeform 31"/>
                <p:cNvSpPr>
                  <a:spLocks/>
                </p:cNvSpPr>
                <p:nvPr/>
              </p:nvSpPr>
              <p:spPr bwMode="auto">
                <a:xfrm>
                  <a:off x="2978" y="1914"/>
                  <a:ext cx="88" cy="184"/>
                </a:xfrm>
                <a:custGeom>
                  <a:avLst/>
                  <a:gdLst>
                    <a:gd name="T0" fmla="*/ 72 w 88"/>
                    <a:gd name="T1" fmla="*/ 0 h 184"/>
                    <a:gd name="T2" fmla="*/ 87 w 88"/>
                    <a:gd name="T3" fmla="*/ 13 h 184"/>
                    <a:gd name="T4" fmla="*/ 6 w 88"/>
                    <a:gd name="T5" fmla="*/ 183 h 184"/>
                    <a:gd name="T6" fmla="*/ 0 w 88"/>
                    <a:gd name="T7" fmla="*/ 152 h 184"/>
                    <a:gd name="T8" fmla="*/ 72 w 88"/>
                    <a:gd name="T9" fmla="*/ 0 h 184"/>
                    <a:gd name="T10" fmla="*/ 0 60000 65536"/>
                    <a:gd name="T11" fmla="*/ 0 60000 65536"/>
                    <a:gd name="T12" fmla="*/ 0 60000 65536"/>
                    <a:gd name="T13" fmla="*/ 0 60000 65536"/>
                    <a:gd name="T14" fmla="*/ 0 60000 65536"/>
                    <a:gd name="T15" fmla="*/ 0 w 88"/>
                    <a:gd name="T16" fmla="*/ 0 h 184"/>
                    <a:gd name="T17" fmla="*/ 88 w 88"/>
                    <a:gd name="T18" fmla="*/ 184 h 184"/>
                  </a:gdLst>
                  <a:ahLst/>
                  <a:cxnLst>
                    <a:cxn ang="T10">
                      <a:pos x="T0" y="T1"/>
                    </a:cxn>
                    <a:cxn ang="T11">
                      <a:pos x="T2" y="T3"/>
                    </a:cxn>
                    <a:cxn ang="T12">
                      <a:pos x="T4" y="T5"/>
                    </a:cxn>
                    <a:cxn ang="T13">
                      <a:pos x="T6" y="T7"/>
                    </a:cxn>
                    <a:cxn ang="T14">
                      <a:pos x="T8" y="T9"/>
                    </a:cxn>
                  </a:cxnLst>
                  <a:rect l="T15" t="T16" r="T17" b="T18"/>
                  <a:pathLst>
                    <a:path w="88" h="184">
                      <a:moveTo>
                        <a:pt x="72" y="0"/>
                      </a:moveTo>
                      <a:lnTo>
                        <a:pt x="87" y="13"/>
                      </a:lnTo>
                      <a:lnTo>
                        <a:pt x="6" y="183"/>
                      </a:lnTo>
                      <a:lnTo>
                        <a:pt x="0" y="152"/>
                      </a:lnTo>
                      <a:lnTo>
                        <a:pt x="72" y="0"/>
                      </a:lnTo>
                    </a:path>
                  </a:pathLst>
                </a:custGeom>
                <a:solidFill>
                  <a:srgbClr val="404040"/>
                </a:solidFill>
                <a:ln w="12700" cap="rnd" cmpd="sng">
                  <a:solidFill>
                    <a:srgbClr val="000000"/>
                  </a:solidFill>
                  <a:prstDash val="solid"/>
                  <a:round/>
                  <a:headEnd type="none" w="med" len="med"/>
                  <a:tailEnd type="none" w="med" len="med"/>
                </a:ln>
              </p:spPr>
              <p:txBody>
                <a:bodyPr/>
                <a:lstStyle/>
                <a:p>
                  <a:endParaRPr lang="en-US"/>
                </a:p>
              </p:txBody>
            </p:sp>
            <p:sp>
              <p:nvSpPr>
                <p:cNvPr id="51235" name="Freeform 32"/>
                <p:cNvSpPr>
                  <a:spLocks/>
                </p:cNvSpPr>
                <p:nvPr/>
              </p:nvSpPr>
              <p:spPr bwMode="auto">
                <a:xfrm>
                  <a:off x="2978" y="2003"/>
                  <a:ext cx="113" cy="69"/>
                </a:xfrm>
                <a:custGeom>
                  <a:avLst/>
                  <a:gdLst>
                    <a:gd name="T0" fmla="*/ 0 w 113"/>
                    <a:gd name="T1" fmla="*/ 52 h 69"/>
                    <a:gd name="T2" fmla="*/ 9 w 113"/>
                    <a:gd name="T3" fmla="*/ 68 h 69"/>
                    <a:gd name="T4" fmla="*/ 112 w 113"/>
                    <a:gd name="T5" fmla="*/ 17 h 69"/>
                    <a:gd name="T6" fmla="*/ 105 w 113"/>
                    <a:gd name="T7" fmla="*/ 0 h 69"/>
                    <a:gd name="T8" fmla="*/ 0 w 113"/>
                    <a:gd name="T9" fmla="*/ 52 h 69"/>
                    <a:gd name="T10" fmla="*/ 0 60000 65536"/>
                    <a:gd name="T11" fmla="*/ 0 60000 65536"/>
                    <a:gd name="T12" fmla="*/ 0 60000 65536"/>
                    <a:gd name="T13" fmla="*/ 0 60000 65536"/>
                    <a:gd name="T14" fmla="*/ 0 60000 65536"/>
                    <a:gd name="T15" fmla="*/ 0 w 113"/>
                    <a:gd name="T16" fmla="*/ 0 h 69"/>
                    <a:gd name="T17" fmla="*/ 113 w 113"/>
                    <a:gd name="T18" fmla="*/ 69 h 69"/>
                  </a:gdLst>
                  <a:ahLst/>
                  <a:cxnLst>
                    <a:cxn ang="T10">
                      <a:pos x="T0" y="T1"/>
                    </a:cxn>
                    <a:cxn ang="T11">
                      <a:pos x="T2" y="T3"/>
                    </a:cxn>
                    <a:cxn ang="T12">
                      <a:pos x="T4" y="T5"/>
                    </a:cxn>
                    <a:cxn ang="T13">
                      <a:pos x="T6" y="T7"/>
                    </a:cxn>
                    <a:cxn ang="T14">
                      <a:pos x="T8" y="T9"/>
                    </a:cxn>
                  </a:cxnLst>
                  <a:rect l="T15" t="T16" r="T17" b="T18"/>
                  <a:pathLst>
                    <a:path w="113" h="69">
                      <a:moveTo>
                        <a:pt x="0" y="52"/>
                      </a:moveTo>
                      <a:lnTo>
                        <a:pt x="9" y="68"/>
                      </a:lnTo>
                      <a:lnTo>
                        <a:pt x="112" y="17"/>
                      </a:lnTo>
                      <a:lnTo>
                        <a:pt x="105" y="0"/>
                      </a:lnTo>
                      <a:lnTo>
                        <a:pt x="0" y="52"/>
                      </a:lnTo>
                    </a:path>
                  </a:pathLst>
                </a:custGeom>
                <a:solidFill>
                  <a:srgbClr val="808080"/>
                </a:solidFill>
                <a:ln w="12700" cap="rnd" cmpd="sng">
                  <a:solidFill>
                    <a:srgbClr val="000000"/>
                  </a:solidFill>
                  <a:prstDash val="solid"/>
                  <a:round/>
                  <a:headEnd type="none" w="med" len="med"/>
                  <a:tailEnd type="none" w="med" len="med"/>
                </a:ln>
              </p:spPr>
              <p:txBody>
                <a:bodyPr/>
                <a:lstStyle/>
                <a:p>
                  <a:endParaRPr lang="en-US"/>
                </a:p>
              </p:txBody>
            </p:sp>
            <p:sp>
              <p:nvSpPr>
                <p:cNvPr id="51236" name="Freeform 33"/>
                <p:cNvSpPr>
                  <a:spLocks/>
                </p:cNvSpPr>
                <p:nvPr/>
              </p:nvSpPr>
              <p:spPr bwMode="auto">
                <a:xfrm>
                  <a:off x="2983" y="2019"/>
                  <a:ext cx="108" cy="64"/>
                </a:xfrm>
                <a:custGeom>
                  <a:avLst/>
                  <a:gdLst>
                    <a:gd name="T0" fmla="*/ 6 w 108"/>
                    <a:gd name="T1" fmla="*/ 49 h 64"/>
                    <a:gd name="T2" fmla="*/ 0 w 108"/>
                    <a:gd name="T3" fmla="*/ 63 h 64"/>
                    <a:gd name="T4" fmla="*/ 104 w 108"/>
                    <a:gd name="T5" fmla="*/ 13 h 64"/>
                    <a:gd name="T6" fmla="*/ 107 w 108"/>
                    <a:gd name="T7" fmla="*/ 0 h 64"/>
                    <a:gd name="T8" fmla="*/ 6 w 108"/>
                    <a:gd name="T9" fmla="*/ 49 h 64"/>
                    <a:gd name="T10" fmla="*/ 0 60000 65536"/>
                    <a:gd name="T11" fmla="*/ 0 60000 65536"/>
                    <a:gd name="T12" fmla="*/ 0 60000 65536"/>
                    <a:gd name="T13" fmla="*/ 0 60000 65536"/>
                    <a:gd name="T14" fmla="*/ 0 60000 65536"/>
                    <a:gd name="T15" fmla="*/ 0 w 108"/>
                    <a:gd name="T16" fmla="*/ 0 h 64"/>
                    <a:gd name="T17" fmla="*/ 108 w 108"/>
                    <a:gd name="T18" fmla="*/ 64 h 64"/>
                  </a:gdLst>
                  <a:ahLst/>
                  <a:cxnLst>
                    <a:cxn ang="T10">
                      <a:pos x="T0" y="T1"/>
                    </a:cxn>
                    <a:cxn ang="T11">
                      <a:pos x="T2" y="T3"/>
                    </a:cxn>
                    <a:cxn ang="T12">
                      <a:pos x="T4" y="T5"/>
                    </a:cxn>
                    <a:cxn ang="T13">
                      <a:pos x="T6" y="T7"/>
                    </a:cxn>
                    <a:cxn ang="T14">
                      <a:pos x="T8" y="T9"/>
                    </a:cxn>
                  </a:cxnLst>
                  <a:rect l="T15" t="T16" r="T17" b="T18"/>
                  <a:pathLst>
                    <a:path w="108" h="64">
                      <a:moveTo>
                        <a:pt x="6" y="49"/>
                      </a:moveTo>
                      <a:lnTo>
                        <a:pt x="0" y="63"/>
                      </a:lnTo>
                      <a:lnTo>
                        <a:pt x="104" y="13"/>
                      </a:lnTo>
                      <a:lnTo>
                        <a:pt x="107" y="0"/>
                      </a:lnTo>
                      <a:lnTo>
                        <a:pt x="6" y="49"/>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en-US"/>
                </a:p>
              </p:txBody>
            </p:sp>
            <p:sp>
              <p:nvSpPr>
                <p:cNvPr id="51237" name="Freeform 34"/>
                <p:cNvSpPr>
                  <a:spLocks/>
                </p:cNvSpPr>
                <p:nvPr/>
              </p:nvSpPr>
              <p:spPr bwMode="auto">
                <a:xfrm>
                  <a:off x="2985" y="2032"/>
                  <a:ext cx="106" cy="56"/>
                </a:xfrm>
                <a:custGeom>
                  <a:avLst/>
                  <a:gdLst>
                    <a:gd name="T0" fmla="*/ 0 w 106"/>
                    <a:gd name="T1" fmla="*/ 48 h 56"/>
                    <a:gd name="T2" fmla="*/ 4 w 106"/>
                    <a:gd name="T3" fmla="*/ 55 h 56"/>
                    <a:gd name="T4" fmla="*/ 105 w 106"/>
                    <a:gd name="T5" fmla="*/ 8 h 56"/>
                    <a:gd name="T6" fmla="*/ 101 w 106"/>
                    <a:gd name="T7" fmla="*/ 0 h 56"/>
                    <a:gd name="T8" fmla="*/ 0 w 106"/>
                    <a:gd name="T9" fmla="*/ 48 h 56"/>
                    <a:gd name="T10" fmla="*/ 0 60000 65536"/>
                    <a:gd name="T11" fmla="*/ 0 60000 65536"/>
                    <a:gd name="T12" fmla="*/ 0 60000 65536"/>
                    <a:gd name="T13" fmla="*/ 0 60000 65536"/>
                    <a:gd name="T14" fmla="*/ 0 60000 65536"/>
                    <a:gd name="T15" fmla="*/ 0 w 106"/>
                    <a:gd name="T16" fmla="*/ 0 h 56"/>
                    <a:gd name="T17" fmla="*/ 106 w 106"/>
                    <a:gd name="T18" fmla="*/ 56 h 56"/>
                  </a:gdLst>
                  <a:ahLst/>
                  <a:cxnLst>
                    <a:cxn ang="T10">
                      <a:pos x="T0" y="T1"/>
                    </a:cxn>
                    <a:cxn ang="T11">
                      <a:pos x="T2" y="T3"/>
                    </a:cxn>
                    <a:cxn ang="T12">
                      <a:pos x="T4" y="T5"/>
                    </a:cxn>
                    <a:cxn ang="T13">
                      <a:pos x="T6" y="T7"/>
                    </a:cxn>
                    <a:cxn ang="T14">
                      <a:pos x="T8" y="T9"/>
                    </a:cxn>
                  </a:cxnLst>
                  <a:rect l="T15" t="T16" r="T17" b="T18"/>
                  <a:pathLst>
                    <a:path w="106" h="56">
                      <a:moveTo>
                        <a:pt x="0" y="48"/>
                      </a:moveTo>
                      <a:lnTo>
                        <a:pt x="4" y="55"/>
                      </a:lnTo>
                      <a:lnTo>
                        <a:pt x="105" y="8"/>
                      </a:lnTo>
                      <a:lnTo>
                        <a:pt x="101" y="0"/>
                      </a:lnTo>
                      <a:lnTo>
                        <a:pt x="0" y="48"/>
                      </a:lnTo>
                    </a:path>
                  </a:pathLst>
                </a:custGeom>
                <a:solidFill>
                  <a:srgbClr val="808080"/>
                </a:solidFill>
                <a:ln w="12700" cap="rnd" cmpd="sng">
                  <a:solidFill>
                    <a:srgbClr val="000000"/>
                  </a:solidFill>
                  <a:prstDash val="solid"/>
                  <a:round/>
                  <a:headEnd type="none" w="med" len="med"/>
                  <a:tailEnd type="none" w="med" len="med"/>
                </a:ln>
              </p:spPr>
              <p:txBody>
                <a:bodyPr/>
                <a:lstStyle/>
                <a:p>
                  <a:endParaRPr lang="en-US"/>
                </a:p>
              </p:txBody>
            </p:sp>
            <p:sp>
              <p:nvSpPr>
                <p:cNvPr id="51238" name="Freeform 35"/>
                <p:cNvSpPr>
                  <a:spLocks/>
                </p:cNvSpPr>
                <p:nvPr/>
              </p:nvSpPr>
              <p:spPr bwMode="auto">
                <a:xfrm>
                  <a:off x="2969" y="2063"/>
                  <a:ext cx="22" cy="36"/>
                </a:xfrm>
                <a:custGeom>
                  <a:avLst/>
                  <a:gdLst>
                    <a:gd name="T0" fmla="*/ 7 w 22"/>
                    <a:gd name="T1" fmla="*/ 0 h 36"/>
                    <a:gd name="T2" fmla="*/ 21 w 22"/>
                    <a:gd name="T3" fmla="*/ 31 h 36"/>
                    <a:gd name="T4" fmla="*/ 11 w 22"/>
                    <a:gd name="T5" fmla="*/ 35 h 36"/>
                    <a:gd name="T6" fmla="*/ 0 w 22"/>
                    <a:gd name="T7" fmla="*/ 3 h 36"/>
                    <a:gd name="T8" fmla="*/ 7 w 22"/>
                    <a:gd name="T9" fmla="*/ 0 h 36"/>
                    <a:gd name="T10" fmla="*/ 0 60000 65536"/>
                    <a:gd name="T11" fmla="*/ 0 60000 65536"/>
                    <a:gd name="T12" fmla="*/ 0 60000 65536"/>
                    <a:gd name="T13" fmla="*/ 0 60000 65536"/>
                    <a:gd name="T14" fmla="*/ 0 60000 65536"/>
                    <a:gd name="T15" fmla="*/ 0 w 22"/>
                    <a:gd name="T16" fmla="*/ 0 h 36"/>
                    <a:gd name="T17" fmla="*/ 22 w 22"/>
                    <a:gd name="T18" fmla="*/ 36 h 36"/>
                  </a:gdLst>
                  <a:ahLst/>
                  <a:cxnLst>
                    <a:cxn ang="T10">
                      <a:pos x="T0" y="T1"/>
                    </a:cxn>
                    <a:cxn ang="T11">
                      <a:pos x="T2" y="T3"/>
                    </a:cxn>
                    <a:cxn ang="T12">
                      <a:pos x="T4" y="T5"/>
                    </a:cxn>
                    <a:cxn ang="T13">
                      <a:pos x="T6" y="T7"/>
                    </a:cxn>
                    <a:cxn ang="T14">
                      <a:pos x="T8" y="T9"/>
                    </a:cxn>
                  </a:cxnLst>
                  <a:rect l="T15" t="T16" r="T17" b="T18"/>
                  <a:pathLst>
                    <a:path w="22" h="36">
                      <a:moveTo>
                        <a:pt x="7" y="0"/>
                      </a:moveTo>
                      <a:lnTo>
                        <a:pt x="21" y="31"/>
                      </a:lnTo>
                      <a:lnTo>
                        <a:pt x="11" y="35"/>
                      </a:lnTo>
                      <a:lnTo>
                        <a:pt x="0" y="3"/>
                      </a:lnTo>
                      <a:lnTo>
                        <a:pt x="7" y="0"/>
                      </a:lnTo>
                    </a:path>
                  </a:pathLst>
                </a:custGeom>
                <a:solidFill>
                  <a:srgbClr val="606060"/>
                </a:solidFill>
                <a:ln w="12700" cap="rnd" cmpd="sng">
                  <a:solidFill>
                    <a:srgbClr val="000000"/>
                  </a:solidFill>
                  <a:prstDash val="solid"/>
                  <a:round/>
                  <a:headEnd type="none" w="med" len="med"/>
                  <a:tailEnd type="none" w="med" len="med"/>
                </a:ln>
              </p:spPr>
              <p:txBody>
                <a:bodyPr/>
                <a:lstStyle/>
                <a:p>
                  <a:endParaRPr lang="en-US"/>
                </a:p>
              </p:txBody>
            </p:sp>
            <p:sp>
              <p:nvSpPr>
                <p:cNvPr id="51239" name="Freeform 36"/>
                <p:cNvSpPr>
                  <a:spLocks/>
                </p:cNvSpPr>
                <p:nvPr/>
              </p:nvSpPr>
              <p:spPr bwMode="auto">
                <a:xfrm>
                  <a:off x="3079" y="2012"/>
                  <a:ext cx="23" cy="34"/>
                </a:xfrm>
                <a:custGeom>
                  <a:avLst/>
                  <a:gdLst>
                    <a:gd name="T0" fmla="*/ 0 w 23"/>
                    <a:gd name="T1" fmla="*/ 3 h 34"/>
                    <a:gd name="T2" fmla="*/ 13 w 23"/>
                    <a:gd name="T3" fmla="*/ 33 h 34"/>
                    <a:gd name="T4" fmla="*/ 22 w 23"/>
                    <a:gd name="T5" fmla="*/ 29 h 34"/>
                    <a:gd name="T6" fmla="*/ 8 w 23"/>
                    <a:gd name="T7" fmla="*/ 0 h 34"/>
                    <a:gd name="T8" fmla="*/ 0 w 23"/>
                    <a:gd name="T9" fmla="*/ 3 h 34"/>
                    <a:gd name="T10" fmla="*/ 0 60000 65536"/>
                    <a:gd name="T11" fmla="*/ 0 60000 65536"/>
                    <a:gd name="T12" fmla="*/ 0 60000 65536"/>
                    <a:gd name="T13" fmla="*/ 0 60000 65536"/>
                    <a:gd name="T14" fmla="*/ 0 60000 65536"/>
                    <a:gd name="T15" fmla="*/ 0 w 23"/>
                    <a:gd name="T16" fmla="*/ 0 h 34"/>
                    <a:gd name="T17" fmla="*/ 23 w 23"/>
                    <a:gd name="T18" fmla="*/ 34 h 34"/>
                  </a:gdLst>
                  <a:ahLst/>
                  <a:cxnLst>
                    <a:cxn ang="T10">
                      <a:pos x="T0" y="T1"/>
                    </a:cxn>
                    <a:cxn ang="T11">
                      <a:pos x="T2" y="T3"/>
                    </a:cxn>
                    <a:cxn ang="T12">
                      <a:pos x="T4" y="T5"/>
                    </a:cxn>
                    <a:cxn ang="T13">
                      <a:pos x="T6" y="T7"/>
                    </a:cxn>
                    <a:cxn ang="T14">
                      <a:pos x="T8" y="T9"/>
                    </a:cxn>
                  </a:cxnLst>
                  <a:rect l="T15" t="T16" r="T17" b="T18"/>
                  <a:pathLst>
                    <a:path w="23" h="34">
                      <a:moveTo>
                        <a:pt x="0" y="3"/>
                      </a:moveTo>
                      <a:lnTo>
                        <a:pt x="13" y="33"/>
                      </a:lnTo>
                      <a:lnTo>
                        <a:pt x="22" y="29"/>
                      </a:lnTo>
                      <a:lnTo>
                        <a:pt x="8" y="0"/>
                      </a:lnTo>
                      <a:lnTo>
                        <a:pt x="0" y="3"/>
                      </a:lnTo>
                    </a:path>
                  </a:pathLst>
                </a:custGeom>
                <a:solidFill>
                  <a:srgbClr val="606060"/>
                </a:solidFill>
                <a:ln w="12700" cap="rnd" cmpd="sng">
                  <a:solidFill>
                    <a:srgbClr val="000000"/>
                  </a:solidFill>
                  <a:prstDash val="solid"/>
                  <a:round/>
                  <a:headEnd type="none" w="med" len="med"/>
                  <a:tailEnd type="none" w="med" len="med"/>
                </a:ln>
              </p:spPr>
              <p:txBody>
                <a:bodyPr/>
                <a:lstStyle/>
                <a:p>
                  <a:endParaRPr lang="en-US"/>
                </a:p>
              </p:txBody>
            </p:sp>
            <p:sp>
              <p:nvSpPr>
                <p:cNvPr id="51240" name="Freeform 37"/>
                <p:cNvSpPr>
                  <a:spLocks/>
                </p:cNvSpPr>
                <p:nvPr/>
              </p:nvSpPr>
              <p:spPr bwMode="auto">
                <a:xfrm>
                  <a:off x="3050" y="1908"/>
                  <a:ext cx="48" cy="133"/>
                </a:xfrm>
                <a:custGeom>
                  <a:avLst/>
                  <a:gdLst>
                    <a:gd name="T0" fmla="*/ 0 w 48"/>
                    <a:gd name="T1" fmla="*/ 0 h 133"/>
                    <a:gd name="T2" fmla="*/ 27 w 48"/>
                    <a:gd name="T3" fmla="*/ 103 h 133"/>
                    <a:gd name="T4" fmla="*/ 47 w 48"/>
                    <a:gd name="T5" fmla="*/ 132 h 133"/>
                    <a:gd name="T6" fmla="*/ 22 w 48"/>
                    <a:gd name="T7" fmla="*/ 18 h 133"/>
                    <a:gd name="T8" fmla="*/ 0 w 48"/>
                    <a:gd name="T9" fmla="*/ 0 h 133"/>
                    <a:gd name="T10" fmla="*/ 0 60000 65536"/>
                    <a:gd name="T11" fmla="*/ 0 60000 65536"/>
                    <a:gd name="T12" fmla="*/ 0 60000 65536"/>
                    <a:gd name="T13" fmla="*/ 0 60000 65536"/>
                    <a:gd name="T14" fmla="*/ 0 60000 65536"/>
                    <a:gd name="T15" fmla="*/ 0 w 48"/>
                    <a:gd name="T16" fmla="*/ 0 h 133"/>
                    <a:gd name="T17" fmla="*/ 48 w 48"/>
                    <a:gd name="T18" fmla="*/ 133 h 133"/>
                  </a:gdLst>
                  <a:ahLst/>
                  <a:cxnLst>
                    <a:cxn ang="T10">
                      <a:pos x="T0" y="T1"/>
                    </a:cxn>
                    <a:cxn ang="T11">
                      <a:pos x="T2" y="T3"/>
                    </a:cxn>
                    <a:cxn ang="T12">
                      <a:pos x="T4" y="T5"/>
                    </a:cxn>
                    <a:cxn ang="T13">
                      <a:pos x="T6" y="T7"/>
                    </a:cxn>
                    <a:cxn ang="T14">
                      <a:pos x="T8" y="T9"/>
                    </a:cxn>
                  </a:cxnLst>
                  <a:rect l="T15" t="T16" r="T17" b="T18"/>
                  <a:pathLst>
                    <a:path w="48" h="133">
                      <a:moveTo>
                        <a:pt x="0" y="0"/>
                      </a:moveTo>
                      <a:lnTo>
                        <a:pt x="27" y="103"/>
                      </a:lnTo>
                      <a:lnTo>
                        <a:pt x="47" y="132"/>
                      </a:lnTo>
                      <a:lnTo>
                        <a:pt x="22" y="18"/>
                      </a:lnTo>
                      <a:lnTo>
                        <a:pt x="0" y="0"/>
                      </a:lnTo>
                    </a:path>
                  </a:pathLst>
                </a:custGeom>
                <a:solidFill>
                  <a:srgbClr val="404040"/>
                </a:solidFill>
                <a:ln w="12700" cap="rnd" cmpd="sng">
                  <a:solidFill>
                    <a:srgbClr val="000000"/>
                  </a:solidFill>
                  <a:prstDash val="solid"/>
                  <a:round/>
                  <a:headEnd type="none" w="med" len="med"/>
                  <a:tailEnd type="none" w="med" len="med"/>
                </a:ln>
              </p:spPr>
              <p:txBody>
                <a:bodyPr/>
                <a:lstStyle/>
                <a:p>
                  <a:endParaRPr lang="en-US"/>
                </a:p>
              </p:txBody>
            </p:sp>
            <p:sp>
              <p:nvSpPr>
                <p:cNvPr id="51241" name="Freeform 38"/>
                <p:cNvSpPr>
                  <a:spLocks/>
                </p:cNvSpPr>
                <p:nvPr/>
              </p:nvSpPr>
              <p:spPr bwMode="auto">
                <a:xfrm>
                  <a:off x="2978" y="1914"/>
                  <a:ext cx="104" cy="143"/>
                </a:xfrm>
                <a:custGeom>
                  <a:avLst/>
                  <a:gdLst>
                    <a:gd name="T0" fmla="*/ 72 w 104"/>
                    <a:gd name="T1" fmla="*/ 7 h 143"/>
                    <a:gd name="T2" fmla="*/ 0 w 104"/>
                    <a:gd name="T3" fmla="*/ 142 h 143"/>
                    <a:gd name="T4" fmla="*/ 103 w 104"/>
                    <a:gd name="T5" fmla="*/ 91 h 143"/>
                    <a:gd name="T6" fmla="*/ 75 w 104"/>
                    <a:gd name="T7" fmla="*/ 0 h 143"/>
                    <a:gd name="T8" fmla="*/ 72 w 104"/>
                    <a:gd name="T9" fmla="*/ 7 h 143"/>
                    <a:gd name="T10" fmla="*/ 0 60000 65536"/>
                    <a:gd name="T11" fmla="*/ 0 60000 65536"/>
                    <a:gd name="T12" fmla="*/ 0 60000 65536"/>
                    <a:gd name="T13" fmla="*/ 0 60000 65536"/>
                    <a:gd name="T14" fmla="*/ 0 60000 65536"/>
                    <a:gd name="T15" fmla="*/ 0 w 104"/>
                    <a:gd name="T16" fmla="*/ 0 h 143"/>
                    <a:gd name="T17" fmla="*/ 104 w 104"/>
                    <a:gd name="T18" fmla="*/ 143 h 143"/>
                  </a:gdLst>
                  <a:ahLst/>
                  <a:cxnLst>
                    <a:cxn ang="T10">
                      <a:pos x="T0" y="T1"/>
                    </a:cxn>
                    <a:cxn ang="T11">
                      <a:pos x="T2" y="T3"/>
                    </a:cxn>
                    <a:cxn ang="T12">
                      <a:pos x="T4" y="T5"/>
                    </a:cxn>
                    <a:cxn ang="T13">
                      <a:pos x="T6" y="T7"/>
                    </a:cxn>
                    <a:cxn ang="T14">
                      <a:pos x="T8" y="T9"/>
                    </a:cxn>
                  </a:cxnLst>
                  <a:rect l="T15" t="T16" r="T17" b="T18"/>
                  <a:pathLst>
                    <a:path w="104" h="143">
                      <a:moveTo>
                        <a:pt x="72" y="7"/>
                      </a:moveTo>
                      <a:lnTo>
                        <a:pt x="0" y="142"/>
                      </a:lnTo>
                      <a:lnTo>
                        <a:pt x="103" y="91"/>
                      </a:lnTo>
                      <a:lnTo>
                        <a:pt x="75" y="0"/>
                      </a:lnTo>
                      <a:lnTo>
                        <a:pt x="72" y="7"/>
                      </a:lnTo>
                    </a:path>
                  </a:pathLst>
                </a:custGeom>
                <a:solidFill>
                  <a:srgbClr val="C0FEF9"/>
                </a:solidFill>
                <a:ln w="12700" cap="rnd" cmpd="sng">
                  <a:solidFill>
                    <a:srgbClr val="000000"/>
                  </a:solidFill>
                  <a:prstDash val="solid"/>
                  <a:round/>
                  <a:headEnd type="none" w="med" len="med"/>
                  <a:tailEnd type="none" w="med" len="med"/>
                </a:ln>
              </p:spPr>
              <p:txBody>
                <a:bodyPr/>
                <a:lstStyle/>
                <a:p>
                  <a:endParaRPr lang="en-US"/>
                </a:p>
              </p:txBody>
            </p:sp>
            <p:sp>
              <p:nvSpPr>
                <p:cNvPr id="51242" name="Freeform 39"/>
                <p:cNvSpPr>
                  <a:spLocks/>
                </p:cNvSpPr>
                <p:nvPr/>
              </p:nvSpPr>
              <p:spPr bwMode="auto">
                <a:xfrm>
                  <a:off x="3051" y="1917"/>
                  <a:ext cx="31" cy="99"/>
                </a:xfrm>
                <a:custGeom>
                  <a:avLst/>
                  <a:gdLst>
                    <a:gd name="T0" fmla="*/ 0 w 31"/>
                    <a:gd name="T1" fmla="*/ 0 h 99"/>
                    <a:gd name="T2" fmla="*/ 4 w 31"/>
                    <a:gd name="T3" fmla="*/ 0 h 99"/>
                    <a:gd name="T4" fmla="*/ 30 w 31"/>
                    <a:gd name="T5" fmla="*/ 97 h 99"/>
                    <a:gd name="T6" fmla="*/ 26 w 31"/>
                    <a:gd name="T7" fmla="*/ 98 h 99"/>
                    <a:gd name="T8" fmla="*/ 0 w 31"/>
                    <a:gd name="T9" fmla="*/ 0 h 99"/>
                    <a:gd name="T10" fmla="*/ 0 60000 65536"/>
                    <a:gd name="T11" fmla="*/ 0 60000 65536"/>
                    <a:gd name="T12" fmla="*/ 0 60000 65536"/>
                    <a:gd name="T13" fmla="*/ 0 60000 65536"/>
                    <a:gd name="T14" fmla="*/ 0 60000 65536"/>
                    <a:gd name="T15" fmla="*/ 0 w 31"/>
                    <a:gd name="T16" fmla="*/ 0 h 99"/>
                    <a:gd name="T17" fmla="*/ 31 w 31"/>
                    <a:gd name="T18" fmla="*/ 99 h 99"/>
                  </a:gdLst>
                  <a:ahLst/>
                  <a:cxnLst>
                    <a:cxn ang="T10">
                      <a:pos x="T0" y="T1"/>
                    </a:cxn>
                    <a:cxn ang="T11">
                      <a:pos x="T2" y="T3"/>
                    </a:cxn>
                    <a:cxn ang="T12">
                      <a:pos x="T4" y="T5"/>
                    </a:cxn>
                    <a:cxn ang="T13">
                      <a:pos x="T6" y="T7"/>
                    </a:cxn>
                    <a:cxn ang="T14">
                      <a:pos x="T8" y="T9"/>
                    </a:cxn>
                  </a:cxnLst>
                  <a:rect l="T15" t="T16" r="T17" b="T18"/>
                  <a:pathLst>
                    <a:path w="31" h="99">
                      <a:moveTo>
                        <a:pt x="0" y="0"/>
                      </a:moveTo>
                      <a:lnTo>
                        <a:pt x="4" y="0"/>
                      </a:lnTo>
                      <a:lnTo>
                        <a:pt x="30" y="97"/>
                      </a:lnTo>
                      <a:lnTo>
                        <a:pt x="26" y="98"/>
                      </a:lnTo>
                      <a:lnTo>
                        <a:pt x="0" y="0"/>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en-US"/>
                </a:p>
              </p:txBody>
            </p:sp>
            <p:sp>
              <p:nvSpPr>
                <p:cNvPr id="51243" name="Freeform 40"/>
                <p:cNvSpPr>
                  <a:spLocks/>
                </p:cNvSpPr>
                <p:nvPr/>
              </p:nvSpPr>
              <p:spPr bwMode="auto">
                <a:xfrm>
                  <a:off x="2969" y="1911"/>
                  <a:ext cx="83" cy="157"/>
                </a:xfrm>
                <a:custGeom>
                  <a:avLst/>
                  <a:gdLst>
                    <a:gd name="T0" fmla="*/ 0 w 83"/>
                    <a:gd name="T1" fmla="*/ 156 h 157"/>
                    <a:gd name="T2" fmla="*/ 76 w 83"/>
                    <a:gd name="T3" fmla="*/ 4 h 157"/>
                    <a:gd name="T4" fmla="*/ 82 w 83"/>
                    <a:gd name="T5" fmla="*/ 0 h 157"/>
                    <a:gd name="T6" fmla="*/ 8 w 83"/>
                    <a:gd name="T7" fmla="*/ 151 h 157"/>
                    <a:gd name="T8" fmla="*/ 0 w 83"/>
                    <a:gd name="T9" fmla="*/ 156 h 157"/>
                    <a:gd name="T10" fmla="*/ 0 60000 65536"/>
                    <a:gd name="T11" fmla="*/ 0 60000 65536"/>
                    <a:gd name="T12" fmla="*/ 0 60000 65536"/>
                    <a:gd name="T13" fmla="*/ 0 60000 65536"/>
                    <a:gd name="T14" fmla="*/ 0 60000 65536"/>
                    <a:gd name="T15" fmla="*/ 0 w 83"/>
                    <a:gd name="T16" fmla="*/ 0 h 157"/>
                    <a:gd name="T17" fmla="*/ 83 w 83"/>
                    <a:gd name="T18" fmla="*/ 157 h 157"/>
                  </a:gdLst>
                  <a:ahLst/>
                  <a:cxnLst>
                    <a:cxn ang="T10">
                      <a:pos x="T0" y="T1"/>
                    </a:cxn>
                    <a:cxn ang="T11">
                      <a:pos x="T2" y="T3"/>
                    </a:cxn>
                    <a:cxn ang="T12">
                      <a:pos x="T4" y="T5"/>
                    </a:cxn>
                    <a:cxn ang="T13">
                      <a:pos x="T6" y="T7"/>
                    </a:cxn>
                    <a:cxn ang="T14">
                      <a:pos x="T8" y="T9"/>
                    </a:cxn>
                  </a:cxnLst>
                  <a:rect l="T15" t="T16" r="T17" b="T18"/>
                  <a:pathLst>
                    <a:path w="83" h="157">
                      <a:moveTo>
                        <a:pt x="0" y="156"/>
                      </a:moveTo>
                      <a:lnTo>
                        <a:pt x="76" y="4"/>
                      </a:lnTo>
                      <a:lnTo>
                        <a:pt x="82" y="0"/>
                      </a:lnTo>
                      <a:lnTo>
                        <a:pt x="8" y="151"/>
                      </a:lnTo>
                      <a:lnTo>
                        <a:pt x="0" y="156"/>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en-US"/>
                </a:p>
              </p:txBody>
            </p:sp>
            <p:grpSp>
              <p:nvGrpSpPr>
                <p:cNvPr id="51244" name="Group 41"/>
                <p:cNvGrpSpPr>
                  <a:grpSpLocks/>
                </p:cNvGrpSpPr>
                <p:nvPr/>
              </p:nvGrpSpPr>
              <p:grpSpPr bwMode="auto">
                <a:xfrm>
                  <a:off x="2995" y="2070"/>
                  <a:ext cx="15" cy="8"/>
                  <a:chOff x="2995" y="2070"/>
                  <a:chExt cx="15" cy="8"/>
                </a:xfrm>
              </p:grpSpPr>
              <p:sp>
                <p:nvSpPr>
                  <p:cNvPr id="51269" name="Oval 42"/>
                  <p:cNvSpPr>
                    <a:spLocks noChangeArrowheads="1"/>
                  </p:cNvSpPr>
                  <p:nvPr/>
                </p:nvSpPr>
                <p:spPr bwMode="auto">
                  <a:xfrm rot="-2700000">
                    <a:off x="2997" y="2070"/>
                    <a:ext cx="13" cy="8"/>
                  </a:xfrm>
                  <a:prstGeom prst="ellipse">
                    <a:avLst/>
                  </a:prstGeom>
                  <a:solidFill>
                    <a:srgbClr val="202020"/>
                  </a:solidFill>
                  <a:ln w="12700">
                    <a:solidFill>
                      <a:srgbClr val="000000"/>
                    </a:solidFill>
                    <a:round/>
                    <a:headEnd/>
                    <a:tailEnd/>
                  </a:ln>
                </p:spPr>
                <p:txBody>
                  <a:bodyPr wrap="none" anchor="ctr"/>
                  <a:lstStyle/>
                  <a:p>
                    <a:endParaRPr lang="en-US"/>
                  </a:p>
                </p:txBody>
              </p:sp>
              <p:sp>
                <p:nvSpPr>
                  <p:cNvPr id="51270" name="Oval 43"/>
                  <p:cNvSpPr>
                    <a:spLocks noChangeArrowheads="1"/>
                  </p:cNvSpPr>
                  <p:nvPr/>
                </p:nvSpPr>
                <p:spPr bwMode="auto">
                  <a:xfrm rot="-2700000">
                    <a:off x="2995" y="2070"/>
                    <a:ext cx="14" cy="8"/>
                  </a:xfrm>
                  <a:prstGeom prst="ellipse">
                    <a:avLst/>
                  </a:prstGeom>
                  <a:solidFill>
                    <a:srgbClr val="404040"/>
                  </a:solidFill>
                  <a:ln w="12700">
                    <a:solidFill>
                      <a:srgbClr val="000000"/>
                    </a:solidFill>
                    <a:round/>
                    <a:headEnd/>
                    <a:tailEnd/>
                  </a:ln>
                </p:spPr>
                <p:txBody>
                  <a:bodyPr wrap="none" anchor="ctr"/>
                  <a:lstStyle/>
                  <a:p>
                    <a:endParaRPr lang="en-US"/>
                  </a:p>
                </p:txBody>
              </p:sp>
            </p:grpSp>
            <p:grpSp>
              <p:nvGrpSpPr>
                <p:cNvPr id="51245" name="Group 44"/>
                <p:cNvGrpSpPr>
                  <a:grpSpLocks/>
                </p:cNvGrpSpPr>
                <p:nvPr/>
              </p:nvGrpSpPr>
              <p:grpSpPr bwMode="auto">
                <a:xfrm>
                  <a:off x="3015" y="2032"/>
                  <a:ext cx="75" cy="37"/>
                  <a:chOff x="3015" y="2032"/>
                  <a:chExt cx="75" cy="37"/>
                </a:xfrm>
              </p:grpSpPr>
              <p:grpSp>
                <p:nvGrpSpPr>
                  <p:cNvPr id="51252" name="Group 45"/>
                  <p:cNvGrpSpPr>
                    <a:grpSpLocks/>
                  </p:cNvGrpSpPr>
                  <p:nvPr/>
                </p:nvGrpSpPr>
                <p:grpSpPr bwMode="auto">
                  <a:xfrm>
                    <a:off x="3018" y="2034"/>
                    <a:ext cx="72" cy="35"/>
                    <a:chOff x="3018" y="2034"/>
                    <a:chExt cx="72" cy="35"/>
                  </a:xfrm>
                </p:grpSpPr>
                <p:sp>
                  <p:nvSpPr>
                    <p:cNvPr id="51262" name="Oval 46"/>
                    <p:cNvSpPr>
                      <a:spLocks noChangeArrowheads="1"/>
                    </p:cNvSpPr>
                    <p:nvPr/>
                  </p:nvSpPr>
                  <p:spPr bwMode="auto">
                    <a:xfrm rot="-2700000">
                      <a:off x="3066" y="2037"/>
                      <a:ext cx="13"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3" name="Oval 47"/>
                    <p:cNvSpPr>
                      <a:spLocks noChangeArrowheads="1"/>
                    </p:cNvSpPr>
                    <p:nvPr/>
                  </p:nvSpPr>
                  <p:spPr bwMode="auto">
                    <a:xfrm rot="-2700000">
                      <a:off x="3027" y="2057"/>
                      <a:ext cx="14"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4" name="Oval 48"/>
                    <p:cNvSpPr>
                      <a:spLocks noChangeArrowheads="1"/>
                    </p:cNvSpPr>
                    <p:nvPr/>
                  </p:nvSpPr>
                  <p:spPr bwMode="auto">
                    <a:xfrm rot="-2700000">
                      <a:off x="3047" y="2046"/>
                      <a:ext cx="14"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5" name="Oval 49"/>
                    <p:cNvSpPr>
                      <a:spLocks noChangeArrowheads="1"/>
                    </p:cNvSpPr>
                    <p:nvPr/>
                  </p:nvSpPr>
                  <p:spPr bwMode="auto">
                    <a:xfrm rot="-2700000">
                      <a:off x="3057" y="2041"/>
                      <a:ext cx="13"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6" name="Oval 50"/>
                    <p:cNvSpPr>
                      <a:spLocks noChangeArrowheads="1"/>
                    </p:cNvSpPr>
                    <p:nvPr/>
                  </p:nvSpPr>
                  <p:spPr bwMode="auto">
                    <a:xfrm rot="-2700000">
                      <a:off x="3037" y="2051"/>
                      <a:ext cx="13"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7" name="Oval 51"/>
                    <p:cNvSpPr>
                      <a:spLocks noChangeArrowheads="1"/>
                    </p:cNvSpPr>
                    <p:nvPr/>
                  </p:nvSpPr>
                  <p:spPr bwMode="auto">
                    <a:xfrm rot="-2700000">
                      <a:off x="3018" y="2061"/>
                      <a:ext cx="13"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8" name="Oval 52"/>
                    <p:cNvSpPr>
                      <a:spLocks noChangeArrowheads="1"/>
                    </p:cNvSpPr>
                    <p:nvPr/>
                  </p:nvSpPr>
                  <p:spPr bwMode="auto">
                    <a:xfrm rot="-2700000">
                      <a:off x="3077" y="2034"/>
                      <a:ext cx="13" cy="8"/>
                    </a:xfrm>
                    <a:prstGeom prst="ellipse">
                      <a:avLst/>
                    </a:prstGeom>
                    <a:solidFill>
                      <a:srgbClr val="808080"/>
                    </a:solidFill>
                    <a:ln w="12700">
                      <a:solidFill>
                        <a:srgbClr val="000000"/>
                      </a:solidFill>
                      <a:round/>
                      <a:headEnd/>
                      <a:tailEnd/>
                    </a:ln>
                  </p:spPr>
                  <p:txBody>
                    <a:bodyPr wrap="none" anchor="ctr"/>
                    <a:lstStyle/>
                    <a:p>
                      <a:endParaRPr lang="en-US"/>
                    </a:p>
                  </p:txBody>
                </p:sp>
              </p:grpSp>
              <p:grpSp>
                <p:nvGrpSpPr>
                  <p:cNvPr id="51253" name="Group 53"/>
                  <p:cNvGrpSpPr>
                    <a:grpSpLocks/>
                  </p:cNvGrpSpPr>
                  <p:nvPr/>
                </p:nvGrpSpPr>
                <p:grpSpPr bwMode="auto">
                  <a:xfrm>
                    <a:off x="3015" y="2032"/>
                    <a:ext cx="75" cy="35"/>
                    <a:chOff x="3015" y="2032"/>
                    <a:chExt cx="75" cy="35"/>
                  </a:xfrm>
                </p:grpSpPr>
                <p:grpSp>
                  <p:nvGrpSpPr>
                    <p:cNvPr id="51254" name="Group 54"/>
                    <p:cNvGrpSpPr>
                      <a:grpSpLocks/>
                    </p:cNvGrpSpPr>
                    <p:nvPr/>
                  </p:nvGrpSpPr>
                  <p:grpSpPr bwMode="auto">
                    <a:xfrm>
                      <a:off x="3026" y="2032"/>
                      <a:ext cx="64" cy="30"/>
                      <a:chOff x="3026" y="2032"/>
                      <a:chExt cx="64" cy="30"/>
                    </a:xfrm>
                  </p:grpSpPr>
                  <p:sp>
                    <p:nvSpPr>
                      <p:cNvPr id="51256" name="Oval 55"/>
                      <p:cNvSpPr>
                        <a:spLocks noChangeArrowheads="1"/>
                      </p:cNvSpPr>
                      <p:nvPr/>
                    </p:nvSpPr>
                    <p:spPr bwMode="auto">
                      <a:xfrm rot="-2700000">
                        <a:off x="3077" y="2032"/>
                        <a:ext cx="13" cy="8"/>
                      </a:xfrm>
                      <a:prstGeom prst="ellipse">
                        <a:avLst/>
                      </a:prstGeom>
                      <a:solidFill>
                        <a:srgbClr val="FF0000"/>
                      </a:solidFill>
                      <a:ln w="12700">
                        <a:solidFill>
                          <a:srgbClr val="000000"/>
                        </a:solidFill>
                        <a:round/>
                        <a:headEnd/>
                        <a:tailEnd/>
                      </a:ln>
                    </p:spPr>
                    <p:txBody>
                      <a:bodyPr wrap="none" anchor="ctr"/>
                      <a:lstStyle/>
                      <a:p>
                        <a:endParaRPr lang="en-US"/>
                      </a:p>
                    </p:txBody>
                  </p:sp>
                  <p:sp>
                    <p:nvSpPr>
                      <p:cNvPr id="51257" name="Oval 56"/>
                      <p:cNvSpPr>
                        <a:spLocks noChangeArrowheads="1"/>
                      </p:cNvSpPr>
                      <p:nvPr/>
                    </p:nvSpPr>
                    <p:spPr bwMode="auto">
                      <a:xfrm rot="-2700000">
                        <a:off x="3037" y="2049"/>
                        <a:ext cx="13" cy="8"/>
                      </a:xfrm>
                      <a:prstGeom prst="ellipse">
                        <a:avLst/>
                      </a:prstGeom>
                      <a:solidFill>
                        <a:srgbClr val="FF0000"/>
                      </a:solidFill>
                      <a:ln w="12700">
                        <a:solidFill>
                          <a:srgbClr val="000000"/>
                        </a:solidFill>
                        <a:round/>
                        <a:headEnd/>
                        <a:tailEnd/>
                      </a:ln>
                    </p:spPr>
                    <p:txBody>
                      <a:bodyPr wrap="none" anchor="ctr"/>
                      <a:lstStyle/>
                      <a:p>
                        <a:endParaRPr lang="en-US"/>
                      </a:p>
                    </p:txBody>
                  </p:sp>
                  <p:sp>
                    <p:nvSpPr>
                      <p:cNvPr id="51258" name="Oval 57"/>
                      <p:cNvSpPr>
                        <a:spLocks noChangeArrowheads="1"/>
                      </p:cNvSpPr>
                      <p:nvPr/>
                    </p:nvSpPr>
                    <p:spPr bwMode="auto">
                      <a:xfrm rot="-2700000">
                        <a:off x="3055" y="2041"/>
                        <a:ext cx="14" cy="8"/>
                      </a:xfrm>
                      <a:prstGeom prst="ellipse">
                        <a:avLst/>
                      </a:prstGeom>
                      <a:solidFill>
                        <a:srgbClr val="FF0000"/>
                      </a:solidFill>
                      <a:ln w="12700">
                        <a:solidFill>
                          <a:srgbClr val="000000"/>
                        </a:solidFill>
                        <a:round/>
                        <a:headEnd/>
                        <a:tailEnd/>
                      </a:ln>
                    </p:spPr>
                    <p:txBody>
                      <a:bodyPr wrap="none" anchor="ctr"/>
                      <a:lstStyle/>
                      <a:p>
                        <a:endParaRPr lang="en-US"/>
                      </a:p>
                    </p:txBody>
                  </p:sp>
                  <p:sp>
                    <p:nvSpPr>
                      <p:cNvPr id="51259" name="Oval 58"/>
                      <p:cNvSpPr>
                        <a:spLocks noChangeArrowheads="1"/>
                      </p:cNvSpPr>
                      <p:nvPr/>
                    </p:nvSpPr>
                    <p:spPr bwMode="auto">
                      <a:xfrm rot="-2700000">
                        <a:off x="3066" y="2036"/>
                        <a:ext cx="13" cy="8"/>
                      </a:xfrm>
                      <a:prstGeom prst="ellipse">
                        <a:avLst/>
                      </a:prstGeom>
                      <a:solidFill>
                        <a:srgbClr val="FF0000"/>
                      </a:solidFill>
                      <a:ln w="12700">
                        <a:solidFill>
                          <a:srgbClr val="000000"/>
                        </a:solidFill>
                        <a:round/>
                        <a:headEnd/>
                        <a:tailEnd/>
                      </a:ln>
                    </p:spPr>
                    <p:txBody>
                      <a:bodyPr wrap="none" anchor="ctr"/>
                      <a:lstStyle/>
                      <a:p>
                        <a:endParaRPr lang="en-US"/>
                      </a:p>
                    </p:txBody>
                  </p:sp>
                  <p:sp>
                    <p:nvSpPr>
                      <p:cNvPr id="51260" name="Oval 59"/>
                      <p:cNvSpPr>
                        <a:spLocks noChangeArrowheads="1"/>
                      </p:cNvSpPr>
                      <p:nvPr/>
                    </p:nvSpPr>
                    <p:spPr bwMode="auto">
                      <a:xfrm rot="-2700000">
                        <a:off x="3045" y="2046"/>
                        <a:ext cx="13" cy="8"/>
                      </a:xfrm>
                      <a:prstGeom prst="ellipse">
                        <a:avLst/>
                      </a:prstGeom>
                      <a:solidFill>
                        <a:srgbClr val="FF0000"/>
                      </a:solidFill>
                      <a:ln w="12700">
                        <a:solidFill>
                          <a:srgbClr val="000000"/>
                        </a:solidFill>
                        <a:round/>
                        <a:headEnd/>
                        <a:tailEnd/>
                      </a:ln>
                    </p:spPr>
                    <p:txBody>
                      <a:bodyPr wrap="none" anchor="ctr"/>
                      <a:lstStyle/>
                      <a:p>
                        <a:endParaRPr lang="en-US"/>
                      </a:p>
                    </p:txBody>
                  </p:sp>
                  <p:sp>
                    <p:nvSpPr>
                      <p:cNvPr id="51261" name="Oval 60"/>
                      <p:cNvSpPr>
                        <a:spLocks noChangeArrowheads="1"/>
                      </p:cNvSpPr>
                      <p:nvPr/>
                    </p:nvSpPr>
                    <p:spPr bwMode="auto">
                      <a:xfrm rot="-2700000">
                        <a:off x="3026" y="2054"/>
                        <a:ext cx="13" cy="8"/>
                      </a:xfrm>
                      <a:prstGeom prst="ellipse">
                        <a:avLst/>
                      </a:prstGeom>
                      <a:solidFill>
                        <a:srgbClr val="FF0000"/>
                      </a:solidFill>
                      <a:ln w="12700">
                        <a:solidFill>
                          <a:srgbClr val="000000"/>
                        </a:solidFill>
                        <a:round/>
                        <a:headEnd/>
                        <a:tailEnd/>
                      </a:ln>
                    </p:spPr>
                    <p:txBody>
                      <a:bodyPr wrap="none" anchor="ctr"/>
                      <a:lstStyle/>
                      <a:p>
                        <a:endParaRPr lang="en-US"/>
                      </a:p>
                    </p:txBody>
                  </p:sp>
                </p:grpSp>
                <p:sp>
                  <p:nvSpPr>
                    <p:cNvPr id="51255" name="Oval 61"/>
                    <p:cNvSpPr>
                      <a:spLocks noChangeArrowheads="1"/>
                    </p:cNvSpPr>
                    <p:nvPr/>
                  </p:nvSpPr>
                  <p:spPr bwMode="auto">
                    <a:xfrm rot="-2700000">
                      <a:off x="3015" y="2059"/>
                      <a:ext cx="14" cy="8"/>
                    </a:xfrm>
                    <a:prstGeom prst="ellipse">
                      <a:avLst/>
                    </a:prstGeom>
                    <a:solidFill>
                      <a:srgbClr val="FF0000"/>
                    </a:solidFill>
                    <a:ln w="12700">
                      <a:solidFill>
                        <a:srgbClr val="000000"/>
                      </a:solidFill>
                      <a:round/>
                      <a:headEnd/>
                      <a:tailEnd/>
                    </a:ln>
                  </p:spPr>
                  <p:txBody>
                    <a:bodyPr wrap="none" anchor="ctr"/>
                    <a:lstStyle/>
                    <a:p>
                      <a:endParaRPr lang="en-US"/>
                    </a:p>
                  </p:txBody>
                </p:sp>
              </p:grpSp>
            </p:grpSp>
            <p:sp>
              <p:nvSpPr>
                <p:cNvPr id="51246" name="Freeform 62"/>
                <p:cNvSpPr>
                  <a:spLocks/>
                </p:cNvSpPr>
                <p:nvPr/>
              </p:nvSpPr>
              <p:spPr bwMode="auto">
                <a:xfrm>
                  <a:off x="2969" y="1913"/>
                  <a:ext cx="81" cy="159"/>
                </a:xfrm>
                <a:custGeom>
                  <a:avLst/>
                  <a:gdLst>
                    <a:gd name="T0" fmla="*/ 80 w 81"/>
                    <a:gd name="T1" fmla="*/ 2 h 159"/>
                    <a:gd name="T2" fmla="*/ 60 w 81"/>
                    <a:gd name="T3" fmla="*/ 0 h 159"/>
                    <a:gd name="T4" fmla="*/ 0 w 81"/>
                    <a:gd name="T5" fmla="*/ 158 h 159"/>
                    <a:gd name="T6" fmla="*/ 4 w 81"/>
                    <a:gd name="T7" fmla="*/ 153 h 159"/>
                    <a:gd name="T8" fmla="*/ 80 w 81"/>
                    <a:gd name="T9" fmla="*/ 2 h 159"/>
                    <a:gd name="T10" fmla="*/ 0 60000 65536"/>
                    <a:gd name="T11" fmla="*/ 0 60000 65536"/>
                    <a:gd name="T12" fmla="*/ 0 60000 65536"/>
                    <a:gd name="T13" fmla="*/ 0 60000 65536"/>
                    <a:gd name="T14" fmla="*/ 0 60000 65536"/>
                    <a:gd name="T15" fmla="*/ 0 w 81"/>
                    <a:gd name="T16" fmla="*/ 0 h 159"/>
                    <a:gd name="T17" fmla="*/ 81 w 81"/>
                    <a:gd name="T18" fmla="*/ 159 h 159"/>
                  </a:gdLst>
                  <a:ahLst/>
                  <a:cxnLst>
                    <a:cxn ang="T10">
                      <a:pos x="T0" y="T1"/>
                    </a:cxn>
                    <a:cxn ang="T11">
                      <a:pos x="T2" y="T3"/>
                    </a:cxn>
                    <a:cxn ang="T12">
                      <a:pos x="T4" y="T5"/>
                    </a:cxn>
                    <a:cxn ang="T13">
                      <a:pos x="T6" y="T7"/>
                    </a:cxn>
                    <a:cxn ang="T14">
                      <a:pos x="T8" y="T9"/>
                    </a:cxn>
                  </a:cxnLst>
                  <a:rect l="T15" t="T16" r="T17" b="T18"/>
                  <a:pathLst>
                    <a:path w="81" h="159">
                      <a:moveTo>
                        <a:pt x="80" y="2"/>
                      </a:moveTo>
                      <a:lnTo>
                        <a:pt x="60" y="0"/>
                      </a:lnTo>
                      <a:lnTo>
                        <a:pt x="0" y="158"/>
                      </a:lnTo>
                      <a:lnTo>
                        <a:pt x="4" y="153"/>
                      </a:lnTo>
                      <a:lnTo>
                        <a:pt x="80" y="2"/>
                      </a:lnTo>
                    </a:path>
                  </a:pathLst>
                </a:custGeom>
                <a:solidFill>
                  <a:srgbClr val="404040"/>
                </a:solidFill>
                <a:ln w="12700" cap="rnd" cmpd="sng">
                  <a:solidFill>
                    <a:srgbClr val="000000"/>
                  </a:solidFill>
                  <a:prstDash val="solid"/>
                  <a:round/>
                  <a:headEnd type="none" w="med" len="med"/>
                  <a:tailEnd type="none" w="med" len="med"/>
                </a:ln>
              </p:spPr>
              <p:txBody>
                <a:bodyPr/>
                <a:lstStyle/>
                <a:p>
                  <a:endParaRPr lang="en-US"/>
                </a:p>
              </p:txBody>
            </p:sp>
            <p:sp>
              <p:nvSpPr>
                <p:cNvPr id="51247" name="Freeform 63"/>
                <p:cNvSpPr>
                  <a:spLocks/>
                </p:cNvSpPr>
                <p:nvPr/>
              </p:nvSpPr>
              <p:spPr bwMode="auto">
                <a:xfrm>
                  <a:off x="2933" y="1951"/>
                  <a:ext cx="50" cy="113"/>
                </a:xfrm>
                <a:custGeom>
                  <a:avLst/>
                  <a:gdLst>
                    <a:gd name="T0" fmla="*/ 49 w 50"/>
                    <a:gd name="T1" fmla="*/ 109 h 113"/>
                    <a:gd name="T2" fmla="*/ 32 w 50"/>
                    <a:gd name="T3" fmla="*/ 112 h 113"/>
                    <a:gd name="T4" fmla="*/ 0 w 50"/>
                    <a:gd name="T5" fmla="*/ 0 h 113"/>
                    <a:gd name="T6" fmla="*/ 14 w 50"/>
                    <a:gd name="T7" fmla="*/ 1 h 113"/>
                    <a:gd name="T8" fmla="*/ 49 w 50"/>
                    <a:gd name="T9" fmla="*/ 109 h 113"/>
                    <a:gd name="T10" fmla="*/ 0 60000 65536"/>
                    <a:gd name="T11" fmla="*/ 0 60000 65536"/>
                    <a:gd name="T12" fmla="*/ 0 60000 65536"/>
                    <a:gd name="T13" fmla="*/ 0 60000 65536"/>
                    <a:gd name="T14" fmla="*/ 0 60000 65536"/>
                    <a:gd name="T15" fmla="*/ 0 w 50"/>
                    <a:gd name="T16" fmla="*/ 0 h 113"/>
                    <a:gd name="T17" fmla="*/ 50 w 50"/>
                    <a:gd name="T18" fmla="*/ 113 h 113"/>
                  </a:gdLst>
                  <a:ahLst/>
                  <a:cxnLst>
                    <a:cxn ang="T10">
                      <a:pos x="T0" y="T1"/>
                    </a:cxn>
                    <a:cxn ang="T11">
                      <a:pos x="T2" y="T3"/>
                    </a:cxn>
                    <a:cxn ang="T12">
                      <a:pos x="T4" y="T5"/>
                    </a:cxn>
                    <a:cxn ang="T13">
                      <a:pos x="T6" y="T7"/>
                    </a:cxn>
                    <a:cxn ang="T14">
                      <a:pos x="T8" y="T9"/>
                    </a:cxn>
                  </a:cxnLst>
                  <a:rect l="T15" t="T16" r="T17" b="T18"/>
                  <a:pathLst>
                    <a:path w="50" h="113">
                      <a:moveTo>
                        <a:pt x="49" y="109"/>
                      </a:moveTo>
                      <a:lnTo>
                        <a:pt x="32" y="112"/>
                      </a:lnTo>
                      <a:lnTo>
                        <a:pt x="0" y="0"/>
                      </a:lnTo>
                      <a:lnTo>
                        <a:pt x="14" y="1"/>
                      </a:lnTo>
                      <a:lnTo>
                        <a:pt x="49" y="109"/>
                      </a:lnTo>
                    </a:path>
                  </a:pathLst>
                </a:custGeom>
                <a:solidFill>
                  <a:srgbClr val="808080"/>
                </a:solidFill>
                <a:ln w="12700" cap="rnd" cmpd="sng">
                  <a:solidFill>
                    <a:srgbClr val="000000"/>
                  </a:solidFill>
                  <a:prstDash val="solid"/>
                  <a:round/>
                  <a:headEnd type="none" w="med" len="med"/>
                  <a:tailEnd type="none" w="med" len="med"/>
                </a:ln>
              </p:spPr>
              <p:txBody>
                <a:bodyPr/>
                <a:lstStyle/>
                <a:p>
                  <a:endParaRPr lang="en-US"/>
                </a:p>
              </p:txBody>
            </p:sp>
            <p:sp>
              <p:nvSpPr>
                <p:cNvPr id="51248" name="Freeform 64"/>
                <p:cNvSpPr>
                  <a:spLocks/>
                </p:cNvSpPr>
                <p:nvPr/>
              </p:nvSpPr>
              <p:spPr bwMode="auto">
                <a:xfrm>
                  <a:off x="2934" y="1907"/>
                  <a:ext cx="113" cy="48"/>
                </a:xfrm>
                <a:custGeom>
                  <a:avLst/>
                  <a:gdLst>
                    <a:gd name="T0" fmla="*/ 112 w 113"/>
                    <a:gd name="T1" fmla="*/ 3 h 48"/>
                    <a:gd name="T2" fmla="*/ 22 w 113"/>
                    <a:gd name="T3" fmla="*/ 47 h 48"/>
                    <a:gd name="T4" fmla="*/ 0 w 113"/>
                    <a:gd name="T5" fmla="*/ 42 h 48"/>
                    <a:gd name="T6" fmla="*/ 91 w 113"/>
                    <a:gd name="T7" fmla="*/ 0 h 48"/>
                    <a:gd name="T8" fmla="*/ 112 w 113"/>
                    <a:gd name="T9" fmla="*/ 3 h 48"/>
                    <a:gd name="T10" fmla="*/ 0 60000 65536"/>
                    <a:gd name="T11" fmla="*/ 0 60000 65536"/>
                    <a:gd name="T12" fmla="*/ 0 60000 65536"/>
                    <a:gd name="T13" fmla="*/ 0 60000 65536"/>
                    <a:gd name="T14" fmla="*/ 0 60000 65536"/>
                    <a:gd name="T15" fmla="*/ 0 w 113"/>
                    <a:gd name="T16" fmla="*/ 0 h 48"/>
                    <a:gd name="T17" fmla="*/ 113 w 113"/>
                    <a:gd name="T18" fmla="*/ 48 h 48"/>
                  </a:gdLst>
                  <a:ahLst/>
                  <a:cxnLst>
                    <a:cxn ang="T10">
                      <a:pos x="T0" y="T1"/>
                    </a:cxn>
                    <a:cxn ang="T11">
                      <a:pos x="T2" y="T3"/>
                    </a:cxn>
                    <a:cxn ang="T12">
                      <a:pos x="T4" y="T5"/>
                    </a:cxn>
                    <a:cxn ang="T13">
                      <a:pos x="T6" y="T7"/>
                    </a:cxn>
                    <a:cxn ang="T14">
                      <a:pos x="T8" y="T9"/>
                    </a:cxn>
                  </a:cxnLst>
                  <a:rect l="T15" t="T16" r="T17" b="T18"/>
                  <a:pathLst>
                    <a:path w="113" h="48">
                      <a:moveTo>
                        <a:pt x="112" y="3"/>
                      </a:moveTo>
                      <a:lnTo>
                        <a:pt x="22" y="47"/>
                      </a:lnTo>
                      <a:lnTo>
                        <a:pt x="0" y="42"/>
                      </a:lnTo>
                      <a:lnTo>
                        <a:pt x="91" y="0"/>
                      </a:lnTo>
                      <a:lnTo>
                        <a:pt x="112" y="3"/>
                      </a:lnTo>
                    </a:path>
                  </a:pathLst>
                </a:custGeom>
                <a:solidFill>
                  <a:srgbClr val="404040"/>
                </a:solidFill>
                <a:ln w="12700" cap="rnd" cmpd="sng">
                  <a:solidFill>
                    <a:srgbClr val="000000"/>
                  </a:solidFill>
                  <a:prstDash val="solid"/>
                  <a:round/>
                  <a:headEnd type="none" w="med" len="med"/>
                  <a:tailEnd type="none" w="med" len="med"/>
                </a:ln>
              </p:spPr>
              <p:txBody>
                <a:bodyPr/>
                <a:lstStyle/>
                <a:p>
                  <a:endParaRPr lang="en-US"/>
                </a:p>
              </p:txBody>
            </p:sp>
            <p:sp>
              <p:nvSpPr>
                <p:cNvPr id="51249" name="Freeform 65"/>
                <p:cNvSpPr>
                  <a:spLocks/>
                </p:cNvSpPr>
                <p:nvPr/>
              </p:nvSpPr>
              <p:spPr bwMode="auto">
                <a:xfrm>
                  <a:off x="2949" y="1913"/>
                  <a:ext cx="98" cy="147"/>
                </a:xfrm>
                <a:custGeom>
                  <a:avLst/>
                  <a:gdLst>
                    <a:gd name="T0" fmla="*/ 94 w 98"/>
                    <a:gd name="T1" fmla="*/ 7 h 147"/>
                    <a:gd name="T2" fmla="*/ 33 w 98"/>
                    <a:gd name="T3" fmla="*/ 146 h 147"/>
                    <a:gd name="T4" fmla="*/ 0 w 98"/>
                    <a:gd name="T5" fmla="*/ 42 h 147"/>
                    <a:gd name="T6" fmla="*/ 97 w 98"/>
                    <a:gd name="T7" fmla="*/ 0 h 147"/>
                    <a:gd name="T8" fmla="*/ 94 w 98"/>
                    <a:gd name="T9" fmla="*/ 7 h 147"/>
                    <a:gd name="T10" fmla="*/ 0 60000 65536"/>
                    <a:gd name="T11" fmla="*/ 0 60000 65536"/>
                    <a:gd name="T12" fmla="*/ 0 60000 65536"/>
                    <a:gd name="T13" fmla="*/ 0 60000 65536"/>
                    <a:gd name="T14" fmla="*/ 0 60000 65536"/>
                    <a:gd name="T15" fmla="*/ 0 w 98"/>
                    <a:gd name="T16" fmla="*/ 0 h 147"/>
                    <a:gd name="T17" fmla="*/ 98 w 98"/>
                    <a:gd name="T18" fmla="*/ 147 h 147"/>
                  </a:gdLst>
                  <a:ahLst/>
                  <a:cxnLst>
                    <a:cxn ang="T10">
                      <a:pos x="T0" y="T1"/>
                    </a:cxn>
                    <a:cxn ang="T11">
                      <a:pos x="T2" y="T3"/>
                    </a:cxn>
                    <a:cxn ang="T12">
                      <a:pos x="T4" y="T5"/>
                    </a:cxn>
                    <a:cxn ang="T13">
                      <a:pos x="T6" y="T7"/>
                    </a:cxn>
                    <a:cxn ang="T14">
                      <a:pos x="T8" y="T9"/>
                    </a:cxn>
                  </a:cxnLst>
                  <a:rect l="T15" t="T16" r="T17" b="T18"/>
                  <a:pathLst>
                    <a:path w="98" h="147">
                      <a:moveTo>
                        <a:pt x="94" y="7"/>
                      </a:moveTo>
                      <a:lnTo>
                        <a:pt x="33" y="146"/>
                      </a:lnTo>
                      <a:lnTo>
                        <a:pt x="0" y="42"/>
                      </a:lnTo>
                      <a:lnTo>
                        <a:pt x="97" y="0"/>
                      </a:lnTo>
                      <a:lnTo>
                        <a:pt x="94" y="7"/>
                      </a:lnTo>
                    </a:path>
                  </a:pathLst>
                </a:custGeom>
                <a:solidFill>
                  <a:srgbClr val="C0FEF9"/>
                </a:solidFill>
                <a:ln w="12700" cap="rnd" cmpd="sng">
                  <a:solidFill>
                    <a:srgbClr val="000000"/>
                  </a:solidFill>
                  <a:prstDash val="solid"/>
                  <a:round/>
                  <a:headEnd type="none" w="med" len="med"/>
                  <a:tailEnd type="none" w="med" len="med"/>
                </a:ln>
              </p:spPr>
              <p:txBody>
                <a:bodyPr/>
                <a:lstStyle/>
                <a:p>
                  <a:endParaRPr lang="en-US"/>
                </a:p>
              </p:txBody>
            </p:sp>
            <p:sp>
              <p:nvSpPr>
                <p:cNvPr id="51250" name="Freeform 66"/>
                <p:cNvSpPr>
                  <a:spLocks/>
                </p:cNvSpPr>
                <p:nvPr/>
              </p:nvSpPr>
              <p:spPr bwMode="auto">
                <a:xfrm>
                  <a:off x="2951" y="1912"/>
                  <a:ext cx="95" cy="44"/>
                </a:xfrm>
                <a:custGeom>
                  <a:avLst/>
                  <a:gdLst>
                    <a:gd name="T0" fmla="*/ 94 w 95"/>
                    <a:gd name="T1" fmla="*/ 4 h 44"/>
                    <a:gd name="T2" fmla="*/ 92 w 95"/>
                    <a:gd name="T3" fmla="*/ 0 h 44"/>
                    <a:gd name="T4" fmla="*/ 0 w 95"/>
                    <a:gd name="T5" fmla="*/ 39 h 44"/>
                    <a:gd name="T6" fmla="*/ 2 w 95"/>
                    <a:gd name="T7" fmla="*/ 43 h 44"/>
                    <a:gd name="T8" fmla="*/ 94 w 95"/>
                    <a:gd name="T9" fmla="*/ 4 h 44"/>
                    <a:gd name="T10" fmla="*/ 0 60000 65536"/>
                    <a:gd name="T11" fmla="*/ 0 60000 65536"/>
                    <a:gd name="T12" fmla="*/ 0 60000 65536"/>
                    <a:gd name="T13" fmla="*/ 0 60000 65536"/>
                    <a:gd name="T14" fmla="*/ 0 60000 65536"/>
                    <a:gd name="T15" fmla="*/ 0 w 95"/>
                    <a:gd name="T16" fmla="*/ 0 h 44"/>
                    <a:gd name="T17" fmla="*/ 95 w 95"/>
                    <a:gd name="T18" fmla="*/ 44 h 44"/>
                  </a:gdLst>
                  <a:ahLst/>
                  <a:cxnLst>
                    <a:cxn ang="T10">
                      <a:pos x="T0" y="T1"/>
                    </a:cxn>
                    <a:cxn ang="T11">
                      <a:pos x="T2" y="T3"/>
                    </a:cxn>
                    <a:cxn ang="T12">
                      <a:pos x="T4" y="T5"/>
                    </a:cxn>
                    <a:cxn ang="T13">
                      <a:pos x="T6" y="T7"/>
                    </a:cxn>
                    <a:cxn ang="T14">
                      <a:pos x="T8" y="T9"/>
                    </a:cxn>
                  </a:cxnLst>
                  <a:rect l="T15" t="T16" r="T17" b="T18"/>
                  <a:pathLst>
                    <a:path w="95" h="44">
                      <a:moveTo>
                        <a:pt x="94" y="4"/>
                      </a:moveTo>
                      <a:lnTo>
                        <a:pt x="92" y="0"/>
                      </a:lnTo>
                      <a:lnTo>
                        <a:pt x="0" y="39"/>
                      </a:lnTo>
                      <a:lnTo>
                        <a:pt x="2" y="43"/>
                      </a:lnTo>
                      <a:lnTo>
                        <a:pt x="94" y="4"/>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en-US"/>
                </a:p>
              </p:txBody>
            </p:sp>
            <p:sp>
              <p:nvSpPr>
                <p:cNvPr id="51251" name="Freeform 67"/>
                <p:cNvSpPr>
                  <a:spLocks/>
                </p:cNvSpPr>
                <p:nvPr/>
              </p:nvSpPr>
              <p:spPr bwMode="auto">
                <a:xfrm>
                  <a:off x="2978" y="1911"/>
                  <a:ext cx="69" cy="165"/>
                </a:xfrm>
                <a:custGeom>
                  <a:avLst/>
                  <a:gdLst>
                    <a:gd name="T0" fmla="*/ 1 w 69"/>
                    <a:gd name="T1" fmla="*/ 164 h 165"/>
                    <a:gd name="T2" fmla="*/ 68 w 69"/>
                    <a:gd name="T3" fmla="*/ 8 h 165"/>
                    <a:gd name="T4" fmla="*/ 68 w 69"/>
                    <a:gd name="T5" fmla="*/ 0 h 165"/>
                    <a:gd name="T6" fmla="*/ 0 w 69"/>
                    <a:gd name="T7" fmla="*/ 154 h 165"/>
                    <a:gd name="T8" fmla="*/ 1 w 69"/>
                    <a:gd name="T9" fmla="*/ 164 h 165"/>
                    <a:gd name="T10" fmla="*/ 0 60000 65536"/>
                    <a:gd name="T11" fmla="*/ 0 60000 65536"/>
                    <a:gd name="T12" fmla="*/ 0 60000 65536"/>
                    <a:gd name="T13" fmla="*/ 0 60000 65536"/>
                    <a:gd name="T14" fmla="*/ 0 60000 65536"/>
                    <a:gd name="T15" fmla="*/ 0 w 69"/>
                    <a:gd name="T16" fmla="*/ 0 h 165"/>
                    <a:gd name="T17" fmla="*/ 69 w 69"/>
                    <a:gd name="T18" fmla="*/ 165 h 165"/>
                  </a:gdLst>
                  <a:ahLst/>
                  <a:cxnLst>
                    <a:cxn ang="T10">
                      <a:pos x="T0" y="T1"/>
                    </a:cxn>
                    <a:cxn ang="T11">
                      <a:pos x="T2" y="T3"/>
                    </a:cxn>
                    <a:cxn ang="T12">
                      <a:pos x="T4" y="T5"/>
                    </a:cxn>
                    <a:cxn ang="T13">
                      <a:pos x="T6" y="T7"/>
                    </a:cxn>
                    <a:cxn ang="T14">
                      <a:pos x="T8" y="T9"/>
                    </a:cxn>
                  </a:cxnLst>
                  <a:rect l="T15" t="T16" r="T17" b="T18"/>
                  <a:pathLst>
                    <a:path w="69" h="165">
                      <a:moveTo>
                        <a:pt x="1" y="164"/>
                      </a:moveTo>
                      <a:lnTo>
                        <a:pt x="68" y="8"/>
                      </a:lnTo>
                      <a:lnTo>
                        <a:pt x="68" y="0"/>
                      </a:lnTo>
                      <a:lnTo>
                        <a:pt x="0" y="154"/>
                      </a:lnTo>
                      <a:lnTo>
                        <a:pt x="1" y="164"/>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en-US"/>
                </a:p>
              </p:txBody>
            </p:sp>
          </p:grpSp>
        </p:grpSp>
        <p:sp>
          <p:nvSpPr>
            <p:cNvPr id="51216" name="Rectangle 68"/>
            <p:cNvSpPr>
              <a:spLocks noChangeArrowheads="1"/>
            </p:cNvSpPr>
            <p:nvPr/>
          </p:nvSpPr>
          <p:spPr bwMode="auto">
            <a:xfrm>
              <a:off x="4657725" y="3719513"/>
              <a:ext cx="100965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0325" tIns="30162" rIns="60325" bIns="30162">
              <a:spAutoFit/>
            </a:bodyPr>
            <a:lstStyle/>
            <a:p>
              <a:pPr defTabSz="382588"/>
              <a:r>
                <a:rPr lang="en-US" sz="1200" b="1">
                  <a:solidFill>
                    <a:schemeClr val="tx2"/>
                  </a:solidFill>
                </a:rPr>
                <a:t>Unhardened</a:t>
              </a:r>
            </a:p>
          </p:txBody>
        </p:sp>
        <p:sp>
          <p:nvSpPr>
            <p:cNvPr id="51217" name="Rectangle 69"/>
            <p:cNvSpPr>
              <a:spLocks noChangeArrowheads="1"/>
            </p:cNvSpPr>
            <p:nvPr/>
          </p:nvSpPr>
          <p:spPr bwMode="auto">
            <a:xfrm>
              <a:off x="5468938" y="3262313"/>
              <a:ext cx="950912"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0325" tIns="30162" rIns="60325" bIns="30162">
              <a:spAutoFit/>
            </a:bodyPr>
            <a:lstStyle/>
            <a:p>
              <a:pPr defTabSz="382588"/>
              <a:r>
                <a:rPr lang="en-US" sz="1200" b="1"/>
                <a:t>Upper Hard</a:t>
              </a:r>
            </a:p>
          </p:txBody>
        </p:sp>
        <p:sp>
          <p:nvSpPr>
            <p:cNvPr id="51218" name="Rectangle 70"/>
            <p:cNvSpPr>
              <a:spLocks noChangeArrowheads="1"/>
            </p:cNvSpPr>
            <p:nvPr/>
          </p:nvSpPr>
          <p:spPr bwMode="auto">
            <a:xfrm rot="-5400000">
              <a:off x="5239544" y="4264819"/>
              <a:ext cx="7032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0325" tIns="30162" rIns="60325" bIns="30162">
              <a:spAutoFit/>
            </a:bodyPr>
            <a:lstStyle/>
            <a:p>
              <a:pPr defTabSz="382588"/>
              <a:r>
                <a:rPr lang="en-US" sz="1400" b="1">
                  <a:solidFill>
                    <a:schemeClr val="tx2"/>
                  </a:solidFill>
                </a:rPr>
                <a:t>Severe</a:t>
              </a:r>
            </a:p>
          </p:txBody>
        </p:sp>
        <p:sp>
          <p:nvSpPr>
            <p:cNvPr id="51219" name="Rectangle 71"/>
            <p:cNvSpPr>
              <a:spLocks noChangeArrowheads="1"/>
            </p:cNvSpPr>
            <p:nvPr/>
          </p:nvSpPr>
          <p:spPr bwMode="auto">
            <a:xfrm rot="-5400000">
              <a:off x="2447925" y="4198938"/>
              <a:ext cx="809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0325" tIns="30162" rIns="60325" bIns="30162">
              <a:spAutoFit/>
            </a:bodyPr>
            <a:lstStyle/>
            <a:p>
              <a:pPr defTabSz="382588"/>
              <a:r>
                <a:rPr lang="en-US" sz="1400" b="1">
                  <a:solidFill>
                    <a:schemeClr val="tx1"/>
                  </a:solidFill>
                </a:rPr>
                <a:t>Natural</a:t>
              </a:r>
            </a:p>
          </p:txBody>
        </p:sp>
        <p:sp>
          <p:nvSpPr>
            <p:cNvPr id="51221" name="Rectangle 73"/>
            <p:cNvSpPr>
              <a:spLocks noChangeArrowheads="1"/>
            </p:cNvSpPr>
            <p:nvPr/>
          </p:nvSpPr>
          <p:spPr bwMode="auto">
            <a:xfrm>
              <a:off x="3149600" y="4084638"/>
              <a:ext cx="2166938" cy="236537"/>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51222" name="Rectangle 74"/>
            <p:cNvSpPr>
              <a:spLocks noChangeArrowheads="1"/>
            </p:cNvSpPr>
            <p:nvPr/>
          </p:nvSpPr>
          <p:spPr bwMode="auto">
            <a:xfrm>
              <a:off x="3200400" y="4038600"/>
              <a:ext cx="20955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7788" tIns="36512" rIns="77788" bIns="36512">
              <a:spAutoFit/>
            </a:bodyPr>
            <a:lstStyle/>
            <a:p>
              <a:pPr defTabSz="644525"/>
              <a:r>
                <a:rPr lang="en-US" sz="1400" b="1">
                  <a:solidFill>
                    <a:srgbClr val="0000FF"/>
                  </a:solidFill>
                </a:rPr>
                <a:t>Radiation Environment</a:t>
              </a:r>
            </a:p>
          </p:txBody>
        </p:sp>
        <p:sp>
          <p:nvSpPr>
            <p:cNvPr id="51223" name="Rectangle 75"/>
            <p:cNvSpPr>
              <a:spLocks noChangeArrowheads="1"/>
            </p:cNvSpPr>
            <p:nvPr/>
          </p:nvSpPr>
          <p:spPr bwMode="auto">
            <a:xfrm rot="-1980000">
              <a:off x="5640388" y="3679825"/>
              <a:ext cx="1370012" cy="230188"/>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51224" name="Rectangle 76"/>
            <p:cNvSpPr>
              <a:spLocks noChangeArrowheads="1"/>
            </p:cNvSpPr>
            <p:nvPr/>
          </p:nvSpPr>
          <p:spPr bwMode="auto">
            <a:xfrm rot="-1980000">
              <a:off x="5662613" y="3633788"/>
              <a:ext cx="1427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5088" tIns="31750" rIns="65088" bIns="31750">
              <a:spAutoFit/>
            </a:bodyPr>
            <a:lstStyle/>
            <a:p>
              <a:pPr defTabSz="449263"/>
              <a:r>
                <a:rPr lang="en-US" sz="1400" b="1">
                  <a:solidFill>
                    <a:srgbClr val="0000FF"/>
                  </a:solidFill>
                </a:rPr>
                <a:t>Part Hardness</a:t>
              </a:r>
            </a:p>
          </p:txBody>
        </p:sp>
      </p:grpSp>
      <p:sp>
        <p:nvSpPr>
          <p:cNvPr id="51225" name="Rectangle 77"/>
          <p:cNvSpPr>
            <a:spLocks noChangeArrowheads="1"/>
          </p:cNvSpPr>
          <p:nvPr/>
        </p:nvSpPr>
        <p:spPr bwMode="auto">
          <a:xfrm>
            <a:off x="2362200" y="2743200"/>
            <a:ext cx="276225" cy="170815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51226" name="Rectangle 78"/>
          <p:cNvSpPr>
            <a:spLocks noChangeArrowheads="1"/>
          </p:cNvSpPr>
          <p:nvPr/>
        </p:nvSpPr>
        <p:spPr bwMode="auto">
          <a:xfrm rot="-5460000">
            <a:off x="1683042" y="3515503"/>
            <a:ext cx="16732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7788" tIns="36512" rIns="77788" bIns="36512">
            <a:spAutoFit/>
          </a:bodyPr>
          <a:lstStyle/>
          <a:p>
            <a:pPr defTabSz="644525"/>
            <a:r>
              <a:rPr lang="en-US" sz="1400" b="1" dirty="0">
                <a:solidFill>
                  <a:srgbClr val="0000FF"/>
                </a:solidFill>
              </a:rPr>
              <a:t>System Solutions</a:t>
            </a:r>
          </a:p>
        </p:txBody>
      </p:sp>
      <p:sp>
        <p:nvSpPr>
          <p:cNvPr id="51227" name="Rectangle 79"/>
          <p:cNvSpPr>
            <a:spLocks noChangeArrowheads="1"/>
          </p:cNvSpPr>
          <p:nvPr/>
        </p:nvSpPr>
        <p:spPr bwMode="auto">
          <a:xfrm>
            <a:off x="457200" y="990600"/>
            <a:ext cx="18510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a:r>
              <a:rPr lang="en-US" sz="1600" b="1" u="sng">
                <a:solidFill>
                  <a:schemeClr val="tx1"/>
                </a:solidFill>
              </a:rPr>
              <a:t>System Trade Options</a:t>
            </a:r>
          </a:p>
        </p:txBody>
      </p:sp>
      <p:sp>
        <p:nvSpPr>
          <p:cNvPr id="51228" name="Rectangle 80"/>
          <p:cNvSpPr>
            <a:spLocks noChangeArrowheads="1"/>
          </p:cNvSpPr>
          <p:nvPr/>
        </p:nvSpPr>
        <p:spPr bwMode="auto">
          <a:xfrm>
            <a:off x="7053263" y="995363"/>
            <a:ext cx="1593850" cy="370840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51229" name="Rectangle 81"/>
          <p:cNvSpPr>
            <a:spLocks noChangeArrowheads="1"/>
          </p:cNvSpPr>
          <p:nvPr/>
        </p:nvSpPr>
        <p:spPr bwMode="auto">
          <a:xfrm>
            <a:off x="6921500" y="990600"/>
            <a:ext cx="18510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a:r>
              <a:rPr lang="en-US" sz="1600" b="1" u="sng" dirty="0">
                <a:solidFill>
                  <a:schemeClr val="tx1"/>
                </a:solidFill>
              </a:rPr>
              <a:t>System Trade Impacts</a:t>
            </a:r>
          </a:p>
        </p:txBody>
      </p:sp>
      <p:sp>
        <p:nvSpPr>
          <p:cNvPr id="51230" name="Rectangle 82"/>
          <p:cNvSpPr>
            <a:spLocks noChangeArrowheads="1"/>
          </p:cNvSpPr>
          <p:nvPr/>
        </p:nvSpPr>
        <p:spPr bwMode="auto">
          <a:xfrm>
            <a:off x="7034213" y="1704975"/>
            <a:ext cx="1697037"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165100" indent="-165100">
              <a:lnSpc>
                <a:spcPct val="90000"/>
              </a:lnSpc>
              <a:spcBef>
                <a:spcPct val="20000"/>
              </a:spcBef>
              <a:buFontTx/>
              <a:buChar char="•"/>
            </a:pPr>
            <a:r>
              <a:rPr lang="en-US" sz="1600" b="1" dirty="0">
                <a:solidFill>
                  <a:schemeClr val="tx1"/>
                </a:solidFill>
              </a:rPr>
              <a:t>Mission Reliability</a:t>
            </a:r>
          </a:p>
          <a:p>
            <a:pPr marL="165100" indent="-165100">
              <a:lnSpc>
                <a:spcPct val="90000"/>
              </a:lnSpc>
              <a:spcBef>
                <a:spcPct val="20000"/>
              </a:spcBef>
            </a:pPr>
            <a:endParaRPr lang="en-US" sz="900" b="1" dirty="0">
              <a:solidFill>
                <a:schemeClr val="tx1"/>
              </a:solidFill>
            </a:endParaRPr>
          </a:p>
          <a:p>
            <a:pPr marL="165100" indent="-165100">
              <a:lnSpc>
                <a:spcPct val="90000"/>
              </a:lnSpc>
              <a:spcBef>
                <a:spcPct val="20000"/>
              </a:spcBef>
              <a:buFontTx/>
              <a:buChar char="•"/>
            </a:pPr>
            <a:r>
              <a:rPr lang="en-US" sz="1600" b="1" dirty="0">
                <a:solidFill>
                  <a:schemeClr val="tx1"/>
                </a:solidFill>
              </a:rPr>
              <a:t>Performance</a:t>
            </a:r>
          </a:p>
          <a:p>
            <a:pPr marL="165100" indent="-165100">
              <a:lnSpc>
                <a:spcPct val="90000"/>
              </a:lnSpc>
              <a:spcBef>
                <a:spcPct val="20000"/>
              </a:spcBef>
            </a:pPr>
            <a:endParaRPr lang="en-US" sz="900" b="1" dirty="0">
              <a:solidFill>
                <a:schemeClr val="tx1"/>
              </a:solidFill>
            </a:endParaRPr>
          </a:p>
          <a:p>
            <a:pPr marL="165100" indent="-165100">
              <a:lnSpc>
                <a:spcPct val="90000"/>
              </a:lnSpc>
              <a:spcBef>
                <a:spcPct val="20000"/>
              </a:spcBef>
              <a:buFontTx/>
              <a:buChar char="•"/>
            </a:pPr>
            <a:r>
              <a:rPr lang="en-US" sz="1600" b="1" dirty="0">
                <a:solidFill>
                  <a:schemeClr val="tx1"/>
                </a:solidFill>
              </a:rPr>
              <a:t>Lifecycle Cost</a:t>
            </a:r>
          </a:p>
          <a:p>
            <a:pPr marL="165100" indent="-165100">
              <a:lnSpc>
                <a:spcPct val="90000"/>
              </a:lnSpc>
              <a:spcBef>
                <a:spcPct val="20000"/>
              </a:spcBef>
            </a:pPr>
            <a:endParaRPr lang="en-US" sz="900" b="1" dirty="0">
              <a:solidFill>
                <a:schemeClr val="tx1"/>
              </a:solidFill>
            </a:endParaRPr>
          </a:p>
          <a:p>
            <a:pPr marL="165100" indent="-165100">
              <a:lnSpc>
                <a:spcPct val="90000"/>
              </a:lnSpc>
              <a:spcBef>
                <a:spcPct val="20000"/>
              </a:spcBef>
              <a:buFontTx/>
              <a:buChar char="•"/>
            </a:pPr>
            <a:r>
              <a:rPr lang="en-US" sz="1600" b="1" dirty="0">
                <a:solidFill>
                  <a:schemeClr val="tx1"/>
                </a:solidFill>
              </a:rPr>
              <a:t>Weight</a:t>
            </a:r>
          </a:p>
          <a:p>
            <a:pPr marL="165100" indent="-165100">
              <a:lnSpc>
                <a:spcPct val="90000"/>
              </a:lnSpc>
              <a:spcBef>
                <a:spcPct val="20000"/>
              </a:spcBef>
            </a:pPr>
            <a:endParaRPr lang="en-US" sz="900" b="1" dirty="0">
              <a:solidFill>
                <a:schemeClr val="tx1"/>
              </a:solidFill>
            </a:endParaRPr>
          </a:p>
          <a:p>
            <a:pPr marL="165100" indent="-165100">
              <a:lnSpc>
                <a:spcPct val="90000"/>
              </a:lnSpc>
              <a:spcBef>
                <a:spcPct val="20000"/>
              </a:spcBef>
              <a:buFontTx/>
              <a:buChar char="•"/>
            </a:pPr>
            <a:r>
              <a:rPr lang="en-US" sz="1600" b="1" dirty="0">
                <a:solidFill>
                  <a:schemeClr val="tx1"/>
                </a:solidFill>
              </a:rPr>
              <a:t>Hardness</a:t>
            </a:r>
          </a:p>
          <a:p>
            <a:pPr marL="165100" indent="-165100">
              <a:lnSpc>
                <a:spcPct val="90000"/>
              </a:lnSpc>
              <a:spcBef>
                <a:spcPct val="20000"/>
              </a:spcBef>
            </a:pPr>
            <a:endParaRPr lang="en-US" sz="900" b="1" dirty="0">
              <a:solidFill>
                <a:schemeClr val="tx1"/>
              </a:solidFill>
            </a:endParaRPr>
          </a:p>
          <a:p>
            <a:pPr marL="165100" indent="-165100">
              <a:lnSpc>
                <a:spcPct val="90000"/>
              </a:lnSpc>
              <a:spcBef>
                <a:spcPct val="20000"/>
              </a:spcBef>
              <a:buFontTx/>
              <a:buChar char="•"/>
            </a:pPr>
            <a:r>
              <a:rPr lang="en-US" sz="1600" b="1" dirty="0">
                <a:solidFill>
                  <a:schemeClr val="tx1"/>
                </a:solidFill>
              </a:rPr>
              <a:t>Risk</a:t>
            </a:r>
          </a:p>
          <a:p>
            <a:pPr marL="165100" indent="-165100" latinLnBrk="1">
              <a:lnSpc>
                <a:spcPct val="90000"/>
              </a:lnSpc>
              <a:spcBef>
                <a:spcPct val="20000"/>
              </a:spcBef>
              <a:buFontTx/>
              <a:buChar char="•"/>
            </a:pPr>
            <a:endParaRPr lang="en-US" sz="1600" b="1" dirty="0">
              <a:solidFill>
                <a:schemeClr val="tx1"/>
              </a:solidFill>
            </a:endParaRPr>
          </a:p>
        </p:txBody>
      </p:sp>
      <p:sp>
        <p:nvSpPr>
          <p:cNvPr id="51231" name="Rectangle 83"/>
          <p:cNvSpPr>
            <a:spLocks noChangeArrowheads="1"/>
          </p:cNvSpPr>
          <p:nvPr/>
        </p:nvSpPr>
        <p:spPr bwMode="auto">
          <a:xfrm>
            <a:off x="469900" y="1693863"/>
            <a:ext cx="1795463" cy="281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119063" indent="-119063">
              <a:spcBef>
                <a:spcPct val="75000"/>
              </a:spcBef>
              <a:buFontTx/>
              <a:buChar char="•"/>
            </a:pPr>
            <a:r>
              <a:rPr lang="en-US" sz="1400" b="1" dirty="0">
                <a:solidFill>
                  <a:schemeClr val="tx1"/>
                </a:solidFill>
              </a:rPr>
              <a:t>Deployment</a:t>
            </a:r>
            <a:endParaRPr lang="en-US" sz="800" b="1" dirty="0">
              <a:solidFill>
                <a:schemeClr val="tx1"/>
              </a:solidFill>
            </a:endParaRPr>
          </a:p>
          <a:p>
            <a:pPr marL="119063" indent="-119063">
              <a:spcBef>
                <a:spcPct val="75000"/>
              </a:spcBef>
              <a:buFontTx/>
              <a:buChar char="•"/>
            </a:pPr>
            <a:r>
              <a:rPr lang="en-US" sz="1400" b="1" dirty="0">
                <a:solidFill>
                  <a:schemeClr val="tx1"/>
                </a:solidFill>
              </a:rPr>
              <a:t>Battle </a:t>
            </a:r>
            <a:r>
              <a:rPr lang="en-US" sz="1400" b="1" dirty="0" err="1">
                <a:solidFill>
                  <a:schemeClr val="tx1"/>
                </a:solidFill>
              </a:rPr>
              <a:t>Mgmt</a:t>
            </a:r>
            <a:endParaRPr lang="en-US" sz="1400" b="1" dirty="0">
              <a:solidFill>
                <a:schemeClr val="tx1"/>
              </a:solidFill>
            </a:endParaRPr>
          </a:p>
          <a:p>
            <a:pPr marL="119063" indent="-119063">
              <a:spcBef>
                <a:spcPct val="75000"/>
              </a:spcBef>
              <a:buFontTx/>
              <a:buChar char="•"/>
            </a:pPr>
            <a:r>
              <a:rPr lang="en-US" sz="1400" b="1" dirty="0">
                <a:solidFill>
                  <a:schemeClr val="tx1"/>
                </a:solidFill>
              </a:rPr>
              <a:t>Orbit</a:t>
            </a:r>
            <a:endParaRPr lang="en-US" sz="800" b="1" dirty="0">
              <a:solidFill>
                <a:schemeClr val="tx1"/>
              </a:solidFill>
            </a:endParaRPr>
          </a:p>
          <a:p>
            <a:pPr marL="119063" indent="-119063">
              <a:spcBef>
                <a:spcPct val="75000"/>
              </a:spcBef>
              <a:buFontTx/>
              <a:buChar char="•"/>
            </a:pPr>
            <a:r>
              <a:rPr lang="en-US" sz="1400" b="1" dirty="0">
                <a:solidFill>
                  <a:schemeClr val="tx1"/>
                </a:solidFill>
              </a:rPr>
              <a:t>C&amp;R Approach</a:t>
            </a:r>
            <a:endParaRPr lang="en-US" sz="800" b="1" dirty="0">
              <a:solidFill>
                <a:schemeClr val="tx1"/>
              </a:solidFill>
            </a:endParaRPr>
          </a:p>
          <a:p>
            <a:pPr marL="119063" indent="-119063">
              <a:spcBef>
                <a:spcPct val="75000"/>
              </a:spcBef>
              <a:buFontTx/>
              <a:buChar char="•"/>
            </a:pPr>
            <a:r>
              <a:rPr lang="en-US" sz="1400" b="1" dirty="0">
                <a:solidFill>
                  <a:schemeClr val="tx1"/>
                </a:solidFill>
              </a:rPr>
              <a:t>Shielding</a:t>
            </a:r>
            <a:endParaRPr lang="en-US" sz="800" b="1" dirty="0">
              <a:solidFill>
                <a:schemeClr val="tx1"/>
              </a:solidFill>
            </a:endParaRPr>
          </a:p>
          <a:p>
            <a:pPr marL="119063" indent="-119063">
              <a:spcBef>
                <a:spcPct val="75000"/>
              </a:spcBef>
              <a:buFontTx/>
              <a:buChar char="•"/>
            </a:pPr>
            <a:r>
              <a:rPr lang="en-US" sz="1400" b="1" dirty="0">
                <a:solidFill>
                  <a:schemeClr val="tx1"/>
                </a:solidFill>
              </a:rPr>
              <a:t>RH Electronics</a:t>
            </a:r>
            <a:endParaRPr lang="en-US" sz="800" b="1" dirty="0">
              <a:solidFill>
                <a:schemeClr val="tx1"/>
              </a:solidFill>
            </a:endParaRPr>
          </a:p>
          <a:p>
            <a:pPr marL="119063" indent="-119063">
              <a:spcBef>
                <a:spcPct val="75000"/>
              </a:spcBef>
              <a:buFontTx/>
              <a:buChar char="•"/>
            </a:pPr>
            <a:r>
              <a:rPr lang="en-US" sz="1400" b="1" dirty="0">
                <a:solidFill>
                  <a:schemeClr val="tx1"/>
                </a:solidFill>
              </a:rPr>
              <a:t>RT Electronics</a:t>
            </a:r>
            <a:endParaRPr lang="en-US" sz="800" b="1" dirty="0">
              <a:solidFill>
                <a:schemeClr val="tx1"/>
              </a:solidFill>
            </a:endParaRPr>
          </a:p>
          <a:p>
            <a:pPr marL="119063" indent="-119063">
              <a:spcBef>
                <a:spcPct val="75000"/>
              </a:spcBef>
              <a:buFontTx/>
              <a:buChar char="•"/>
            </a:pPr>
            <a:r>
              <a:rPr lang="en-US" sz="1400" b="1" dirty="0" err="1">
                <a:solidFill>
                  <a:schemeClr val="tx1"/>
                </a:solidFill>
              </a:rPr>
              <a:t>Upscreened</a:t>
            </a:r>
            <a:r>
              <a:rPr lang="en-US" sz="1400" b="1" dirty="0">
                <a:solidFill>
                  <a:schemeClr val="tx1"/>
                </a:solidFill>
              </a:rPr>
              <a:t> Electronics</a:t>
            </a:r>
          </a:p>
          <a:p>
            <a:pPr marL="119063" indent="-119063">
              <a:spcBef>
                <a:spcPct val="75000"/>
              </a:spcBef>
              <a:buFontTx/>
              <a:buChar char="•"/>
            </a:pPr>
            <a:r>
              <a:rPr lang="en-US" sz="1400" b="1" dirty="0">
                <a:solidFill>
                  <a:schemeClr val="tx1"/>
                </a:solidFill>
              </a:rPr>
              <a:t>Hardened By Design Electronics</a:t>
            </a:r>
          </a:p>
        </p:txBody>
      </p:sp>
    </p:spTree>
    <p:extLst>
      <p:ext uri="{BB962C8B-B14F-4D97-AF65-F5344CB8AC3E}">
        <p14:creationId xmlns:p14="http://schemas.microsoft.com/office/powerpoint/2010/main" val="329584529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576" y="151837"/>
            <a:ext cx="7434024" cy="796925"/>
          </a:xfrm>
        </p:spPr>
        <p:txBody>
          <a:bodyPr/>
          <a:lstStyle/>
          <a:p>
            <a:r>
              <a:rPr lang="en-US" sz="3600" i="1" dirty="0"/>
              <a:t>Key Performance Parameters (KPPs)</a:t>
            </a:r>
          </a:p>
        </p:txBody>
      </p:sp>
      <p:sp>
        <p:nvSpPr>
          <p:cNvPr id="3" name="Content Placeholder 2"/>
          <p:cNvSpPr>
            <a:spLocks noGrp="1"/>
          </p:cNvSpPr>
          <p:nvPr>
            <p:ph idx="1"/>
          </p:nvPr>
        </p:nvSpPr>
        <p:spPr>
          <a:xfrm>
            <a:off x="304800" y="1447800"/>
            <a:ext cx="8458199" cy="4057864"/>
          </a:xfrm>
        </p:spPr>
        <p:txBody>
          <a:bodyPr/>
          <a:lstStyle/>
          <a:p>
            <a:r>
              <a:rPr lang="en-US" sz="2800" dirty="0"/>
              <a:t>Those attributes or characteristics of a system that are considered critical or essential to the development of an effective military capability</a:t>
            </a:r>
          </a:p>
          <a:p>
            <a:endParaRPr lang="en-US" dirty="0"/>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C952EA5C-345F-4DB3-B1F2-1DAD3AFF8EA4}" type="slidenum">
              <a:rPr lang="en-US" smtClean="0"/>
              <a:pPr>
                <a:defRPr/>
              </a:pPr>
              <a:t>114</a:t>
            </a:fld>
            <a:endParaRPr lang="en-US" dirty="0"/>
          </a:p>
        </p:txBody>
      </p:sp>
      <p:grpSp>
        <p:nvGrpSpPr>
          <p:cNvPr id="11" name="Group 10"/>
          <p:cNvGrpSpPr/>
          <p:nvPr/>
        </p:nvGrpSpPr>
        <p:grpSpPr>
          <a:xfrm>
            <a:off x="140829" y="2933258"/>
            <a:ext cx="3581536" cy="3281472"/>
            <a:chOff x="140829" y="2933258"/>
            <a:chExt cx="3581536" cy="3281472"/>
          </a:xfrm>
        </p:grpSpPr>
        <p:pic>
          <p:nvPicPr>
            <p:cNvPr id="152578" name="Picture 2" descr="C:\Users\mhanson2\AppData\Local\Microsoft\Windows\Temporary Internet Files\Content.IE5\1VXESJJA\MC900431620[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893" y="2933258"/>
              <a:ext cx="3281472" cy="3281472"/>
            </a:xfrm>
            <a:prstGeom prst="rect">
              <a:avLst/>
            </a:prstGeom>
            <a:noFill/>
            <a:extLst>
              <a:ext uri="{909E8E84-426E-40DD-AFC4-6F175D3DCCD1}">
                <a14:hiddenFill xmlns:a14="http://schemas.microsoft.com/office/drawing/2010/main">
                  <a:solidFill>
                    <a:srgbClr val="FFFFFF"/>
                  </a:solidFill>
                </a14:hiddenFill>
              </a:ext>
            </a:extLst>
          </p:spPr>
        </p:pic>
        <p:pic>
          <p:nvPicPr>
            <p:cNvPr id="152579" name="Picture 3" descr="C:\Users\mhanson2\AppData\Local\Microsoft\Windows\Temporary Internet Files\Content.IE5\20UYDRK7\MP900422436[1].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flipH="1">
              <a:off x="1230564" y="3729330"/>
              <a:ext cx="1429466" cy="446566"/>
            </a:xfrm>
            <a:prstGeom prst="rect">
              <a:avLst/>
            </a:prstGeom>
            <a:noFill/>
            <a:extLst>
              <a:ext uri="{909E8E84-426E-40DD-AFC4-6F175D3DCCD1}">
                <a14:hiddenFill xmlns:a14="http://schemas.microsoft.com/office/drawing/2010/main">
                  <a:solidFill>
                    <a:srgbClr val="FFFFFF"/>
                  </a:solidFill>
                </a14:hiddenFill>
              </a:ext>
            </a:extLst>
          </p:spPr>
        </p:pic>
        <p:sp>
          <p:nvSpPr>
            <p:cNvPr id="5" name="Arc 4"/>
            <p:cNvSpPr/>
            <p:nvPr/>
          </p:nvSpPr>
          <p:spPr>
            <a:xfrm rot="20778978">
              <a:off x="140829" y="4322134"/>
              <a:ext cx="2452133" cy="861238"/>
            </a:xfrm>
            <a:prstGeom prst="arc">
              <a:avLst/>
            </a:prstGeom>
            <a:ln>
              <a:solidFill>
                <a:schemeClr val="tx1"/>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1230565" y="4263646"/>
              <a:ext cx="1429466" cy="646331"/>
            </a:xfrm>
            <a:prstGeom prst="rect">
              <a:avLst/>
            </a:prstGeom>
            <a:noFill/>
          </p:spPr>
          <p:txBody>
            <a:bodyPr wrap="square" rtlCol="0">
              <a:spAutoFit/>
            </a:bodyPr>
            <a:lstStyle/>
            <a:p>
              <a:pPr algn="ctr"/>
              <a:r>
                <a:rPr lang="en-US" b="1" i="1" dirty="0">
                  <a:solidFill>
                    <a:schemeClr val="bg1"/>
                  </a:solidFill>
                </a:rPr>
                <a:t>Unrefueled Range</a:t>
              </a:r>
            </a:p>
          </p:txBody>
        </p:sp>
      </p:grpSp>
      <p:grpSp>
        <p:nvGrpSpPr>
          <p:cNvPr id="10" name="Group 9"/>
          <p:cNvGrpSpPr/>
          <p:nvPr/>
        </p:nvGrpSpPr>
        <p:grpSpPr>
          <a:xfrm>
            <a:off x="3335965" y="2675708"/>
            <a:ext cx="4226662" cy="1805953"/>
            <a:chOff x="3335965" y="2675708"/>
            <a:chExt cx="4226662" cy="1805953"/>
          </a:xfrm>
        </p:grpSpPr>
        <p:sp>
          <p:nvSpPr>
            <p:cNvPr id="12" name="TextBox 11"/>
            <p:cNvSpPr txBox="1"/>
            <p:nvPr/>
          </p:nvSpPr>
          <p:spPr>
            <a:xfrm>
              <a:off x="4495437" y="4112329"/>
              <a:ext cx="1295763" cy="369332"/>
            </a:xfrm>
            <a:prstGeom prst="rect">
              <a:avLst/>
            </a:prstGeom>
            <a:noFill/>
          </p:spPr>
          <p:txBody>
            <a:bodyPr wrap="square" rtlCol="0">
              <a:spAutoFit/>
            </a:bodyPr>
            <a:lstStyle/>
            <a:p>
              <a:pPr algn="ctr"/>
              <a:r>
                <a:rPr lang="en-US" b="1" i="1" dirty="0"/>
                <a:t>Bandwidth</a:t>
              </a:r>
            </a:p>
          </p:txBody>
        </p:sp>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7152" y="2675708"/>
              <a:ext cx="1895475" cy="1500188"/>
            </a:xfrm>
            <a:prstGeom prst="rect">
              <a:avLst/>
            </a:prstGeom>
          </p:spPr>
        </p:pic>
        <p:sp>
          <p:nvSpPr>
            <p:cNvPr id="9" name="Lightning Bolt 8"/>
            <p:cNvSpPr/>
            <p:nvPr/>
          </p:nvSpPr>
          <p:spPr>
            <a:xfrm rot="4798190">
              <a:off x="4401879" y="2346309"/>
              <a:ext cx="871869" cy="300369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6635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5989"/>
            <a:ext cx="7353946" cy="796925"/>
          </a:xfrm>
        </p:spPr>
        <p:txBody>
          <a:bodyPr/>
          <a:lstStyle/>
          <a:p>
            <a:r>
              <a:rPr lang="en-US" sz="3600" i="1" dirty="0"/>
              <a:t>Key System Attributes </a:t>
            </a:r>
            <a:br>
              <a:rPr lang="en-US" sz="3600" i="1" dirty="0"/>
            </a:br>
            <a:r>
              <a:rPr lang="en-US" sz="3600" i="1" dirty="0"/>
              <a:t>(KSAs)</a:t>
            </a:r>
          </a:p>
        </p:txBody>
      </p:sp>
      <p:sp>
        <p:nvSpPr>
          <p:cNvPr id="3" name="Content Placeholder 2"/>
          <p:cNvSpPr>
            <a:spLocks noGrp="1"/>
          </p:cNvSpPr>
          <p:nvPr>
            <p:ph idx="1"/>
          </p:nvPr>
        </p:nvSpPr>
        <p:spPr>
          <a:xfrm>
            <a:off x="304800" y="1524000"/>
            <a:ext cx="8458199" cy="3981664"/>
          </a:xfrm>
        </p:spPr>
        <p:txBody>
          <a:bodyPr>
            <a:normAutofit/>
          </a:bodyPr>
          <a:lstStyle/>
          <a:p>
            <a:r>
              <a:rPr lang="en-US" sz="2800" b="1" dirty="0"/>
              <a:t>"System attributes considered most critical or essential for an effective military capability but not selected as Key Performance Parameters (KPPs)”</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C952EA5C-345F-4DB3-B1F2-1DAD3AFF8EA4}" type="slidenum">
              <a:rPr lang="en-US" smtClean="0"/>
              <a:pPr>
                <a:defRPr/>
              </a:pPr>
              <a:t>115</a:t>
            </a:fld>
            <a:endParaRPr lang="en-US" dirty="0"/>
          </a:p>
        </p:txBody>
      </p:sp>
      <p:pic>
        <p:nvPicPr>
          <p:cNvPr id="153602" name="Picture 2" descr="http://upload.wikimedia.org/wikipedia/en/thumb/7/7c/1stGen-iPad-HomeScreen.jpg/250px-1stGen-iPad-HomeScreen.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76600" y="2971800"/>
            <a:ext cx="2381250" cy="30384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8600" y="6096000"/>
            <a:ext cx="999461" cy="276999"/>
          </a:xfrm>
          <a:prstGeom prst="rect">
            <a:avLst/>
          </a:prstGeom>
          <a:noFill/>
        </p:spPr>
        <p:txBody>
          <a:bodyPr wrap="square" rtlCol="0">
            <a:spAutoFit/>
          </a:bodyPr>
          <a:lstStyle/>
          <a:p>
            <a:pPr algn="ctr"/>
            <a:r>
              <a:rPr lang="en-US" b="1" i="1" dirty="0"/>
              <a:t>Ease of Use</a:t>
            </a:r>
          </a:p>
        </p:txBody>
      </p:sp>
    </p:spTree>
    <p:extLst>
      <p:ext uri="{BB962C8B-B14F-4D97-AF65-F5344CB8AC3E}">
        <p14:creationId xmlns:p14="http://schemas.microsoft.com/office/powerpoint/2010/main" val="14578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02"/>
                                        </p:tgtEl>
                                        <p:attrNameLst>
                                          <p:attrName>style.visibility</p:attrName>
                                        </p:attrNameLst>
                                      </p:cBhvr>
                                      <p:to>
                                        <p:strVal val="visible"/>
                                      </p:to>
                                    </p:set>
                                    <p:animEffect transition="in" filter="fade">
                                      <p:cBhvr>
                                        <p:cTn id="7" dur="1000"/>
                                        <p:tgtEl>
                                          <p:spTgt spid="153602"/>
                                        </p:tgtEl>
                                      </p:cBhvr>
                                    </p:animEffect>
                                    <p:anim calcmode="lin" valueType="num">
                                      <p:cBhvr>
                                        <p:cTn id="8" dur="1000" fill="hold"/>
                                        <p:tgtEl>
                                          <p:spTgt spid="153602"/>
                                        </p:tgtEl>
                                        <p:attrNameLst>
                                          <p:attrName>ppt_x</p:attrName>
                                        </p:attrNameLst>
                                      </p:cBhvr>
                                      <p:tavLst>
                                        <p:tav tm="0">
                                          <p:val>
                                            <p:strVal val="#ppt_x"/>
                                          </p:val>
                                        </p:tav>
                                        <p:tav tm="100000">
                                          <p:val>
                                            <p:strVal val="#ppt_x"/>
                                          </p:val>
                                        </p:tav>
                                      </p:tavLst>
                                    </p:anim>
                                    <p:anim calcmode="lin" valueType="num">
                                      <p:cBhvr>
                                        <p:cTn id="9" dur="1000" fill="hold"/>
                                        <p:tgtEl>
                                          <p:spTgt spid="1536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a:xfrm>
            <a:off x="1828800" y="30997"/>
            <a:ext cx="7200472" cy="1371600"/>
          </a:xfrm>
        </p:spPr>
        <p:txBody>
          <a:bodyPr/>
          <a:lstStyle/>
          <a:p>
            <a:r>
              <a:rPr lang="en-US" sz="3600" i="1" dirty="0"/>
              <a:t>Measures of Effectiveness (MOE) and Measures of Suitability (MOS)</a:t>
            </a:r>
          </a:p>
        </p:txBody>
      </p:sp>
      <p:sp>
        <p:nvSpPr>
          <p:cNvPr id="25603" name="Content Placeholder 2"/>
          <p:cNvSpPr>
            <a:spLocks noGrp="1"/>
          </p:cNvSpPr>
          <p:nvPr>
            <p:ph idx="1"/>
          </p:nvPr>
        </p:nvSpPr>
        <p:spPr>
          <a:xfrm>
            <a:off x="304800" y="1524000"/>
            <a:ext cx="8610599" cy="4953000"/>
          </a:xfrm>
        </p:spPr>
        <p:txBody>
          <a:bodyPr>
            <a:normAutofit/>
          </a:bodyPr>
          <a:lstStyle/>
          <a:p>
            <a:pPr>
              <a:lnSpc>
                <a:spcPct val="100000"/>
              </a:lnSpc>
            </a:pPr>
            <a:r>
              <a:rPr lang="en-US" sz="2400" dirty="0"/>
              <a:t>Performance capabilities and characteristics identified in the CDD and AoA</a:t>
            </a:r>
          </a:p>
          <a:p>
            <a:pPr lvl="1">
              <a:lnSpc>
                <a:spcPct val="100000"/>
              </a:lnSpc>
              <a:buSzPct val="70000"/>
              <a:buFont typeface="Wingdings" pitchFamily="2" charset="2"/>
              <a:buChar char="t"/>
            </a:pPr>
            <a:r>
              <a:rPr lang="en-US" sz="2400" dirty="0"/>
              <a:t>Used to determine the attainment of the top-level performance issues</a:t>
            </a:r>
          </a:p>
          <a:p>
            <a:pPr lvl="1">
              <a:lnSpc>
                <a:spcPct val="100000"/>
              </a:lnSpc>
              <a:buSzPct val="70000"/>
              <a:buFont typeface="Wingdings" pitchFamily="2" charset="2"/>
              <a:buChar char="t"/>
            </a:pPr>
            <a:r>
              <a:rPr lang="en-US" sz="2400" dirty="0"/>
              <a:t>Listed in Part I of the TEMP</a:t>
            </a:r>
          </a:p>
          <a:p>
            <a:pPr>
              <a:lnSpc>
                <a:spcPct val="100000"/>
              </a:lnSpc>
            </a:pPr>
            <a:r>
              <a:rPr lang="en-US" sz="2400" dirty="0"/>
              <a:t>Examples of MOE</a:t>
            </a:r>
          </a:p>
          <a:p>
            <a:pPr lvl="1">
              <a:lnSpc>
                <a:spcPct val="100000"/>
              </a:lnSpc>
              <a:buSzPct val="70000"/>
              <a:buFont typeface="Wingdings" pitchFamily="2" charset="2"/>
              <a:buChar char="t"/>
            </a:pPr>
            <a:r>
              <a:rPr lang="en-US" sz="2400" dirty="0"/>
              <a:t>Maximum effective range</a:t>
            </a:r>
          </a:p>
          <a:p>
            <a:pPr lvl="1">
              <a:lnSpc>
                <a:spcPct val="100000"/>
              </a:lnSpc>
              <a:buSzPct val="70000"/>
              <a:buFont typeface="Wingdings" pitchFamily="2" charset="2"/>
              <a:buChar char="t"/>
            </a:pPr>
            <a:r>
              <a:rPr lang="en-US" sz="2400" dirty="0"/>
              <a:t>Maximum speed</a:t>
            </a:r>
          </a:p>
          <a:p>
            <a:pPr>
              <a:lnSpc>
                <a:spcPct val="100000"/>
              </a:lnSpc>
            </a:pPr>
            <a:r>
              <a:rPr lang="en-US" sz="2400" dirty="0"/>
              <a:t>Examples of MOS</a:t>
            </a:r>
          </a:p>
          <a:p>
            <a:pPr lvl="1">
              <a:lnSpc>
                <a:spcPct val="100000"/>
              </a:lnSpc>
              <a:buSzPct val="70000"/>
              <a:buFont typeface="Wingdings" pitchFamily="2" charset="2"/>
              <a:buChar char="t"/>
            </a:pPr>
            <a:r>
              <a:rPr lang="en-US" sz="2400" dirty="0"/>
              <a:t>Interoperability</a:t>
            </a:r>
          </a:p>
          <a:p>
            <a:pPr lvl="1">
              <a:lnSpc>
                <a:spcPct val="100000"/>
              </a:lnSpc>
              <a:buSzPct val="70000"/>
              <a:buFont typeface="Wingdings" pitchFamily="2" charset="2"/>
              <a:buChar char="t"/>
            </a:pPr>
            <a:r>
              <a:rPr lang="en-US" sz="2400" dirty="0"/>
              <a:t>Mean time between operational mission failure</a:t>
            </a:r>
          </a:p>
          <a:p>
            <a:endParaRPr lang="en-US" dirty="0"/>
          </a:p>
        </p:txBody>
      </p:sp>
      <p:sp>
        <p:nvSpPr>
          <p:cNvPr id="25604" name="Slide Number Placeholder 3"/>
          <p:cNvSpPr>
            <a:spLocks noGrp="1"/>
          </p:cNvSpPr>
          <p:nvPr>
            <p:ph type="sldNum" sz="quarter" idx="4294967295"/>
          </p:nvPr>
        </p:nvSpPr>
        <p:spPr>
          <a:xfrm>
            <a:off x="7870825" y="6503988"/>
            <a:ext cx="414338" cy="304800"/>
          </a:xfrm>
          <a:prstGeom prst="rect">
            <a:avLst/>
          </a:prstGeom>
          <a:noFill/>
        </p:spPr>
        <p:txBody>
          <a:bodyPr/>
          <a:lstStyle/>
          <a:p>
            <a:fld id="{53D23CE9-33D1-473E-8066-3CD6ADA83E3D}" type="slidenum">
              <a:rPr lang="en-US" smtClean="0"/>
              <a:pPr/>
              <a:t>116</a:t>
            </a:fld>
            <a:endParaRPr lang="en-US" dirty="0"/>
          </a:p>
        </p:txBody>
      </p:sp>
    </p:spTree>
    <p:extLst>
      <p:ext uri="{BB962C8B-B14F-4D97-AF65-F5344CB8AC3E}">
        <p14:creationId xmlns:p14="http://schemas.microsoft.com/office/powerpoint/2010/main" val="192792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3">
                                            <p:txEl>
                                              <p:pRg st="3" end="3"/>
                                            </p:txEl>
                                          </p:spTgt>
                                        </p:tgtEl>
                                        <p:attrNameLst>
                                          <p:attrName>style.visibility</p:attrName>
                                        </p:attrNameLst>
                                      </p:cBhvr>
                                      <p:to>
                                        <p:strVal val="visible"/>
                                      </p:to>
                                    </p:set>
                                    <p:anim calcmode="lin" valueType="num">
                                      <p:cBhvr additive="base">
                                        <p:cTn id="7"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603">
                                            <p:txEl>
                                              <p:pRg st="4" end="4"/>
                                            </p:txEl>
                                          </p:spTgt>
                                        </p:tgtEl>
                                        <p:attrNameLst>
                                          <p:attrName>style.visibility</p:attrName>
                                        </p:attrNameLst>
                                      </p:cBhvr>
                                      <p:to>
                                        <p:strVal val="visible"/>
                                      </p:to>
                                    </p:set>
                                    <p:anim calcmode="lin" valueType="num">
                                      <p:cBhvr additive="base">
                                        <p:cTn id="11"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60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603">
                                            <p:txEl>
                                              <p:pRg st="5" end="5"/>
                                            </p:txEl>
                                          </p:spTgt>
                                        </p:tgtEl>
                                        <p:attrNameLst>
                                          <p:attrName>style.visibility</p:attrName>
                                        </p:attrNameLst>
                                      </p:cBhvr>
                                      <p:to>
                                        <p:strVal val="visible"/>
                                      </p:to>
                                    </p:set>
                                    <p:anim calcmode="lin" valueType="num">
                                      <p:cBhvr additive="base">
                                        <p:cTn id="15"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6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603">
                                            <p:txEl>
                                              <p:pRg st="6" end="6"/>
                                            </p:txEl>
                                          </p:spTgt>
                                        </p:tgtEl>
                                        <p:attrNameLst>
                                          <p:attrName>style.visibility</p:attrName>
                                        </p:attrNameLst>
                                      </p:cBhvr>
                                      <p:to>
                                        <p:strVal val="visible"/>
                                      </p:to>
                                    </p:set>
                                    <p:anim calcmode="lin" valueType="num">
                                      <p:cBhvr additive="base">
                                        <p:cTn id="21" dur="500" fill="hold"/>
                                        <p:tgtEl>
                                          <p:spTgt spid="2560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60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603">
                                            <p:txEl>
                                              <p:pRg st="7" end="7"/>
                                            </p:txEl>
                                          </p:spTgt>
                                        </p:tgtEl>
                                        <p:attrNameLst>
                                          <p:attrName>style.visibility</p:attrName>
                                        </p:attrNameLst>
                                      </p:cBhvr>
                                      <p:to>
                                        <p:strVal val="visible"/>
                                      </p:to>
                                    </p:set>
                                    <p:anim calcmode="lin" valueType="num">
                                      <p:cBhvr additive="base">
                                        <p:cTn id="25" dur="500" fill="hold"/>
                                        <p:tgtEl>
                                          <p:spTgt spid="2560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5603">
                                            <p:txEl>
                                              <p:pRg st="8" end="8"/>
                                            </p:txEl>
                                          </p:spTgt>
                                        </p:tgtEl>
                                        <p:attrNameLst>
                                          <p:attrName>style.visibility</p:attrName>
                                        </p:attrNameLst>
                                      </p:cBhvr>
                                      <p:to>
                                        <p:strVal val="visible"/>
                                      </p:to>
                                    </p:set>
                                    <p:anim calcmode="lin" valueType="num">
                                      <p:cBhvr additive="base">
                                        <p:cTn id="29" dur="500" fill="hold"/>
                                        <p:tgtEl>
                                          <p:spTgt spid="2560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560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Snip Same Side Corner Rectangle 30"/>
          <p:cNvSpPr/>
          <p:nvPr/>
        </p:nvSpPr>
        <p:spPr>
          <a:xfrm>
            <a:off x="3148518" y="3083773"/>
            <a:ext cx="3806759" cy="305982"/>
          </a:xfrm>
          <a:prstGeom prst="snip2SameRect">
            <a:avLst>
              <a:gd name="adj1" fmla="val 35742"/>
              <a:gd name="adj2" fmla="val 50000"/>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100" b="1" dirty="0">
              <a:solidFill>
                <a:schemeClr val="tx1"/>
              </a:solidFill>
            </a:endParaRPr>
          </a:p>
        </p:txBody>
      </p:sp>
      <p:sp>
        <p:nvSpPr>
          <p:cNvPr id="32" name="Rectangle 31"/>
          <p:cNvSpPr/>
          <p:nvPr/>
        </p:nvSpPr>
        <p:spPr>
          <a:xfrm>
            <a:off x="4123590" y="3167833"/>
            <a:ext cx="1571263" cy="261610"/>
          </a:xfrm>
          <a:prstGeom prst="rect">
            <a:avLst/>
          </a:prstGeom>
        </p:spPr>
        <p:txBody>
          <a:bodyPr wrap="none">
            <a:spAutoFit/>
          </a:bodyPr>
          <a:lstStyle/>
          <a:p>
            <a:pPr algn="ctr"/>
            <a:r>
              <a:rPr lang="en-US" sz="1100" b="1" dirty="0">
                <a:solidFill>
                  <a:srgbClr val="00B050"/>
                </a:solidFill>
                <a:latin typeface="+mn-lt"/>
              </a:rPr>
              <a:t>Systems Acquisition</a:t>
            </a:r>
          </a:p>
        </p:txBody>
      </p:sp>
      <p:sp>
        <p:nvSpPr>
          <p:cNvPr id="33" name="Snip Same Side Corner Rectangle 32"/>
          <p:cNvSpPr/>
          <p:nvPr/>
        </p:nvSpPr>
        <p:spPr>
          <a:xfrm>
            <a:off x="6945549" y="3083773"/>
            <a:ext cx="1504544" cy="305982"/>
          </a:xfrm>
          <a:prstGeom prst="snip2SameRect">
            <a:avLst>
              <a:gd name="adj1" fmla="val 35742"/>
              <a:gd name="adj2" fmla="val 50000"/>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100" b="1" dirty="0">
              <a:solidFill>
                <a:schemeClr val="tx1"/>
              </a:solidFill>
            </a:endParaRPr>
          </a:p>
        </p:txBody>
      </p:sp>
      <p:sp>
        <p:nvSpPr>
          <p:cNvPr id="34" name="Rectangle 33"/>
          <p:cNvSpPr/>
          <p:nvPr/>
        </p:nvSpPr>
        <p:spPr>
          <a:xfrm>
            <a:off x="7230930" y="3167833"/>
            <a:ext cx="1031051" cy="261610"/>
          </a:xfrm>
          <a:prstGeom prst="rect">
            <a:avLst/>
          </a:prstGeom>
        </p:spPr>
        <p:txBody>
          <a:bodyPr wrap="none">
            <a:spAutoFit/>
          </a:bodyPr>
          <a:lstStyle/>
          <a:p>
            <a:pPr algn="ctr"/>
            <a:r>
              <a:rPr lang="en-US" sz="1100" b="1" dirty="0">
                <a:latin typeface="+mn-lt"/>
              </a:rPr>
              <a:t>Sustainment</a:t>
            </a:r>
          </a:p>
        </p:txBody>
      </p:sp>
      <p:sp>
        <p:nvSpPr>
          <p:cNvPr id="29" name="Snip Same Side Corner Rectangle 28"/>
          <p:cNvSpPr/>
          <p:nvPr/>
        </p:nvSpPr>
        <p:spPr>
          <a:xfrm>
            <a:off x="807394" y="3083773"/>
            <a:ext cx="2344367" cy="305982"/>
          </a:xfrm>
          <a:prstGeom prst="snip2SameRect">
            <a:avLst>
              <a:gd name="adj1" fmla="val 35742"/>
              <a:gd name="adj2" fmla="val 50000"/>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100" b="1" dirty="0">
              <a:solidFill>
                <a:schemeClr val="tx2"/>
              </a:solidFill>
            </a:endParaRPr>
          </a:p>
        </p:txBody>
      </p:sp>
      <p:sp>
        <p:nvSpPr>
          <p:cNvPr id="26626" name="Title 1"/>
          <p:cNvSpPr>
            <a:spLocks noGrp="1"/>
          </p:cNvSpPr>
          <p:nvPr>
            <p:ph type="title"/>
          </p:nvPr>
        </p:nvSpPr>
        <p:spPr>
          <a:xfrm>
            <a:off x="2438400" y="152400"/>
            <a:ext cx="6590872" cy="796925"/>
          </a:xfrm>
        </p:spPr>
        <p:txBody>
          <a:bodyPr/>
          <a:lstStyle/>
          <a:p>
            <a:r>
              <a:rPr lang="en-US" sz="3600" i="1" dirty="0"/>
              <a:t>T&amp;E in Support of Milestone Decisions</a:t>
            </a:r>
          </a:p>
        </p:txBody>
      </p:sp>
      <p:sp>
        <p:nvSpPr>
          <p:cNvPr id="26627" name="Slide Number Placeholder 3"/>
          <p:cNvSpPr>
            <a:spLocks noGrp="1"/>
          </p:cNvSpPr>
          <p:nvPr>
            <p:ph type="sldNum" sz="quarter" idx="4294967295"/>
          </p:nvPr>
        </p:nvSpPr>
        <p:spPr>
          <a:xfrm>
            <a:off x="7870825" y="6503988"/>
            <a:ext cx="414338" cy="304800"/>
          </a:xfrm>
          <a:prstGeom prst="rect">
            <a:avLst/>
          </a:prstGeom>
          <a:noFill/>
        </p:spPr>
        <p:txBody>
          <a:bodyPr/>
          <a:lstStyle/>
          <a:p>
            <a:fld id="{3CE27AAC-0731-461A-A41E-E79C8AC5DF38}" type="slidenum">
              <a:rPr lang="en-US" smtClean="0"/>
              <a:pPr/>
              <a:t>117</a:t>
            </a:fld>
            <a:endParaRPr lang="en-US" dirty="0"/>
          </a:p>
        </p:txBody>
      </p:sp>
      <p:sp>
        <p:nvSpPr>
          <p:cNvPr id="7" name="Rectangle 6"/>
          <p:cNvSpPr/>
          <p:nvPr/>
        </p:nvSpPr>
        <p:spPr bwMode="auto">
          <a:xfrm>
            <a:off x="1939047" y="2315175"/>
            <a:ext cx="1212056" cy="900112"/>
          </a:xfrm>
          <a:prstGeom prst="rect">
            <a:avLst/>
          </a:prstGeom>
          <a:gradFill flip="none" rotWithShape="1">
            <a:gsLst>
              <a:gs pos="0">
                <a:srgbClr val="C3B9FF"/>
              </a:gs>
              <a:gs pos="25000">
                <a:srgbClr val="9696FF"/>
              </a:gs>
              <a:gs pos="64000">
                <a:srgbClr val="7D7DFF"/>
              </a:gs>
              <a:gs pos="92000">
                <a:srgbClr val="4F4FFF"/>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8" name="Rectangle 7"/>
          <p:cNvSpPr/>
          <p:nvPr/>
        </p:nvSpPr>
        <p:spPr bwMode="auto">
          <a:xfrm>
            <a:off x="3158247" y="2315175"/>
            <a:ext cx="1752600" cy="900112"/>
          </a:xfrm>
          <a:prstGeom prst="rect">
            <a:avLst/>
          </a:prstGeom>
          <a:gradFill flip="none" rotWithShape="1">
            <a:gsLst>
              <a:gs pos="0">
                <a:srgbClr val="FECACA"/>
              </a:gs>
              <a:gs pos="25000">
                <a:srgbClr val="FF8181"/>
              </a:gs>
              <a:gs pos="65000">
                <a:srgbClr val="FF4747"/>
              </a:gs>
              <a:gs pos="95000">
                <a:srgbClr val="FF000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9" name="Rectangle 9"/>
          <p:cNvSpPr/>
          <p:nvPr/>
        </p:nvSpPr>
        <p:spPr bwMode="auto">
          <a:xfrm>
            <a:off x="4910847" y="2315175"/>
            <a:ext cx="2011363" cy="900112"/>
          </a:xfrm>
          <a:prstGeom prst="rect">
            <a:avLst/>
          </a:prstGeom>
          <a:gradFill flip="none" rotWithShape="1">
            <a:gsLst>
              <a:gs pos="0">
                <a:srgbClr val="E4F4E4"/>
              </a:gs>
              <a:gs pos="25000">
                <a:srgbClr val="7DFF7D"/>
              </a:gs>
              <a:gs pos="66000">
                <a:srgbClr val="2FFF2F"/>
              </a:gs>
              <a:gs pos="95000">
                <a:srgbClr val="00B05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Production and Deployment</a:t>
            </a:r>
            <a:endParaRPr lang="en-US" sz="600" b="1" dirty="0">
              <a:solidFill>
                <a:schemeClr val="tx1"/>
              </a:solidFill>
              <a:latin typeface="Arial Black" pitchFamily="34" charset="0"/>
            </a:endParaRPr>
          </a:p>
        </p:txBody>
      </p:sp>
      <p:sp>
        <p:nvSpPr>
          <p:cNvPr id="10" name="Rectangle 10"/>
          <p:cNvSpPr/>
          <p:nvPr/>
        </p:nvSpPr>
        <p:spPr bwMode="auto">
          <a:xfrm>
            <a:off x="6922210" y="2315175"/>
            <a:ext cx="1535113" cy="900112"/>
          </a:xfrm>
          <a:prstGeom prst="rect">
            <a:avLst/>
          </a:prstGeom>
          <a:gradFill>
            <a:gsLst>
              <a:gs pos="0">
                <a:schemeClr val="bg1"/>
              </a:gs>
              <a:gs pos="26000">
                <a:schemeClr val="bg1">
                  <a:lumMod val="85000"/>
                </a:schemeClr>
              </a:gs>
              <a:gs pos="65000">
                <a:schemeClr val="bg1">
                  <a:lumMod val="75000"/>
                </a:schemeClr>
              </a:gs>
              <a:gs pos="95000">
                <a:schemeClr val="bg1">
                  <a:lumMod val="65000"/>
                </a:schemeClr>
              </a:gs>
            </a:gsLst>
            <a:path path="shape">
              <a:fillToRect l="50000" t="50000" r="50000" b="50000"/>
            </a:path>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
        <p:nvSpPr>
          <p:cNvPr id="11" name="TextBox 37"/>
          <p:cNvSpPr txBox="1">
            <a:spLocks noChangeArrowheads="1"/>
          </p:cNvSpPr>
          <p:nvPr/>
        </p:nvSpPr>
        <p:spPr bwMode="auto">
          <a:xfrm>
            <a:off x="3321258" y="2920402"/>
            <a:ext cx="523875" cy="30638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PDR A</a:t>
            </a:r>
            <a:endParaRPr lang="en-US" sz="600" dirty="0">
              <a:solidFill>
                <a:srgbClr val="0017C0"/>
              </a:solidFill>
              <a:latin typeface="Arial Black" pitchFamily="34" charset="0"/>
            </a:endParaRPr>
          </a:p>
        </p:txBody>
      </p:sp>
      <p:sp>
        <p:nvSpPr>
          <p:cNvPr id="12" name="TextBox 38"/>
          <p:cNvSpPr txBox="1">
            <a:spLocks noChangeArrowheads="1"/>
          </p:cNvSpPr>
          <p:nvPr/>
        </p:nvSpPr>
        <p:spPr bwMode="auto">
          <a:xfrm>
            <a:off x="4224546" y="2917227"/>
            <a:ext cx="523875" cy="307975"/>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CDR A</a:t>
            </a:r>
            <a:endParaRPr lang="en-US" sz="600" dirty="0">
              <a:solidFill>
                <a:srgbClr val="0017C0"/>
              </a:solidFill>
              <a:latin typeface="Arial Black" pitchFamily="34" charset="0"/>
            </a:endParaRPr>
          </a:p>
        </p:txBody>
      </p:sp>
      <p:sp>
        <p:nvSpPr>
          <p:cNvPr id="13" name="TextBox 39"/>
          <p:cNvSpPr txBox="1">
            <a:spLocks noChangeArrowheads="1"/>
          </p:cNvSpPr>
          <p:nvPr/>
        </p:nvSpPr>
        <p:spPr bwMode="auto">
          <a:xfrm>
            <a:off x="5736215" y="2834677"/>
            <a:ext cx="660400" cy="41433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FRP –Decision Review</a:t>
            </a:r>
            <a:endParaRPr lang="en-US" sz="600" dirty="0">
              <a:solidFill>
                <a:srgbClr val="0017C0"/>
              </a:solidFill>
              <a:latin typeface="Arial Black" pitchFamily="34" charset="0"/>
            </a:endParaRPr>
          </a:p>
        </p:txBody>
      </p:sp>
      <p:sp>
        <p:nvSpPr>
          <p:cNvPr id="14" name="Isosceles Triangle 13"/>
          <p:cNvSpPr/>
          <p:nvPr/>
        </p:nvSpPr>
        <p:spPr bwMode="auto">
          <a:xfrm>
            <a:off x="1710447" y="1997675"/>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A</a:t>
            </a:r>
          </a:p>
        </p:txBody>
      </p:sp>
      <p:sp>
        <p:nvSpPr>
          <p:cNvPr id="15" name="Isosceles Triangle 10"/>
          <p:cNvSpPr/>
          <p:nvPr/>
        </p:nvSpPr>
        <p:spPr bwMode="auto">
          <a:xfrm>
            <a:off x="2918534" y="1997675"/>
            <a:ext cx="468313"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16" name="Isosceles Triangle 15"/>
          <p:cNvSpPr/>
          <p:nvPr/>
        </p:nvSpPr>
        <p:spPr bwMode="auto">
          <a:xfrm>
            <a:off x="4699710" y="1994500"/>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17" name="Diamond 16"/>
          <p:cNvSpPr/>
          <p:nvPr/>
        </p:nvSpPr>
        <p:spPr bwMode="auto">
          <a:xfrm>
            <a:off x="3205371" y="2952152"/>
            <a:ext cx="195262" cy="220662"/>
          </a:xfrm>
          <a:prstGeom prst="diamond">
            <a:avLst/>
          </a:prstGeom>
          <a:solidFill>
            <a:srgbClr val="FFFF00"/>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 name="Diamond 17"/>
          <p:cNvSpPr/>
          <p:nvPr/>
        </p:nvSpPr>
        <p:spPr bwMode="auto">
          <a:xfrm>
            <a:off x="4126121" y="2952152"/>
            <a:ext cx="193675"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Diamond 18"/>
          <p:cNvSpPr/>
          <p:nvPr/>
        </p:nvSpPr>
        <p:spPr bwMode="auto">
          <a:xfrm>
            <a:off x="5606040" y="2952152"/>
            <a:ext cx="195263"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Rectangle 19"/>
          <p:cNvSpPr/>
          <p:nvPr/>
        </p:nvSpPr>
        <p:spPr>
          <a:xfrm>
            <a:off x="948447" y="1324575"/>
            <a:ext cx="1547884" cy="228600"/>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User Needs</a:t>
            </a:r>
          </a:p>
        </p:txBody>
      </p:sp>
      <p:sp>
        <p:nvSpPr>
          <p:cNvPr id="21" name="Rectangle 20"/>
          <p:cNvSpPr/>
          <p:nvPr/>
        </p:nvSpPr>
        <p:spPr>
          <a:xfrm>
            <a:off x="948447" y="1629375"/>
            <a:ext cx="2743200" cy="228600"/>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Technology Opportunities &amp; Resources</a:t>
            </a:r>
          </a:p>
        </p:txBody>
      </p:sp>
      <p:cxnSp>
        <p:nvCxnSpPr>
          <p:cNvPr id="22" name="Elbow Connector 21"/>
          <p:cNvCxnSpPr>
            <a:stCxn id="20" idx="1"/>
            <a:endCxn id="25" idx="1"/>
          </p:cNvCxnSpPr>
          <p:nvPr/>
        </p:nvCxnSpPr>
        <p:spPr>
          <a:xfrm rot="10800000" flipV="1">
            <a:off x="698415" y="1438875"/>
            <a:ext cx="250032" cy="1596232"/>
          </a:xfrm>
          <a:prstGeom prst="bentConnector3">
            <a:avLst>
              <a:gd name="adj1" fmla="val 191428"/>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21" idx="1"/>
            <a:endCxn id="25" idx="1"/>
          </p:cNvCxnSpPr>
          <p:nvPr/>
        </p:nvCxnSpPr>
        <p:spPr>
          <a:xfrm rot="10800000" flipV="1">
            <a:off x="698415" y="1743675"/>
            <a:ext cx="250032" cy="1291432"/>
          </a:xfrm>
          <a:prstGeom prst="bentConnector3">
            <a:avLst>
              <a:gd name="adj1" fmla="val 191428"/>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796083" y="2315175"/>
            <a:ext cx="1142964" cy="899532"/>
          </a:xfrm>
          <a:prstGeom prst="rect">
            <a:avLst/>
          </a:prstGeom>
          <a:gradFill flip="none" rotWithShape="1">
            <a:gsLst>
              <a:gs pos="0">
                <a:srgbClr val="FBFE80"/>
              </a:gs>
              <a:gs pos="26000">
                <a:srgbClr val="FFFE6A"/>
              </a:gs>
              <a:gs pos="65000">
                <a:srgbClr val="F8FD17"/>
              </a:gs>
              <a:gs pos="92000">
                <a:srgbClr val="E6EC02"/>
              </a:gs>
            </a:gsLst>
            <a:path path="shape">
              <a:fillToRect l="50000" t="50000" r="50000" b="50000"/>
            </a:path>
            <a:tileRect/>
          </a:gra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schemeClr val="tx1"/>
                </a:solidFill>
                <a:latin typeface="Arial Black" pitchFamily="34" charset="0"/>
              </a:rPr>
              <a:t>Material Solution Analysis</a:t>
            </a:r>
          </a:p>
          <a:p>
            <a:pPr marL="58738">
              <a:defRPr/>
            </a:pPr>
            <a:r>
              <a:rPr lang="en-US" sz="800" b="1" dirty="0">
                <a:solidFill>
                  <a:srgbClr val="0017C0"/>
                </a:solidFill>
                <a:latin typeface="Arial Black" pitchFamily="34" charset="0"/>
              </a:rPr>
              <a:t>Material Development Decision</a:t>
            </a:r>
          </a:p>
        </p:txBody>
      </p:sp>
      <p:sp>
        <p:nvSpPr>
          <p:cNvPr id="25" name="Diamond 24"/>
          <p:cNvSpPr/>
          <p:nvPr/>
        </p:nvSpPr>
        <p:spPr bwMode="auto">
          <a:xfrm>
            <a:off x="698415" y="2924775"/>
            <a:ext cx="195263" cy="220663"/>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TextBox 25"/>
          <p:cNvSpPr txBox="1"/>
          <p:nvPr/>
        </p:nvSpPr>
        <p:spPr>
          <a:xfrm>
            <a:off x="457200" y="1843985"/>
            <a:ext cx="3377640" cy="523220"/>
          </a:xfrm>
          <a:prstGeom prst="rect">
            <a:avLst/>
          </a:prstGeom>
          <a:noFill/>
        </p:spPr>
        <p:txBody>
          <a:bodyPr wrap="square" rtlCol="0">
            <a:spAutoFit/>
          </a:bodyPr>
          <a:lstStyle/>
          <a:p>
            <a:r>
              <a:rPr lang="en-US" sz="1400" dirty="0">
                <a:latin typeface="Arial Black" pitchFamily="34" charset="0"/>
              </a:rPr>
              <a:t>Program</a:t>
            </a:r>
            <a:endParaRPr lang="en-US" dirty="0">
              <a:latin typeface="Arial Black" pitchFamily="34" charset="0"/>
            </a:endParaRPr>
          </a:p>
          <a:p>
            <a:r>
              <a:rPr lang="en-US" sz="1400" dirty="0">
                <a:latin typeface="Arial Black" pitchFamily="34" charset="0"/>
              </a:rPr>
              <a:t>Initiation</a:t>
            </a:r>
          </a:p>
        </p:txBody>
      </p:sp>
      <p:sp>
        <p:nvSpPr>
          <p:cNvPr id="27" name="TextBox 26"/>
          <p:cNvSpPr txBox="1"/>
          <p:nvPr/>
        </p:nvSpPr>
        <p:spPr>
          <a:xfrm>
            <a:off x="5901450" y="1981200"/>
            <a:ext cx="791181" cy="276999"/>
          </a:xfrm>
          <a:prstGeom prst="rect">
            <a:avLst/>
          </a:prstGeom>
          <a:noFill/>
        </p:spPr>
        <p:txBody>
          <a:bodyPr wrap="square" rtlCol="0">
            <a:spAutoFit/>
          </a:bodyPr>
          <a:lstStyle/>
          <a:p>
            <a:r>
              <a:rPr lang="en-US" dirty="0">
                <a:latin typeface="Arial Black" pitchFamily="34" charset="0"/>
              </a:rPr>
              <a:t>IOC</a:t>
            </a:r>
          </a:p>
        </p:txBody>
      </p:sp>
      <p:sp>
        <p:nvSpPr>
          <p:cNvPr id="28" name="TextBox 27"/>
          <p:cNvSpPr txBox="1"/>
          <p:nvPr/>
        </p:nvSpPr>
        <p:spPr>
          <a:xfrm>
            <a:off x="6858000" y="1981200"/>
            <a:ext cx="791181" cy="276999"/>
          </a:xfrm>
          <a:prstGeom prst="rect">
            <a:avLst/>
          </a:prstGeom>
          <a:noFill/>
        </p:spPr>
        <p:txBody>
          <a:bodyPr wrap="square" rtlCol="0">
            <a:spAutoFit/>
          </a:bodyPr>
          <a:lstStyle/>
          <a:p>
            <a:r>
              <a:rPr lang="en-US" dirty="0">
                <a:latin typeface="Arial Black" pitchFamily="34" charset="0"/>
              </a:rPr>
              <a:t>FOC</a:t>
            </a:r>
          </a:p>
        </p:txBody>
      </p:sp>
      <p:sp>
        <p:nvSpPr>
          <p:cNvPr id="30" name="Rectangle 29"/>
          <p:cNvSpPr/>
          <p:nvPr/>
        </p:nvSpPr>
        <p:spPr>
          <a:xfrm>
            <a:off x="1159534" y="3167833"/>
            <a:ext cx="1649811" cy="261610"/>
          </a:xfrm>
          <a:prstGeom prst="rect">
            <a:avLst/>
          </a:prstGeom>
        </p:spPr>
        <p:txBody>
          <a:bodyPr wrap="none">
            <a:spAutoFit/>
          </a:bodyPr>
          <a:lstStyle/>
          <a:p>
            <a:pPr algn="ctr"/>
            <a:r>
              <a:rPr lang="en-US" sz="1100" b="1" dirty="0">
                <a:solidFill>
                  <a:schemeClr val="tx2"/>
                </a:solidFill>
                <a:latin typeface="+mn-lt"/>
              </a:rPr>
              <a:t>Pre-Systems</a:t>
            </a:r>
            <a:r>
              <a:rPr lang="en-US" sz="1100" b="1" dirty="0">
                <a:solidFill>
                  <a:schemeClr val="accent6">
                    <a:lumMod val="60000"/>
                    <a:lumOff val="40000"/>
                  </a:schemeClr>
                </a:solidFill>
                <a:latin typeface="+mn-lt"/>
              </a:rPr>
              <a:t> </a:t>
            </a:r>
            <a:r>
              <a:rPr lang="en-US" sz="1100" b="1" dirty="0">
                <a:solidFill>
                  <a:schemeClr val="tx2"/>
                </a:solidFill>
                <a:latin typeface="+mn-lt"/>
              </a:rPr>
              <a:t>Acquisition</a:t>
            </a:r>
          </a:p>
        </p:txBody>
      </p:sp>
      <p:sp>
        <p:nvSpPr>
          <p:cNvPr id="35" name="Rectangle 34"/>
          <p:cNvSpPr/>
          <p:nvPr/>
        </p:nvSpPr>
        <p:spPr>
          <a:xfrm>
            <a:off x="171783" y="3544887"/>
            <a:ext cx="1608379" cy="2889251"/>
          </a:xfrm>
          <a:prstGeom prst="rect">
            <a:avLst/>
          </a:prstGeom>
          <a:gradFill flip="none" rotWithShape="1">
            <a:gsLst>
              <a:gs pos="0">
                <a:srgbClr val="FBFE80"/>
              </a:gs>
              <a:gs pos="26000">
                <a:srgbClr val="FFFE6A"/>
              </a:gs>
              <a:gs pos="65000">
                <a:srgbClr val="F8FD17"/>
              </a:gs>
              <a:gs pos="92000">
                <a:srgbClr val="E6EC02"/>
              </a:gs>
            </a:gsLst>
            <a:path path="shape">
              <a:fillToRect l="50000" t="50000" r="50000" b="50000"/>
            </a:path>
            <a:tileRect/>
          </a:gra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Test Evaluation Strategy (TES)</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Technology Development Strategy (TDS)</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Identify emerging T&amp;E capability requirements</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Identify T&amp;E resources</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Develop T&amp;E requirements in RFP</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Support AoA technical analysis </a:t>
            </a:r>
          </a:p>
        </p:txBody>
      </p:sp>
      <p:sp>
        <p:nvSpPr>
          <p:cNvPr id="36" name="Rectangle 35"/>
          <p:cNvSpPr/>
          <p:nvPr/>
        </p:nvSpPr>
        <p:spPr bwMode="auto">
          <a:xfrm>
            <a:off x="1789884" y="3544888"/>
            <a:ext cx="1760706" cy="2889250"/>
          </a:xfrm>
          <a:prstGeom prst="rect">
            <a:avLst/>
          </a:prstGeom>
          <a:gradFill flip="none" rotWithShape="1">
            <a:gsLst>
              <a:gs pos="0">
                <a:srgbClr val="C3B9FF"/>
              </a:gs>
              <a:gs pos="25000">
                <a:srgbClr val="9696FF"/>
              </a:gs>
              <a:gs pos="64000">
                <a:srgbClr val="7D7DFF"/>
              </a:gs>
              <a:gs pos="92000">
                <a:srgbClr val="4F4FFF"/>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Test and Evaluation Master Plan (TEMP)</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Acquisition Strategy</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Support T&amp;E Program Execution</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Provide T&amp;E results1 for OIPT/DAB Reviews</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CDD requirements for  testability and ability to evaluate</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Support TRL Evaluation</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T&amp;E requirements in RFP</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Report of performance measures, metrics and evaluations</a:t>
            </a:r>
          </a:p>
        </p:txBody>
      </p:sp>
      <p:sp>
        <p:nvSpPr>
          <p:cNvPr id="38" name="Rectangle 37"/>
          <p:cNvSpPr/>
          <p:nvPr/>
        </p:nvSpPr>
        <p:spPr bwMode="auto">
          <a:xfrm>
            <a:off x="3570051" y="3544888"/>
            <a:ext cx="1872575" cy="2889250"/>
          </a:xfrm>
          <a:prstGeom prst="rect">
            <a:avLst/>
          </a:prstGeom>
          <a:gradFill flip="none" rotWithShape="1">
            <a:gsLst>
              <a:gs pos="0">
                <a:srgbClr val="FECACA"/>
              </a:gs>
              <a:gs pos="25000">
                <a:srgbClr val="FF8181"/>
              </a:gs>
              <a:gs pos="65000">
                <a:srgbClr val="FF4747"/>
              </a:gs>
              <a:gs pos="95000">
                <a:srgbClr val="FF000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marL="6350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Update TEMP</a:t>
            </a:r>
          </a:p>
          <a:p>
            <a:pPr marL="6350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Support T&amp;E Program Execution</a:t>
            </a:r>
          </a:p>
          <a:p>
            <a:pPr marL="6350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Provide T&amp;E results for OIPT/DAB Reviews</a:t>
            </a:r>
          </a:p>
          <a:p>
            <a:pPr marL="6350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Support PDR/CDR and all technical reviews </a:t>
            </a:r>
          </a:p>
          <a:p>
            <a:pPr marL="6350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CPD requirements for testability and ability to evaluate </a:t>
            </a:r>
          </a:p>
          <a:p>
            <a:pPr marL="6350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Support TRL Evaluation</a:t>
            </a:r>
          </a:p>
          <a:p>
            <a:pPr marL="6350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T&amp;E requirements in RFP</a:t>
            </a:r>
          </a:p>
          <a:p>
            <a:pPr marL="6350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Discovery and deficiencies</a:t>
            </a:r>
          </a:p>
          <a:p>
            <a:pPr marL="6350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Report of performance measures, metrics and evaluations</a:t>
            </a:r>
          </a:p>
        </p:txBody>
      </p:sp>
      <p:sp>
        <p:nvSpPr>
          <p:cNvPr id="39" name="Rectangle 9"/>
          <p:cNvSpPr/>
          <p:nvPr/>
        </p:nvSpPr>
        <p:spPr bwMode="auto">
          <a:xfrm>
            <a:off x="5423171" y="3544888"/>
            <a:ext cx="1746114" cy="2889250"/>
          </a:xfrm>
          <a:prstGeom prst="rect">
            <a:avLst/>
          </a:prstGeom>
          <a:gradFill flip="none" rotWithShape="1">
            <a:gsLst>
              <a:gs pos="0">
                <a:srgbClr val="E4F4E4"/>
              </a:gs>
              <a:gs pos="25000">
                <a:srgbClr val="7DFF7D"/>
              </a:gs>
              <a:gs pos="66000">
                <a:srgbClr val="2FFF2F"/>
              </a:gs>
              <a:gs pos="95000">
                <a:srgbClr val="00B05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Update TEMP</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Support T&amp;E Program Execution</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Characterize system capabilities and limitations</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Provide T&amp;E results for OIPT/DAB Reviews</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AOTR / OTRR</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Support training for IOT&amp;E</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Report of performance measures, metrics and evaluations</a:t>
            </a:r>
          </a:p>
        </p:txBody>
      </p:sp>
      <p:sp>
        <p:nvSpPr>
          <p:cNvPr id="40" name="Rectangle 10"/>
          <p:cNvSpPr/>
          <p:nvPr/>
        </p:nvSpPr>
        <p:spPr bwMode="auto">
          <a:xfrm>
            <a:off x="7162159" y="3544888"/>
            <a:ext cx="1728921" cy="2889250"/>
          </a:xfrm>
          <a:prstGeom prst="rect">
            <a:avLst/>
          </a:prstGeom>
          <a:gradFill>
            <a:gsLst>
              <a:gs pos="0">
                <a:schemeClr val="bg1"/>
              </a:gs>
              <a:gs pos="26000">
                <a:schemeClr val="bg1">
                  <a:lumMod val="85000"/>
                </a:schemeClr>
              </a:gs>
              <a:gs pos="65000">
                <a:schemeClr val="bg1">
                  <a:lumMod val="75000"/>
                </a:schemeClr>
              </a:gs>
              <a:gs pos="95000">
                <a:schemeClr val="bg1">
                  <a:lumMod val="65000"/>
                </a:schemeClr>
              </a:gs>
            </a:gsLst>
            <a:path path="shape">
              <a:fillToRect l="50000" t="50000" r="50000" b="50000"/>
            </a:path>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marL="63500" lvl="0" indent="-63500">
              <a:spcBef>
                <a:spcPct val="20000"/>
              </a:spcBef>
              <a:buFont typeface="Wingdings" pitchFamily="2" charset="2"/>
              <a:buChar char="§"/>
            </a:pPr>
            <a:r>
              <a:rPr lang="en-US" sz="1050" b="1" dirty="0">
                <a:solidFill>
                  <a:schemeClr val="tx1"/>
                </a:solidFill>
                <a:latin typeface="Arial" pitchFamily="34" charset="0"/>
                <a:ea typeface="ＭＳ Ｐゴシック"/>
                <a:cs typeface="ＭＳ Ｐゴシック"/>
              </a:rPr>
              <a:t> </a:t>
            </a:r>
            <a:r>
              <a:rPr lang="en-US" sz="1000" b="1" dirty="0">
                <a:solidFill>
                  <a:schemeClr val="tx1"/>
                </a:solidFill>
                <a:latin typeface="Arial" pitchFamily="34" charset="0"/>
                <a:ea typeface="ＭＳ Ｐゴシック"/>
                <a:cs typeface="ＭＳ Ｐゴシック"/>
              </a:rPr>
              <a:t>Update TEMP  for Follow-on DT&amp;E and OT&amp;E </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Verification of corrections for deficiencies</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Develop T&amp;E programs to support upgrades, modifications, and increments</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Support T&amp;E Program Execution </a:t>
            </a:r>
          </a:p>
          <a:p>
            <a:pPr marL="63500" lvl="0" indent="-63500">
              <a:spcBef>
                <a:spcPct val="20000"/>
              </a:spcBef>
              <a:buFont typeface="Wingdings" pitchFamily="2" charset="2"/>
              <a:buChar char="§"/>
            </a:pPr>
            <a:r>
              <a:rPr lang="en-US" sz="1000" b="1" dirty="0">
                <a:solidFill>
                  <a:schemeClr val="tx1"/>
                </a:solidFill>
                <a:latin typeface="Arial" pitchFamily="34" charset="0"/>
                <a:ea typeface="ＭＳ Ｐゴシック"/>
                <a:cs typeface="ＭＳ Ｐゴシック"/>
              </a:rPr>
              <a:t>Report of performance measures, metrics and evaluations</a:t>
            </a:r>
          </a:p>
        </p:txBody>
      </p:sp>
    </p:spTree>
    <p:extLst>
      <p:ext uri="{BB962C8B-B14F-4D97-AF65-F5344CB8AC3E}">
        <p14:creationId xmlns:p14="http://schemas.microsoft.com/office/powerpoint/2010/main" val="247657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8" grpId="0" animBg="1"/>
      <p:bldP spid="39" grpId="0" animBg="1"/>
      <p:bldP spid="40"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Title 6"/>
          <p:cNvSpPr>
            <a:spLocks noGrp="1"/>
          </p:cNvSpPr>
          <p:nvPr>
            <p:ph type="title"/>
          </p:nvPr>
        </p:nvSpPr>
        <p:spPr>
          <a:xfrm>
            <a:off x="1371600" y="228600"/>
            <a:ext cx="7543801" cy="796925"/>
          </a:xfrm>
        </p:spPr>
        <p:txBody>
          <a:bodyPr/>
          <a:lstStyle/>
          <a:p>
            <a:r>
              <a:rPr lang="en-US" sz="3600" i="1" dirty="0"/>
              <a:t>T&amp;E in Support of Milestone A</a:t>
            </a:r>
          </a:p>
        </p:txBody>
      </p:sp>
      <p:sp>
        <p:nvSpPr>
          <p:cNvPr id="27651" name="Content Placeholder 2"/>
          <p:cNvSpPr>
            <a:spLocks noGrp="1"/>
          </p:cNvSpPr>
          <p:nvPr>
            <p:ph idx="1"/>
          </p:nvPr>
        </p:nvSpPr>
        <p:spPr>
          <a:xfrm>
            <a:off x="228600" y="1447800"/>
            <a:ext cx="8305800" cy="5192712"/>
          </a:xfrm>
        </p:spPr>
        <p:txBody>
          <a:bodyPr>
            <a:normAutofit/>
          </a:bodyPr>
          <a:lstStyle/>
          <a:p>
            <a:pPr>
              <a:spcAft>
                <a:spcPts val="1200"/>
              </a:spcAft>
            </a:pPr>
            <a:r>
              <a:rPr lang="en-US" sz="2800" b="1" dirty="0"/>
              <a:t>No actual system testing occurs before MS A</a:t>
            </a:r>
          </a:p>
          <a:p>
            <a:pPr lvl="1">
              <a:buSzPct val="70000"/>
              <a:buFont typeface="Wingdings" pitchFamily="2" charset="2"/>
              <a:buChar char="t"/>
            </a:pPr>
            <a:r>
              <a:rPr lang="en-US" sz="2400" dirty="0"/>
              <a:t>A Test Evaluation Strategy (TES) describes how</a:t>
            </a:r>
          </a:p>
          <a:p>
            <a:pPr marL="346075" lvl="1" indent="0">
              <a:buNone/>
            </a:pPr>
            <a:r>
              <a:rPr lang="en-US" sz="2400" dirty="0"/>
              <a:t>    the capabilities in the ICD will be evaluated </a:t>
            </a:r>
          </a:p>
          <a:p>
            <a:pPr marL="346075" lvl="1" indent="0">
              <a:spcAft>
                <a:spcPts val="600"/>
              </a:spcAft>
              <a:buNone/>
            </a:pPr>
            <a:r>
              <a:rPr lang="en-US" sz="2400" dirty="0"/>
              <a:t>    once the system is developed</a:t>
            </a:r>
          </a:p>
          <a:p>
            <a:pPr lvl="1">
              <a:buSzPct val="70000"/>
              <a:buFont typeface="Wingdings" pitchFamily="2" charset="2"/>
              <a:buChar char="t"/>
            </a:pPr>
            <a:r>
              <a:rPr lang="en-US" sz="2400" dirty="0"/>
              <a:t>System concepts are defined in terms of initial,</a:t>
            </a:r>
          </a:p>
          <a:p>
            <a:pPr marL="346075" lvl="1" indent="0">
              <a:buSzPct val="70000"/>
              <a:buNone/>
            </a:pPr>
            <a:r>
              <a:rPr lang="en-US" sz="2400" dirty="0"/>
              <a:t>    broad objectives and the TES is developed by the T&amp;E</a:t>
            </a:r>
          </a:p>
          <a:p>
            <a:pPr marL="346075" lvl="1" indent="0">
              <a:spcAft>
                <a:spcPts val="600"/>
              </a:spcAft>
              <a:buSzPct val="70000"/>
              <a:buNone/>
            </a:pPr>
            <a:r>
              <a:rPr lang="en-US" sz="2400" dirty="0"/>
              <a:t>    WIPT</a:t>
            </a:r>
          </a:p>
          <a:p>
            <a:pPr lvl="1">
              <a:buSzPct val="70000"/>
              <a:buFont typeface="Wingdings" pitchFamily="2" charset="2"/>
              <a:buChar char=""/>
            </a:pPr>
            <a:r>
              <a:rPr lang="en-US" sz="2400" dirty="0"/>
              <a:t>The TES is approved by the DOT&amp;E (for ACAT I and oversight programs) prior to MS A</a:t>
            </a:r>
          </a:p>
          <a:p>
            <a:pPr marL="0" indent="0">
              <a:buNone/>
            </a:pPr>
            <a:endParaRPr lang="en-US" sz="2800" dirty="0"/>
          </a:p>
        </p:txBody>
      </p:sp>
      <p:sp>
        <p:nvSpPr>
          <p:cNvPr id="27652" name="Slide Number Placeholder 3"/>
          <p:cNvSpPr>
            <a:spLocks noGrp="1"/>
          </p:cNvSpPr>
          <p:nvPr>
            <p:ph type="sldNum" sz="quarter" idx="4294967295"/>
          </p:nvPr>
        </p:nvSpPr>
        <p:spPr>
          <a:xfrm>
            <a:off x="7870825" y="6503988"/>
            <a:ext cx="414338" cy="304800"/>
          </a:xfrm>
          <a:prstGeom prst="rect">
            <a:avLst/>
          </a:prstGeom>
          <a:noFill/>
        </p:spPr>
        <p:txBody>
          <a:bodyPr/>
          <a:lstStyle/>
          <a:p>
            <a:fld id="{017B0BA4-B343-46F6-B103-FA32E0F4F049}" type="slidenum">
              <a:rPr lang="en-US" smtClean="0"/>
              <a:pPr/>
              <a:t>118</a:t>
            </a:fld>
            <a:endParaRPr lang="en-US" dirty="0"/>
          </a:p>
        </p:txBody>
      </p:sp>
      <p:sp>
        <p:nvSpPr>
          <p:cNvPr id="7" name="Isosceles Triangle 6"/>
          <p:cNvSpPr/>
          <p:nvPr/>
        </p:nvSpPr>
        <p:spPr bwMode="auto">
          <a:xfrm>
            <a:off x="8458200" y="1676400"/>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A</a:t>
            </a:r>
          </a:p>
        </p:txBody>
      </p:sp>
      <p:sp>
        <p:nvSpPr>
          <p:cNvPr id="9" name="Rectangle 8"/>
          <p:cNvSpPr/>
          <p:nvPr/>
        </p:nvSpPr>
        <p:spPr>
          <a:xfrm>
            <a:off x="7620000" y="1981200"/>
            <a:ext cx="1142964" cy="899532"/>
          </a:xfrm>
          <a:prstGeom prst="rect">
            <a:avLst/>
          </a:prstGeom>
          <a:gradFill flip="none" rotWithShape="1">
            <a:gsLst>
              <a:gs pos="0">
                <a:srgbClr val="FBFE80"/>
              </a:gs>
              <a:gs pos="26000">
                <a:srgbClr val="FFFE6A"/>
              </a:gs>
              <a:gs pos="65000">
                <a:srgbClr val="F8FD17"/>
              </a:gs>
              <a:gs pos="92000">
                <a:srgbClr val="E6EC02"/>
              </a:gs>
            </a:gsLst>
            <a:path path="shape">
              <a:fillToRect l="50000" t="50000" r="50000" b="50000"/>
            </a:path>
            <a:tileRect/>
          </a:gra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schemeClr val="tx1"/>
                </a:solidFill>
                <a:latin typeface="Arial Black" pitchFamily="34" charset="0"/>
              </a:rPr>
              <a:t>Material Solution Analysis</a:t>
            </a:r>
          </a:p>
          <a:p>
            <a:pPr marL="58738">
              <a:defRPr/>
            </a:pPr>
            <a:r>
              <a:rPr lang="en-US" sz="800" b="1" dirty="0">
                <a:solidFill>
                  <a:srgbClr val="0017C0"/>
                </a:solidFill>
                <a:latin typeface="Arial Black" pitchFamily="34" charset="0"/>
              </a:rPr>
              <a:t>Material Development Decision</a:t>
            </a:r>
          </a:p>
        </p:txBody>
      </p:sp>
      <p:sp>
        <p:nvSpPr>
          <p:cNvPr id="10" name="Diamond 9"/>
          <p:cNvSpPr/>
          <p:nvPr/>
        </p:nvSpPr>
        <p:spPr bwMode="auto">
          <a:xfrm>
            <a:off x="7459138" y="2302205"/>
            <a:ext cx="195263" cy="220663"/>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Rectangle 10"/>
          <p:cNvSpPr/>
          <p:nvPr/>
        </p:nvSpPr>
        <p:spPr>
          <a:xfrm>
            <a:off x="7620000" y="2819400"/>
            <a:ext cx="1170326" cy="461665"/>
          </a:xfrm>
          <a:prstGeom prst="rect">
            <a:avLst/>
          </a:prstGeom>
        </p:spPr>
        <p:txBody>
          <a:bodyPr wrap="square">
            <a:spAutoFit/>
          </a:bodyPr>
          <a:lstStyle/>
          <a:p>
            <a:pPr algn="ctr"/>
            <a:r>
              <a:rPr lang="en-US" sz="1200" b="1" dirty="0"/>
              <a:t>Pre-Systems Acquisition</a:t>
            </a:r>
          </a:p>
        </p:txBody>
      </p:sp>
    </p:spTree>
    <p:extLst>
      <p:ext uri="{BB962C8B-B14F-4D97-AF65-F5344CB8AC3E}">
        <p14:creationId xmlns:p14="http://schemas.microsoft.com/office/powerpoint/2010/main" val="30014317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4" name="Straight Connector 13"/>
          <p:cNvCxnSpPr/>
          <p:nvPr/>
        </p:nvCxnSpPr>
        <p:spPr>
          <a:xfrm rot="5400000">
            <a:off x="7050932" y="2770740"/>
            <a:ext cx="51556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4098" name="Rectangle 7"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910" name="think-cell Slide" r:id="rId9" imgW="0" imgH="0" progId="">
                  <p:embed/>
                </p:oleObj>
              </mc:Choice>
              <mc:Fallback>
                <p:oleObj name="think-cell Slide" r:id="rId9" imgW="0" imgH="0" progId="">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2" name="Title 7"/>
          <p:cNvSpPr>
            <a:spLocks noGrp="1"/>
          </p:cNvSpPr>
          <p:nvPr>
            <p:ph type="title"/>
            <p:custDataLst>
              <p:tags r:id="rId3"/>
            </p:custDataLst>
          </p:nvPr>
        </p:nvSpPr>
        <p:spPr>
          <a:xfrm>
            <a:off x="1371600" y="244475"/>
            <a:ext cx="7620000" cy="796925"/>
          </a:xfrm>
        </p:spPr>
        <p:txBody>
          <a:bodyPr/>
          <a:lstStyle/>
          <a:p>
            <a:r>
              <a:rPr lang="en-US" sz="3600" i="1" dirty="0"/>
              <a:t>T&amp;E in Support of Milestone B</a:t>
            </a:r>
          </a:p>
        </p:txBody>
      </p:sp>
      <p:sp>
        <p:nvSpPr>
          <p:cNvPr id="4103" name="Content Placeholder 2"/>
          <p:cNvSpPr>
            <a:spLocks noGrp="1"/>
          </p:cNvSpPr>
          <p:nvPr>
            <p:ph idx="1"/>
            <p:custDataLst>
              <p:tags r:id="rId4"/>
            </p:custDataLst>
          </p:nvPr>
        </p:nvSpPr>
        <p:spPr>
          <a:xfrm>
            <a:off x="304800" y="1447800"/>
            <a:ext cx="6875701" cy="5040312"/>
          </a:xfrm>
        </p:spPr>
        <p:txBody>
          <a:bodyPr/>
          <a:lstStyle/>
          <a:p>
            <a:r>
              <a:rPr lang="en-US" dirty="0"/>
              <a:t>The MDA:</a:t>
            </a:r>
          </a:p>
          <a:p>
            <a:pPr lvl="1">
              <a:buSzPct val="70000"/>
              <a:buFont typeface="Wingdings" pitchFamily="2" charset="2"/>
              <a:buChar char="t"/>
            </a:pPr>
            <a:r>
              <a:rPr lang="en-US" sz="2400" dirty="0"/>
              <a:t>Approves the acquisition strategy</a:t>
            </a:r>
          </a:p>
          <a:p>
            <a:pPr lvl="1">
              <a:buSzPct val="70000"/>
              <a:buFont typeface="Wingdings" pitchFamily="2" charset="2"/>
              <a:buChar char="t"/>
            </a:pPr>
            <a:r>
              <a:rPr lang="en-US" sz="2400" dirty="0"/>
              <a:t>Approves the acquisition program baseline</a:t>
            </a:r>
          </a:p>
          <a:p>
            <a:pPr lvl="1">
              <a:buSzPct val="70000"/>
              <a:buFont typeface="Wingdings" pitchFamily="2" charset="2"/>
              <a:buChar char="t"/>
            </a:pPr>
            <a:r>
              <a:rPr lang="en-US" sz="2400" dirty="0"/>
              <a:t>Approves low-rate initial production quantities (where applicable)</a:t>
            </a:r>
          </a:p>
        </p:txBody>
      </p:sp>
      <p:sp>
        <p:nvSpPr>
          <p:cNvPr id="4104" name="Slide Number Placeholder 3"/>
          <p:cNvSpPr>
            <a:spLocks noGrp="1"/>
          </p:cNvSpPr>
          <p:nvPr>
            <p:ph type="sldNum" sz="quarter" idx="4294967295"/>
            <p:custDataLst>
              <p:tags r:id="rId5"/>
            </p:custDataLst>
          </p:nvPr>
        </p:nvSpPr>
        <p:spPr>
          <a:xfrm>
            <a:off x="7870825" y="6503988"/>
            <a:ext cx="414338" cy="304800"/>
          </a:xfrm>
          <a:prstGeom prst="rect">
            <a:avLst/>
          </a:prstGeom>
          <a:noFill/>
        </p:spPr>
        <p:txBody>
          <a:bodyPr/>
          <a:lstStyle/>
          <a:p>
            <a:fld id="{E88E6D20-8F80-42F3-B483-7C75F506009A}" type="slidenum">
              <a:rPr lang="en-US" smtClean="0"/>
              <a:pPr/>
              <a:t>119</a:t>
            </a:fld>
            <a:endParaRPr lang="en-US" dirty="0"/>
          </a:p>
        </p:txBody>
      </p:sp>
      <p:sp>
        <p:nvSpPr>
          <p:cNvPr id="9" name="Content Placeholder 2"/>
          <p:cNvSpPr txBox="1">
            <a:spLocks/>
          </p:cNvSpPr>
          <p:nvPr>
            <p:custDataLst>
              <p:tags r:id="rId6"/>
            </p:custDataLst>
          </p:nvPr>
        </p:nvSpPr>
        <p:spPr bwMode="auto">
          <a:xfrm>
            <a:off x="152400" y="3505200"/>
            <a:ext cx="8558212" cy="1517650"/>
          </a:xfrm>
          <a:prstGeom prst="rect">
            <a:avLst/>
          </a:prstGeom>
          <a:noFill/>
          <a:ln w="9525">
            <a:noFill/>
            <a:miter lim="800000"/>
            <a:headEnd/>
            <a:tailEnd/>
          </a:ln>
        </p:spPr>
        <p:txBody>
          <a:bodyPr/>
          <a:lstStyle/>
          <a:p>
            <a:pPr marL="800100" lvl="1" indent="-342900" eaLnBrk="0" hangingPunct="0">
              <a:spcBef>
                <a:spcPct val="20000"/>
              </a:spcBef>
              <a:buSzPct val="70000"/>
              <a:buFont typeface="Wingdings" pitchFamily="2" charset="2"/>
              <a:buChar char="t"/>
              <a:defRPr/>
            </a:pPr>
            <a:r>
              <a:rPr lang="en-US" sz="2400" kern="0" dirty="0">
                <a:latin typeface="Arial" pitchFamily="34" charset="0"/>
                <a:cs typeface="Arial" pitchFamily="34" charset="0"/>
              </a:rPr>
              <a:t>Approves Engineering and Manufacturing Development exit criteria</a:t>
            </a:r>
          </a:p>
          <a:p>
            <a:pPr marL="800100" lvl="1" indent="-342900" eaLnBrk="0" hangingPunct="0">
              <a:spcBef>
                <a:spcPct val="20000"/>
              </a:spcBef>
              <a:buSzPct val="70000"/>
              <a:buFont typeface="Wingdings" pitchFamily="2" charset="2"/>
              <a:buChar char="t"/>
              <a:defRPr/>
            </a:pPr>
            <a:r>
              <a:rPr lang="en-US" sz="2400" kern="0" dirty="0">
                <a:latin typeface="Arial" pitchFamily="34" charset="0"/>
                <a:cs typeface="Arial" pitchFamily="34" charset="0"/>
              </a:rPr>
              <a:t>Considers any early operational assessments or test and evaluation results</a:t>
            </a:r>
          </a:p>
          <a:p>
            <a:pPr marL="342900" indent="-342900" eaLnBrk="0" hangingPunct="0">
              <a:spcBef>
                <a:spcPct val="20000"/>
              </a:spcBef>
              <a:buSzPct val="100000"/>
              <a:buFont typeface="Wingdings" pitchFamily="2" charset="2"/>
              <a:buChar char="«"/>
              <a:defRPr/>
            </a:pPr>
            <a:r>
              <a:rPr lang="en-US" sz="3200" dirty="0">
                <a:latin typeface="Arial" pitchFamily="34" charset="0"/>
                <a:cs typeface="Arial" pitchFamily="34" charset="0"/>
              </a:rPr>
              <a:t>A TEMP is required in lieu of the TES</a:t>
            </a:r>
          </a:p>
          <a:p>
            <a:pPr marL="800100" lvl="1" indent="-342900" eaLnBrk="0" hangingPunct="0">
              <a:spcBef>
                <a:spcPct val="20000"/>
              </a:spcBef>
              <a:buSzPct val="70000"/>
              <a:buFont typeface="Wingdings" pitchFamily="2" charset="2"/>
              <a:buChar char="t"/>
              <a:defRPr/>
            </a:pPr>
            <a:r>
              <a:rPr lang="en-US" sz="2400" dirty="0">
                <a:latin typeface="Arial" pitchFamily="34" charset="0"/>
                <a:cs typeface="Arial" pitchFamily="34" charset="0"/>
              </a:rPr>
              <a:t>The TEMP focuses on the overall structure, major elements, and objectives of the T&amp;E program</a:t>
            </a:r>
          </a:p>
        </p:txBody>
      </p:sp>
      <p:sp>
        <p:nvSpPr>
          <p:cNvPr id="10" name="Rectangle 9"/>
          <p:cNvSpPr/>
          <p:nvPr/>
        </p:nvSpPr>
        <p:spPr bwMode="auto">
          <a:xfrm>
            <a:off x="7142401" y="1605056"/>
            <a:ext cx="1212999" cy="900112"/>
          </a:xfrm>
          <a:prstGeom prst="rect">
            <a:avLst/>
          </a:prstGeom>
          <a:gradFill flip="none" rotWithShape="1">
            <a:gsLst>
              <a:gs pos="0">
                <a:srgbClr val="C3B9FF"/>
              </a:gs>
              <a:gs pos="25000">
                <a:srgbClr val="9696FF"/>
              </a:gs>
              <a:gs pos="64000">
                <a:srgbClr val="7D7DFF"/>
              </a:gs>
              <a:gs pos="92000">
                <a:srgbClr val="4F4FFF"/>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11" name="Isosceles Triangle 10"/>
          <p:cNvSpPr/>
          <p:nvPr/>
        </p:nvSpPr>
        <p:spPr bwMode="auto">
          <a:xfrm>
            <a:off x="8122467" y="1287556"/>
            <a:ext cx="468677"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12" name="Rectangle 11"/>
          <p:cNvSpPr/>
          <p:nvPr/>
        </p:nvSpPr>
        <p:spPr>
          <a:xfrm>
            <a:off x="7140114" y="2477170"/>
            <a:ext cx="1321519" cy="430887"/>
          </a:xfrm>
          <a:prstGeom prst="rect">
            <a:avLst/>
          </a:prstGeom>
        </p:spPr>
        <p:txBody>
          <a:bodyPr wrap="square">
            <a:spAutoFit/>
          </a:bodyPr>
          <a:lstStyle/>
          <a:p>
            <a:pPr algn="ctr"/>
            <a:r>
              <a:rPr lang="en-US" sz="1100" b="1" dirty="0">
                <a:latin typeface="+mn-lt"/>
              </a:rPr>
              <a:t>Pre-Systems Acquisition</a:t>
            </a:r>
          </a:p>
        </p:txBody>
      </p:sp>
      <p:sp>
        <p:nvSpPr>
          <p:cNvPr id="13" name="Rectangle 12"/>
          <p:cNvSpPr/>
          <p:nvPr/>
        </p:nvSpPr>
        <p:spPr>
          <a:xfrm>
            <a:off x="7295744" y="2879369"/>
            <a:ext cx="1108954" cy="496129"/>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Early Operational Assessment</a:t>
            </a:r>
          </a:p>
        </p:txBody>
      </p:sp>
    </p:spTree>
    <p:extLst>
      <p:ext uri="{BB962C8B-B14F-4D97-AF65-F5344CB8AC3E}">
        <p14:creationId xmlns:p14="http://schemas.microsoft.com/office/powerpoint/2010/main" val="41936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additive="base">
                                        <p:cTn id="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anim calcmode="lin" valueType="num">
                                      <p:cBhvr additive="base">
                                        <p:cTn id="1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Critical Path</a:t>
            </a:r>
          </a:p>
        </p:txBody>
      </p:sp>
      <p:sp>
        <p:nvSpPr>
          <p:cNvPr id="3" name="Slide Number Placeholder 2"/>
          <p:cNvSpPr>
            <a:spLocks noGrp="1"/>
          </p:cNvSpPr>
          <p:nvPr>
            <p:ph type="sldNum" sz="quarter" idx="4294967295"/>
          </p:nvPr>
        </p:nvSpPr>
        <p:spPr>
          <a:xfrm>
            <a:off x="0" y="6629400"/>
            <a:ext cx="381000" cy="228600"/>
          </a:xfrm>
        </p:spPr>
        <p:txBody>
          <a:bodyPr/>
          <a:lstStyle/>
          <a:p>
            <a:pPr>
              <a:defRPr/>
            </a:pPr>
            <a:fld id="{A8AABF2E-E376-415D-B9D6-4F18C1A3A0F3}" type="slidenum">
              <a:rPr lang="en-US" smtClean="0">
                <a:solidFill>
                  <a:srgbClr val="000000"/>
                </a:solidFill>
              </a:rPr>
              <a:pPr>
                <a:defRPr/>
              </a:pPr>
              <a:t>12</a:t>
            </a:fld>
            <a:endParaRPr lang="en-US">
              <a:solidFill>
                <a:srgbClr val="000000"/>
              </a:solidFill>
            </a:endParaRPr>
          </a:p>
        </p:txBody>
      </p:sp>
      <p:pic>
        <p:nvPicPr>
          <p:cNvPr id="93186" name="Picture 2" descr="Image result for integrated master schedule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1447799"/>
            <a:ext cx="71247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7856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Title 1"/>
          <p:cNvSpPr>
            <a:spLocks noGrp="1"/>
          </p:cNvSpPr>
          <p:nvPr>
            <p:ph type="title"/>
          </p:nvPr>
        </p:nvSpPr>
        <p:spPr>
          <a:xfrm>
            <a:off x="1828800" y="152400"/>
            <a:ext cx="7095567" cy="796925"/>
          </a:xfrm>
        </p:spPr>
        <p:txBody>
          <a:bodyPr/>
          <a:lstStyle/>
          <a:p>
            <a:r>
              <a:rPr lang="en-US" sz="3600" i="1" dirty="0"/>
              <a:t>T&amp;E in Support of Milestone B (Cont.)</a:t>
            </a:r>
          </a:p>
        </p:txBody>
      </p:sp>
      <p:sp>
        <p:nvSpPr>
          <p:cNvPr id="28675" name="Content Placeholder 2"/>
          <p:cNvSpPr>
            <a:spLocks noGrp="1"/>
          </p:cNvSpPr>
          <p:nvPr>
            <p:ph idx="1"/>
          </p:nvPr>
        </p:nvSpPr>
        <p:spPr>
          <a:xfrm>
            <a:off x="0" y="1524000"/>
            <a:ext cx="8686800" cy="5040312"/>
          </a:xfrm>
        </p:spPr>
        <p:txBody>
          <a:bodyPr>
            <a:normAutofit lnSpcReduction="10000"/>
          </a:bodyPr>
          <a:lstStyle/>
          <a:p>
            <a:pPr lvl="1">
              <a:spcAft>
                <a:spcPts val="600"/>
              </a:spcAft>
              <a:buFont typeface="Wingdings" pitchFamily="2" charset="2"/>
              <a:buChar char="«"/>
            </a:pPr>
            <a:r>
              <a:rPr lang="en-US" dirty="0"/>
              <a:t>The TEMP must contain a mature strategy that commits to full-up, system-level, live fire testing, or a waiver request is submitted</a:t>
            </a:r>
          </a:p>
          <a:p>
            <a:pPr lvl="2">
              <a:buSzPct val="70000"/>
              <a:buFont typeface="Wingdings" pitchFamily="2" charset="2"/>
              <a:buChar char="t"/>
            </a:pPr>
            <a:r>
              <a:rPr lang="en-US" sz="2400" dirty="0">
                <a:latin typeface="Arial" pitchFamily="34" charset="0"/>
                <a:cs typeface="Arial" pitchFamily="34" charset="0"/>
              </a:rPr>
              <a:t>The TEMP is updated:</a:t>
            </a:r>
          </a:p>
          <a:p>
            <a:pPr marL="1257300" lvl="2" indent="-342900">
              <a:buFont typeface="Arial" pitchFamily="34" charset="0"/>
              <a:buChar char="●"/>
            </a:pPr>
            <a:r>
              <a:rPr lang="en-US" dirty="0">
                <a:latin typeface="Arial" pitchFamily="34" charset="0"/>
                <a:cs typeface="Arial" pitchFamily="34" charset="0"/>
              </a:rPr>
              <a:t>At program major decision points </a:t>
            </a:r>
          </a:p>
          <a:p>
            <a:pPr marL="1257300" lvl="2" indent="-342900">
              <a:buFont typeface="Arial" pitchFamily="34" charset="0"/>
              <a:buChar char="●"/>
            </a:pPr>
            <a:r>
              <a:rPr lang="en-US" dirty="0">
                <a:latin typeface="Arial" pitchFamily="34" charset="0"/>
                <a:cs typeface="Arial" pitchFamily="34" charset="0"/>
              </a:rPr>
              <a:t>When the program baseline has  been breached</a:t>
            </a:r>
          </a:p>
          <a:p>
            <a:pPr marL="1257300" lvl="2" indent="-342900">
              <a:buFont typeface="Arial" pitchFamily="34" charset="0"/>
              <a:buChar char="●"/>
            </a:pPr>
            <a:r>
              <a:rPr lang="en-US" dirty="0">
                <a:latin typeface="Arial" pitchFamily="34" charset="0"/>
                <a:cs typeface="Arial" pitchFamily="34" charset="0"/>
              </a:rPr>
              <a:t>When the associated CDD/CPD has been significantly</a:t>
            </a:r>
          </a:p>
          <a:p>
            <a:pPr marL="914400" lvl="2" indent="0">
              <a:buNone/>
            </a:pPr>
            <a:r>
              <a:rPr lang="en-US" dirty="0">
                <a:latin typeface="Arial" pitchFamily="34" charset="0"/>
                <a:cs typeface="Arial" pitchFamily="34" charset="0"/>
              </a:rPr>
              <a:t>	    modified</a:t>
            </a:r>
          </a:p>
          <a:p>
            <a:pPr marL="1257300" lvl="2" indent="-342900">
              <a:spcAft>
                <a:spcPts val="1200"/>
              </a:spcAft>
              <a:buFont typeface="Arial" pitchFamily="34" charset="0"/>
              <a:buChar char="●"/>
            </a:pPr>
            <a:r>
              <a:rPr lang="en-US" dirty="0">
                <a:latin typeface="Arial" pitchFamily="34" charset="0"/>
                <a:cs typeface="Arial" pitchFamily="34" charset="0"/>
              </a:rPr>
              <a:t> On other occasions when the program has changed significantly</a:t>
            </a:r>
          </a:p>
          <a:p>
            <a:pPr marL="1023937" lvl="1" indent="-457200">
              <a:buSzPct val="70000"/>
              <a:buFont typeface="Wingdings" pitchFamily="2" charset="2"/>
              <a:buChar char="t"/>
            </a:pPr>
            <a:r>
              <a:rPr lang="en-US" sz="2400" dirty="0"/>
              <a:t>Evolutionary acquisition programs may require   additional updates to ensure that the TEMP reflects the currently defined program </a:t>
            </a:r>
          </a:p>
        </p:txBody>
      </p:sp>
      <p:sp>
        <p:nvSpPr>
          <p:cNvPr id="28676" name="Slide Number Placeholder 3"/>
          <p:cNvSpPr>
            <a:spLocks noGrp="1"/>
          </p:cNvSpPr>
          <p:nvPr>
            <p:ph type="sldNum" sz="quarter" idx="4294967295"/>
          </p:nvPr>
        </p:nvSpPr>
        <p:spPr>
          <a:xfrm>
            <a:off x="7870825" y="6503988"/>
            <a:ext cx="414338" cy="304800"/>
          </a:xfrm>
          <a:prstGeom prst="rect">
            <a:avLst/>
          </a:prstGeom>
          <a:noFill/>
        </p:spPr>
        <p:txBody>
          <a:bodyPr/>
          <a:lstStyle/>
          <a:p>
            <a:fld id="{A2B62446-DDE9-437F-9620-AFAC65FD6EDB}" type="slidenum">
              <a:rPr lang="en-US" smtClean="0"/>
              <a:pPr/>
              <a:t>120</a:t>
            </a:fld>
            <a:endParaRPr lang="en-US" dirty="0"/>
          </a:p>
        </p:txBody>
      </p:sp>
      <p:sp>
        <p:nvSpPr>
          <p:cNvPr id="10" name="Isosceles Triangle 9"/>
          <p:cNvSpPr/>
          <p:nvPr/>
        </p:nvSpPr>
        <p:spPr bwMode="auto">
          <a:xfrm>
            <a:off x="8153400" y="2133600"/>
            <a:ext cx="468677"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grpSp>
        <p:nvGrpSpPr>
          <p:cNvPr id="2" name="Group 1"/>
          <p:cNvGrpSpPr/>
          <p:nvPr/>
        </p:nvGrpSpPr>
        <p:grpSpPr>
          <a:xfrm>
            <a:off x="7441481" y="2438400"/>
            <a:ext cx="1321519" cy="1770442"/>
            <a:chOff x="7140114" y="1605056"/>
            <a:chExt cx="1321519" cy="1770442"/>
          </a:xfrm>
        </p:grpSpPr>
        <p:cxnSp>
          <p:nvCxnSpPr>
            <p:cNvPr id="7" name="Straight Connector 6"/>
            <p:cNvCxnSpPr/>
            <p:nvPr/>
          </p:nvCxnSpPr>
          <p:spPr>
            <a:xfrm rot="5400000">
              <a:off x="7050932" y="2770740"/>
              <a:ext cx="51556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bwMode="auto">
            <a:xfrm>
              <a:off x="7142401" y="1605056"/>
              <a:ext cx="1212999" cy="900112"/>
            </a:xfrm>
            <a:prstGeom prst="rect">
              <a:avLst/>
            </a:prstGeom>
            <a:gradFill flip="none" rotWithShape="1">
              <a:gsLst>
                <a:gs pos="0">
                  <a:srgbClr val="C3B9FF"/>
                </a:gs>
                <a:gs pos="25000">
                  <a:srgbClr val="9696FF"/>
                </a:gs>
                <a:gs pos="64000">
                  <a:srgbClr val="7D7DFF"/>
                </a:gs>
                <a:gs pos="92000">
                  <a:srgbClr val="4F4FFF"/>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11" name="Rectangle 10"/>
            <p:cNvSpPr/>
            <p:nvPr/>
          </p:nvSpPr>
          <p:spPr>
            <a:xfrm>
              <a:off x="7140114" y="2477170"/>
              <a:ext cx="1321519" cy="430887"/>
            </a:xfrm>
            <a:prstGeom prst="rect">
              <a:avLst/>
            </a:prstGeom>
          </p:spPr>
          <p:txBody>
            <a:bodyPr wrap="square">
              <a:spAutoFit/>
            </a:bodyPr>
            <a:lstStyle/>
            <a:p>
              <a:pPr algn="ctr"/>
              <a:r>
                <a:rPr lang="en-US" sz="1100" b="1" dirty="0">
                  <a:latin typeface="+mn-lt"/>
                </a:rPr>
                <a:t>Pre-Systems Acquisition</a:t>
              </a:r>
            </a:p>
          </p:txBody>
        </p:sp>
        <p:sp>
          <p:nvSpPr>
            <p:cNvPr id="12" name="Rectangle 11"/>
            <p:cNvSpPr/>
            <p:nvPr/>
          </p:nvSpPr>
          <p:spPr>
            <a:xfrm>
              <a:off x="7295744" y="2879369"/>
              <a:ext cx="1108954" cy="496129"/>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Early Operational Assessment</a:t>
              </a:r>
            </a:p>
          </p:txBody>
        </p:sp>
      </p:grpSp>
    </p:spTree>
    <p:extLst>
      <p:ext uri="{BB962C8B-B14F-4D97-AF65-F5344CB8AC3E}">
        <p14:creationId xmlns:p14="http://schemas.microsoft.com/office/powerpoint/2010/main" val="25493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fade">
                                      <p:cBhvr>
                                        <p:cTn id="7" dur="500"/>
                                        <p:tgtEl>
                                          <p:spTgt spid="2867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675">
                                            <p:txEl>
                                              <p:pRg st="2" end="2"/>
                                            </p:txEl>
                                          </p:spTgt>
                                        </p:tgtEl>
                                        <p:attrNameLst>
                                          <p:attrName>style.visibility</p:attrName>
                                        </p:attrNameLst>
                                      </p:cBhvr>
                                      <p:to>
                                        <p:strVal val="visible"/>
                                      </p:to>
                                    </p:set>
                                    <p:animEffect transition="in" filter="fade">
                                      <p:cBhvr>
                                        <p:cTn id="10" dur="500"/>
                                        <p:tgtEl>
                                          <p:spTgt spid="2867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8675">
                                            <p:txEl>
                                              <p:pRg st="3" end="3"/>
                                            </p:txEl>
                                          </p:spTgt>
                                        </p:tgtEl>
                                        <p:attrNameLst>
                                          <p:attrName>style.visibility</p:attrName>
                                        </p:attrNameLst>
                                      </p:cBhvr>
                                      <p:to>
                                        <p:strVal val="visible"/>
                                      </p:to>
                                    </p:set>
                                    <p:animEffect transition="in" filter="fade">
                                      <p:cBhvr>
                                        <p:cTn id="13" dur="500"/>
                                        <p:tgtEl>
                                          <p:spTgt spid="2867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675">
                                            <p:txEl>
                                              <p:pRg st="4" end="4"/>
                                            </p:txEl>
                                          </p:spTgt>
                                        </p:tgtEl>
                                        <p:attrNameLst>
                                          <p:attrName>style.visibility</p:attrName>
                                        </p:attrNameLst>
                                      </p:cBhvr>
                                      <p:to>
                                        <p:strVal val="visible"/>
                                      </p:to>
                                    </p:set>
                                    <p:animEffect transition="in" filter="fade">
                                      <p:cBhvr>
                                        <p:cTn id="16" dur="500"/>
                                        <p:tgtEl>
                                          <p:spTgt spid="28675">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8675">
                                            <p:txEl>
                                              <p:pRg st="5" end="5"/>
                                            </p:txEl>
                                          </p:spTgt>
                                        </p:tgtEl>
                                        <p:attrNameLst>
                                          <p:attrName>style.visibility</p:attrName>
                                        </p:attrNameLst>
                                      </p:cBhvr>
                                      <p:to>
                                        <p:strVal val="visible"/>
                                      </p:to>
                                    </p:set>
                                    <p:animEffect transition="in" filter="fade">
                                      <p:cBhvr>
                                        <p:cTn id="19" dur="500"/>
                                        <p:tgtEl>
                                          <p:spTgt spid="28675">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8675">
                                            <p:txEl>
                                              <p:pRg st="6" end="6"/>
                                            </p:txEl>
                                          </p:spTgt>
                                        </p:tgtEl>
                                        <p:attrNameLst>
                                          <p:attrName>style.visibility</p:attrName>
                                        </p:attrNameLst>
                                      </p:cBhvr>
                                      <p:to>
                                        <p:strVal val="visible"/>
                                      </p:to>
                                    </p:set>
                                    <p:animEffect transition="in" filter="fade">
                                      <p:cBhvr>
                                        <p:cTn id="22" dur="500"/>
                                        <p:tgtEl>
                                          <p:spTgt spid="28675">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8675">
                                            <p:txEl>
                                              <p:pRg st="7" end="7"/>
                                            </p:txEl>
                                          </p:spTgt>
                                        </p:tgtEl>
                                        <p:attrNameLst>
                                          <p:attrName>style.visibility</p:attrName>
                                        </p:attrNameLst>
                                      </p:cBhvr>
                                      <p:to>
                                        <p:strVal val="visible"/>
                                      </p:to>
                                    </p:set>
                                    <p:animEffect transition="in" filter="fade">
                                      <p:cBhvr>
                                        <p:cTn id="25" dur="500"/>
                                        <p:tgtEl>
                                          <p:spTgt spid="286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7"/>
          <p:cNvSpPr>
            <a:spLocks noGrp="1"/>
          </p:cNvSpPr>
          <p:nvPr>
            <p:ph type="title"/>
          </p:nvPr>
        </p:nvSpPr>
        <p:spPr>
          <a:xfrm>
            <a:off x="1371600" y="152400"/>
            <a:ext cx="7543800" cy="796925"/>
          </a:xfrm>
        </p:spPr>
        <p:txBody>
          <a:bodyPr/>
          <a:lstStyle/>
          <a:p>
            <a:r>
              <a:rPr lang="en-US" sz="3600" i="1" dirty="0"/>
              <a:t>T&amp;E in Support of Milestone B (Cont.)</a:t>
            </a:r>
          </a:p>
        </p:txBody>
      </p:sp>
      <p:sp>
        <p:nvSpPr>
          <p:cNvPr id="29699" name="Content Placeholder 2"/>
          <p:cNvSpPr>
            <a:spLocks noGrp="1"/>
          </p:cNvSpPr>
          <p:nvPr>
            <p:ph idx="1"/>
          </p:nvPr>
        </p:nvSpPr>
        <p:spPr>
          <a:xfrm>
            <a:off x="266700" y="1284288"/>
            <a:ext cx="6875701" cy="5040312"/>
          </a:xfrm>
        </p:spPr>
        <p:txBody>
          <a:bodyPr/>
          <a:lstStyle/>
          <a:p>
            <a:r>
              <a:rPr lang="en-US" dirty="0"/>
              <a:t>For ACAT I programs, DOT&amp;E, DDT&amp;E, and cognizant Overarching Integrated Product Team (OIPT) Leader approve the TEMP</a:t>
            </a:r>
          </a:p>
        </p:txBody>
      </p:sp>
      <p:sp>
        <p:nvSpPr>
          <p:cNvPr id="29700" name="Slide Number Placeholder 3"/>
          <p:cNvSpPr>
            <a:spLocks noGrp="1"/>
          </p:cNvSpPr>
          <p:nvPr>
            <p:ph type="sldNum" sz="quarter" idx="4294967295"/>
          </p:nvPr>
        </p:nvSpPr>
        <p:spPr>
          <a:xfrm>
            <a:off x="7870825" y="6503988"/>
            <a:ext cx="414338" cy="304800"/>
          </a:xfrm>
          <a:prstGeom prst="rect">
            <a:avLst/>
          </a:prstGeom>
          <a:noFill/>
        </p:spPr>
        <p:txBody>
          <a:bodyPr/>
          <a:lstStyle/>
          <a:p>
            <a:fld id="{606DF29A-D41A-4B04-A1CC-FC329F722CF4}" type="slidenum">
              <a:rPr lang="en-US" smtClean="0"/>
              <a:pPr/>
              <a:t>121</a:t>
            </a:fld>
            <a:endParaRPr lang="en-US" dirty="0"/>
          </a:p>
        </p:txBody>
      </p:sp>
      <p:sp>
        <p:nvSpPr>
          <p:cNvPr id="9" name="Content Placeholder 2"/>
          <p:cNvSpPr txBox="1">
            <a:spLocks/>
          </p:cNvSpPr>
          <p:nvPr/>
        </p:nvSpPr>
        <p:spPr bwMode="auto">
          <a:xfrm>
            <a:off x="381000" y="3657600"/>
            <a:ext cx="8428038" cy="2809875"/>
          </a:xfrm>
          <a:prstGeom prst="rect">
            <a:avLst/>
          </a:prstGeom>
          <a:noFill/>
          <a:ln w="9525">
            <a:noFill/>
            <a:miter lim="800000"/>
            <a:headEnd/>
            <a:tailEnd/>
          </a:ln>
        </p:spPr>
        <p:txBody>
          <a:bodyPr/>
          <a:lstStyle/>
          <a:p>
            <a:pPr marL="280988" indent="-280988" eaLnBrk="0" hangingPunct="0">
              <a:spcBef>
                <a:spcPct val="20000"/>
              </a:spcBef>
              <a:buClr>
                <a:srgbClr val="151C77"/>
              </a:buClr>
              <a:buSzPct val="80000"/>
              <a:buFont typeface="Wingdings" pitchFamily="2" charset="2"/>
              <a:buChar char="n"/>
              <a:defRPr/>
            </a:pPr>
            <a:r>
              <a:rPr lang="en-US" sz="2400" b="1" dirty="0">
                <a:latin typeface="+mn-lt"/>
                <a:cs typeface="+mn-cs"/>
              </a:rPr>
              <a:t>T&amp;E personnel:</a:t>
            </a:r>
          </a:p>
          <a:p>
            <a:pPr marL="742950" lvl="1" indent="-285750" eaLnBrk="0" hangingPunct="0">
              <a:spcBef>
                <a:spcPct val="20000"/>
              </a:spcBef>
              <a:buClr>
                <a:srgbClr val="151C77"/>
              </a:buClr>
              <a:buSzPct val="80000"/>
              <a:buFont typeface="Wingdings" pitchFamily="2" charset="2"/>
              <a:buChar char="n"/>
              <a:defRPr/>
            </a:pPr>
            <a:r>
              <a:rPr lang="en-US" sz="2000" b="1" dirty="0">
                <a:latin typeface="+mn-lt"/>
                <a:cs typeface="+mn-cs"/>
              </a:rPr>
              <a:t>Continually refine test plans and strategies</a:t>
            </a:r>
          </a:p>
          <a:p>
            <a:pPr marL="742950" lvl="1" indent="-285750" eaLnBrk="0" hangingPunct="0">
              <a:spcBef>
                <a:spcPct val="20000"/>
              </a:spcBef>
              <a:buClr>
                <a:srgbClr val="151C77"/>
              </a:buClr>
              <a:buSzPct val="80000"/>
              <a:buFont typeface="Wingdings" pitchFamily="2" charset="2"/>
              <a:buChar char="n"/>
              <a:defRPr/>
            </a:pPr>
            <a:r>
              <a:rPr lang="en-US" sz="2000" b="1" dirty="0">
                <a:latin typeface="+mn-lt"/>
                <a:cs typeface="+mn-cs"/>
              </a:rPr>
              <a:t>Determine the testability of the exit criteria</a:t>
            </a:r>
          </a:p>
          <a:p>
            <a:pPr marL="742950" lvl="1" indent="-285750" eaLnBrk="0" hangingPunct="0">
              <a:spcBef>
                <a:spcPct val="20000"/>
              </a:spcBef>
              <a:buClr>
                <a:srgbClr val="151C77"/>
              </a:buClr>
              <a:buSzPct val="80000"/>
              <a:buFont typeface="Wingdings" pitchFamily="2" charset="2"/>
              <a:buChar char="n"/>
              <a:defRPr/>
            </a:pPr>
            <a:r>
              <a:rPr lang="en-US" sz="2000" b="1" dirty="0">
                <a:latin typeface="+mn-lt"/>
                <a:cs typeface="+mn-cs"/>
              </a:rPr>
              <a:t>Confirm phase exit criteria relative to T&amp;E (if any) are met</a:t>
            </a:r>
          </a:p>
          <a:p>
            <a:pPr marL="742950" lvl="1" indent="-285750" eaLnBrk="0" hangingPunct="0">
              <a:spcBef>
                <a:spcPct val="20000"/>
              </a:spcBef>
              <a:buClr>
                <a:srgbClr val="151C77"/>
              </a:buClr>
              <a:buSzPct val="80000"/>
              <a:buFont typeface="Wingdings" pitchFamily="2" charset="2"/>
              <a:buChar char="n"/>
              <a:defRPr/>
            </a:pPr>
            <a:r>
              <a:rPr lang="en-US" sz="2000" b="1" dirty="0">
                <a:latin typeface="+mn-lt"/>
                <a:cs typeface="+mn-cs"/>
              </a:rPr>
              <a:t>Assist the program office in evaluating top-level system digital models that will be used and refined throughout system development</a:t>
            </a:r>
          </a:p>
        </p:txBody>
      </p:sp>
      <p:cxnSp>
        <p:nvCxnSpPr>
          <p:cNvPr id="8" name="Straight Connector 7"/>
          <p:cNvCxnSpPr/>
          <p:nvPr/>
        </p:nvCxnSpPr>
        <p:spPr>
          <a:xfrm rot="5400000">
            <a:off x="7050932" y="2770740"/>
            <a:ext cx="51556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bwMode="auto">
          <a:xfrm>
            <a:off x="7142401" y="1605056"/>
            <a:ext cx="1212999" cy="900112"/>
          </a:xfrm>
          <a:prstGeom prst="rect">
            <a:avLst/>
          </a:prstGeom>
          <a:gradFill flip="none" rotWithShape="1">
            <a:gsLst>
              <a:gs pos="0">
                <a:srgbClr val="C3B9FF"/>
              </a:gs>
              <a:gs pos="25000">
                <a:srgbClr val="9696FF"/>
              </a:gs>
              <a:gs pos="64000">
                <a:srgbClr val="7D7DFF"/>
              </a:gs>
              <a:gs pos="92000">
                <a:srgbClr val="4F4FFF"/>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11" name="Isosceles Triangle 10"/>
          <p:cNvSpPr/>
          <p:nvPr/>
        </p:nvSpPr>
        <p:spPr bwMode="auto">
          <a:xfrm>
            <a:off x="8122467" y="1287556"/>
            <a:ext cx="468677"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12" name="Rectangle 11"/>
          <p:cNvSpPr/>
          <p:nvPr/>
        </p:nvSpPr>
        <p:spPr>
          <a:xfrm>
            <a:off x="7140114" y="2477170"/>
            <a:ext cx="1321519" cy="430887"/>
          </a:xfrm>
          <a:prstGeom prst="rect">
            <a:avLst/>
          </a:prstGeom>
        </p:spPr>
        <p:txBody>
          <a:bodyPr wrap="square">
            <a:spAutoFit/>
          </a:bodyPr>
          <a:lstStyle/>
          <a:p>
            <a:pPr algn="ctr"/>
            <a:r>
              <a:rPr lang="en-US" sz="1100" b="1" dirty="0">
                <a:latin typeface="+mn-lt"/>
              </a:rPr>
              <a:t>Pre-Systems Acquisition</a:t>
            </a:r>
          </a:p>
        </p:txBody>
      </p:sp>
      <p:sp>
        <p:nvSpPr>
          <p:cNvPr id="13" name="Rectangle 12"/>
          <p:cNvSpPr/>
          <p:nvPr/>
        </p:nvSpPr>
        <p:spPr>
          <a:xfrm>
            <a:off x="7295744" y="2879369"/>
            <a:ext cx="1108954" cy="496129"/>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Early Operational Assessment</a:t>
            </a:r>
          </a:p>
        </p:txBody>
      </p:sp>
    </p:spTree>
    <p:extLst>
      <p:ext uri="{BB962C8B-B14F-4D97-AF65-F5344CB8AC3E}">
        <p14:creationId xmlns:p14="http://schemas.microsoft.com/office/powerpoint/2010/main" val="254724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 calcmode="lin" valueType="num">
                                      <p:cBhvr additive="base">
                                        <p:cTn id="23"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122" name="Rectangle 6"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0004" name="think-cell Slide" r:id="rId8" imgW="0" imgH="0" progId="">
                  <p:embed/>
                </p:oleObj>
              </mc:Choice>
              <mc:Fallback>
                <p:oleObj name="think-cell Slide" r:id="rId8" imgW="0" imgH="0" progId="">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6" name="Title 1"/>
          <p:cNvSpPr>
            <a:spLocks noGrp="1"/>
          </p:cNvSpPr>
          <p:nvPr>
            <p:ph type="title"/>
            <p:custDataLst>
              <p:tags r:id="rId3"/>
            </p:custDataLst>
          </p:nvPr>
        </p:nvSpPr>
        <p:spPr>
          <a:xfrm>
            <a:off x="1981200" y="228600"/>
            <a:ext cx="6898942" cy="796925"/>
          </a:xfrm>
        </p:spPr>
        <p:txBody>
          <a:bodyPr/>
          <a:lstStyle/>
          <a:p>
            <a:r>
              <a:rPr lang="en-US" sz="3600" i="1" dirty="0"/>
              <a:t>T&amp;E in Support of Milestone C</a:t>
            </a:r>
          </a:p>
        </p:txBody>
      </p:sp>
      <p:sp>
        <p:nvSpPr>
          <p:cNvPr id="5127" name="Content Placeholder 2"/>
          <p:cNvSpPr>
            <a:spLocks noGrp="1"/>
          </p:cNvSpPr>
          <p:nvPr>
            <p:ph idx="1"/>
            <p:custDataLst>
              <p:tags r:id="rId4"/>
            </p:custDataLst>
          </p:nvPr>
        </p:nvSpPr>
        <p:spPr>
          <a:xfrm>
            <a:off x="228600" y="1447800"/>
            <a:ext cx="6559402" cy="5040312"/>
          </a:xfrm>
        </p:spPr>
        <p:txBody>
          <a:bodyPr/>
          <a:lstStyle/>
          <a:p>
            <a:pPr>
              <a:spcAft>
                <a:spcPts val="600"/>
              </a:spcAft>
            </a:pPr>
            <a:r>
              <a:rPr lang="en-US" dirty="0"/>
              <a:t>The MDA:</a:t>
            </a:r>
          </a:p>
          <a:p>
            <a:pPr lvl="1"/>
            <a:r>
              <a:rPr lang="en-US" dirty="0"/>
              <a:t>Confirms the acquisition strategy</a:t>
            </a:r>
          </a:p>
          <a:p>
            <a:pPr lvl="1"/>
            <a:r>
              <a:rPr lang="en-US" dirty="0"/>
              <a:t>Approves an updated development acquisition program baseline</a:t>
            </a:r>
          </a:p>
          <a:p>
            <a:pPr lvl="1"/>
            <a:r>
              <a:rPr lang="en-US" dirty="0"/>
              <a:t>Approves exit criteria for Low-Rate Initial Production (LRIP) or limited deployment, and the acquisition decision memorandum</a:t>
            </a:r>
          </a:p>
          <a:p>
            <a:pPr lvl="1"/>
            <a:r>
              <a:rPr lang="en-US" dirty="0"/>
              <a:t>Reviews Production Representative Articles T&amp;E and Operational Assessments</a:t>
            </a:r>
          </a:p>
          <a:p>
            <a:endParaRPr lang="en-US" dirty="0"/>
          </a:p>
        </p:txBody>
      </p:sp>
      <p:sp>
        <p:nvSpPr>
          <p:cNvPr id="5128" name="Slide Number Placeholder 3"/>
          <p:cNvSpPr>
            <a:spLocks noGrp="1"/>
          </p:cNvSpPr>
          <p:nvPr>
            <p:ph type="sldNum" sz="quarter" idx="4294967295"/>
            <p:custDataLst>
              <p:tags r:id="rId5"/>
            </p:custDataLst>
          </p:nvPr>
        </p:nvSpPr>
        <p:spPr>
          <a:xfrm>
            <a:off x="7870825" y="6503988"/>
            <a:ext cx="414338" cy="304800"/>
          </a:xfrm>
          <a:prstGeom prst="rect">
            <a:avLst/>
          </a:prstGeom>
          <a:noFill/>
        </p:spPr>
        <p:txBody>
          <a:bodyPr/>
          <a:lstStyle/>
          <a:p>
            <a:fld id="{EED868AA-3B22-460B-B901-FCE6A18CE3A9}" type="slidenum">
              <a:rPr lang="en-US" smtClean="0"/>
              <a:pPr/>
              <a:t>122</a:t>
            </a:fld>
            <a:endParaRPr lang="en-US" dirty="0"/>
          </a:p>
        </p:txBody>
      </p:sp>
      <p:grpSp>
        <p:nvGrpSpPr>
          <p:cNvPr id="18" name="Group 17"/>
          <p:cNvGrpSpPr/>
          <p:nvPr/>
        </p:nvGrpSpPr>
        <p:grpSpPr>
          <a:xfrm>
            <a:off x="6942306" y="1303837"/>
            <a:ext cx="2008188" cy="2168938"/>
            <a:chOff x="5940358" y="4397232"/>
            <a:chExt cx="2008188" cy="2168938"/>
          </a:xfrm>
        </p:grpSpPr>
        <p:grpSp>
          <p:nvGrpSpPr>
            <p:cNvPr id="15" name="Group 14"/>
            <p:cNvGrpSpPr/>
            <p:nvPr/>
          </p:nvGrpSpPr>
          <p:grpSpPr>
            <a:xfrm>
              <a:off x="5940358" y="4397232"/>
              <a:ext cx="2008188" cy="1464126"/>
              <a:chOff x="5940358" y="4397232"/>
              <a:chExt cx="2008188" cy="1464126"/>
            </a:xfrm>
          </p:grpSpPr>
          <p:sp>
            <p:nvSpPr>
              <p:cNvPr id="8" name="Rectangle 7"/>
              <p:cNvSpPr/>
              <p:nvPr/>
            </p:nvSpPr>
            <p:spPr>
              <a:xfrm>
                <a:off x="6078850" y="5599748"/>
                <a:ext cx="1571263" cy="261610"/>
              </a:xfrm>
              <a:prstGeom prst="rect">
                <a:avLst/>
              </a:prstGeom>
            </p:spPr>
            <p:txBody>
              <a:bodyPr wrap="none">
                <a:spAutoFit/>
              </a:bodyPr>
              <a:lstStyle/>
              <a:p>
                <a:pPr algn="ctr"/>
                <a:r>
                  <a:rPr lang="en-US" sz="1100" b="1" dirty="0">
                    <a:solidFill>
                      <a:srgbClr val="00B050"/>
                    </a:solidFill>
                    <a:latin typeface="+mn-lt"/>
                  </a:rPr>
                  <a:t>Systems Acquisition</a:t>
                </a:r>
              </a:p>
            </p:txBody>
          </p:sp>
          <p:sp>
            <p:nvSpPr>
              <p:cNvPr id="9" name="Rectangle 8"/>
              <p:cNvSpPr/>
              <p:nvPr/>
            </p:nvSpPr>
            <p:spPr bwMode="auto">
              <a:xfrm>
                <a:off x="5940358" y="4717907"/>
                <a:ext cx="1752600" cy="900112"/>
              </a:xfrm>
              <a:prstGeom prst="rect">
                <a:avLst/>
              </a:prstGeom>
              <a:gradFill flip="none" rotWithShape="1">
                <a:gsLst>
                  <a:gs pos="0">
                    <a:srgbClr val="FECACA"/>
                  </a:gs>
                  <a:gs pos="25000">
                    <a:srgbClr val="FF8181"/>
                  </a:gs>
                  <a:gs pos="65000">
                    <a:srgbClr val="FF4747"/>
                  </a:gs>
                  <a:gs pos="95000">
                    <a:srgbClr val="FF000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10" name="TextBox 37"/>
              <p:cNvSpPr txBox="1">
                <a:spLocks noChangeArrowheads="1"/>
              </p:cNvSpPr>
              <p:nvPr/>
            </p:nvSpPr>
            <p:spPr bwMode="auto">
              <a:xfrm>
                <a:off x="6103369" y="5323134"/>
                <a:ext cx="523875" cy="30638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PDR A</a:t>
                </a:r>
                <a:endParaRPr lang="en-US" sz="600" dirty="0">
                  <a:solidFill>
                    <a:srgbClr val="0017C0"/>
                  </a:solidFill>
                  <a:latin typeface="Arial Black" pitchFamily="34" charset="0"/>
                </a:endParaRPr>
              </a:p>
            </p:txBody>
          </p:sp>
          <p:sp>
            <p:nvSpPr>
              <p:cNvPr id="11" name="TextBox 38"/>
              <p:cNvSpPr txBox="1">
                <a:spLocks noChangeArrowheads="1"/>
              </p:cNvSpPr>
              <p:nvPr/>
            </p:nvSpPr>
            <p:spPr bwMode="auto">
              <a:xfrm>
                <a:off x="7006657" y="5319959"/>
                <a:ext cx="523875" cy="307975"/>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CDR A</a:t>
                </a:r>
                <a:endParaRPr lang="en-US" sz="600" dirty="0">
                  <a:solidFill>
                    <a:srgbClr val="0017C0"/>
                  </a:solidFill>
                  <a:latin typeface="Arial Black" pitchFamily="34" charset="0"/>
                </a:endParaRPr>
              </a:p>
            </p:txBody>
          </p:sp>
          <p:sp>
            <p:nvSpPr>
              <p:cNvPr id="12" name="Isosceles Triangle 11"/>
              <p:cNvSpPr/>
              <p:nvPr/>
            </p:nvSpPr>
            <p:spPr bwMode="auto">
              <a:xfrm>
                <a:off x="7481821" y="4397232"/>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13" name="Diamond 12"/>
              <p:cNvSpPr/>
              <p:nvPr/>
            </p:nvSpPr>
            <p:spPr bwMode="auto">
              <a:xfrm>
                <a:off x="5987482" y="5354884"/>
                <a:ext cx="195262" cy="220662"/>
              </a:xfrm>
              <a:prstGeom prst="diamond">
                <a:avLst/>
              </a:prstGeom>
              <a:solidFill>
                <a:srgbClr val="FFFF00"/>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Diamond 13"/>
              <p:cNvSpPr/>
              <p:nvPr/>
            </p:nvSpPr>
            <p:spPr bwMode="auto">
              <a:xfrm>
                <a:off x="6908232" y="5354884"/>
                <a:ext cx="193675"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6" name="Rectangle 15"/>
            <p:cNvSpPr/>
            <p:nvPr/>
          </p:nvSpPr>
          <p:spPr>
            <a:xfrm>
              <a:off x="6339192" y="6089515"/>
              <a:ext cx="1024647" cy="476655"/>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Operational Assessment</a:t>
              </a:r>
            </a:p>
          </p:txBody>
        </p:sp>
        <p:cxnSp>
          <p:nvCxnSpPr>
            <p:cNvPr id="17" name="Elbow Connector 16"/>
            <p:cNvCxnSpPr/>
            <p:nvPr/>
          </p:nvCxnSpPr>
          <p:spPr>
            <a:xfrm rot="5400000">
              <a:off x="6363623" y="5497103"/>
              <a:ext cx="582067" cy="707048"/>
            </a:xfrm>
            <a:prstGeom prst="bentConnector3">
              <a:avLst>
                <a:gd name="adj1" fmla="val 71601"/>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113963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Title 6"/>
          <p:cNvSpPr>
            <a:spLocks noGrp="1"/>
          </p:cNvSpPr>
          <p:nvPr>
            <p:ph type="title"/>
          </p:nvPr>
        </p:nvSpPr>
        <p:spPr>
          <a:xfrm>
            <a:off x="2057400" y="228600"/>
            <a:ext cx="6926051" cy="796925"/>
          </a:xfrm>
        </p:spPr>
        <p:txBody>
          <a:bodyPr/>
          <a:lstStyle/>
          <a:p>
            <a:r>
              <a:rPr lang="en-US" sz="3600" i="1" dirty="0"/>
              <a:t>T&amp;E in Support of Milestone C (Cont.)</a:t>
            </a:r>
          </a:p>
        </p:txBody>
      </p:sp>
      <p:sp>
        <p:nvSpPr>
          <p:cNvPr id="30723" name="Content Placeholder 2"/>
          <p:cNvSpPr>
            <a:spLocks noGrp="1"/>
          </p:cNvSpPr>
          <p:nvPr>
            <p:ph idx="1"/>
          </p:nvPr>
        </p:nvSpPr>
        <p:spPr>
          <a:xfrm>
            <a:off x="228600" y="1447800"/>
            <a:ext cx="7362491" cy="5040312"/>
          </a:xfrm>
        </p:spPr>
        <p:txBody>
          <a:bodyPr>
            <a:noAutofit/>
          </a:bodyPr>
          <a:lstStyle/>
          <a:p>
            <a:pPr lvl="1"/>
            <a:r>
              <a:rPr lang="en-US" sz="2400" dirty="0"/>
              <a:t>Early integrated T&amp;E emphasizes testing of                mature prototypes (TRL 6) or Production                                         Representative Articles</a:t>
            </a:r>
          </a:p>
          <a:p>
            <a:pPr lvl="1"/>
            <a:r>
              <a:rPr lang="en-US" sz="2400" dirty="0"/>
              <a:t>Robust Developmental Testing (DT) (may include early LFT&amp;E) is conducted on:</a:t>
            </a:r>
          </a:p>
          <a:p>
            <a:pPr lvl="2"/>
            <a:r>
              <a:rPr lang="en-US" sz="2400" dirty="0">
                <a:latin typeface="Arial" pitchFamily="34" charset="0"/>
                <a:cs typeface="Arial" pitchFamily="34" charset="0"/>
              </a:rPr>
              <a:t>Components</a:t>
            </a:r>
          </a:p>
          <a:p>
            <a:pPr lvl="2"/>
            <a:r>
              <a:rPr lang="en-US" sz="2400" dirty="0">
                <a:latin typeface="Arial" pitchFamily="34" charset="0"/>
                <a:cs typeface="Arial" pitchFamily="34" charset="0"/>
              </a:rPr>
              <a:t>Subsystems </a:t>
            </a:r>
          </a:p>
          <a:p>
            <a:pPr lvl="2"/>
            <a:r>
              <a:rPr lang="en-US" sz="2400" dirty="0">
                <a:latin typeface="Arial" pitchFamily="34" charset="0"/>
                <a:cs typeface="Arial" pitchFamily="34" charset="0"/>
              </a:rPr>
              <a:t>Fully integrated EDMs</a:t>
            </a:r>
          </a:p>
          <a:p>
            <a:pPr lvl="1"/>
            <a:r>
              <a:rPr lang="en-US" sz="2400" dirty="0"/>
              <a:t>Operational Assessments (OAs) are conducted on production representative articles in their intended environment – results are reported to the Service Chief by the Operational Test Agency (OTA) and used by the MDA in support of decisions</a:t>
            </a:r>
          </a:p>
        </p:txBody>
      </p:sp>
      <p:sp>
        <p:nvSpPr>
          <p:cNvPr id="30724" name="Slide Number Placeholder 3"/>
          <p:cNvSpPr>
            <a:spLocks noGrp="1"/>
          </p:cNvSpPr>
          <p:nvPr>
            <p:ph type="sldNum" sz="quarter" idx="4294967295"/>
          </p:nvPr>
        </p:nvSpPr>
        <p:spPr>
          <a:xfrm>
            <a:off x="7870825" y="6503988"/>
            <a:ext cx="414338" cy="304800"/>
          </a:xfrm>
          <a:prstGeom prst="rect">
            <a:avLst/>
          </a:prstGeom>
          <a:noFill/>
        </p:spPr>
        <p:txBody>
          <a:bodyPr/>
          <a:lstStyle/>
          <a:p>
            <a:fld id="{2EA189DD-2FB4-4852-8839-A3B80E691ED1}" type="slidenum">
              <a:rPr lang="en-US" smtClean="0"/>
              <a:pPr/>
              <a:t>123</a:t>
            </a:fld>
            <a:endParaRPr lang="en-US" dirty="0"/>
          </a:p>
        </p:txBody>
      </p:sp>
      <p:grpSp>
        <p:nvGrpSpPr>
          <p:cNvPr id="6" name="Group 5"/>
          <p:cNvGrpSpPr/>
          <p:nvPr/>
        </p:nvGrpSpPr>
        <p:grpSpPr>
          <a:xfrm>
            <a:off x="6942306" y="1303837"/>
            <a:ext cx="2008188" cy="2168938"/>
            <a:chOff x="5940358" y="4397232"/>
            <a:chExt cx="2008188" cy="2168938"/>
          </a:xfrm>
        </p:grpSpPr>
        <p:grpSp>
          <p:nvGrpSpPr>
            <p:cNvPr id="7" name="Group 14"/>
            <p:cNvGrpSpPr/>
            <p:nvPr/>
          </p:nvGrpSpPr>
          <p:grpSpPr>
            <a:xfrm>
              <a:off x="5940358" y="4397232"/>
              <a:ext cx="2008188" cy="1464126"/>
              <a:chOff x="5940358" y="4397232"/>
              <a:chExt cx="2008188" cy="1464126"/>
            </a:xfrm>
          </p:grpSpPr>
          <p:sp>
            <p:nvSpPr>
              <p:cNvPr id="10" name="Rectangle 9"/>
              <p:cNvSpPr/>
              <p:nvPr/>
            </p:nvSpPr>
            <p:spPr>
              <a:xfrm>
                <a:off x="6078850" y="5599748"/>
                <a:ext cx="1571263" cy="261610"/>
              </a:xfrm>
              <a:prstGeom prst="rect">
                <a:avLst/>
              </a:prstGeom>
            </p:spPr>
            <p:txBody>
              <a:bodyPr wrap="none">
                <a:spAutoFit/>
              </a:bodyPr>
              <a:lstStyle/>
              <a:p>
                <a:pPr algn="ctr"/>
                <a:r>
                  <a:rPr lang="en-US" sz="1100" b="1" dirty="0">
                    <a:solidFill>
                      <a:srgbClr val="00B050"/>
                    </a:solidFill>
                    <a:latin typeface="+mn-lt"/>
                  </a:rPr>
                  <a:t>Systems Acquisition</a:t>
                </a:r>
              </a:p>
            </p:txBody>
          </p:sp>
          <p:sp>
            <p:nvSpPr>
              <p:cNvPr id="11" name="Rectangle 10"/>
              <p:cNvSpPr/>
              <p:nvPr/>
            </p:nvSpPr>
            <p:spPr bwMode="auto">
              <a:xfrm>
                <a:off x="5940358" y="4717907"/>
                <a:ext cx="1752600" cy="900112"/>
              </a:xfrm>
              <a:prstGeom prst="rect">
                <a:avLst/>
              </a:prstGeom>
              <a:gradFill flip="none" rotWithShape="1">
                <a:gsLst>
                  <a:gs pos="0">
                    <a:srgbClr val="FECACA"/>
                  </a:gs>
                  <a:gs pos="25000">
                    <a:srgbClr val="FF8181"/>
                  </a:gs>
                  <a:gs pos="65000">
                    <a:srgbClr val="FF4747"/>
                  </a:gs>
                  <a:gs pos="95000">
                    <a:srgbClr val="FF000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12" name="TextBox 37"/>
              <p:cNvSpPr txBox="1">
                <a:spLocks noChangeArrowheads="1"/>
              </p:cNvSpPr>
              <p:nvPr/>
            </p:nvSpPr>
            <p:spPr bwMode="auto">
              <a:xfrm>
                <a:off x="6103369" y="5323134"/>
                <a:ext cx="523875" cy="30638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PDR A</a:t>
                </a:r>
                <a:endParaRPr lang="en-US" sz="600" dirty="0">
                  <a:solidFill>
                    <a:srgbClr val="0017C0"/>
                  </a:solidFill>
                  <a:latin typeface="Arial Black" pitchFamily="34" charset="0"/>
                </a:endParaRPr>
              </a:p>
            </p:txBody>
          </p:sp>
          <p:sp>
            <p:nvSpPr>
              <p:cNvPr id="13" name="TextBox 38"/>
              <p:cNvSpPr txBox="1">
                <a:spLocks noChangeArrowheads="1"/>
              </p:cNvSpPr>
              <p:nvPr/>
            </p:nvSpPr>
            <p:spPr bwMode="auto">
              <a:xfrm>
                <a:off x="7006657" y="5319959"/>
                <a:ext cx="523875" cy="307975"/>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CDR A</a:t>
                </a:r>
                <a:endParaRPr lang="en-US" sz="600" dirty="0">
                  <a:solidFill>
                    <a:srgbClr val="0017C0"/>
                  </a:solidFill>
                  <a:latin typeface="Arial Black" pitchFamily="34" charset="0"/>
                </a:endParaRPr>
              </a:p>
            </p:txBody>
          </p:sp>
          <p:sp>
            <p:nvSpPr>
              <p:cNvPr id="14" name="Isosceles Triangle 13"/>
              <p:cNvSpPr/>
              <p:nvPr/>
            </p:nvSpPr>
            <p:spPr bwMode="auto">
              <a:xfrm>
                <a:off x="7481821" y="4397232"/>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15" name="Diamond 14"/>
              <p:cNvSpPr/>
              <p:nvPr/>
            </p:nvSpPr>
            <p:spPr bwMode="auto">
              <a:xfrm>
                <a:off x="5987482" y="5354884"/>
                <a:ext cx="195262" cy="220662"/>
              </a:xfrm>
              <a:prstGeom prst="diamond">
                <a:avLst/>
              </a:prstGeom>
              <a:solidFill>
                <a:srgbClr val="FFFF00"/>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Diamond 15"/>
              <p:cNvSpPr/>
              <p:nvPr/>
            </p:nvSpPr>
            <p:spPr bwMode="auto">
              <a:xfrm>
                <a:off x="6908232" y="5354884"/>
                <a:ext cx="193675"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8" name="Rectangle 7"/>
            <p:cNvSpPr/>
            <p:nvPr/>
          </p:nvSpPr>
          <p:spPr>
            <a:xfrm>
              <a:off x="6339192" y="6089515"/>
              <a:ext cx="1024647" cy="476655"/>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Operational Assessment</a:t>
              </a:r>
            </a:p>
          </p:txBody>
        </p:sp>
        <p:cxnSp>
          <p:nvCxnSpPr>
            <p:cNvPr id="9" name="Elbow Connector 8"/>
            <p:cNvCxnSpPr/>
            <p:nvPr/>
          </p:nvCxnSpPr>
          <p:spPr>
            <a:xfrm rot="5400000">
              <a:off x="6363623" y="5497103"/>
              <a:ext cx="582067" cy="707048"/>
            </a:xfrm>
            <a:prstGeom prst="bentConnector3">
              <a:avLst>
                <a:gd name="adj1" fmla="val 71601"/>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5150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 calcmode="lin" valueType="num">
                                      <p:cBhvr additive="base">
                                        <p:cTn id="7" dur="500" fill="hold"/>
                                        <p:tgtEl>
                                          <p:spTgt spid="307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anim calcmode="lin" valueType="num">
                                      <p:cBhvr additive="base">
                                        <p:cTn id="11" dur="500" fill="hold"/>
                                        <p:tgtEl>
                                          <p:spTgt spid="3072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072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 calcmode="lin" valueType="num">
                                      <p:cBhvr additive="base">
                                        <p:cTn id="15" dur="500" fill="hold"/>
                                        <p:tgtEl>
                                          <p:spTgt spid="3072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072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anim calcmode="lin" valueType="num">
                                      <p:cBhvr additive="base">
                                        <p:cTn id="19" dur="500" fill="hold"/>
                                        <p:tgtEl>
                                          <p:spTgt spid="3072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23">
                                            <p:txEl>
                                              <p:pRg st="5" end="5"/>
                                            </p:txEl>
                                          </p:spTgt>
                                        </p:tgtEl>
                                        <p:attrNameLst>
                                          <p:attrName>style.visibility</p:attrName>
                                        </p:attrNameLst>
                                      </p:cBhvr>
                                      <p:to>
                                        <p:strVal val="visible"/>
                                      </p:to>
                                    </p:set>
                                    <p:anim calcmode="lin" valueType="num">
                                      <p:cBhvr additive="base">
                                        <p:cTn id="25" dur="500" fill="hold"/>
                                        <p:tgtEl>
                                          <p:spTgt spid="3072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6"/>
          <p:cNvSpPr>
            <a:spLocks noGrp="1"/>
          </p:cNvSpPr>
          <p:nvPr>
            <p:ph type="title"/>
          </p:nvPr>
        </p:nvSpPr>
        <p:spPr>
          <a:xfrm>
            <a:off x="2133600" y="152400"/>
            <a:ext cx="6898942" cy="796925"/>
          </a:xfrm>
        </p:spPr>
        <p:txBody>
          <a:bodyPr/>
          <a:lstStyle/>
          <a:p>
            <a:r>
              <a:rPr lang="en-US" sz="3600" i="1" dirty="0"/>
              <a:t>T&amp;E in Support of Milestone C (Cont.)</a:t>
            </a:r>
          </a:p>
        </p:txBody>
      </p:sp>
      <p:sp>
        <p:nvSpPr>
          <p:cNvPr id="31747" name="Content Placeholder 2"/>
          <p:cNvSpPr>
            <a:spLocks noGrp="1"/>
          </p:cNvSpPr>
          <p:nvPr>
            <p:ph idx="1"/>
          </p:nvPr>
        </p:nvSpPr>
        <p:spPr>
          <a:xfrm>
            <a:off x="304800" y="1600200"/>
            <a:ext cx="6389281" cy="5040312"/>
          </a:xfrm>
        </p:spPr>
        <p:txBody>
          <a:bodyPr/>
          <a:lstStyle/>
          <a:p>
            <a:pPr lvl="1">
              <a:lnSpc>
                <a:spcPct val="100000"/>
              </a:lnSpc>
              <a:spcAft>
                <a:spcPts val="600"/>
              </a:spcAft>
            </a:pPr>
            <a:r>
              <a:rPr lang="en-US" dirty="0"/>
              <a:t>System modeling, simulation, test, and evaluation activities are integrated into an efficient continuum planned and executed by the T&amp;E IPT</a:t>
            </a:r>
          </a:p>
          <a:p>
            <a:pPr lvl="2"/>
            <a:r>
              <a:rPr lang="en-US" sz="2400" dirty="0">
                <a:latin typeface="Arial" pitchFamily="34" charset="0"/>
                <a:cs typeface="Arial" pitchFamily="34" charset="0"/>
              </a:rPr>
              <a:t>Modeling, simulation, and development tests are under the direct responsibility of the PM or a designated test agency</a:t>
            </a:r>
          </a:p>
          <a:p>
            <a:pPr marL="0" indent="0">
              <a:buNone/>
            </a:pPr>
            <a:endParaRPr lang="en-US" dirty="0"/>
          </a:p>
        </p:txBody>
      </p:sp>
      <p:sp>
        <p:nvSpPr>
          <p:cNvPr id="31748" name="Slide Number Placeholder 3"/>
          <p:cNvSpPr>
            <a:spLocks noGrp="1"/>
          </p:cNvSpPr>
          <p:nvPr>
            <p:ph type="sldNum" sz="quarter" idx="4294967295"/>
          </p:nvPr>
        </p:nvSpPr>
        <p:spPr>
          <a:xfrm>
            <a:off x="7870825" y="6503988"/>
            <a:ext cx="414338" cy="304800"/>
          </a:xfrm>
          <a:prstGeom prst="rect">
            <a:avLst/>
          </a:prstGeom>
          <a:noFill/>
        </p:spPr>
        <p:txBody>
          <a:bodyPr/>
          <a:lstStyle/>
          <a:p>
            <a:fld id="{0D984E0C-8FBB-4A94-A000-6F9F4D1CD0A4}" type="slidenum">
              <a:rPr lang="en-US" smtClean="0"/>
              <a:pPr/>
              <a:t>124</a:t>
            </a:fld>
            <a:endParaRPr lang="en-US" dirty="0"/>
          </a:p>
        </p:txBody>
      </p:sp>
      <p:grpSp>
        <p:nvGrpSpPr>
          <p:cNvPr id="6" name="Group 5"/>
          <p:cNvGrpSpPr/>
          <p:nvPr/>
        </p:nvGrpSpPr>
        <p:grpSpPr>
          <a:xfrm>
            <a:off x="6942306" y="1303837"/>
            <a:ext cx="2008188" cy="2168938"/>
            <a:chOff x="5940358" y="4397232"/>
            <a:chExt cx="2008188" cy="2168938"/>
          </a:xfrm>
        </p:grpSpPr>
        <p:grpSp>
          <p:nvGrpSpPr>
            <p:cNvPr id="7" name="Group 14"/>
            <p:cNvGrpSpPr/>
            <p:nvPr/>
          </p:nvGrpSpPr>
          <p:grpSpPr>
            <a:xfrm>
              <a:off x="5940358" y="4397232"/>
              <a:ext cx="2008188" cy="1464126"/>
              <a:chOff x="5940358" y="4397232"/>
              <a:chExt cx="2008188" cy="1464126"/>
            </a:xfrm>
          </p:grpSpPr>
          <p:sp>
            <p:nvSpPr>
              <p:cNvPr id="10" name="Rectangle 9"/>
              <p:cNvSpPr/>
              <p:nvPr/>
            </p:nvSpPr>
            <p:spPr>
              <a:xfrm>
                <a:off x="6078850" y="5599748"/>
                <a:ext cx="1571263" cy="261610"/>
              </a:xfrm>
              <a:prstGeom prst="rect">
                <a:avLst/>
              </a:prstGeom>
            </p:spPr>
            <p:txBody>
              <a:bodyPr wrap="none">
                <a:spAutoFit/>
              </a:bodyPr>
              <a:lstStyle/>
              <a:p>
                <a:pPr algn="ctr"/>
                <a:r>
                  <a:rPr lang="en-US" sz="1100" b="1" dirty="0">
                    <a:solidFill>
                      <a:srgbClr val="00B050"/>
                    </a:solidFill>
                    <a:latin typeface="+mn-lt"/>
                  </a:rPr>
                  <a:t>Systems Acquisition</a:t>
                </a:r>
              </a:p>
            </p:txBody>
          </p:sp>
          <p:sp>
            <p:nvSpPr>
              <p:cNvPr id="11" name="Rectangle 10"/>
              <p:cNvSpPr/>
              <p:nvPr/>
            </p:nvSpPr>
            <p:spPr bwMode="auto">
              <a:xfrm>
                <a:off x="5940358" y="4717907"/>
                <a:ext cx="1752600" cy="900112"/>
              </a:xfrm>
              <a:prstGeom prst="rect">
                <a:avLst/>
              </a:prstGeom>
              <a:gradFill flip="none" rotWithShape="1">
                <a:gsLst>
                  <a:gs pos="0">
                    <a:srgbClr val="FECACA"/>
                  </a:gs>
                  <a:gs pos="25000">
                    <a:srgbClr val="FF8181"/>
                  </a:gs>
                  <a:gs pos="65000">
                    <a:srgbClr val="FF4747"/>
                  </a:gs>
                  <a:gs pos="95000">
                    <a:srgbClr val="FF000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12" name="TextBox 37"/>
              <p:cNvSpPr txBox="1">
                <a:spLocks noChangeArrowheads="1"/>
              </p:cNvSpPr>
              <p:nvPr/>
            </p:nvSpPr>
            <p:spPr bwMode="auto">
              <a:xfrm>
                <a:off x="6103369" y="5323134"/>
                <a:ext cx="523875" cy="30638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PDR A</a:t>
                </a:r>
                <a:endParaRPr lang="en-US" sz="600" dirty="0">
                  <a:solidFill>
                    <a:srgbClr val="0017C0"/>
                  </a:solidFill>
                  <a:latin typeface="Arial Black" pitchFamily="34" charset="0"/>
                </a:endParaRPr>
              </a:p>
            </p:txBody>
          </p:sp>
          <p:sp>
            <p:nvSpPr>
              <p:cNvPr id="13" name="TextBox 38"/>
              <p:cNvSpPr txBox="1">
                <a:spLocks noChangeArrowheads="1"/>
              </p:cNvSpPr>
              <p:nvPr/>
            </p:nvSpPr>
            <p:spPr bwMode="auto">
              <a:xfrm>
                <a:off x="7006657" y="5319959"/>
                <a:ext cx="523875" cy="307975"/>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CDR A</a:t>
                </a:r>
                <a:endParaRPr lang="en-US" sz="600" dirty="0">
                  <a:solidFill>
                    <a:srgbClr val="0017C0"/>
                  </a:solidFill>
                  <a:latin typeface="Arial Black" pitchFamily="34" charset="0"/>
                </a:endParaRPr>
              </a:p>
            </p:txBody>
          </p:sp>
          <p:sp>
            <p:nvSpPr>
              <p:cNvPr id="14" name="Isosceles Triangle 13"/>
              <p:cNvSpPr/>
              <p:nvPr/>
            </p:nvSpPr>
            <p:spPr bwMode="auto">
              <a:xfrm>
                <a:off x="7481821" y="4397232"/>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15" name="Diamond 14"/>
              <p:cNvSpPr/>
              <p:nvPr/>
            </p:nvSpPr>
            <p:spPr bwMode="auto">
              <a:xfrm>
                <a:off x="5987482" y="5354884"/>
                <a:ext cx="195262" cy="220662"/>
              </a:xfrm>
              <a:prstGeom prst="diamond">
                <a:avLst/>
              </a:prstGeom>
              <a:solidFill>
                <a:srgbClr val="FFFF00"/>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Diamond 15"/>
              <p:cNvSpPr/>
              <p:nvPr/>
            </p:nvSpPr>
            <p:spPr bwMode="auto">
              <a:xfrm>
                <a:off x="6908232" y="5354884"/>
                <a:ext cx="193675"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8" name="Rectangle 7"/>
            <p:cNvSpPr/>
            <p:nvPr/>
          </p:nvSpPr>
          <p:spPr>
            <a:xfrm>
              <a:off x="6339192" y="6089515"/>
              <a:ext cx="1024647" cy="476655"/>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Operational Assessment</a:t>
              </a:r>
            </a:p>
          </p:txBody>
        </p:sp>
        <p:cxnSp>
          <p:nvCxnSpPr>
            <p:cNvPr id="9" name="Elbow Connector 8"/>
            <p:cNvCxnSpPr/>
            <p:nvPr/>
          </p:nvCxnSpPr>
          <p:spPr>
            <a:xfrm rot="5400000">
              <a:off x="6363623" y="5497103"/>
              <a:ext cx="582067" cy="707048"/>
            </a:xfrm>
            <a:prstGeom prst="bentConnector3">
              <a:avLst>
                <a:gd name="adj1" fmla="val 71601"/>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33727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itle 6"/>
          <p:cNvSpPr>
            <a:spLocks noGrp="1"/>
          </p:cNvSpPr>
          <p:nvPr>
            <p:ph type="title"/>
          </p:nvPr>
        </p:nvSpPr>
        <p:spPr>
          <a:xfrm>
            <a:off x="2286000" y="152400"/>
            <a:ext cx="6590872" cy="796925"/>
          </a:xfrm>
        </p:spPr>
        <p:txBody>
          <a:bodyPr/>
          <a:lstStyle/>
          <a:p>
            <a:r>
              <a:rPr lang="en-US" sz="3600" i="1" dirty="0"/>
              <a:t>T&amp;E after Milestone C and during LRIP and FRP </a:t>
            </a:r>
          </a:p>
        </p:txBody>
      </p:sp>
      <p:sp>
        <p:nvSpPr>
          <p:cNvPr id="32771" name="Content Placeholder 2"/>
          <p:cNvSpPr>
            <a:spLocks noGrp="1"/>
          </p:cNvSpPr>
          <p:nvPr>
            <p:ph idx="1"/>
          </p:nvPr>
        </p:nvSpPr>
        <p:spPr>
          <a:xfrm>
            <a:off x="304800" y="1447800"/>
            <a:ext cx="8686800" cy="4876800"/>
          </a:xfrm>
        </p:spPr>
        <p:txBody>
          <a:bodyPr>
            <a:normAutofit/>
          </a:bodyPr>
          <a:lstStyle/>
          <a:p>
            <a:r>
              <a:rPr lang="en-US" dirty="0"/>
              <a:t>During LRIP, primary T&amp;E effort is to:</a:t>
            </a:r>
          </a:p>
          <a:p>
            <a:pPr lvl="1">
              <a:lnSpc>
                <a:spcPct val="100000"/>
              </a:lnSpc>
            </a:pPr>
            <a:r>
              <a:rPr lang="en-US" dirty="0"/>
              <a:t>Conduct Initial OT&amp;E (IOT&amp;E)</a:t>
            </a:r>
          </a:p>
          <a:p>
            <a:pPr lvl="1">
              <a:lnSpc>
                <a:spcPct val="100000"/>
              </a:lnSpc>
            </a:pPr>
            <a:r>
              <a:rPr lang="en-US" dirty="0"/>
              <a:t>Conduct final LFT&amp;E, if applicable</a:t>
            </a:r>
          </a:p>
          <a:p>
            <a:pPr lvl="1">
              <a:lnSpc>
                <a:spcPct val="100000"/>
              </a:lnSpc>
            </a:pPr>
            <a:r>
              <a:rPr lang="en-US" dirty="0"/>
              <a:t>Provide evaluation to support Full Rate                                               Production Decision Review</a:t>
            </a:r>
          </a:p>
          <a:p>
            <a:pPr lvl="1">
              <a:lnSpc>
                <a:spcPct val="100000"/>
              </a:lnSpc>
            </a:pPr>
            <a:r>
              <a:rPr lang="en-US" dirty="0"/>
              <a:t>Plan Follow-on OT&amp;E (FOT&amp;E)</a:t>
            </a:r>
          </a:p>
          <a:p>
            <a:pPr>
              <a:lnSpc>
                <a:spcPct val="100000"/>
              </a:lnSpc>
            </a:pPr>
            <a:r>
              <a:rPr lang="en-US" dirty="0"/>
              <a:t>During Full Rate Production (FRP) and deployment, the T&amp;E effort is to conduct FOT&amp;E as appropriate</a:t>
            </a:r>
          </a:p>
          <a:p>
            <a:endParaRPr lang="en-US" dirty="0"/>
          </a:p>
        </p:txBody>
      </p:sp>
      <p:sp>
        <p:nvSpPr>
          <p:cNvPr id="32772" name="Slide Number Placeholder 3"/>
          <p:cNvSpPr>
            <a:spLocks noGrp="1"/>
          </p:cNvSpPr>
          <p:nvPr>
            <p:ph type="sldNum" sz="quarter" idx="4294967295"/>
          </p:nvPr>
        </p:nvSpPr>
        <p:spPr>
          <a:xfrm>
            <a:off x="7870825" y="6503988"/>
            <a:ext cx="414338" cy="304800"/>
          </a:xfrm>
          <a:prstGeom prst="rect">
            <a:avLst/>
          </a:prstGeom>
          <a:noFill/>
        </p:spPr>
        <p:txBody>
          <a:bodyPr/>
          <a:lstStyle/>
          <a:p>
            <a:fld id="{809D7B16-3DEA-4EF4-8784-69E84054DE40}" type="slidenum">
              <a:rPr lang="en-US" smtClean="0"/>
              <a:pPr/>
              <a:t>125</a:t>
            </a:fld>
            <a:endParaRPr lang="en-US" dirty="0"/>
          </a:p>
        </p:txBody>
      </p:sp>
      <p:grpSp>
        <p:nvGrpSpPr>
          <p:cNvPr id="16" name="Group 15"/>
          <p:cNvGrpSpPr/>
          <p:nvPr/>
        </p:nvGrpSpPr>
        <p:grpSpPr>
          <a:xfrm>
            <a:off x="6629400" y="1828800"/>
            <a:ext cx="2333388" cy="2353764"/>
            <a:chOff x="4699710" y="1994500"/>
            <a:chExt cx="2333388" cy="2353764"/>
          </a:xfrm>
        </p:grpSpPr>
        <p:sp>
          <p:nvSpPr>
            <p:cNvPr id="6" name="Rectangle 5"/>
            <p:cNvSpPr/>
            <p:nvPr/>
          </p:nvSpPr>
          <p:spPr>
            <a:xfrm>
              <a:off x="5135266" y="3197016"/>
              <a:ext cx="1571263" cy="261610"/>
            </a:xfrm>
            <a:prstGeom prst="rect">
              <a:avLst/>
            </a:prstGeom>
          </p:spPr>
          <p:txBody>
            <a:bodyPr wrap="none">
              <a:spAutoFit/>
            </a:bodyPr>
            <a:lstStyle/>
            <a:p>
              <a:pPr algn="ctr"/>
              <a:r>
                <a:rPr lang="en-US" sz="1100" b="1" dirty="0">
                  <a:solidFill>
                    <a:srgbClr val="00B050"/>
                  </a:solidFill>
                  <a:latin typeface="+mn-lt"/>
                </a:rPr>
                <a:t>Systems Acquisition</a:t>
              </a:r>
            </a:p>
          </p:txBody>
        </p:sp>
        <p:sp>
          <p:nvSpPr>
            <p:cNvPr id="7" name="Rectangle 9"/>
            <p:cNvSpPr/>
            <p:nvPr/>
          </p:nvSpPr>
          <p:spPr bwMode="auto">
            <a:xfrm>
              <a:off x="4910847" y="2315175"/>
              <a:ext cx="2011363" cy="900112"/>
            </a:xfrm>
            <a:prstGeom prst="rect">
              <a:avLst/>
            </a:prstGeom>
            <a:gradFill flip="none" rotWithShape="1">
              <a:gsLst>
                <a:gs pos="0">
                  <a:srgbClr val="E4F4E4"/>
                </a:gs>
                <a:gs pos="25000">
                  <a:srgbClr val="7DFF7D"/>
                </a:gs>
                <a:gs pos="66000">
                  <a:srgbClr val="2FFF2F"/>
                </a:gs>
                <a:gs pos="95000">
                  <a:srgbClr val="00B05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Production and Deployment</a:t>
              </a:r>
              <a:endParaRPr lang="en-US" sz="600" b="1" dirty="0">
                <a:solidFill>
                  <a:schemeClr val="tx1"/>
                </a:solidFill>
                <a:latin typeface="Arial Black" pitchFamily="34" charset="0"/>
              </a:endParaRPr>
            </a:p>
          </p:txBody>
        </p:sp>
        <p:sp>
          <p:nvSpPr>
            <p:cNvPr id="8" name="TextBox 39"/>
            <p:cNvSpPr txBox="1">
              <a:spLocks noChangeArrowheads="1"/>
            </p:cNvSpPr>
            <p:nvPr/>
          </p:nvSpPr>
          <p:spPr bwMode="auto">
            <a:xfrm>
              <a:off x="5736215" y="2834677"/>
              <a:ext cx="660400" cy="41433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FRP –Decision Review</a:t>
              </a:r>
              <a:endParaRPr lang="en-US" sz="600" dirty="0">
                <a:solidFill>
                  <a:srgbClr val="0017C0"/>
                </a:solidFill>
                <a:latin typeface="Arial Black" pitchFamily="34" charset="0"/>
              </a:endParaRPr>
            </a:p>
          </p:txBody>
        </p:sp>
        <p:sp>
          <p:nvSpPr>
            <p:cNvPr id="9" name="Isosceles Triangle 8"/>
            <p:cNvSpPr/>
            <p:nvPr/>
          </p:nvSpPr>
          <p:spPr bwMode="auto">
            <a:xfrm>
              <a:off x="4699710" y="1994500"/>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10" name="Diamond 9"/>
            <p:cNvSpPr/>
            <p:nvPr/>
          </p:nvSpPr>
          <p:spPr bwMode="auto">
            <a:xfrm>
              <a:off x="5606040" y="2952152"/>
              <a:ext cx="195263"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TextBox 10"/>
            <p:cNvSpPr txBox="1"/>
            <p:nvPr/>
          </p:nvSpPr>
          <p:spPr>
            <a:xfrm>
              <a:off x="5901450" y="2097933"/>
              <a:ext cx="791181" cy="276999"/>
            </a:xfrm>
            <a:prstGeom prst="rect">
              <a:avLst/>
            </a:prstGeom>
            <a:noFill/>
          </p:spPr>
          <p:txBody>
            <a:bodyPr wrap="square" rtlCol="0">
              <a:spAutoFit/>
            </a:bodyPr>
            <a:lstStyle/>
            <a:p>
              <a:r>
                <a:rPr lang="en-US" dirty="0">
                  <a:latin typeface="Arial Black" pitchFamily="34" charset="0"/>
                </a:rPr>
                <a:t>IOC</a:t>
              </a:r>
            </a:p>
          </p:txBody>
        </p:sp>
        <p:sp>
          <p:nvSpPr>
            <p:cNvPr id="12" name="Rectangle 11"/>
            <p:cNvSpPr/>
            <p:nvPr/>
          </p:nvSpPr>
          <p:spPr>
            <a:xfrm>
              <a:off x="5136209" y="3725675"/>
              <a:ext cx="940349" cy="612861"/>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Initial Operational T&amp;E</a:t>
              </a:r>
            </a:p>
          </p:txBody>
        </p:sp>
        <p:sp>
          <p:nvSpPr>
            <p:cNvPr id="13" name="Rectangle 12"/>
            <p:cNvSpPr/>
            <p:nvPr/>
          </p:nvSpPr>
          <p:spPr>
            <a:xfrm>
              <a:off x="6147882" y="3735403"/>
              <a:ext cx="885216" cy="612861"/>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Follow-on </a:t>
              </a:r>
            </a:p>
            <a:p>
              <a:pPr algn="ctr"/>
              <a:r>
                <a:rPr lang="en-US" sz="1050" dirty="0"/>
                <a:t>Operational </a:t>
              </a:r>
            </a:p>
            <a:p>
              <a:pPr algn="ctr"/>
              <a:r>
                <a:rPr lang="en-US" sz="1050" dirty="0"/>
                <a:t>T&amp;E</a:t>
              </a:r>
            </a:p>
          </p:txBody>
        </p:sp>
        <p:cxnSp>
          <p:nvCxnSpPr>
            <p:cNvPr id="14" name="Straight Connector 13"/>
            <p:cNvCxnSpPr/>
            <p:nvPr/>
          </p:nvCxnSpPr>
          <p:spPr>
            <a:xfrm rot="5400000">
              <a:off x="6295417" y="3477618"/>
              <a:ext cx="515566" cy="0"/>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5455596" y="3432220"/>
              <a:ext cx="515566"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406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xEl>
                                              <p:pRg st="5" end="5"/>
                                            </p:txEl>
                                          </p:spTgt>
                                        </p:tgtEl>
                                        <p:attrNameLst>
                                          <p:attrName>style.visibility</p:attrName>
                                        </p:attrNameLst>
                                      </p:cBhvr>
                                      <p:to>
                                        <p:strVal val="visible"/>
                                      </p:to>
                                    </p:set>
                                    <p:anim calcmode="lin" valueType="num">
                                      <p:cBhvr additive="base">
                                        <p:cTn id="7" dur="500" fill="hold"/>
                                        <p:tgtEl>
                                          <p:spTgt spid="3277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z="3600" i="1" dirty="0"/>
              <a:t>T&amp;E Execution</a:t>
            </a:r>
          </a:p>
        </p:txBody>
      </p:sp>
      <p:sp>
        <p:nvSpPr>
          <p:cNvPr id="33795" name="Content Placeholder 2"/>
          <p:cNvSpPr>
            <a:spLocks noGrp="1"/>
          </p:cNvSpPr>
          <p:nvPr>
            <p:ph idx="1"/>
          </p:nvPr>
        </p:nvSpPr>
        <p:spPr>
          <a:xfrm>
            <a:off x="304800" y="1371600"/>
            <a:ext cx="8305800" cy="3474720"/>
          </a:xfrm>
        </p:spPr>
        <p:txBody>
          <a:bodyPr>
            <a:noAutofit/>
          </a:bodyPr>
          <a:lstStyle/>
          <a:p>
            <a:r>
              <a:rPr lang="en-US" sz="2400" dirty="0"/>
              <a:t> Tools and Techniques for T&amp;E Execution and Reporting</a:t>
            </a:r>
          </a:p>
          <a:p>
            <a:pPr lvl="1"/>
            <a:r>
              <a:rPr lang="en-US" sz="2400" dirty="0"/>
              <a:t>Examination</a:t>
            </a:r>
          </a:p>
          <a:p>
            <a:pPr lvl="1"/>
            <a:r>
              <a:rPr lang="en-US" sz="2400" dirty="0"/>
              <a:t>Analysis</a:t>
            </a:r>
          </a:p>
          <a:p>
            <a:pPr lvl="1"/>
            <a:r>
              <a:rPr lang="en-US" sz="2400" dirty="0"/>
              <a:t>Demonstration</a:t>
            </a:r>
          </a:p>
          <a:p>
            <a:pPr lvl="1"/>
            <a:r>
              <a:rPr lang="en-US" sz="2400" dirty="0"/>
              <a:t>Test</a:t>
            </a:r>
          </a:p>
          <a:p>
            <a:pPr lvl="1"/>
            <a:r>
              <a:rPr lang="en-US" sz="2400" dirty="0"/>
              <a:t>Statistical tools</a:t>
            </a:r>
          </a:p>
          <a:p>
            <a:pPr lvl="1"/>
            <a:r>
              <a:rPr lang="en-US" sz="2400" dirty="0"/>
              <a:t>Data authentication/scoring                                                     </a:t>
            </a:r>
          </a:p>
          <a:p>
            <a:pPr lvl="1"/>
            <a:r>
              <a:rPr lang="en-US" sz="2400" dirty="0"/>
              <a:t>Qualification Testing</a:t>
            </a:r>
          </a:p>
        </p:txBody>
      </p:sp>
      <p:sp>
        <p:nvSpPr>
          <p:cNvPr id="33796" name="Slide Number Placeholder 3"/>
          <p:cNvSpPr>
            <a:spLocks noGrp="1"/>
          </p:cNvSpPr>
          <p:nvPr>
            <p:ph type="sldNum" sz="quarter" idx="4294967295"/>
          </p:nvPr>
        </p:nvSpPr>
        <p:spPr>
          <a:xfrm>
            <a:off x="7870825" y="6503988"/>
            <a:ext cx="414338" cy="304800"/>
          </a:xfrm>
          <a:prstGeom prst="rect">
            <a:avLst/>
          </a:prstGeom>
          <a:noFill/>
        </p:spPr>
        <p:txBody>
          <a:bodyPr/>
          <a:lstStyle/>
          <a:p>
            <a:fld id="{EBC9D7CA-16D7-4A6D-B10D-76BEBC3B8696}" type="slidenum">
              <a:rPr lang="en-US" smtClean="0"/>
              <a:pPr/>
              <a:t>126</a:t>
            </a:fld>
            <a:endParaRPr lang="en-US" dirty="0"/>
          </a:p>
        </p:txBody>
      </p:sp>
      <p:pic>
        <p:nvPicPr>
          <p:cNvPr id="7170" name="Picture 2" descr="http://ndnforum.com/blogs/media/blogs/sports/Microscope.jp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3141429" y="2157415"/>
            <a:ext cx="1055313" cy="16843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tatic-p4.fotolia.com/jpg/00/06/68/85/400_F_6688563_FLXbRabrougQQXNeBbOqM8BvzW4kTrSZ.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380970" y="2101097"/>
            <a:ext cx="1904999" cy="1271587"/>
          </a:xfrm>
          <a:prstGeom prst="rect">
            <a:avLst/>
          </a:prstGeom>
          <a:noFill/>
          <a:extLst>
            <a:ext uri="{909E8E84-426E-40DD-AFC4-6F175D3DCCD1}">
              <a14:hiddenFill xmlns:a14="http://schemas.microsoft.com/office/drawing/2010/main">
                <a:solidFill>
                  <a:srgbClr val="FFFFFF"/>
                </a:solidFill>
              </a14:hiddenFill>
            </a:ext>
          </a:extLst>
        </p:spPr>
      </p:pic>
      <p:pic>
        <p:nvPicPr>
          <p:cNvPr id="2" name="Sand injestion tes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421966" y="1981200"/>
            <a:ext cx="2506133" cy="1879600"/>
          </a:xfrm>
          <a:prstGeom prst="rect">
            <a:avLst/>
          </a:prstGeom>
        </p:spPr>
      </p:pic>
      <p:pic>
        <p:nvPicPr>
          <p:cNvPr id="3" name="Avionics vibration test.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21966" y="4103715"/>
            <a:ext cx="2506132" cy="1879599"/>
          </a:xfrm>
          <a:prstGeom prst="rect">
            <a:avLst/>
          </a:prstGeom>
        </p:spPr>
      </p:pic>
      <p:pic>
        <p:nvPicPr>
          <p:cNvPr id="7174" name="Picture 6" descr="Six Sigma utilizes statistics to find variances in order to decrease cost and increase profitability."/>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053742" y="4758366"/>
            <a:ext cx="11430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dragon qual unit.JP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626237" y="4186866"/>
            <a:ext cx="1414463" cy="18859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2.gstatic.com/images?q=tbn:ANd9GcSdelUnOkPqqgZwDVxVNhGDJZ4myB42o4Le1wUES8OhKAiyp5k&amp;t=1&amp;usg=__9MWiUghvZhDovpeaicA8sywkRKs="/>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05136" y="4586917"/>
            <a:ext cx="190500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74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 calcmode="lin" valueType="num">
                                      <p:cBhvr additive="base">
                                        <p:cTn id="7"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subTnLst>
                                    <p:set>
                                      <p:cBhvr override="childStyle">
                                        <p:cTn dur="1" fill="hold" display="0" masterRel="nextClick" afterEffect="1"/>
                                        <p:tgtEl>
                                          <p:spTgt spid="717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anim calcmode="lin" valueType="num">
                                      <p:cBhvr additive="base">
                                        <p:cTn id="15"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3795">
                                            <p:txEl>
                                              <p:pRg st="2" end="2"/>
                                            </p:txEl>
                                          </p:spTgt>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172"/>
                                        </p:tgtEl>
                                        <p:attrNameLst>
                                          <p:attrName>style.visibility</p:attrName>
                                        </p:attrNameLst>
                                      </p:cBhvr>
                                      <p:to>
                                        <p:strVal val="visible"/>
                                      </p:to>
                                    </p:set>
                                    <p:animEffect transition="in" filter="fade">
                                      <p:cBhvr>
                                        <p:cTn id="19" dur="500"/>
                                        <p:tgtEl>
                                          <p:spTgt spid="7172"/>
                                        </p:tgtEl>
                                      </p:cBhvr>
                                    </p:animEffect>
                                  </p:childTnLst>
                                  <p:subTnLst>
                                    <p:set>
                                      <p:cBhvr override="childStyle">
                                        <p:cTn dur="1" fill="hold" display="0" masterRel="nextClick" afterEffect="1"/>
                                        <p:tgtEl>
                                          <p:spTgt spid="7172"/>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3795">
                                            <p:txEl>
                                              <p:pRg st="3" end="3"/>
                                            </p:txEl>
                                          </p:spTgt>
                                        </p:tgtEl>
                                        <p:attrNameLst>
                                          <p:attrName>style.visibility</p:attrName>
                                        </p:attrNameLst>
                                      </p:cBhvr>
                                      <p:to>
                                        <p:strVal val="visible"/>
                                      </p:to>
                                    </p:set>
                                    <p:anim calcmode="lin" valueType="num">
                                      <p:cBhvr additive="base">
                                        <p:cTn id="24"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3795">
                                            <p:txEl>
                                              <p:pRg st="3" end="3"/>
                                            </p:txEl>
                                          </p:spTgt>
                                        </p:tgtEl>
                                        <p:attrNameLst>
                                          <p:attrName>ppt_y</p:attrName>
                                        </p:attrNameLst>
                                      </p:cBhvr>
                                      <p:tavLst>
                                        <p:tav tm="0">
                                          <p:val>
                                            <p:strVal val="1+#ppt_h/2"/>
                                          </p:val>
                                        </p:tav>
                                        <p:tav tm="100000">
                                          <p:val>
                                            <p:strVal val="#ppt_y"/>
                                          </p:val>
                                        </p:tav>
                                      </p:tavLst>
                                    </p:anim>
                                  </p:childTnLst>
                                </p:cTn>
                              </p:par>
                              <p:par>
                                <p:cTn id="26" presetID="1" presetClass="mediacall" presetSubtype="0" fill="hold" nodeType="withEffect">
                                  <p:stCondLst>
                                    <p:cond delay="0"/>
                                  </p:stCondLst>
                                  <p:childTnLst>
                                    <p:cmd type="call" cmd="playFrom(0.0)">
                                      <p:cBhvr>
                                        <p:cTn id="27" dur="9311" fill="hold"/>
                                        <p:tgtEl>
                                          <p:spTgt spid="2"/>
                                        </p:tgtEl>
                                      </p:cBhvr>
                                    </p:cmd>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3795">
                                            <p:txEl>
                                              <p:pRg st="4" end="4"/>
                                            </p:txEl>
                                          </p:spTgt>
                                        </p:tgtEl>
                                        <p:attrNameLst>
                                          <p:attrName>style.visibility</p:attrName>
                                        </p:attrNameLst>
                                      </p:cBhvr>
                                      <p:to>
                                        <p:strVal val="visible"/>
                                      </p:to>
                                    </p:set>
                                    <p:anim calcmode="lin" valueType="num">
                                      <p:cBhvr additive="base">
                                        <p:cTn id="32" dur="500" fill="hold"/>
                                        <p:tgtEl>
                                          <p:spTgt spid="33795">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3795">
                                            <p:txEl>
                                              <p:pRg st="4" end="4"/>
                                            </p:txEl>
                                          </p:spTgt>
                                        </p:tgtEl>
                                        <p:attrNameLst>
                                          <p:attrName>ppt_y</p:attrName>
                                        </p:attrNameLst>
                                      </p:cBhvr>
                                      <p:tavLst>
                                        <p:tav tm="0">
                                          <p:val>
                                            <p:strVal val="1+#ppt_h/2"/>
                                          </p:val>
                                        </p:tav>
                                        <p:tav tm="100000">
                                          <p:val>
                                            <p:strVal val="#ppt_y"/>
                                          </p:val>
                                        </p:tav>
                                      </p:tavLst>
                                    </p:anim>
                                  </p:childTnLst>
                                </p:cTn>
                              </p:par>
                              <p:par>
                                <p:cTn id="34" presetID="1" presetClass="mediacall" presetSubtype="0" fill="hold" nodeType="withEffect">
                                  <p:stCondLst>
                                    <p:cond delay="0"/>
                                  </p:stCondLst>
                                  <p:childTnLst>
                                    <p:cmd type="call" cmd="playFrom(0.0)">
                                      <p:cBhvr>
                                        <p:cTn id="35" dur="22100" fill="hold"/>
                                        <p:tgtEl>
                                          <p:spTgt spid="3"/>
                                        </p:tgtEl>
                                      </p:cBhvr>
                                    </p:cmd>
                                  </p:childTnLst>
                                  <p:subTnLst>
                                    <p:animClr clrSpc="rgb" dir="cw">
                                      <p:cBhvr override="childStyle">
                                        <p:cTn dur="1" fill="hold" display="0" masterRel="nextClick" afterEffect="1"/>
                                        <p:tgtEl>
                                          <p:spTgt spid="3"/>
                                        </p:tgtEl>
                                        <p:attrNameLst>
                                          <p:attrName>ppt_c</p:attrName>
                                        </p:attrNameLst>
                                      </p:cBhvr>
                                      <p:to>
                                        <a:schemeClr val="bg1"/>
                                      </p:to>
                                    </p:animClr>
                                  </p:sub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3795">
                                            <p:txEl>
                                              <p:pRg st="5" end="5"/>
                                            </p:txEl>
                                          </p:spTgt>
                                        </p:tgtEl>
                                        <p:attrNameLst>
                                          <p:attrName>style.visibility</p:attrName>
                                        </p:attrNameLst>
                                      </p:cBhvr>
                                      <p:to>
                                        <p:strVal val="visible"/>
                                      </p:to>
                                    </p:set>
                                    <p:anim calcmode="lin" valueType="num">
                                      <p:cBhvr additive="base">
                                        <p:cTn id="40" dur="500" fill="hold"/>
                                        <p:tgtEl>
                                          <p:spTgt spid="33795">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3795">
                                            <p:txEl>
                                              <p:pRg st="5" end="5"/>
                                            </p:txEl>
                                          </p:spTgt>
                                        </p:tgtEl>
                                        <p:attrNameLst>
                                          <p:attrName>ppt_y</p:attrName>
                                        </p:attrNameLst>
                                      </p:cBhvr>
                                      <p:tavLst>
                                        <p:tav tm="0">
                                          <p:val>
                                            <p:strVal val="1+#ppt_h/2"/>
                                          </p:val>
                                        </p:tav>
                                        <p:tav tm="100000">
                                          <p:val>
                                            <p:strVal val="#ppt_y"/>
                                          </p:val>
                                        </p:tav>
                                      </p:tavLst>
                                    </p:anim>
                                  </p:childTnLst>
                                </p:cTn>
                              </p:par>
                              <p:par>
                                <p:cTn id="42" presetID="1" presetClass="entr" presetSubtype="0" fill="hold" nodeType="withEffect">
                                  <p:stCondLst>
                                    <p:cond delay="0"/>
                                  </p:stCondLst>
                                  <p:childTnLst>
                                    <p:set>
                                      <p:cBhvr>
                                        <p:cTn id="43" dur="1" fill="hold">
                                          <p:stCondLst>
                                            <p:cond delay="0"/>
                                          </p:stCondLst>
                                        </p:cTn>
                                        <p:tgtEl>
                                          <p:spTgt spid="7174"/>
                                        </p:tgtEl>
                                        <p:attrNameLst>
                                          <p:attrName>style.visibility</p:attrName>
                                        </p:attrNameLst>
                                      </p:cBhvr>
                                      <p:to>
                                        <p:strVal val="visible"/>
                                      </p:to>
                                    </p:set>
                                  </p:childTnLst>
                                  <p:subTnLst>
                                    <p:set>
                                      <p:cBhvr override="childStyle">
                                        <p:cTn dur="1" fill="hold" display="0" masterRel="nextClick" afterEffect="1"/>
                                        <p:tgtEl>
                                          <p:spTgt spid="7174"/>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3795">
                                            <p:txEl>
                                              <p:pRg st="6" end="6"/>
                                            </p:txEl>
                                          </p:spTgt>
                                        </p:tgtEl>
                                        <p:attrNameLst>
                                          <p:attrName>style.visibility</p:attrName>
                                        </p:attrNameLst>
                                      </p:cBhvr>
                                      <p:to>
                                        <p:strVal val="visible"/>
                                      </p:to>
                                    </p:set>
                                    <p:anim calcmode="lin" valueType="num">
                                      <p:cBhvr additive="base">
                                        <p:cTn id="48" dur="500" fill="hold"/>
                                        <p:tgtEl>
                                          <p:spTgt spid="33795">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3795">
                                            <p:txEl>
                                              <p:pRg st="6" end="6"/>
                                            </p:txEl>
                                          </p:spTgt>
                                        </p:tgtEl>
                                        <p:attrNameLst>
                                          <p:attrName>ppt_y</p:attrName>
                                        </p:attrNameLst>
                                      </p:cBhvr>
                                      <p:tavLst>
                                        <p:tav tm="0">
                                          <p:val>
                                            <p:strVal val="1+#ppt_h/2"/>
                                          </p:val>
                                        </p:tav>
                                        <p:tav tm="100000">
                                          <p:val>
                                            <p:strVal val="#ppt_y"/>
                                          </p:val>
                                        </p:tav>
                                      </p:tavLst>
                                    </p:anim>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3795">
                                            <p:txEl>
                                              <p:pRg st="7" end="7"/>
                                            </p:txEl>
                                          </p:spTgt>
                                        </p:tgtEl>
                                        <p:attrNameLst>
                                          <p:attrName>style.visibility</p:attrName>
                                        </p:attrNameLst>
                                      </p:cBhvr>
                                      <p:to>
                                        <p:strVal val="visible"/>
                                      </p:to>
                                    </p:set>
                                    <p:anim calcmode="lin" valueType="num">
                                      <p:cBhvr additive="base">
                                        <p:cTn id="57" dur="500" fill="hold"/>
                                        <p:tgtEl>
                                          <p:spTgt spid="33795">
                                            <p:txEl>
                                              <p:pRg st="7" end="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3795">
                                            <p:txEl>
                                              <p:pRg st="7" end="7"/>
                                            </p:txEl>
                                          </p:spTgt>
                                        </p:tgtEl>
                                        <p:attrNameLst>
                                          <p:attrName>ppt_y</p:attrName>
                                        </p:attrNameLst>
                                      </p:cBhvr>
                                      <p:tavLst>
                                        <p:tav tm="0">
                                          <p:val>
                                            <p:strVal val="1+#ppt_h/2"/>
                                          </p:val>
                                        </p:tav>
                                        <p:tav tm="100000">
                                          <p:val>
                                            <p:strVal val="#ppt_y"/>
                                          </p:val>
                                        </p:tav>
                                      </p:tavLst>
                                    </p:anim>
                                  </p:childTnLst>
                                </p:cTn>
                              </p:par>
                              <p:par>
                                <p:cTn id="59" presetID="1" presetClass="entr" presetSubtype="0" fill="hold" nodeType="withEffect">
                                  <p:stCondLst>
                                    <p:cond delay="0"/>
                                  </p:stCondLst>
                                  <p:childTnLst>
                                    <p:set>
                                      <p:cBhvr>
                                        <p:cTn id="60" dur="1" fill="hold">
                                          <p:stCondLst>
                                            <p:cond delay="0"/>
                                          </p:stCondLst>
                                        </p:cTn>
                                        <p:tgtEl>
                                          <p:spTgt spid="7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1" fill="remove" display="0">
                  <p:stCondLst>
                    <p:cond delay="indefinite"/>
                  </p:stCondLst>
                  <p:endCondLst>
                    <p:cond evt="onNext" delay="0">
                      <p:tgtEl>
                        <p:sldTgt/>
                      </p:tgtEl>
                    </p:cond>
                  </p:endCondLst>
                </p:cTn>
                <p:tgtEl>
                  <p:spTgt spid="2"/>
                </p:tgtEl>
              </p:cMediaNode>
            </p:video>
            <p:video>
              <p:cMediaNode vol="80000">
                <p:cTn id="62" fill="remove" display="0">
                  <p:stCondLst>
                    <p:cond delay="indefinite"/>
                  </p:stCondLst>
                  <p:endCondLst>
                    <p:cond evt="onNext" delay="0">
                      <p:tgtEl>
                        <p:sldTgt/>
                      </p:tgtEl>
                    </p:cond>
                  </p:endCondLst>
                </p:cTn>
                <p:tgtEl>
                  <p:spTgt spid="3"/>
                </p:tgtEl>
              </p:cMediaNode>
            </p:video>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146" name="Rectangle 10"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4099" name="think-cell Slide" r:id="rId15" imgW="0" imgH="0" progId="">
                  <p:embed/>
                </p:oleObj>
              </mc:Choice>
              <mc:Fallback>
                <p:oleObj name="think-cell Slide" r:id="rId15" imgW="0" imgH="0" progId="">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47" name="Group 23"/>
          <p:cNvGrpSpPr>
            <a:grpSpLocks/>
          </p:cNvGrpSpPr>
          <p:nvPr>
            <p:custDataLst>
              <p:tags r:id="rId3"/>
            </p:custDataLst>
          </p:nvPr>
        </p:nvGrpSpPr>
        <p:grpSpPr bwMode="auto">
          <a:xfrm>
            <a:off x="354013" y="3429000"/>
            <a:ext cx="1912937" cy="2935288"/>
            <a:chOff x="2358342" y="3429000"/>
            <a:chExt cx="1912444" cy="2935484"/>
          </a:xfrm>
        </p:grpSpPr>
        <p:pic>
          <p:nvPicPr>
            <p:cNvPr id="6163" name="Picture 12" descr="http://upload.wikimedia.org/wikipedia/commons/2/24/ASAT_missile_launch.jpg"/>
            <p:cNvPicPr>
              <a:picLocks noChangeAspect="1" noChangeArrowheads="1"/>
            </p:cNvPicPr>
            <p:nvPr>
              <p:custDataLst>
                <p:tags r:id="rId12"/>
              </p:custDataLst>
            </p:nvPr>
          </p:nvPicPr>
          <p:blipFill>
            <a:blip r:embed="rId16" cstate="print"/>
            <a:srcRect/>
            <a:stretch>
              <a:fillRect/>
            </a:stretch>
          </p:blipFill>
          <p:spPr bwMode="auto">
            <a:xfrm>
              <a:off x="2358342" y="3429000"/>
              <a:ext cx="1912444" cy="2532240"/>
            </a:xfrm>
            <a:prstGeom prst="rect">
              <a:avLst/>
            </a:prstGeom>
            <a:noFill/>
            <a:ln w="9525">
              <a:noFill/>
              <a:miter lim="800000"/>
              <a:headEnd/>
              <a:tailEnd/>
            </a:ln>
          </p:spPr>
        </p:pic>
        <p:sp>
          <p:nvSpPr>
            <p:cNvPr id="6164" name="Rectangle 22"/>
            <p:cNvSpPr>
              <a:spLocks noChangeArrowheads="1"/>
            </p:cNvSpPr>
            <p:nvPr/>
          </p:nvSpPr>
          <p:spPr bwMode="auto">
            <a:xfrm>
              <a:off x="2702644" y="5902819"/>
              <a:ext cx="1244251" cy="461665"/>
            </a:xfrm>
            <a:prstGeom prst="rect">
              <a:avLst/>
            </a:prstGeom>
            <a:noFill/>
            <a:ln w="9525">
              <a:noFill/>
              <a:miter lim="800000"/>
              <a:headEnd/>
              <a:tailEnd/>
            </a:ln>
          </p:spPr>
          <p:txBody>
            <a:bodyPr wrap="none">
              <a:spAutoFit/>
            </a:bodyPr>
            <a:lstStyle/>
            <a:p>
              <a:r>
                <a:rPr lang="en-US" sz="2400" b="1" i="1" dirty="0"/>
                <a:t>FOT&amp;E</a:t>
              </a:r>
            </a:p>
          </p:txBody>
        </p:sp>
      </p:grpSp>
      <p:grpSp>
        <p:nvGrpSpPr>
          <p:cNvPr id="6149" name="Group 25"/>
          <p:cNvGrpSpPr>
            <a:grpSpLocks/>
          </p:cNvGrpSpPr>
          <p:nvPr>
            <p:custDataLst>
              <p:tags r:id="rId4"/>
            </p:custDataLst>
          </p:nvPr>
        </p:nvGrpSpPr>
        <p:grpSpPr bwMode="auto">
          <a:xfrm>
            <a:off x="4022725" y="4262438"/>
            <a:ext cx="2859088" cy="1852612"/>
            <a:chOff x="3195022" y="1807285"/>
            <a:chExt cx="2859224" cy="1852547"/>
          </a:xfrm>
        </p:grpSpPr>
        <p:pic>
          <p:nvPicPr>
            <p:cNvPr id="6161" name="Picture 3"/>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3195022" y="1807285"/>
              <a:ext cx="2859224" cy="1473798"/>
            </a:xfrm>
            <a:prstGeom prst="rect">
              <a:avLst/>
            </a:prstGeom>
            <a:noFill/>
            <a:ln w="9525">
              <a:noFill/>
              <a:miter lim="800000"/>
              <a:headEnd/>
              <a:tailEnd/>
            </a:ln>
          </p:spPr>
        </p:pic>
        <p:sp>
          <p:nvSpPr>
            <p:cNvPr id="6162" name="Rectangle 13"/>
            <p:cNvSpPr>
              <a:spLocks noChangeArrowheads="1"/>
            </p:cNvSpPr>
            <p:nvPr/>
          </p:nvSpPr>
          <p:spPr bwMode="auto">
            <a:xfrm>
              <a:off x="4142363" y="3198167"/>
              <a:ext cx="1208985" cy="461665"/>
            </a:xfrm>
            <a:prstGeom prst="rect">
              <a:avLst/>
            </a:prstGeom>
            <a:noFill/>
            <a:ln w="9525">
              <a:noFill/>
              <a:miter lim="800000"/>
              <a:headEnd/>
              <a:tailEnd/>
            </a:ln>
          </p:spPr>
          <p:txBody>
            <a:bodyPr wrap="none">
              <a:spAutoFit/>
            </a:bodyPr>
            <a:lstStyle/>
            <a:p>
              <a:r>
                <a:rPr lang="en-US" sz="2400" b="1" i="1" dirty="0"/>
                <a:t>LFT&amp;E</a:t>
              </a:r>
            </a:p>
          </p:txBody>
        </p:sp>
      </p:grpSp>
      <p:grpSp>
        <p:nvGrpSpPr>
          <p:cNvPr id="6150" name="Group 16"/>
          <p:cNvGrpSpPr>
            <a:grpSpLocks/>
          </p:cNvGrpSpPr>
          <p:nvPr>
            <p:custDataLst>
              <p:tags r:id="rId5"/>
            </p:custDataLst>
          </p:nvPr>
        </p:nvGrpSpPr>
        <p:grpSpPr bwMode="auto">
          <a:xfrm>
            <a:off x="6103938" y="2506663"/>
            <a:ext cx="2630487" cy="2395537"/>
            <a:chOff x="6174889" y="1495314"/>
            <a:chExt cx="2631925" cy="2395351"/>
          </a:xfrm>
        </p:grpSpPr>
        <p:pic>
          <p:nvPicPr>
            <p:cNvPr id="6159" name="Picture 7"/>
            <p:cNvPicPr>
              <a:picLocks noChangeAspect="1" noChangeArrowheads="1"/>
            </p:cNvPicPr>
            <p:nvPr/>
          </p:nvPicPr>
          <p:blipFill>
            <a:blip r:embed="rId18" cstate="print"/>
            <a:srcRect/>
            <a:stretch>
              <a:fillRect/>
            </a:stretch>
          </p:blipFill>
          <p:spPr bwMode="auto">
            <a:xfrm>
              <a:off x="6174889" y="1495314"/>
              <a:ext cx="2631925" cy="1951284"/>
            </a:xfrm>
            <a:prstGeom prst="rect">
              <a:avLst/>
            </a:prstGeom>
            <a:noFill/>
            <a:ln w="9525">
              <a:noFill/>
              <a:miter lim="800000"/>
              <a:headEnd/>
              <a:tailEnd/>
            </a:ln>
          </p:spPr>
        </p:pic>
        <p:sp>
          <p:nvSpPr>
            <p:cNvPr id="6160" name="Rectangle 11"/>
            <p:cNvSpPr>
              <a:spLocks noChangeArrowheads="1"/>
            </p:cNvSpPr>
            <p:nvPr/>
          </p:nvSpPr>
          <p:spPr bwMode="auto">
            <a:xfrm>
              <a:off x="7133003" y="3429000"/>
              <a:ext cx="1039067" cy="461665"/>
            </a:xfrm>
            <a:prstGeom prst="rect">
              <a:avLst/>
            </a:prstGeom>
            <a:noFill/>
            <a:ln w="9525">
              <a:noFill/>
              <a:miter lim="800000"/>
              <a:headEnd/>
              <a:tailEnd/>
            </a:ln>
          </p:spPr>
          <p:txBody>
            <a:bodyPr wrap="none">
              <a:spAutoFit/>
            </a:bodyPr>
            <a:lstStyle/>
            <a:p>
              <a:r>
                <a:rPr lang="en-US" sz="2400" b="1" i="1" dirty="0"/>
                <a:t>OT&amp;E</a:t>
              </a:r>
            </a:p>
          </p:txBody>
        </p:sp>
      </p:grpSp>
      <p:grpSp>
        <p:nvGrpSpPr>
          <p:cNvPr id="6151" name="Group 24"/>
          <p:cNvGrpSpPr>
            <a:grpSpLocks/>
          </p:cNvGrpSpPr>
          <p:nvPr>
            <p:custDataLst>
              <p:tags r:id="rId6"/>
            </p:custDataLst>
          </p:nvPr>
        </p:nvGrpSpPr>
        <p:grpSpPr bwMode="auto">
          <a:xfrm>
            <a:off x="3119438" y="1741488"/>
            <a:ext cx="3116262" cy="2265362"/>
            <a:chOff x="4044875" y="3870914"/>
            <a:chExt cx="3116602" cy="2265867"/>
          </a:xfrm>
        </p:grpSpPr>
        <p:pic>
          <p:nvPicPr>
            <p:cNvPr id="6157" name="Picture 9" descr="http://www.atl.lmco.com/images/ATL8x.jpg"/>
            <p:cNvPicPr>
              <a:picLocks noChangeAspect="1" noChangeArrowheads="1"/>
            </p:cNvPicPr>
            <p:nvPr/>
          </p:nvPicPr>
          <p:blipFill>
            <a:blip r:embed="rId19" cstate="print"/>
            <a:srcRect/>
            <a:stretch>
              <a:fillRect/>
            </a:stretch>
          </p:blipFill>
          <p:spPr bwMode="auto">
            <a:xfrm>
              <a:off x="4044875" y="3870914"/>
              <a:ext cx="3116602" cy="1852153"/>
            </a:xfrm>
            <a:prstGeom prst="rect">
              <a:avLst/>
            </a:prstGeom>
            <a:noFill/>
            <a:ln w="9525">
              <a:noFill/>
              <a:miter lim="800000"/>
              <a:headEnd/>
              <a:tailEnd/>
            </a:ln>
          </p:spPr>
        </p:pic>
        <p:sp>
          <p:nvSpPr>
            <p:cNvPr id="6158" name="Rectangle 12"/>
            <p:cNvSpPr>
              <a:spLocks noChangeArrowheads="1"/>
            </p:cNvSpPr>
            <p:nvPr/>
          </p:nvSpPr>
          <p:spPr bwMode="auto">
            <a:xfrm>
              <a:off x="5142837" y="5675116"/>
              <a:ext cx="869149" cy="461665"/>
            </a:xfrm>
            <a:prstGeom prst="rect">
              <a:avLst/>
            </a:prstGeom>
            <a:noFill/>
            <a:ln w="9525">
              <a:noFill/>
              <a:miter lim="800000"/>
              <a:headEnd/>
              <a:tailEnd/>
            </a:ln>
          </p:spPr>
          <p:txBody>
            <a:bodyPr wrap="none">
              <a:spAutoFit/>
            </a:bodyPr>
            <a:lstStyle/>
            <a:p>
              <a:r>
                <a:rPr lang="en-US" sz="2400" b="1" i="1" dirty="0"/>
                <a:t>M&amp;S</a:t>
              </a:r>
            </a:p>
          </p:txBody>
        </p:sp>
      </p:grpSp>
      <p:sp>
        <p:nvSpPr>
          <p:cNvPr id="6152" name="Title 1"/>
          <p:cNvSpPr>
            <a:spLocks noGrp="1"/>
          </p:cNvSpPr>
          <p:nvPr>
            <p:ph type="title"/>
            <p:custDataLst>
              <p:tags r:id="rId7"/>
            </p:custDataLst>
          </p:nvPr>
        </p:nvSpPr>
        <p:spPr/>
        <p:txBody>
          <a:bodyPr/>
          <a:lstStyle/>
          <a:p>
            <a:r>
              <a:rPr lang="en-US" sz="3600" i="1" dirty="0"/>
              <a:t>Major Testing Activities</a:t>
            </a:r>
          </a:p>
        </p:txBody>
      </p:sp>
      <p:sp>
        <p:nvSpPr>
          <p:cNvPr id="6153" name="Slide Number Placeholder 3"/>
          <p:cNvSpPr>
            <a:spLocks noGrp="1"/>
          </p:cNvSpPr>
          <p:nvPr>
            <p:ph type="sldNum" sz="quarter" idx="4294967295"/>
            <p:custDataLst>
              <p:tags r:id="rId8"/>
            </p:custDataLst>
          </p:nvPr>
        </p:nvSpPr>
        <p:spPr>
          <a:xfrm>
            <a:off x="7870825" y="6503988"/>
            <a:ext cx="414338" cy="304800"/>
          </a:xfrm>
          <a:prstGeom prst="rect">
            <a:avLst/>
          </a:prstGeom>
          <a:noFill/>
        </p:spPr>
        <p:txBody>
          <a:bodyPr/>
          <a:lstStyle/>
          <a:p>
            <a:fld id="{07E2EC4F-BBC8-404E-89F8-42193F7CBE1F}" type="slidenum">
              <a:rPr lang="en-US" smtClean="0"/>
              <a:pPr/>
              <a:t>127</a:t>
            </a:fld>
            <a:endParaRPr lang="en-US" dirty="0"/>
          </a:p>
        </p:txBody>
      </p:sp>
      <p:sp>
        <p:nvSpPr>
          <p:cNvPr id="6155" name="Rectangle 10"/>
          <p:cNvSpPr>
            <a:spLocks noChangeArrowheads="1"/>
          </p:cNvSpPr>
          <p:nvPr>
            <p:custDataLst>
              <p:tags r:id="rId9"/>
            </p:custDataLst>
          </p:nvPr>
        </p:nvSpPr>
        <p:spPr bwMode="auto">
          <a:xfrm>
            <a:off x="1644650" y="2967038"/>
            <a:ext cx="1039813" cy="461962"/>
          </a:xfrm>
          <a:prstGeom prst="rect">
            <a:avLst/>
          </a:prstGeom>
          <a:noFill/>
          <a:ln w="9525">
            <a:noFill/>
            <a:miter lim="800000"/>
            <a:headEnd/>
            <a:tailEnd/>
          </a:ln>
        </p:spPr>
        <p:txBody>
          <a:bodyPr wrap="none">
            <a:spAutoFit/>
          </a:bodyPr>
          <a:lstStyle/>
          <a:p>
            <a:r>
              <a:rPr lang="en-US" sz="2400" b="1" i="1" dirty="0"/>
              <a:t>DT&amp;E</a:t>
            </a:r>
          </a:p>
        </p:txBody>
      </p:sp>
      <p:grpSp>
        <p:nvGrpSpPr>
          <p:cNvPr id="2" name="Group 1"/>
          <p:cNvGrpSpPr/>
          <p:nvPr/>
        </p:nvGrpSpPr>
        <p:grpSpPr>
          <a:xfrm>
            <a:off x="2089150" y="4125913"/>
            <a:ext cx="2266950" cy="2273300"/>
            <a:chOff x="2089150" y="4125913"/>
            <a:chExt cx="2266950" cy="2273300"/>
          </a:xfrm>
        </p:grpSpPr>
        <p:pic>
          <p:nvPicPr>
            <p:cNvPr id="6148" name="Picture 14" descr="http://www.militaryphotos.net/forums/attachment.php?attachmentid=72611&amp;d=1240016209"/>
            <p:cNvPicPr>
              <a:picLocks noChangeAspect="1" noChangeArrowheads="1"/>
            </p:cNvPicPr>
            <p:nvPr>
              <p:custDataLst>
                <p:tags r:id="rId10"/>
              </p:custDataLst>
            </p:nvPr>
          </p:nvPicPr>
          <p:blipFill>
            <a:blip r:embed="rId20" cstate="print"/>
            <a:srcRect/>
            <a:stretch>
              <a:fillRect/>
            </a:stretch>
          </p:blipFill>
          <p:spPr bwMode="auto">
            <a:xfrm>
              <a:off x="2089150" y="4125913"/>
              <a:ext cx="2266950" cy="1812925"/>
            </a:xfrm>
            <a:prstGeom prst="rect">
              <a:avLst/>
            </a:prstGeom>
            <a:noFill/>
            <a:ln w="9525">
              <a:noFill/>
              <a:miter lim="800000"/>
              <a:headEnd/>
              <a:tailEnd/>
            </a:ln>
          </p:spPr>
        </p:pic>
        <p:sp>
          <p:nvSpPr>
            <p:cNvPr id="6156" name="Rectangle 27"/>
            <p:cNvSpPr>
              <a:spLocks noChangeArrowheads="1"/>
            </p:cNvSpPr>
            <p:nvPr>
              <p:custDataLst>
                <p:tags r:id="rId11"/>
              </p:custDataLst>
            </p:nvPr>
          </p:nvSpPr>
          <p:spPr bwMode="auto">
            <a:xfrm>
              <a:off x="2700338" y="5938838"/>
              <a:ext cx="1169987" cy="460375"/>
            </a:xfrm>
            <a:prstGeom prst="rect">
              <a:avLst/>
            </a:prstGeom>
            <a:noFill/>
            <a:ln w="9525">
              <a:noFill/>
              <a:miter lim="800000"/>
              <a:headEnd/>
              <a:tailEnd/>
            </a:ln>
          </p:spPr>
          <p:txBody>
            <a:bodyPr wrap="none">
              <a:spAutoFit/>
            </a:bodyPr>
            <a:lstStyle/>
            <a:p>
              <a:r>
                <a:rPr lang="en-US" sz="2400" b="1" i="1" dirty="0"/>
                <a:t>PAT&amp;E</a:t>
              </a:r>
            </a:p>
          </p:txBody>
        </p:sp>
      </p:grpSp>
      <p:pic>
        <p:nvPicPr>
          <p:cNvPr id="116747" name="Picture 11" descr="http://www.codeonemagazine.com/images/media/2010_F35_Anechoic_00_1267828237_5738.jpg"/>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828858" y="1463676"/>
            <a:ext cx="2393767" cy="159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978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z="3600" i="1" dirty="0"/>
              <a:t>DT&amp;E </a:t>
            </a:r>
          </a:p>
        </p:txBody>
      </p:sp>
      <p:sp>
        <p:nvSpPr>
          <p:cNvPr id="34819" name="Content Placeholder 2"/>
          <p:cNvSpPr>
            <a:spLocks noGrp="1"/>
          </p:cNvSpPr>
          <p:nvPr>
            <p:ph idx="1"/>
          </p:nvPr>
        </p:nvSpPr>
        <p:spPr>
          <a:xfrm>
            <a:off x="228601" y="1600200"/>
            <a:ext cx="8065666" cy="4953000"/>
          </a:xfrm>
        </p:spPr>
        <p:txBody>
          <a:bodyPr>
            <a:normAutofit fontScale="85000" lnSpcReduction="20000"/>
          </a:bodyPr>
          <a:lstStyle/>
          <a:p>
            <a:pPr>
              <a:lnSpc>
                <a:spcPct val="110000"/>
              </a:lnSpc>
            </a:pPr>
            <a:r>
              <a:rPr lang="en-US" sz="2800" dirty="0"/>
              <a:t>DT&amp;E is planned and conducted to:</a:t>
            </a:r>
            <a:r>
              <a:rPr lang="en-US" sz="2800" u="sng" dirty="0"/>
              <a:t> </a:t>
            </a:r>
          </a:p>
          <a:p>
            <a:pPr lvl="1">
              <a:lnSpc>
                <a:spcPct val="110000"/>
              </a:lnSpc>
            </a:pPr>
            <a:r>
              <a:rPr lang="en-US" sz="2600" dirty="0"/>
              <a:t>Identify potential operational and                                                      technological limitations of the alternative                                                   concepts and design options being                                                   pursued</a:t>
            </a:r>
          </a:p>
          <a:p>
            <a:pPr lvl="1">
              <a:lnSpc>
                <a:spcPct val="110000"/>
              </a:lnSpc>
            </a:pPr>
            <a:r>
              <a:rPr lang="en-US" sz="2600" dirty="0"/>
              <a:t>Support cost-performance tradeoffs</a:t>
            </a:r>
          </a:p>
          <a:p>
            <a:pPr lvl="1">
              <a:lnSpc>
                <a:spcPct val="110000"/>
              </a:lnSpc>
            </a:pPr>
            <a:r>
              <a:rPr lang="en-US" sz="2600" dirty="0"/>
              <a:t>Support identification of design risks </a:t>
            </a:r>
          </a:p>
          <a:p>
            <a:pPr lvl="1">
              <a:lnSpc>
                <a:spcPct val="110000"/>
              </a:lnSpc>
            </a:pPr>
            <a:r>
              <a:rPr lang="en-US" sz="2600" dirty="0"/>
              <a:t>Substantiate contract technical performance and manufacturing process requirements have been achieved </a:t>
            </a:r>
          </a:p>
          <a:p>
            <a:pPr lvl="1">
              <a:lnSpc>
                <a:spcPct val="110000"/>
              </a:lnSpc>
              <a:spcAft>
                <a:spcPts val="600"/>
              </a:spcAft>
            </a:pPr>
            <a:r>
              <a:rPr lang="en-US" sz="2600" dirty="0"/>
              <a:t>Support the decision to certify the system ready for OT&amp;E </a:t>
            </a:r>
          </a:p>
          <a:p>
            <a:pPr>
              <a:lnSpc>
                <a:spcPct val="110000"/>
              </a:lnSpc>
            </a:pPr>
            <a:r>
              <a:rPr lang="en-US" sz="2800" dirty="0"/>
              <a:t>DT&amp;E should be event-driven and monitored by the use of success criteria defined principally with instrumented tests and statistically valid data </a:t>
            </a:r>
          </a:p>
          <a:p>
            <a:endParaRPr lang="en-US" dirty="0"/>
          </a:p>
        </p:txBody>
      </p:sp>
      <p:sp>
        <p:nvSpPr>
          <p:cNvPr id="34820" name="Slide Number Placeholder 3"/>
          <p:cNvSpPr>
            <a:spLocks noGrp="1"/>
          </p:cNvSpPr>
          <p:nvPr>
            <p:ph type="sldNum" sz="quarter" idx="4294967295"/>
          </p:nvPr>
        </p:nvSpPr>
        <p:spPr>
          <a:xfrm>
            <a:off x="7870825" y="6503988"/>
            <a:ext cx="414338" cy="304800"/>
          </a:xfrm>
          <a:prstGeom prst="rect">
            <a:avLst/>
          </a:prstGeom>
          <a:noFill/>
        </p:spPr>
        <p:txBody>
          <a:bodyPr/>
          <a:lstStyle/>
          <a:p>
            <a:fld id="{3354F3A6-9CF2-4540-926A-80FCD86A4AA4}" type="slidenum">
              <a:rPr lang="en-US" smtClean="0"/>
              <a:pPr/>
              <a:t>128</a:t>
            </a:fld>
            <a:endParaRPr lang="en-US" dirty="0"/>
          </a:p>
        </p:txBody>
      </p:sp>
      <p:pic>
        <p:nvPicPr>
          <p:cNvPr id="14438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10400" y="1600200"/>
            <a:ext cx="2016771" cy="1770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536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19">
                                            <p:txEl>
                                              <p:pRg st="6" end="6"/>
                                            </p:txEl>
                                          </p:spTgt>
                                        </p:tgtEl>
                                        <p:attrNameLst>
                                          <p:attrName>style.visibility</p:attrName>
                                        </p:attrNameLst>
                                      </p:cBhvr>
                                      <p:to>
                                        <p:strVal val="visible"/>
                                      </p:to>
                                    </p:set>
                                    <p:anim calcmode="lin" valueType="num">
                                      <p:cBhvr additive="base">
                                        <p:cTn id="7" dur="500" fill="hold"/>
                                        <p:tgtEl>
                                          <p:spTgt spid="34819">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276564" y="213479"/>
            <a:ext cx="7638836" cy="796925"/>
          </a:xfrm>
        </p:spPr>
        <p:txBody>
          <a:bodyPr/>
          <a:lstStyle/>
          <a:p>
            <a:r>
              <a:rPr lang="en-US" sz="3600" i="1" dirty="0"/>
              <a:t>DT&amp;E</a:t>
            </a:r>
          </a:p>
        </p:txBody>
      </p:sp>
      <p:sp>
        <p:nvSpPr>
          <p:cNvPr id="35843" name="Slide Number Placeholder 3"/>
          <p:cNvSpPr>
            <a:spLocks noGrp="1"/>
          </p:cNvSpPr>
          <p:nvPr>
            <p:ph type="sldNum" sz="quarter" idx="4294967295"/>
          </p:nvPr>
        </p:nvSpPr>
        <p:spPr>
          <a:xfrm>
            <a:off x="7870825" y="6503988"/>
            <a:ext cx="414338" cy="304800"/>
          </a:xfrm>
          <a:prstGeom prst="rect">
            <a:avLst/>
          </a:prstGeom>
          <a:noFill/>
        </p:spPr>
        <p:txBody>
          <a:bodyPr/>
          <a:lstStyle/>
          <a:p>
            <a:fld id="{31CBE5DA-6D5F-4B19-B4A6-6649F37CAC2B}" type="slidenum">
              <a:rPr lang="en-US" smtClean="0"/>
              <a:pPr/>
              <a:t>129</a:t>
            </a:fld>
            <a:endParaRPr lang="en-US" dirty="0"/>
          </a:p>
        </p:txBody>
      </p:sp>
      <p:pic>
        <p:nvPicPr>
          <p:cNvPr id="35844" name="Picture 2"/>
          <p:cNvPicPr>
            <a:picLocks noChangeAspect="1" noChangeArrowheads="1"/>
          </p:cNvPicPr>
          <p:nvPr/>
        </p:nvPicPr>
        <p:blipFill>
          <a:blip r:embed="rId5" cstate="print"/>
          <a:srcRect/>
          <a:stretch>
            <a:fillRect/>
          </a:stretch>
        </p:blipFill>
        <p:spPr bwMode="auto">
          <a:xfrm>
            <a:off x="354013" y="2955925"/>
            <a:ext cx="5391150" cy="3486150"/>
          </a:xfrm>
          <a:prstGeom prst="rect">
            <a:avLst/>
          </a:prstGeom>
          <a:noFill/>
          <a:ln w="9525">
            <a:noFill/>
            <a:miter lim="800000"/>
            <a:headEnd/>
            <a:tailEnd/>
          </a:ln>
        </p:spPr>
      </p:pic>
      <p:pic>
        <p:nvPicPr>
          <p:cNvPr id="35846" name="Picture 4" descr="http://www.drs.com/Products/TS/Images/Products/RADTS_product.jpg"/>
          <p:cNvPicPr>
            <a:picLocks noChangeAspect="1" noChangeArrowheads="1"/>
          </p:cNvPicPr>
          <p:nvPr/>
        </p:nvPicPr>
        <p:blipFill>
          <a:blip r:embed="rId6" cstate="print"/>
          <a:srcRect/>
          <a:stretch>
            <a:fillRect/>
          </a:stretch>
        </p:blipFill>
        <p:spPr bwMode="auto">
          <a:xfrm>
            <a:off x="6262688" y="1690688"/>
            <a:ext cx="2322512" cy="1525587"/>
          </a:xfrm>
          <a:prstGeom prst="rect">
            <a:avLst/>
          </a:prstGeom>
          <a:noFill/>
          <a:ln w="9525">
            <a:noFill/>
            <a:miter lim="800000"/>
            <a:headEnd/>
            <a:tailEnd/>
          </a:ln>
        </p:spPr>
      </p:pic>
      <p:pic>
        <p:nvPicPr>
          <p:cNvPr id="35847" name="Picture 6" descr="http://www.kleintechsys.com/images/Tank_in_chamber.jpg"/>
          <p:cNvPicPr>
            <a:picLocks noChangeAspect="1" noChangeArrowheads="1"/>
          </p:cNvPicPr>
          <p:nvPr/>
        </p:nvPicPr>
        <p:blipFill>
          <a:blip r:embed="rId7" cstate="print"/>
          <a:srcRect/>
          <a:stretch>
            <a:fillRect/>
          </a:stretch>
        </p:blipFill>
        <p:spPr bwMode="auto">
          <a:xfrm>
            <a:off x="4572000" y="3667125"/>
            <a:ext cx="4405313" cy="2940050"/>
          </a:xfrm>
          <a:prstGeom prst="rect">
            <a:avLst/>
          </a:prstGeom>
          <a:noFill/>
          <a:ln w="9525">
            <a:noFill/>
            <a:miter lim="800000"/>
            <a:headEnd/>
            <a:tailEnd/>
          </a:ln>
        </p:spPr>
      </p:pic>
      <p:pic>
        <p:nvPicPr>
          <p:cNvPr id="3" name="P&amp;W F100 stall tes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155311" y="1381125"/>
            <a:ext cx="3048000" cy="2286000"/>
          </a:xfrm>
          <a:prstGeom prst="rect">
            <a:avLst/>
          </a:prstGeom>
        </p:spPr>
      </p:pic>
    </p:spTree>
    <p:extLst>
      <p:ext uri="{BB962C8B-B14F-4D97-AF65-F5344CB8AC3E}">
        <p14:creationId xmlns:p14="http://schemas.microsoft.com/office/powerpoint/2010/main" val="449046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D145BB-F4BF-47FE-A7A5-E1B2194B8E74}" type="slidenum">
              <a:rPr lang="en-US" smtClean="0"/>
              <a:t>13</a:t>
            </a:fld>
            <a:endParaRPr lang="en-US"/>
          </a:p>
        </p:txBody>
      </p:sp>
      <p:pic>
        <p:nvPicPr>
          <p:cNvPr id="92164" name="Picture 4" descr="https://kidasa.com/wp-content/uploads/2015/05/ims-integrated-master-schedule-roadmap-1030x7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36436"/>
            <a:ext cx="7620000" cy="524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68373"/>
      </p:ext>
    </p:extLst>
  </p:cSld>
  <p:clrMapOvr>
    <a:masterClrMapping/>
  </p:clrMapOvr>
  <p:transition>
    <p:randomBar/>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itle 1"/>
          <p:cNvSpPr>
            <a:spLocks noGrp="1"/>
          </p:cNvSpPr>
          <p:nvPr>
            <p:ph type="title"/>
          </p:nvPr>
        </p:nvSpPr>
        <p:spPr>
          <a:xfrm>
            <a:off x="2438400" y="152400"/>
            <a:ext cx="6590872" cy="796925"/>
          </a:xfrm>
        </p:spPr>
        <p:txBody>
          <a:bodyPr/>
          <a:lstStyle/>
          <a:p>
            <a:r>
              <a:rPr lang="en-US" sz="3600" i="1" dirty="0"/>
              <a:t>Live Fire Test &amp; Evaluation (LFT&amp;E)</a:t>
            </a:r>
          </a:p>
        </p:txBody>
      </p:sp>
      <p:sp>
        <p:nvSpPr>
          <p:cNvPr id="37891" name="Content Placeholder 2"/>
          <p:cNvSpPr>
            <a:spLocks noGrp="1"/>
          </p:cNvSpPr>
          <p:nvPr>
            <p:ph idx="1"/>
          </p:nvPr>
        </p:nvSpPr>
        <p:spPr>
          <a:xfrm>
            <a:off x="304801" y="1524000"/>
            <a:ext cx="7989466" cy="3981664"/>
          </a:xfrm>
        </p:spPr>
        <p:txBody>
          <a:bodyPr>
            <a:normAutofit/>
          </a:bodyPr>
          <a:lstStyle/>
          <a:p>
            <a:r>
              <a:rPr lang="en-US" sz="2800" dirty="0"/>
              <a:t>Provides a realistic assessment of weapon system/crew survivability</a:t>
            </a:r>
          </a:p>
          <a:p>
            <a:pPr lvl="1"/>
            <a:r>
              <a:rPr lang="en-US" sz="2400" dirty="0"/>
              <a:t>Capability of a system and crew to avoid or withstand a "man-made" hostile environment without suffering an abortive impairment of its ability to accomplish its designated mission.  Consists of:</a:t>
            </a:r>
          </a:p>
          <a:p>
            <a:pPr lvl="2"/>
            <a:r>
              <a:rPr lang="en-US" sz="2400" dirty="0">
                <a:latin typeface="Arial" pitchFamily="34" charset="0"/>
                <a:cs typeface="Arial" pitchFamily="34" charset="0"/>
              </a:rPr>
              <a:t>Susceptibility</a:t>
            </a:r>
          </a:p>
          <a:p>
            <a:pPr lvl="2"/>
            <a:r>
              <a:rPr lang="en-US" sz="2400" dirty="0">
                <a:latin typeface="Arial" pitchFamily="34" charset="0"/>
                <a:cs typeface="Arial" pitchFamily="34" charset="0"/>
              </a:rPr>
              <a:t>Vulnerability</a:t>
            </a:r>
          </a:p>
          <a:p>
            <a:pPr lvl="2"/>
            <a:r>
              <a:rPr lang="en-US" sz="2400" dirty="0">
                <a:latin typeface="Arial" pitchFamily="34" charset="0"/>
                <a:cs typeface="Arial" pitchFamily="34" charset="0"/>
              </a:rPr>
              <a:t>Recoverability</a:t>
            </a:r>
          </a:p>
          <a:p>
            <a:endParaRPr lang="en-US" dirty="0"/>
          </a:p>
        </p:txBody>
      </p:sp>
      <p:sp>
        <p:nvSpPr>
          <p:cNvPr id="37892" name="Slide Number Placeholder 3"/>
          <p:cNvSpPr>
            <a:spLocks noGrp="1"/>
          </p:cNvSpPr>
          <p:nvPr>
            <p:ph type="sldNum" sz="quarter" idx="4294967295"/>
          </p:nvPr>
        </p:nvSpPr>
        <p:spPr>
          <a:xfrm>
            <a:off x="7870825" y="6503988"/>
            <a:ext cx="414338" cy="304800"/>
          </a:xfrm>
          <a:prstGeom prst="rect">
            <a:avLst/>
          </a:prstGeom>
          <a:noFill/>
        </p:spPr>
        <p:txBody>
          <a:bodyPr/>
          <a:lstStyle/>
          <a:p>
            <a:fld id="{8C1C7AF5-6670-4B62-8D12-8E83DD7532EF}" type="slidenum">
              <a:rPr lang="en-US" smtClean="0"/>
              <a:pPr/>
              <a:t>130</a:t>
            </a:fld>
            <a:endParaRPr lang="en-US"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2000" y="3733800"/>
            <a:ext cx="4273608" cy="220303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429000" y="3962400"/>
            <a:ext cx="1873575" cy="2426107"/>
          </a:xfrm>
          <a:prstGeom prst="rect">
            <a:avLst/>
          </a:prstGeom>
          <a:noFill/>
          <a:ln w="9525">
            <a:noFill/>
            <a:miter lim="800000"/>
            <a:headEnd/>
            <a:tailEnd/>
          </a:ln>
        </p:spPr>
      </p:pic>
    </p:spTree>
    <p:extLst>
      <p:ext uri="{BB962C8B-B14F-4D97-AF65-F5344CB8AC3E}">
        <p14:creationId xmlns:p14="http://schemas.microsoft.com/office/powerpoint/2010/main" val="13127151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z="3600" i="1" dirty="0"/>
              <a:t>OT&amp;E</a:t>
            </a:r>
            <a:r>
              <a:rPr lang="en-US" i="1" dirty="0">
                <a:solidFill>
                  <a:srgbClr val="002060"/>
                </a:solidFill>
              </a:rPr>
              <a:t> </a:t>
            </a:r>
          </a:p>
        </p:txBody>
      </p:sp>
      <p:sp>
        <p:nvSpPr>
          <p:cNvPr id="39939" name="Content Placeholder 2"/>
          <p:cNvSpPr>
            <a:spLocks noGrp="1"/>
          </p:cNvSpPr>
          <p:nvPr>
            <p:ph idx="1"/>
          </p:nvPr>
        </p:nvSpPr>
        <p:spPr>
          <a:xfrm>
            <a:off x="266700" y="1524000"/>
            <a:ext cx="5600700" cy="5105400"/>
          </a:xfrm>
        </p:spPr>
        <p:txBody>
          <a:bodyPr>
            <a:normAutofit fontScale="92500" lnSpcReduction="10000"/>
          </a:bodyPr>
          <a:lstStyle/>
          <a:p>
            <a:r>
              <a:rPr lang="en-US" dirty="0"/>
              <a:t>OT&amp;E deals with operational                                       realism and the uncertainties of combat </a:t>
            </a:r>
          </a:p>
          <a:p>
            <a:r>
              <a:rPr lang="en-US" dirty="0"/>
              <a:t>OTA and the PM collaboratively                               design OT&amp;E objectives</a:t>
            </a:r>
          </a:p>
          <a:p>
            <a:pPr lvl="1"/>
            <a:r>
              <a:rPr lang="en-US" dirty="0"/>
              <a:t>OT&amp;E requires more than an OA based exclusively on computer modeling, simulation, or an analysis of system requirements, engineering proposals, design specifications</a:t>
            </a:r>
          </a:p>
          <a:p>
            <a:pPr lvl="1"/>
            <a:r>
              <a:rPr lang="en-US" dirty="0"/>
              <a:t>OT&amp;E objectives must be included in the TEMP</a:t>
            </a:r>
          </a:p>
        </p:txBody>
      </p:sp>
      <p:sp>
        <p:nvSpPr>
          <p:cNvPr id="39940" name="Slide Number Placeholder 3"/>
          <p:cNvSpPr>
            <a:spLocks noGrp="1"/>
          </p:cNvSpPr>
          <p:nvPr>
            <p:ph type="sldNum" sz="quarter" idx="4294967295"/>
          </p:nvPr>
        </p:nvSpPr>
        <p:spPr>
          <a:xfrm>
            <a:off x="7870825" y="6503988"/>
            <a:ext cx="414338" cy="304800"/>
          </a:xfrm>
          <a:prstGeom prst="rect">
            <a:avLst/>
          </a:prstGeom>
          <a:noFill/>
        </p:spPr>
        <p:txBody>
          <a:bodyPr/>
          <a:lstStyle/>
          <a:p>
            <a:fld id="{86F209E1-3419-4B52-8EA2-4E6CCF6FD2D5}" type="slidenum">
              <a:rPr lang="en-US" smtClean="0"/>
              <a:pPr/>
              <a:t>131</a:t>
            </a:fld>
            <a:endParaRPr lang="en-US" dirty="0"/>
          </a:p>
        </p:txBody>
      </p:sp>
      <p:pic>
        <p:nvPicPr>
          <p:cNvPr id="2" name="YouTube        - CBU-97 Sensor Fuzed Weapon (SFW) Live Fire Tes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43600" y="1447800"/>
            <a:ext cx="3048000" cy="2286000"/>
          </a:xfrm>
          <a:prstGeom prst="rect">
            <a:avLst/>
          </a:prstGeom>
        </p:spPr>
      </p:pic>
    </p:spTree>
    <p:extLst>
      <p:ext uri="{BB962C8B-B14F-4D97-AF65-F5344CB8AC3E}">
        <p14:creationId xmlns:p14="http://schemas.microsoft.com/office/powerpoint/2010/main" val="18710493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Title 1"/>
          <p:cNvSpPr>
            <a:spLocks noGrp="1"/>
          </p:cNvSpPr>
          <p:nvPr>
            <p:ph type="title"/>
          </p:nvPr>
        </p:nvSpPr>
        <p:spPr>
          <a:xfrm>
            <a:off x="2438400" y="0"/>
            <a:ext cx="6590872" cy="796925"/>
          </a:xfrm>
        </p:spPr>
        <p:txBody>
          <a:bodyPr/>
          <a:lstStyle/>
          <a:p>
            <a:pPr>
              <a:lnSpc>
                <a:spcPct val="90000"/>
              </a:lnSpc>
              <a:spcAft>
                <a:spcPts val="0"/>
              </a:spcAft>
            </a:pPr>
            <a:r>
              <a:rPr lang="en-US" sz="3600" i="1" dirty="0"/>
              <a:t>Production Acceptance Test and Evaluation </a:t>
            </a:r>
            <a:r>
              <a:rPr lang="en-US" i="1" dirty="0"/>
              <a:t>(PAT&amp;E) </a:t>
            </a:r>
          </a:p>
        </p:txBody>
      </p:sp>
      <p:sp>
        <p:nvSpPr>
          <p:cNvPr id="40963" name="Content Placeholder 2"/>
          <p:cNvSpPr>
            <a:spLocks noGrp="1"/>
          </p:cNvSpPr>
          <p:nvPr>
            <p:ph idx="1"/>
          </p:nvPr>
        </p:nvSpPr>
        <p:spPr>
          <a:xfrm>
            <a:off x="228600" y="1676400"/>
            <a:ext cx="6010114" cy="5040312"/>
          </a:xfrm>
        </p:spPr>
        <p:txBody>
          <a:bodyPr>
            <a:normAutofit fontScale="92500" lnSpcReduction="10000"/>
          </a:bodyPr>
          <a:lstStyle/>
          <a:p>
            <a:r>
              <a:rPr lang="en-US" dirty="0"/>
              <a:t>Used to verify that each production unit meets contract requirements</a:t>
            </a:r>
          </a:p>
          <a:p>
            <a:pPr lvl="1">
              <a:lnSpc>
                <a:spcPct val="110000"/>
              </a:lnSpc>
            </a:pPr>
            <a:r>
              <a:rPr lang="en-US" dirty="0"/>
              <a:t>Usually conducted at the contractor's facility</a:t>
            </a:r>
          </a:p>
          <a:p>
            <a:pPr lvl="1">
              <a:lnSpc>
                <a:spcPct val="110000"/>
              </a:lnSpc>
            </a:pPr>
            <a:r>
              <a:rPr lang="en-US" dirty="0"/>
              <a:t>The Defense Contract Management Agency (DCMA) may provide oversight</a:t>
            </a:r>
          </a:p>
          <a:p>
            <a:pPr lvl="1">
              <a:lnSpc>
                <a:spcPct val="110000"/>
              </a:lnSpc>
            </a:pPr>
            <a:r>
              <a:rPr lang="en-US" dirty="0"/>
              <a:t>Other Government personnel representing the developer and/or the user may also observe this testing</a:t>
            </a:r>
          </a:p>
        </p:txBody>
      </p:sp>
      <p:sp>
        <p:nvSpPr>
          <p:cNvPr id="40964" name="Slide Number Placeholder 3"/>
          <p:cNvSpPr>
            <a:spLocks noGrp="1"/>
          </p:cNvSpPr>
          <p:nvPr>
            <p:ph type="sldNum" sz="quarter" idx="4294967295"/>
          </p:nvPr>
        </p:nvSpPr>
        <p:spPr>
          <a:xfrm>
            <a:off x="7870825" y="6503988"/>
            <a:ext cx="414338" cy="304800"/>
          </a:xfrm>
          <a:prstGeom prst="rect">
            <a:avLst/>
          </a:prstGeom>
          <a:noFill/>
        </p:spPr>
        <p:txBody>
          <a:bodyPr/>
          <a:lstStyle/>
          <a:p>
            <a:fld id="{2CD42CB2-D956-4CE3-9577-3D41BDD47650}" type="slidenum">
              <a:rPr lang="en-US" smtClean="0"/>
              <a:pPr/>
              <a:t>132</a:t>
            </a:fld>
            <a:endParaRPr lang="en-US" dirty="0"/>
          </a:p>
        </p:txBody>
      </p:sp>
      <p:pic>
        <p:nvPicPr>
          <p:cNvPr id="6" name="Picture 14" descr="http://www.militaryphotos.net/forums/attachment.php?attachmentid=72611&amp;d=1240016209"/>
          <p:cNvPicPr>
            <a:picLocks noChangeAspect="1" noChangeArrowheads="1"/>
          </p:cNvPicPr>
          <p:nvPr>
            <p:custDataLst>
              <p:tags r:id="rId1"/>
            </p:custDataLst>
          </p:nvPr>
        </p:nvPicPr>
        <p:blipFill>
          <a:blip r:embed="rId4" cstate="print"/>
          <a:srcRect/>
          <a:stretch>
            <a:fillRect/>
          </a:stretch>
        </p:blipFill>
        <p:spPr bwMode="auto">
          <a:xfrm>
            <a:off x="6400800" y="1676400"/>
            <a:ext cx="2266950" cy="1812925"/>
          </a:xfrm>
          <a:prstGeom prst="rect">
            <a:avLst/>
          </a:prstGeom>
          <a:noFill/>
          <a:ln w="9525">
            <a:noFill/>
            <a:miter lim="800000"/>
            <a:headEnd/>
            <a:tailEnd/>
          </a:ln>
        </p:spPr>
      </p:pic>
    </p:spTree>
    <p:extLst>
      <p:ext uri="{BB962C8B-B14F-4D97-AF65-F5344CB8AC3E}">
        <p14:creationId xmlns:p14="http://schemas.microsoft.com/office/powerpoint/2010/main" val="15231858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z="3600" i="1" dirty="0"/>
              <a:t>OT&amp;E Events</a:t>
            </a:r>
          </a:p>
        </p:txBody>
      </p:sp>
      <p:sp>
        <p:nvSpPr>
          <p:cNvPr id="41987" name="Slide Number Placeholder 3"/>
          <p:cNvSpPr>
            <a:spLocks noGrp="1"/>
          </p:cNvSpPr>
          <p:nvPr>
            <p:ph type="sldNum" sz="quarter" idx="4294967295"/>
          </p:nvPr>
        </p:nvSpPr>
        <p:spPr>
          <a:xfrm>
            <a:off x="7870825" y="6503988"/>
            <a:ext cx="414338" cy="304800"/>
          </a:xfrm>
          <a:prstGeom prst="rect">
            <a:avLst/>
          </a:prstGeom>
          <a:noFill/>
        </p:spPr>
        <p:txBody>
          <a:bodyPr/>
          <a:lstStyle/>
          <a:p>
            <a:fld id="{2A52D48E-07B1-4B05-97B4-7B55AF226A07}" type="slidenum">
              <a:rPr lang="en-US" smtClean="0"/>
              <a:pPr/>
              <a:t>133</a:t>
            </a:fld>
            <a:endParaRPr lang="en-US" dirty="0"/>
          </a:p>
        </p:txBody>
      </p:sp>
      <p:sp>
        <p:nvSpPr>
          <p:cNvPr id="7" name="Rectangle 6"/>
          <p:cNvSpPr/>
          <p:nvPr/>
        </p:nvSpPr>
        <p:spPr bwMode="auto">
          <a:xfrm>
            <a:off x="2068750" y="2928004"/>
            <a:ext cx="1212056" cy="1231782"/>
          </a:xfrm>
          <a:prstGeom prst="rect">
            <a:avLst/>
          </a:prstGeom>
          <a:gradFill flip="none" rotWithShape="1">
            <a:gsLst>
              <a:gs pos="0">
                <a:srgbClr val="C3B9FF"/>
              </a:gs>
              <a:gs pos="25000">
                <a:srgbClr val="9696FF"/>
              </a:gs>
              <a:gs pos="64000">
                <a:srgbClr val="7D7DFF"/>
              </a:gs>
              <a:gs pos="92000">
                <a:srgbClr val="4F4FFF"/>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8" name="Rectangle 7"/>
          <p:cNvSpPr/>
          <p:nvPr/>
        </p:nvSpPr>
        <p:spPr bwMode="auto">
          <a:xfrm>
            <a:off x="3287950" y="2928004"/>
            <a:ext cx="1752600" cy="1231782"/>
          </a:xfrm>
          <a:prstGeom prst="rect">
            <a:avLst/>
          </a:prstGeom>
          <a:gradFill flip="none" rotWithShape="1">
            <a:gsLst>
              <a:gs pos="0">
                <a:srgbClr val="FECACA"/>
              </a:gs>
              <a:gs pos="25000">
                <a:srgbClr val="FF8181"/>
              </a:gs>
              <a:gs pos="65000">
                <a:srgbClr val="FF4747"/>
              </a:gs>
              <a:gs pos="95000">
                <a:srgbClr val="FF000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9" name="Rectangle 9"/>
          <p:cNvSpPr/>
          <p:nvPr/>
        </p:nvSpPr>
        <p:spPr bwMode="auto">
          <a:xfrm>
            <a:off x="4988669" y="2928004"/>
            <a:ext cx="2011363" cy="1231782"/>
          </a:xfrm>
          <a:prstGeom prst="rect">
            <a:avLst/>
          </a:prstGeom>
          <a:gradFill flip="none" rotWithShape="1">
            <a:gsLst>
              <a:gs pos="0">
                <a:srgbClr val="E4F4E4"/>
              </a:gs>
              <a:gs pos="25000">
                <a:srgbClr val="7DFF7D"/>
              </a:gs>
              <a:gs pos="66000">
                <a:srgbClr val="2FFF2F"/>
              </a:gs>
              <a:gs pos="95000">
                <a:srgbClr val="00B05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Production and Deployment</a:t>
            </a:r>
            <a:endParaRPr lang="en-US" sz="600" b="1" dirty="0">
              <a:solidFill>
                <a:schemeClr val="tx1"/>
              </a:solidFill>
              <a:latin typeface="Arial Black" pitchFamily="34" charset="0"/>
            </a:endParaRPr>
          </a:p>
        </p:txBody>
      </p:sp>
      <p:sp>
        <p:nvSpPr>
          <p:cNvPr id="10" name="Rectangle 10"/>
          <p:cNvSpPr/>
          <p:nvPr/>
        </p:nvSpPr>
        <p:spPr bwMode="auto">
          <a:xfrm>
            <a:off x="7000032" y="2928004"/>
            <a:ext cx="1535113" cy="1231782"/>
          </a:xfrm>
          <a:prstGeom prst="rect">
            <a:avLst/>
          </a:prstGeom>
          <a:gradFill>
            <a:gsLst>
              <a:gs pos="0">
                <a:schemeClr val="bg1"/>
              </a:gs>
              <a:gs pos="26000">
                <a:schemeClr val="bg1">
                  <a:lumMod val="85000"/>
                </a:schemeClr>
              </a:gs>
              <a:gs pos="65000">
                <a:schemeClr val="bg1">
                  <a:lumMod val="75000"/>
                </a:schemeClr>
              </a:gs>
              <a:gs pos="95000">
                <a:schemeClr val="bg1">
                  <a:lumMod val="65000"/>
                </a:schemeClr>
              </a:gs>
            </a:gsLst>
            <a:path path="shape">
              <a:fillToRect l="50000" t="50000" r="50000" b="50000"/>
            </a:path>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
        <p:nvSpPr>
          <p:cNvPr id="11" name="TextBox 37"/>
          <p:cNvSpPr txBox="1">
            <a:spLocks noChangeArrowheads="1"/>
          </p:cNvSpPr>
          <p:nvPr/>
        </p:nvSpPr>
        <p:spPr bwMode="auto">
          <a:xfrm>
            <a:off x="3418536" y="3834797"/>
            <a:ext cx="523875" cy="307777"/>
          </a:xfrm>
          <a:prstGeom prst="rect">
            <a:avLst/>
          </a:prstGeom>
          <a:noFill/>
          <a:ln w="9525">
            <a:noFill/>
            <a:miter lim="800000"/>
            <a:headEnd/>
            <a:tailEnd/>
          </a:ln>
        </p:spPr>
        <p:txBody>
          <a:bodyPr wrap="square">
            <a:spAutoFit/>
          </a:bodyPr>
          <a:lstStyle/>
          <a:p>
            <a:r>
              <a:rPr lang="en-US" sz="700" dirty="0">
                <a:solidFill>
                  <a:srgbClr val="0017C0"/>
                </a:solidFill>
                <a:latin typeface="Arial Black" pitchFamily="34" charset="0"/>
              </a:rPr>
              <a:t>Post- PDR A</a:t>
            </a:r>
            <a:endParaRPr lang="en-US" sz="600" dirty="0">
              <a:solidFill>
                <a:srgbClr val="0017C0"/>
              </a:solidFill>
              <a:latin typeface="Arial Black" pitchFamily="34" charset="0"/>
            </a:endParaRPr>
          </a:p>
        </p:txBody>
      </p:sp>
      <p:sp>
        <p:nvSpPr>
          <p:cNvPr id="12" name="TextBox 38"/>
          <p:cNvSpPr txBox="1">
            <a:spLocks noChangeArrowheads="1"/>
          </p:cNvSpPr>
          <p:nvPr/>
        </p:nvSpPr>
        <p:spPr bwMode="auto">
          <a:xfrm>
            <a:off x="4321823" y="3831623"/>
            <a:ext cx="523875" cy="307777"/>
          </a:xfrm>
          <a:prstGeom prst="rect">
            <a:avLst/>
          </a:prstGeom>
          <a:noFill/>
          <a:ln w="9525">
            <a:noFill/>
            <a:miter lim="800000"/>
            <a:headEnd/>
            <a:tailEnd/>
          </a:ln>
        </p:spPr>
        <p:txBody>
          <a:bodyPr wrap="square">
            <a:spAutoFit/>
          </a:bodyPr>
          <a:lstStyle/>
          <a:p>
            <a:r>
              <a:rPr lang="en-US" sz="700" dirty="0">
                <a:solidFill>
                  <a:srgbClr val="0017C0"/>
                </a:solidFill>
                <a:latin typeface="Arial Black" pitchFamily="34" charset="0"/>
              </a:rPr>
              <a:t>Post- CDR A</a:t>
            </a:r>
            <a:endParaRPr lang="en-US" sz="600" dirty="0">
              <a:solidFill>
                <a:srgbClr val="0017C0"/>
              </a:solidFill>
              <a:latin typeface="Arial Black" pitchFamily="34" charset="0"/>
            </a:endParaRPr>
          </a:p>
        </p:txBody>
      </p:sp>
      <p:sp>
        <p:nvSpPr>
          <p:cNvPr id="13" name="TextBox 39"/>
          <p:cNvSpPr txBox="1">
            <a:spLocks noChangeArrowheads="1"/>
          </p:cNvSpPr>
          <p:nvPr/>
        </p:nvSpPr>
        <p:spPr bwMode="auto">
          <a:xfrm>
            <a:off x="5823764" y="3787983"/>
            <a:ext cx="660400" cy="415498"/>
          </a:xfrm>
          <a:prstGeom prst="rect">
            <a:avLst/>
          </a:prstGeom>
          <a:noFill/>
          <a:ln w="9525">
            <a:noFill/>
            <a:miter lim="800000"/>
            <a:headEnd/>
            <a:tailEnd/>
          </a:ln>
        </p:spPr>
        <p:txBody>
          <a:bodyPr wrap="square">
            <a:spAutoFit/>
          </a:bodyPr>
          <a:lstStyle/>
          <a:p>
            <a:r>
              <a:rPr lang="en-US" sz="700" dirty="0">
                <a:solidFill>
                  <a:srgbClr val="0017C0"/>
                </a:solidFill>
                <a:latin typeface="Arial Black" pitchFamily="34" charset="0"/>
              </a:rPr>
              <a:t>FRP –Decision Review</a:t>
            </a:r>
            <a:endParaRPr lang="en-US" sz="600" dirty="0">
              <a:solidFill>
                <a:srgbClr val="0017C0"/>
              </a:solidFill>
              <a:latin typeface="Arial Black" pitchFamily="34" charset="0"/>
            </a:endParaRPr>
          </a:p>
        </p:txBody>
      </p:sp>
      <p:sp>
        <p:nvSpPr>
          <p:cNvPr id="14" name="Isosceles Triangle 13"/>
          <p:cNvSpPr/>
          <p:nvPr/>
        </p:nvSpPr>
        <p:spPr bwMode="auto">
          <a:xfrm>
            <a:off x="1840150" y="2610504"/>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A</a:t>
            </a:r>
          </a:p>
        </p:txBody>
      </p:sp>
      <p:sp>
        <p:nvSpPr>
          <p:cNvPr id="15" name="Isosceles Triangle 10"/>
          <p:cNvSpPr/>
          <p:nvPr/>
        </p:nvSpPr>
        <p:spPr bwMode="auto">
          <a:xfrm>
            <a:off x="3048237" y="2610504"/>
            <a:ext cx="468313"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16" name="Isosceles Triangle 15"/>
          <p:cNvSpPr/>
          <p:nvPr/>
        </p:nvSpPr>
        <p:spPr bwMode="auto">
          <a:xfrm>
            <a:off x="4777532" y="2607329"/>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17" name="Diamond 16"/>
          <p:cNvSpPr/>
          <p:nvPr/>
        </p:nvSpPr>
        <p:spPr bwMode="auto">
          <a:xfrm>
            <a:off x="3283193" y="3871595"/>
            <a:ext cx="181916" cy="228828"/>
          </a:xfrm>
          <a:prstGeom prst="diamond">
            <a:avLst/>
          </a:prstGeom>
          <a:solidFill>
            <a:srgbClr val="FFFF00"/>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 name="Diamond 17"/>
          <p:cNvSpPr/>
          <p:nvPr/>
        </p:nvSpPr>
        <p:spPr bwMode="auto">
          <a:xfrm>
            <a:off x="4203944" y="3871595"/>
            <a:ext cx="180438" cy="228828"/>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Diamond 18"/>
          <p:cNvSpPr/>
          <p:nvPr/>
        </p:nvSpPr>
        <p:spPr bwMode="auto">
          <a:xfrm>
            <a:off x="5683862" y="3871595"/>
            <a:ext cx="181917" cy="228828"/>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Rectangle 19"/>
          <p:cNvSpPr/>
          <p:nvPr/>
        </p:nvSpPr>
        <p:spPr>
          <a:xfrm>
            <a:off x="1026269" y="1937404"/>
            <a:ext cx="1547884" cy="228600"/>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User Needs</a:t>
            </a:r>
          </a:p>
        </p:txBody>
      </p:sp>
      <p:sp>
        <p:nvSpPr>
          <p:cNvPr id="21" name="Rectangle 20"/>
          <p:cNvSpPr/>
          <p:nvPr/>
        </p:nvSpPr>
        <p:spPr>
          <a:xfrm>
            <a:off x="1026268" y="2242204"/>
            <a:ext cx="2893979" cy="228600"/>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Technology Opportunities &amp; Resources</a:t>
            </a:r>
          </a:p>
        </p:txBody>
      </p:sp>
      <p:cxnSp>
        <p:nvCxnSpPr>
          <p:cNvPr id="22" name="Elbow Connector 21"/>
          <p:cNvCxnSpPr>
            <a:stCxn id="20" idx="1"/>
            <a:endCxn id="25" idx="1"/>
          </p:cNvCxnSpPr>
          <p:nvPr/>
        </p:nvCxnSpPr>
        <p:spPr>
          <a:xfrm rot="10800000" flipV="1">
            <a:off x="776237" y="2051703"/>
            <a:ext cx="250032" cy="1897201"/>
          </a:xfrm>
          <a:prstGeom prst="bentConnector3">
            <a:avLst>
              <a:gd name="adj1" fmla="val 191428"/>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21" idx="1"/>
            <a:endCxn id="25" idx="1"/>
          </p:cNvCxnSpPr>
          <p:nvPr/>
        </p:nvCxnSpPr>
        <p:spPr>
          <a:xfrm rot="10800000" flipV="1">
            <a:off x="776238" y="2356503"/>
            <a:ext cx="250031" cy="1592401"/>
          </a:xfrm>
          <a:prstGeom prst="bentConnector3">
            <a:avLst>
              <a:gd name="adj1" fmla="val 191429"/>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25786" y="2928004"/>
            <a:ext cx="1142964" cy="1230988"/>
          </a:xfrm>
          <a:prstGeom prst="rect">
            <a:avLst/>
          </a:prstGeom>
          <a:gradFill flip="none" rotWithShape="1">
            <a:gsLst>
              <a:gs pos="0">
                <a:srgbClr val="FBFE80"/>
              </a:gs>
              <a:gs pos="26000">
                <a:srgbClr val="FFFE6A"/>
              </a:gs>
              <a:gs pos="65000">
                <a:srgbClr val="F8FD17"/>
              </a:gs>
              <a:gs pos="92000">
                <a:srgbClr val="E6EC02"/>
              </a:gs>
            </a:gsLst>
            <a:path path="shape">
              <a:fillToRect l="50000" t="50000" r="50000" b="50000"/>
            </a:path>
            <a:tileRect/>
          </a:gra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schemeClr val="tx1"/>
                </a:solidFill>
                <a:latin typeface="Arial Black" pitchFamily="34" charset="0"/>
              </a:rPr>
              <a:t>Material Solution Analysis</a:t>
            </a:r>
          </a:p>
          <a:p>
            <a:pPr>
              <a:defRPr/>
            </a:pPr>
            <a:endParaRPr lang="en-US" sz="1000" b="1" dirty="0">
              <a:solidFill>
                <a:schemeClr val="tx1"/>
              </a:solidFill>
              <a:latin typeface="Arial Black" pitchFamily="34" charset="0"/>
            </a:endParaRPr>
          </a:p>
          <a:p>
            <a:pPr>
              <a:defRPr/>
            </a:pPr>
            <a:endParaRPr lang="en-US" sz="1000" b="1" dirty="0">
              <a:solidFill>
                <a:schemeClr val="tx1"/>
              </a:solidFill>
              <a:latin typeface="Arial Black" pitchFamily="34" charset="0"/>
            </a:endParaRPr>
          </a:p>
          <a:p>
            <a:pPr marL="58738">
              <a:defRPr/>
            </a:pPr>
            <a:r>
              <a:rPr lang="en-US" sz="800" b="1" dirty="0">
                <a:solidFill>
                  <a:srgbClr val="0017C0"/>
                </a:solidFill>
                <a:latin typeface="Arial Black" pitchFamily="34" charset="0"/>
              </a:rPr>
              <a:t>Material Development Decision</a:t>
            </a:r>
          </a:p>
        </p:txBody>
      </p:sp>
      <p:sp>
        <p:nvSpPr>
          <p:cNvPr id="25" name="Diamond 24"/>
          <p:cNvSpPr/>
          <p:nvPr/>
        </p:nvSpPr>
        <p:spPr bwMode="auto">
          <a:xfrm>
            <a:off x="776237" y="3834490"/>
            <a:ext cx="181917" cy="228829"/>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 name="TextBox 29"/>
          <p:cNvSpPr txBox="1"/>
          <p:nvPr/>
        </p:nvSpPr>
        <p:spPr>
          <a:xfrm>
            <a:off x="3249039" y="3433842"/>
            <a:ext cx="768485" cy="415498"/>
          </a:xfrm>
          <a:prstGeom prst="rect">
            <a:avLst/>
          </a:prstGeom>
          <a:noFill/>
        </p:spPr>
        <p:txBody>
          <a:bodyPr wrap="square" rtlCol="0">
            <a:spAutoFit/>
          </a:bodyPr>
          <a:lstStyle/>
          <a:p>
            <a:pPr algn="ctr"/>
            <a:r>
              <a:rPr lang="en-US" sz="700" dirty="0">
                <a:latin typeface="Arial Black" pitchFamily="34" charset="0"/>
              </a:rPr>
              <a:t>Integrated Systems Design</a:t>
            </a:r>
          </a:p>
        </p:txBody>
      </p:sp>
      <p:sp>
        <p:nvSpPr>
          <p:cNvPr id="31" name="TextBox 30"/>
          <p:cNvSpPr txBox="1"/>
          <p:nvPr/>
        </p:nvSpPr>
        <p:spPr>
          <a:xfrm>
            <a:off x="3965643" y="3433842"/>
            <a:ext cx="1044102" cy="415498"/>
          </a:xfrm>
          <a:prstGeom prst="rect">
            <a:avLst/>
          </a:prstGeom>
          <a:noFill/>
        </p:spPr>
        <p:txBody>
          <a:bodyPr wrap="square" rtlCol="0">
            <a:spAutoFit/>
          </a:bodyPr>
          <a:lstStyle/>
          <a:p>
            <a:pPr algn="ctr"/>
            <a:r>
              <a:rPr lang="en-US" sz="700" dirty="0">
                <a:latin typeface="Arial Black" pitchFamily="34" charset="0"/>
              </a:rPr>
              <a:t>Capability &amp; Manufacturing Demonstration</a:t>
            </a:r>
          </a:p>
        </p:txBody>
      </p:sp>
      <p:sp>
        <p:nvSpPr>
          <p:cNvPr id="32" name="TextBox 31"/>
          <p:cNvSpPr txBox="1"/>
          <p:nvPr/>
        </p:nvSpPr>
        <p:spPr>
          <a:xfrm>
            <a:off x="4653057" y="3939481"/>
            <a:ext cx="1044102" cy="200055"/>
          </a:xfrm>
          <a:prstGeom prst="rect">
            <a:avLst/>
          </a:prstGeom>
          <a:noFill/>
        </p:spPr>
        <p:txBody>
          <a:bodyPr wrap="square" rtlCol="0">
            <a:spAutoFit/>
          </a:bodyPr>
          <a:lstStyle/>
          <a:p>
            <a:pPr algn="ctr"/>
            <a:r>
              <a:rPr lang="en-US" sz="700" dirty="0">
                <a:latin typeface="Arial Black" pitchFamily="34" charset="0"/>
              </a:rPr>
              <a:t>LRIP</a:t>
            </a:r>
          </a:p>
        </p:txBody>
      </p:sp>
      <p:sp>
        <p:nvSpPr>
          <p:cNvPr id="33" name="TextBox 32"/>
          <p:cNvSpPr txBox="1"/>
          <p:nvPr/>
        </p:nvSpPr>
        <p:spPr>
          <a:xfrm>
            <a:off x="6147867" y="3881113"/>
            <a:ext cx="1044102" cy="307777"/>
          </a:xfrm>
          <a:prstGeom prst="rect">
            <a:avLst/>
          </a:prstGeom>
          <a:noFill/>
        </p:spPr>
        <p:txBody>
          <a:bodyPr wrap="square" rtlCol="0">
            <a:spAutoFit/>
          </a:bodyPr>
          <a:lstStyle/>
          <a:p>
            <a:pPr algn="ctr"/>
            <a:r>
              <a:rPr lang="en-US" sz="700" dirty="0">
                <a:latin typeface="Arial Black" pitchFamily="34" charset="0"/>
              </a:rPr>
              <a:t>FRP &amp; Deployment</a:t>
            </a:r>
          </a:p>
        </p:txBody>
      </p:sp>
      <p:sp>
        <p:nvSpPr>
          <p:cNvPr id="34" name="TextBox 33"/>
          <p:cNvSpPr txBox="1"/>
          <p:nvPr/>
        </p:nvSpPr>
        <p:spPr>
          <a:xfrm>
            <a:off x="6854736" y="3958937"/>
            <a:ext cx="1044102" cy="200055"/>
          </a:xfrm>
          <a:prstGeom prst="rect">
            <a:avLst/>
          </a:prstGeom>
          <a:noFill/>
        </p:spPr>
        <p:txBody>
          <a:bodyPr wrap="square" rtlCol="0">
            <a:spAutoFit/>
          </a:bodyPr>
          <a:lstStyle/>
          <a:p>
            <a:pPr algn="ctr"/>
            <a:r>
              <a:rPr lang="en-US" sz="700" dirty="0">
                <a:latin typeface="Arial Black" pitchFamily="34" charset="0"/>
              </a:rPr>
              <a:t>Sustainment</a:t>
            </a:r>
          </a:p>
        </p:txBody>
      </p:sp>
      <p:sp>
        <p:nvSpPr>
          <p:cNvPr id="35" name="TextBox 34"/>
          <p:cNvSpPr txBox="1"/>
          <p:nvPr/>
        </p:nvSpPr>
        <p:spPr>
          <a:xfrm>
            <a:off x="7756165" y="3958937"/>
            <a:ext cx="1044102" cy="200055"/>
          </a:xfrm>
          <a:prstGeom prst="rect">
            <a:avLst/>
          </a:prstGeom>
          <a:noFill/>
        </p:spPr>
        <p:txBody>
          <a:bodyPr wrap="square" rtlCol="0">
            <a:spAutoFit/>
          </a:bodyPr>
          <a:lstStyle/>
          <a:p>
            <a:pPr algn="ctr"/>
            <a:r>
              <a:rPr lang="en-US" sz="700" dirty="0">
                <a:latin typeface="Arial Black" pitchFamily="34" charset="0"/>
              </a:rPr>
              <a:t>Disposal</a:t>
            </a:r>
          </a:p>
        </p:txBody>
      </p:sp>
      <p:sp>
        <p:nvSpPr>
          <p:cNvPr id="37" name="Rectangle 36"/>
          <p:cNvSpPr/>
          <p:nvPr/>
        </p:nvSpPr>
        <p:spPr>
          <a:xfrm>
            <a:off x="2055779" y="4717896"/>
            <a:ext cx="1556426" cy="768485"/>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Early Operational Assessment</a:t>
            </a:r>
          </a:p>
        </p:txBody>
      </p:sp>
      <p:sp>
        <p:nvSpPr>
          <p:cNvPr id="38" name="Rectangle 37"/>
          <p:cNvSpPr/>
          <p:nvPr/>
        </p:nvSpPr>
        <p:spPr>
          <a:xfrm>
            <a:off x="3625175" y="4717896"/>
            <a:ext cx="1024647" cy="768485"/>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Operational Assessment</a:t>
            </a:r>
          </a:p>
        </p:txBody>
      </p:sp>
      <p:sp>
        <p:nvSpPr>
          <p:cNvPr id="39" name="Rectangle 38"/>
          <p:cNvSpPr/>
          <p:nvPr/>
        </p:nvSpPr>
        <p:spPr>
          <a:xfrm>
            <a:off x="4711430" y="4717896"/>
            <a:ext cx="1024647" cy="768485"/>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Initial Operational T&amp;E</a:t>
            </a:r>
          </a:p>
        </p:txBody>
      </p:sp>
      <p:sp>
        <p:nvSpPr>
          <p:cNvPr id="40" name="Rectangle 39"/>
          <p:cNvSpPr/>
          <p:nvPr/>
        </p:nvSpPr>
        <p:spPr>
          <a:xfrm>
            <a:off x="5797685" y="4717896"/>
            <a:ext cx="2081720" cy="768485"/>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Follow-on </a:t>
            </a:r>
          </a:p>
          <a:p>
            <a:pPr algn="ctr"/>
            <a:r>
              <a:rPr lang="en-US" sz="1200" dirty="0"/>
              <a:t>Operational </a:t>
            </a:r>
          </a:p>
          <a:p>
            <a:pPr algn="ctr"/>
            <a:r>
              <a:rPr lang="en-US" sz="1200" dirty="0"/>
              <a:t>T&amp;E</a:t>
            </a:r>
          </a:p>
        </p:txBody>
      </p:sp>
      <p:cxnSp>
        <p:nvCxnSpPr>
          <p:cNvPr id="43" name="Straight Connector 42"/>
          <p:cNvCxnSpPr/>
          <p:nvPr/>
        </p:nvCxnSpPr>
        <p:spPr>
          <a:xfrm rot="5400000">
            <a:off x="3028459" y="4430927"/>
            <a:ext cx="515566" cy="0"/>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rot="5400000">
            <a:off x="6344056" y="4430927"/>
            <a:ext cx="515566" cy="0"/>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18" idx="2"/>
            <a:endCxn id="59" idx="0"/>
          </p:cNvCxnSpPr>
          <p:nvPr/>
        </p:nvCxnSpPr>
        <p:spPr>
          <a:xfrm rot="5400000">
            <a:off x="3649606" y="4037932"/>
            <a:ext cx="582067" cy="707048"/>
          </a:xfrm>
          <a:prstGeom prst="bentConnector3">
            <a:avLst>
              <a:gd name="adj1" fmla="val 71601"/>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5400000">
            <a:off x="5504235" y="4424441"/>
            <a:ext cx="515566"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5400000">
            <a:off x="1810967" y="4434169"/>
            <a:ext cx="51556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85800" y="4267200"/>
            <a:ext cx="2616740" cy="276999"/>
          </a:xfrm>
          <a:prstGeom prst="rect">
            <a:avLst/>
          </a:prstGeom>
          <a:noFill/>
        </p:spPr>
        <p:txBody>
          <a:bodyPr wrap="square" rtlCol="0">
            <a:spAutoFit/>
          </a:bodyPr>
          <a:lstStyle/>
          <a:p>
            <a:pPr algn="ctr"/>
            <a:r>
              <a:rPr lang="en-US" sz="1200" dirty="0">
                <a:solidFill>
                  <a:srgbClr val="6699FF"/>
                </a:solidFill>
                <a:latin typeface="Arial Black" pitchFamily="34" charset="0"/>
              </a:rPr>
              <a:t>Pre-Systems Acquisition</a:t>
            </a:r>
          </a:p>
        </p:txBody>
      </p:sp>
      <p:sp>
        <p:nvSpPr>
          <p:cNvPr id="52" name="TextBox 51"/>
          <p:cNvSpPr txBox="1"/>
          <p:nvPr/>
        </p:nvSpPr>
        <p:spPr>
          <a:xfrm>
            <a:off x="6374860" y="4234753"/>
            <a:ext cx="2616740" cy="276999"/>
          </a:xfrm>
          <a:prstGeom prst="rect">
            <a:avLst/>
          </a:prstGeom>
          <a:noFill/>
        </p:spPr>
        <p:txBody>
          <a:bodyPr wrap="square" rtlCol="0">
            <a:spAutoFit/>
          </a:bodyPr>
          <a:lstStyle/>
          <a:p>
            <a:pPr algn="ctr"/>
            <a:r>
              <a:rPr lang="en-US" sz="1200" dirty="0">
                <a:solidFill>
                  <a:schemeClr val="accent2">
                    <a:lumMod val="40000"/>
                    <a:lumOff val="60000"/>
                  </a:schemeClr>
                </a:solidFill>
                <a:latin typeface="Arial Black" pitchFamily="34" charset="0"/>
              </a:rPr>
              <a:t>Sustainment</a:t>
            </a:r>
          </a:p>
        </p:txBody>
      </p:sp>
      <p:sp>
        <p:nvSpPr>
          <p:cNvPr id="53" name="TextBox 52"/>
          <p:cNvSpPr txBox="1"/>
          <p:nvPr/>
        </p:nvSpPr>
        <p:spPr>
          <a:xfrm>
            <a:off x="6358672" y="2690115"/>
            <a:ext cx="849549" cy="276999"/>
          </a:xfrm>
          <a:prstGeom prst="rect">
            <a:avLst/>
          </a:prstGeom>
          <a:noFill/>
        </p:spPr>
        <p:txBody>
          <a:bodyPr wrap="square" rtlCol="0">
            <a:spAutoFit/>
          </a:bodyPr>
          <a:lstStyle/>
          <a:p>
            <a:pPr algn="ctr"/>
            <a:r>
              <a:rPr lang="en-US" dirty="0">
                <a:solidFill>
                  <a:schemeClr val="tx1">
                    <a:lumMod val="75000"/>
                    <a:lumOff val="25000"/>
                  </a:schemeClr>
                </a:solidFill>
                <a:latin typeface="Arial Black" pitchFamily="34" charset="0"/>
              </a:rPr>
              <a:t>IOC</a:t>
            </a:r>
          </a:p>
        </p:txBody>
      </p:sp>
      <p:sp>
        <p:nvSpPr>
          <p:cNvPr id="54" name="TextBox 53"/>
          <p:cNvSpPr txBox="1"/>
          <p:nvPr/>
        </p:nvSpPr>
        <p:spPr>
          <a:xfrm>
            <a:off x="7318442" y="2690115"/>
            <a:ext cx="849549" cy="276999"/>
          </a:xfrm>
          <a:prstGeom prst="rect">
            <a:avLst/>
          </a:prstGeom>
          <a:noFill/>
        </p:spPr>
        <p:txBody>
          <a:bodyPr wrap="square" rtlCol="0">
            <a:spAutoFit/>
          </a:bodyPr>
          <a:lstStyle/>
          <a:p>
            <a:pPr algn="ctr"/>
            <a:r>
              <a:rPr lang="en-US" dirty="0">
                <a:solidFill>
                  <a:schemeClr val="tx1">
                    <a:lumMod val="75000"/>
                    <a:lumOff val="25000"/>
                  </a:schemeClr>
                </a:solidFill>
                <a:latin typeface="Arial Black" pitchFamily="34" charset="0"/>
              </a:rPr>
              <a:t>FOC</a:t>
            </a:r>
          </a:p>
        </p:txBody>
      </p:sp>
      <p:sp>
        <p:nvSpPr>
          <p:cNvPr id="59" name="Rectangle 58"/>
          <p:cNvSpPr/>
          <p:nvPr/>
        </p:nvSpPr>
        <p:spPr>
          <a:xfrm>
            <a:off x="3558540" y="4682490"/>
            <a:ext cx="57150" cy="457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4649687" y="4718561"/>
            <a:ext cx="57150" cy="457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4956323" y="4108043"/>
            <a:ext cx="57150" cy="457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TextBox 50"/>
          <p:cNvSpPr txBox="1"/>
          <p:nvPr/>
        </p:nvSpPr>
        <p:spPr>
          <a:xfrm>
            <a:off x="3560324" y="4234753"/>
            <a:ext cx="2616740" cy="276999"/>
          </a:xfrm>
          <a:prstGeom prst="rect">
            <a:avLst/>
          </a:prstGeom>
          <a:noFill/>
        </p:spPr>
        <p:txBody>
          <a:bodyPr wrap="square" rtlCol="0">
            <a:spAutoFit/>
          </a:bodyPr>
          <a:lstStyle/>
          <a:p>
            <a:pPr algn="ctr"/>
            <a:r>
              <a:rPr lang="en-US" sz="1200" dirty="0">
                <a:solidFill>
                  <a:srgbClr val="92D050"/>
                </a:solidFill>
                <a:latin typeface="Arial Black" pitchFamily="34" charset="0"/>
              </a:rPr>
              <a:t>Systems Acquisition</a:t>
            </a:r>
          </a:p>
        </p:txBody>
      </p:sp>
      <p:cxnSp>
        <p:nvCxnSpPr>
          <p:cNvPr id="70" name="Straight Connector 69"/>
          <p:cNvCxnSpPr/>
          <p:nvPr/>
        </p:nvCxnSpPr>
        <p:spPr>
          <a:xfrm rot="5400000">
            <a:off x="4735749" y="4491498"/>
            <a:ext cx="515566" cy="0"/>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45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z="3600" i="1" dirty="0"/>
              <a:t>OT&amp;E Considerations </a:t>
            </a:r>
          </a:p>
        </p:txBody>
      </p:sp>
      <p:sp>
        <p:nvSpPr>
          <p:cNvPr id="43011" name="Content Placeholder 2"/>
          <p:cNvSpPr>
            <a:spLocks noGrp="1"/>
          </p:cNvSpPr>
          <p:nvPr>
            <p:ph idx="1"/>
          </p:nvPr>
        </p:nvSpPr>
        <p:spPr>
          <a:xfrm>
            <a:off x="228600" y="1676400"/>
            <a:ext cx="5602472" cy="5040312"/>
          </a:xfrm>
        </p:spPr>
        <p:txBody>
          <a:bodyPr>
            <a:normAutofit lnSpcReduction="10000"/>
          </a:bodyPr>
          <a:lstStyle/>
          <a:p>
            <a:pPr>
              <a:lnSpc>
                <a:spcPct val="100000"/>
              </a:lnSpc>
            </a:pPr>
            <a:r>
              <a:rPr lang="en-US" sz="2400" dirty="0"/>
              <a:t>Threat-representative forces &amp; realistic tactics and targets</a:t>
            </a:r>
          </a:p>
          <a:p>
            <a:pPr>
              <a:lnSpc>
                <a:spcPct val="100000"/>
              </a:lnSpc>
            </a:pPr>
            <a:r>
              <a:rPr lang="en-US" sz="2400" dirty="0"/>
              <a:t>Typical users operate and maintain the system or item for OT under conditions simulating combat stress and peacetime ops</a:t>
            </a:r>
          </a:p>
          <a:p>
            <a:pPr lvl="1">
              <a:lnSpc>
                <a:spcPct val="100000"/>
              </a:lnSpc>
            </a:pPr>
            <a:r>
              <a:rPr lang="en-US" sz="2400" dirty="0"/>
              <a:t>Contractor operation is not permitted in IOT&amp;E and FOT&amp;E</a:t>
            </a:r>
          </a:p>
          <a:p>
            <a:pPr lvl="1">
              <a:lnSpc>
                <a:spcPct val="100000"/>
              </a:lnSpc>
            </a:pPr>
            <a:r>
              <a:rPr lang="en-US" sz="2400" dirty="0"/>
              <a:t>During early OT&amp;E maintainability data collected from observations of contractor maintenance may be used for operational risk assessments </a:t>
            </a:r>
          </a:p>
        </p:txBody>
      </p:sp>
      <p:sp>
        <p:nvSpPr>
          <p:cNvPr id="43012" name="Slide Number Placeholder 3"/>
          <p:cNvSpPr>
            <a:spLocks noGrp="1"/>
          </p:cNvSpPr>
          <p:nvPr>
            <p:ph type="sldNum" sz="quarter" idx="4294967295"/>
          </p:nvPr>
        </p:nvSpPr>
        <p:spPr>
          <a:xfrm>
            <a:off x="7870825" y="6503988"/>
            <a:ext cx="414338" cy="304800"/>
          </a:xfrm>
          <a:prstGeom prst="rect">
            <a:avLst/>
          </a:prstGeom>
          <a:noFill/>
        </p:spPr>
        <p:txBody>
          <a:bodyPr/>
          <a:lstStyle/>
          <a:p>
            <a:fld id="{AB06A9DE-BE21-401C-AB6F-D7014D7E9848}" type="slidenum">
              <a:rPr lang="en-US" smtClean="0"/>
              <a:pPr/>
              <a:t>134</a:t>
            </a:fld>
            <a:endParaRPr lang="en-US" dirty="0"/>
          </a:p>
        </p:txBody>
      </p:sp>
      <p:pic>
        <p:nvPicPr>
          <p:cNvPr id="8194" name="Picture 2" descr="Luftwaffe Mig-29 Flank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78757" y="1319213"/>
            <a:ext cx="2674718" cy="151288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irforcetimes.com/xml/news/2009/08/airforce_maintenance_career_081509/0814099af_uavmaint_800.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78757" y="4587875"/>
            <a:ext cx="2674718" cy="177534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salimbeti.com/aviation/images/equip/usafpilots01.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078757" y="2908300"/>
            <a:ext cx="2697268" cy="157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5189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a:xfrm>
            <a:off x="1524000" y="304800"/>
            <a:ext cx="7400441" cy="796925"/>
          </a:xfrm>
        </p:spPr>
        <p:txBody>
          <a:bodyPr/>
          <a:lstStyle/>
          <a:p>
            <a:r>
              <a:rPr lang="en-US" sz="3600" i="1" dirty="0"/>
              <a:t>DT&amp;E and OT&amp;E Apparent Overlap</a:t>
            </a:r>
          </a:p>
        </p:txBody>
      </p:sp>
      <p:sp>
        <p:nvSpPr>
          <p:cNvPr id="45059" name="Content Placeholder 2"/>
          <p:cNvSpPr>
            <a:spLocks noGrp="1"/>
          </p:cNvSpPr>
          <p:nvPr>
            <p:ph idx="1"/>
          </p:nvPr>
        </p:nvSpPr>
        <p:spPr>
          <a:xfrm>
            <a:off x="457200" y="1676400"/>
            <a:ext cx="8153399" cy="4495800"/>
          </a:xfrm>
        </p:spPr>
        <p:txBody>
          <a:bodyPr>
            <a:normAutofit/>
          </a:bodyPr>
          <a:lstStyle/>
          <a:p>
            <a:r>
              <a:rPr lang="en-US" dirty="0"/>
              <a:t>DT&amp;E and OT&amp;E evaluate the same performance features of a system; however, DT&amp;E and OT&amp;E normally differ:</a:t>
            </a:r>
          </a:p>
          <a:p>
            <a:pPr lvl="1"/>
            <a:r>
              <a:rPr lang="en-US" dirty="0"/>
              <a:t>In the way tests are conducted</a:t>
            </a:r>
          </a:p>
          <a:p>
            <a:pPr lvl="1"/>
            <a:r>
              <a:rPr lang="en-US" dirty="0"/>
              <a:t>What is being tested</a:t>
            </a:r>
          </a:p>
          <a:p>
            <a:pPr lvl="1"/>
            <a:r>
              <a:rPr lang="en-US" dirty="0"/>
              <a:t>The evaluation criteria and the test measurements</a:t>
            </a:r>
          </a:p>
          <a:p>
            <a:pPr lvl="1"/>
            <a:r>
              <a:rPr lang="en-US" dirty="0"/>
              <a:t>The databases</a:t>
            </a:r>
          </a:p>
        </p:txBody>
      </p:sp>
      <p:sp>
        <p:nvSpPr>
          <p:cNvPr id="45060" name="Slide Number Placeholder 3"/>
          <p:cNvSpPr>
            <a:spLocks noGrp="1"/>
          </p:cNvSpPr>
          <p:nvPr>
            <p:ph type="sldNum" sz="quarter" idx="4294967295"/>
          </p:nvPr>
        </p:nvSpPr>
        <p:spPr>
          <a:xfrm>
            <a:off x="7870825" y="6503988"/>
            <a:ext cx="414338" cy="304800"/>
          </a:xfrm>
          <a:prstGeom prst="rect">
            <a:avLst/>
          </a:prstGeom>
          <a:noFill/>
        </p:spPr>
        <p:txBody>
          <a:bodyPr/>
          <a:lstStyle/>
          <a:p>
            <a:fld id="{96C942C6-B24F-462E-AB71-4B51389223D8}" type="slidenum">
              <a:rPr lang="en-US" smtClean="0"/>
              <a:pPr/>
              <a:t>135</a:t>
            </a:fld>
            <a:endParaRPr lang="en-US" dirty="0"/>
          </a:p>
        </p:txBody>
      </p:sp>
    </p:spTree>
    <p:extLst>
      <p:ext uri="{BB962C8B-B14F-4D97-AF65-F5344CB8AC3E}">
        <p14:creationId xmlns:p14="http://schemas.microsoft.com/office/powerpoint/2010/main" val="24352242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7"/>
          <p:cNvSpPr>
            <a:spLocks noGrp="1"/>
          </p:cNvSpPr>
          <p:nvPr>
            <p:ph type="title"/>
          </p:nvPr>
        </p:nvSpPr>
        <p:spPr>
          <a:xfrm>
            <a:off x="2362200" y="228600"/>
            <a:ext cx="6590872" cy="796925"/>
          </a:xfrm>
        </p:spPr>
        <p:txBody>
          <a:bodyPr/>
          <a:lstStyle/>
          <a:p>
            <a:r>
              <a:rPr lang="en-US" sz="3600" dirty="0"/>
              <a:t>Operational Assessments (OA) </a:t>
            </a:r>
          </a:p>
        </p:txBody>
      </p:sp>
      <p:sp>
        <p:nvSpPr>
          <p:cNvPr id="50179" name="Content Placeholder 8"/>
          <p:cNvSpPr>
            <a:spLocks noGrp="1"/>
          </p:cNvSpPr>
          <p:nvPr>
            <p:ph idx="1"/>
          </p:nvPr>
        </p:nvSpPr>
        <p:spPr>
          <a:xfrm>
            <a:off x="381000" y="1600200"/>
            <a:ext cx="8381999" cy="4724400"/>
          </a:xfrm>
        </p:spPr>
        <p:txBody>
          <a:bodyPr>
            <a:normAutofit fontScale="70000" lnSpcReduction="20000"/>
          </a:bodyPr>
          <a:lstStyle/>
          <a:p>
            <a:pPr>
              <a:lnSpc>
                <a:spcPct val="120000"/>
              </a:lnSpc>
            </a:pPr>
            <a:r>
              <a:rPr lang="en-US" dirty="0"/>
              <a:t>The focus of an OA is to identify system enhancements and assess: </a:t>
            </a:r>
          </a:p>
          <a:p>
            <a:pPr lvl="1">
              <a:lnSpc>
                <a:spcPct val="120000"/>
              </a:lnSpc>
            </a:pPr>
            <a:r>
              <a:rPr lang="en-US" dirty="0"/>
              <a:t>Significant trends noted in development efforts </a:t>
            </a:r>
          </a:p>
          <a:p>
            <a:pPr lvl="1">
              <a:lnSpc>
                <a:spcPct val="120000"/>
              </a:lnSpc>
            </a:pPr>
            <a:r>
              <a:rPr lang="en-US" dirty="0"/>
              <a:t>Programmatic voids </a:t>
            </a:r>
          </a:p>
          <a:p>
            <a:pPr lvl="1">
              <a:lnSpc>
                <a:spcPct val="120000"/>
              </a:lnSpc>
            </a:pPr>
            <a:r>
              <a:rPr lang="en-US" dirty="0"/>
              <a:t>Areas of risk </a:t>
            </a:r>
          </a:p>
          <a:p>
            <a:pPr lvl="1">
              <a:lnSpc>
                <a:spcPct val="120000"/>
              </a:lnSpc>
            </a:pPr>
            <a:r>
              <a:rPr lang="en-US" dirty="0"/>
              <a:t>Adequacy of requirements from a testability perspective </a:t>
            </a:r>
          </a:p>
          <a:p>
            <a:pPr lvl="1">
              <a:lnSpc>
                <a:spcPct val="120000"/>
              </a:lnSpc>
            </a:pPr>
            <a:r>
              <a:rPr lang="en-US" dirty="0"/>
              <a:t>Capability of the system under test to meet performance goals in operational effectiveness and suitability at IOT&amp;E</a:t>
            </a:r>
          </a:p>
          <a:p>
            <a:pPr>
              <a:lnSpc>
                <a:spcPct val="120000"/>
              </a:lnSpc>
            </a:pPr>
            <a:r>
              <a:rPr lang="en-US" dirty="0"/>
              <a:t>There are two types of OAs: </a:t>
            </a:r>
          </a:p>
          <a:p>
            <a:pPr lvl="1">
              <a:lnSpc>
                <a:spcPct val="120000"/>
              </a:lnSpc>
            </a:pPr>
            <a:r>
              <a:rPr lang="en-US" dirty="0"/>
              <a:t>OT-A (Early Operational Assessment (EOA)</a:t>
            </a:r>
          </a:p>
          <a:p>
            <a:pPr lvl="1">
              <a:lnSpc>
                <a:spcPct val="120000"/>
              </a:lnSpc>
            </a:pPr>
            <a:r>
              <a:rPr lang="en-US" dirty="0"/>
              <a:t>OT-B (OA)</a:t>
            </a:r>
          </a:p>
          <a:p>
            <a:pPr lvl="1">
              <a:buNone/>
            </a:pPr>
            <a:r>
              <a:rPr lang="en-US" dirty="0"/>
              <a:t> </a:t>
            </a:r>
          </a:p>
          <a:p>
            <a:pPr>
              <a:buFont typeface="Wingdings" pitchFamily="2" charset="2"/>
              <a:buNone/>
            </a:pPr>
            <a:endParaRPr lang="en-US" dirty="0"/>
          </a:p>
        </p:txBody>
      </p:sp>
      <p:sp>
        <p:nvSpPr>
          <p:cNvPr id="50180" name="Slide Number Placeholder 6"/>
          <p:cNvSpPr>
            <a:spLocks noGrp="1"/>
          </p:cNvSpPr>
          <p:nvPr>
            <p:ph type="sldNum" sz="quarter" idx="4294967295"/>
          </p:nvPr>
        </p:nvSpPr>
        <p:spPr>
          <a:xfrm>
            <a:off x="7870825" y="6503988"/>
            <a:ext cx="414338" cy="304800"/>
          </a:xfrm>
          <a:prstGeom prst="rect">
            <a:avLst/>
          </a:prstGeom>
          <a:noFill/>
        </p:spPr>
        <p:txBody>
          <a:bodyPr/>
          <a:lstStyle/>
          <a:p>
            <a:fld id="{752E0B41-3577-49CD-9A1E-42B7004CD0E5}" type="slidenum">
              <a:rPr lang="en-US" smtClean="0"/>
              <a:pPr/>
              <a:t>136</a:t>
            </a:fld>
            <a:endParaRPr lang="en-US" dirty="0"/>
          </a:p>
        </p:txBody>
      </p:sp>
    </p:spTree>
    <p:extLst>
      <p:ext uri="{BB962C8B-B14F-4D97-AF65-F5344CB8AC3E}">
        <p14:creationId xmlns:p14="http://schemas.microsoft.com/office/powerpoint/2010/main" val="34573492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Title 7"/>
          <p:cNvSpPr>
            <a:spLocks noGrp="1"/>
          </p:cNvSpPr>
          <p:nvPr>
            <p:ph type="title"/>
          </p:nvPr>
        </p:nvSpPr>
        <p:spPr>
          <a:xfrm>
            <a:off x="2438400" y="152400"/>
            <a:ext cx="6590872" cy="796925"/>
          </a:xfrm>
        </p:spPr>
        <p:txBody>
          <a:bodyPr/>
          <a:lstStyle/>
          <a:p>
            <a:pPr>
              <a:lnSpc>
                <a:spcPct val="90000"/>
              </a:lnSpc>
            </a:pPr>
            <a:r>
              <a:rPr lang="en-US" sz="3600" i="1" dirty="0"/>
              <a:t>Early Operational Assessments (EOA)</a:t>
            </a:r>
          </a:p>
        </p:txBody>
      </p:sp>
      <p:sp>
        <p:nvSpPr>
          <p:cNvPr id="51203" name="Content Placeholder 8"/>
          <p:cNvSpPr>
            <a:spLocks noGrp="1"/>
          </p:cNvSpPr>
          <p:nvPr>
            <p:ph idx="1"/>
          </p:nvPr>
        </p:nvSpPr>
        <p:spPr>
          <a:xfrm>
            <a:off x="381000" y="1600200"/>
            <a:ext cx="5111212" cy="5040312"/>
          </a:xfrm>
        </p:spPr>
        <p:txBody>
          <a:bodyPr/>
          <a:lstStyle/>
          <a:p>
            <a:r>
              <a:rPr lang="en-US" dirty="0"/>
              <a:t>Conducted during Technology Maturation &amp; Risk Reduction Phase </a:t>
            </a:r>
          </a:p>
          <a:p>
            <a:pPr lvl="1"/>
            <a:r>
              <a:rPr lang="en-US" dirty="0"/>
              <a:t>Support MS-B decision whether to continue development and approve entry into EMD</a:t>
            </a:r>
          </a:p>
          <a:p>
            <a:pPr lvl="1"/>
            <a:r>
              <a:rPr lang="en-US" dirty="0"/>
              <a:t>Used to assess technology maturity of mandatory competitive prototype components </a:t>
            </a:r>
          </a:p>
          <a:p>
            <a:pPr lvl="1"/>
            <a:endParaRPr lang="en-US" dirty="0"/>
          </a:p>
          <a:p>
            <a:endParaRPr lang="en-US" dirty="0"/>
          </a:p>
        </p:txBody>
      </p:sp>
      <p:sp>
        <p:nvSpPr>
          <p:cNvPr id="51204" name="Slide Number Placeholder 6"/>
          <p:cNvSpPr>
            <a:spLocks noGrp="1"/>
          </p:cNvSpPr>
          <p:nvPr>
            <p:ph type="sldNum" sz="quarter" idx="4294967295"/>
          </p:nvPr>
        </p:nvSpPr>
        <p:spPr>
          <a:xfrm>
            <a:off x="7870825" y="6503988"/>
            <a:ext cx="414338" cy="304800"/>
          </a:xfrm>
          <a:prstGeom prst="rect">
            <a:avLst/>
          </a:prstGeom>
        </p:spPr>
        <p:txBody>
          <a:bodyPr/>
          <a:lstStyle/>
          <a:p>
            <a:fld id="{E71B6CDC-EB0F-49C0-9B98-92C138B8394A}" type="slidenum">
              <a:rPr lang="en-US" smtClean="0"/>
              <a:pPr/>
              <a:t>137</a:t>
            </a:fld>
            <a:endParaRPr lang="en-US" dirty="0"/>
          </a:p>
        </p:txBody>
      </p:sp>
      <p:graphicFrame>
        <p:nvGraphicFramePr>
          <p:cNvPr id="5" name="Table 4"/>
          <p:cNvGraphicFramePr>
            <a:graphicFrameLocks noGrp="1"/>
          </p:cNvGraphicFramePr>
          <p:nvPr/>
        </p:nvGraphicFramePr>
        <p:xfrm>
          <a:off x="936625" y="4075113"/>
          <a:ext cx="3882980" cy="2378933"/>
        </p:xfrm>
        <a:graphic>
          <a:graphicData uri="http://schemas.openxmlformats.org/drawingml/2006/table">
            <a:tbl>
              <a:tblPr/>
              <a:tblGrid>
                <a:gridCol w="422065">
                  <a:extLst>
                    <a:ext uri="{9D8B030D-6E8A-4147-A177-3AD203B41FA5}">
                      <a16:colId xmlns:a16="http://schemas.microsoft.com/office/drawing/2014/main" val="20000"/>
                    </a:ext>
                  </a:extLst>
                </a:gridCol>
                <a:gridCol w="3460915">
                  <a:extLst>
                    <a:ext uri="{9D8B030D-6E8A-4147-A177-3AD203B41FA5}">
                      <a16:colId xmlns:a16="http://schemas.microsoft.com/office/drawing/2014/main" val="20001"/>
                    </a:ext>
                  </a:extLst>
                </a:gridCol>
              </a:tblGrid>
              <a:tr h="2378933">
                <a:tc>
                  <a:txBody>
                    <a:bodyPr/>
                    <a:lstStyle/>
                    <a:p>
                      <a:endParaRPr lang="en-US" dirty="0"/>
                    </a:p>
                  </a:txBody>
                  <a:tcPr marL="0" marR="0" marT="0" marB="0" anchor="ctr">
                    <a:lnL>
                      <a:noFill/>
                    </a:lnL>
                    <a:lnR>
                      <a:noFill/>
                    </a:lnR>
                    <a:lnT>
                      <a:noFill/>
                    </a:lnT>
                    <a:lnB>
                      <a:noFill/>
                    </a:lnB>
                  </a:tcPr>
                </a:tc>
                <a:tc>
                  <a:txBody>
                    <a:bodyPr/>
                    <a:lstStyle/>
                    <a:p>
                      <a:endParaRPr lang="en-US" dirty="0"/>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54" name="Rectangle 53"/>
          <p:cNvSpPr/>
          <p:nvPr/>
        </p:nvSpPr>
        <p:spPr bwMode="auto">
          <a:xfrm>
            <a:off x="6228945" y="2013623"/>
            <a:ext cx="1212056" cy="1231782"/>
          </a:xfrm>
          <a:prstGeom prst="rect">
            <a:avLst/>
          </a:prstGeom>
          <a:gradFill flip="none" rotWithShape="1">
            <a:gsLst>
              <a:gs pos="0">
                <a:srgbClr val="C3B9FF"/>
              </a:gs>
              <a:gs pos="25000">
                <a:srgbClr val="9696FF"/>
              </a:gs>
              <a:gs pos="64000">
                <a:srgbClr val="7D7DFF"/>
              </a:gs>
              <a:gs pos="92000">
                <a:srgbClr val="4F4FFF"/>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55" name="Isosceles Triangle 54"/>
          <p:cNvSpPr/>
          <p:nvPr/>
        </p:nvSpPr>
        <p:spPr bwMode="auto">
          <a:xfrm>
            <a:off x="6000345" y="1696123"/>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A</a:t>
            </a:r>
          </a:p>
        </p:txBody>
      </p:sp>
      <p:sp>
        <p:nvSpPr>
          <p:cNvPr id="56" name="Isosceles Triangle 10"/>
          <p:cNvSpPr/>
          <p:nvPr/>
        </p:nvSpPr>
        <p:spPr bwMode="auto">
          <a:xfrm>
            <a:off x="7208432" y="1696123"/>
            <a:ext cx="468313"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57" name="Rectangle 56"/>
          <p:cNvSpPr/>
          <p:nvPr/>
        </p:nvSpPr>
        <p:spPr>
          <a:xfrm>
            <a:off x="6215974" y="3803515"/>
            <a:ext cx="1556426" cy="768485"/>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Early Operational Assessment</a:t>
            </a:r>
          </a:p>
        </p:txBody>
      </p:sp>
      <p:cxnSp>
        <p:nvCxnSpPr>
          <p:cNvPr id="58" name="Straight Connector 57"/>
          <p:cNvCxnSpPr/>
          <p:nvPr/>
        </p:nvCxnSpPr>
        <p:spPr>
          <a:xfrm rot="5400000">
            <a:off x="7188654" y="3516546"/>
            <a:ext cx="515566" cy="0"/>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727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Title 7"/>
          <p:cNvSpPr>
            <a:spLocks noGrp="1"/>
          </p:cNvSpPr>
          <p:nvPr>
            <p:ph type="title"/>
          </p:nvPr>
        </p:nvSpPr>
        <p:spPr>
          <a:xfrm>
            <a:off x="1371600" y="152400"/>
            <a:ext cx="7620000" cy="796925"/>
          </a:xfrm>
        </p:spPr>
        <p:txBody>
          <a:bodyPr/>
          <a:lstStyle/>
          <a:p>
            <a:r>
              <a:rPr lang="en-US" sz="3600" i="1" dirty="0"/>
              <a:t>Operational Assessments (OT-B)</a:t>
            </a:r>
          </a:p>
        </p:txBody>
      </p:sp>
      <p:sp>
        <p:nvSpPr>
          <p:cNvPr id="52227" name="Content Placeholder 8"/>
          <p:cNvSpPr>
            <a:spLocks noGrp="1"/>
          </p:cNvSpPr>
          <p:nvPr>
            <p:ph idx="1"/>
          </p:nvPr>
        </p:nvSpPr>
        <p:spPr>
          <a:xfrm>
            <a:off x="304800" y="1600200"/>
            <a:ext cx="5452175" cy="5040312"/>
          </a:xfrm>
        </p:spPr>
        <p:txBody>
          <a:bodyPr/>
          <a:lstStyle/>
          <a:p>
            <a:r>
              <a:rPr lang="en-US" dirty="0"/>
              <a:t>Conducted during any phase as required</a:t>
            </a:r>
          </a:p>
          <a:p>
            <a:pPr lvl="1"/>
            <a:r>
              <a:rPr lang="en-US" dirty="0"/>
              <a:t>May be subdivided into discrete phases (e.g., OT-B1, OT-B2, etc.)</a:t>
            </a:r>
          </a:p>
          <a:p>
            <a:pPr lvl="1"/>
            <a:r>
              <a:rPr lang="en-US" dirty="0"/>
              <a:t>Results support the MS-C LRIP decision by identifying:</a:t>
            </a:r>
          </a:p>
          <a:p>
            <a:pPr lvl="2"/>
            <a:r>
              <a:rPr lang="en-US" sz="2400" dirty="0">
                <a:latin typeface="Arial" pitchFamily="34" charset="0"/>
                <a:cs typeface="Arial" pitchFamily="34" charset="0"/>
              </a:rPr>
              <a:t>Program enhancements </a:t>
            </a:r>
          </a:p>
          <a:p>
            <a:pPr lvl="2"/>
            <a:r>
              <a:rPr lang="en-US" sz="2400" dirty="0">
                <a:latin typeface="Arial" pitchFamily="34" charset="0"/>
                <a:cs typeface="Arial" pitchFamily="34" charset="0"/>
              </a:rPr>
              <a:t>Risks to successfully passing IOT&amp;E</a:t>
            </a:r>
          </a:p>
        </p:txBody>
      </p:sp>
      <p:sp>
        <p:nvSpPr>
          <p:cNvPr id="52228" name="Slide Number Placeholder 6"/>
          <p:cNvSpPr>
            <a:spLocks noGrp="1"/>
          </p:cNvSpPr>
          <p:nvPr>
            <p:ph type="sldNum" sz="quarter" idx="4294967295"/>
          </p:nvPr>
        </p:nvSpPr>
        <p:spPr>
          <a:xfrm>
            <a:off x="7870825" y="6503988"/>
            <a:ext cx="414338" cy="304800"/>
          </a:xfrm>
          <a:prstGeom prst="rect">
            <a:avLst/>
          </a:prstGeom>
        </p:spPr>
        <p:txBody>
          <a:bodyPr/>
          <a:lstStyle/>
          <a:p>
            <a:fld id="{0295E507-B14F-4F03-B726-0235A1271A32}" type="slidenum">
              <a:rPr lang="en-US" smtClean="0"/>
              <a:pPr/>
              <a:t>138</a:t>
            </a:fld>
            <a:endParaRPr lang="en-US" dirty="0"/>
          </a:p>
        </p:txBody>
      </p:sp>
    </p:spTree>
    <p:extLst>
      <p:ext uri="{BB962C8B-B14F-4D97-AF65-F5344CB8AC3E}">
        <p14:creationId xmlns:p14="http://schemas.microsoft.com/office/powerpoint/2010/main" val="23585081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z="3600" i="1" dirty="0"/>
              <a:t>Initial OT&amp;E </a:t>
            </a:r>
          </a:p>
        </p:txBody>
      </p:sp>
      <p:sp>
        <p:nvSpPr>
          <p:cNvPr id="53251" name="Content Placeholder 4"/>
          <p:cNvSpPr>
            <a:spLocks noGrp="1"/>
          </p:cNvSpPr>
          <p:nvPr>
            <p:ph idx="1"/>
          </p:nvPr>
        </p:nvSpPr>
        <p:spPr>
          <a:xfrm>
            <a:off x="228600" y="1600200"/>
            <a:ext cx="6001724" cy="5040312"/>
          </a:xfrm>
        </p:spPr>
        <p:txBody>
          <a:bodyPr>
            <a:normAutofit/>
          </a:bodyPr>
          <a:lstStyle/>
          <a:p>
            <a:pPr>
              <a:lnSpc>
                <a:spcPct val="100000"/>
              </a:lnSpc>
            </a:pPr>
            <a:r>
              <a:rPr lang="en-US" sz="2800" dirty="0"/>
              <a:t>Final dedicated phase of OT&amp;E preceding a full-rate production decision </a:t>
            </a:r>
          </a:p>
          <a:p>
            <a:pPr lvl="1">
              <a:lnSpc>
                <a:spcPct val="100000"/>
              </a:lnSpc>
              <a:buSzPct val="80000"/>
              <a:buFont typeface="Wingdings" pitchFamily="2" charset="2"/>
              <a:buChar char="t"/>
            </a:pPr>
            <a:r>
              <a:rPr lang="en-US" sz="2200" dirty="0"/>
              <a:t>Conducted by an OT&amp;E agency independent of the contractor, PMO, or developing agency</a:t>
            </a:r>
          </a:p>
        </p:txBody>
      </p:sp>
      <p:sp>
        <p:nvSpPr>
          <p:cNvPr id="53252" name="Slide Number Placeholder 3"/>
          <p:cNvSpPr>
            <a:spLocks noGrp="1"/>
          </p:cNvSpPr>
          <p:nvPr>
            <p:ph type="sldNum" sz="quarter" idx="4294967295"/>
          </p:nvPr>
        </p:nvSpPr>
        <p:spPr>
          <a:xfrm>
            <a:off x="7870825" y="6503988"/>
            <a:ext cx="414338" cy="304800"/>
          </a:xfrm>
          <a:prstGeom prst="rect">
            <a:avLst/>
          </a:prstGeom>
          <a:noFill/>
        </p:spPr>
        <p:txBody>
          <a:bodyPr/>
          <a:lstStyle/>
          <a:p>
            <a:fld id="{D7A7ED8C-340E-41DB-999C-28F68BCB53FA}" type="slidenum">
              <a:rPr lang="en-US" smtClean="0"/>
              <a:pPr/>
              <a:t>139</a:t>
            </a:fld>
            <a:endParaRPr lang="en-US" dirty="0"/>
          </a:p>
        </p:txBody>
      </p:sp>
      <p:graphicFrame>
        <p:nvGraphicFramePr>
          <p:cNvPr id="13" name="Table 12"/>
          <p:cNvGraphicFramePr>
            <a:graphicFrameLocks noGrp="1"/>
          </p:cNvGraphicFramePr>
          <p:nvPr/>
        </p:nvGraphicFramePr>
        <p:xfrm>
          <a:off x="384175" y="4424363"/>
          <a:ext cx="5500744" cy="274320"/>
        </p:xfrm>
        <a:graphic>
          <a:graphicData uri="http://schemas.openxmlformats.org/drawingml/2006/table">
            <a:tbl>
              <a:tblPr/>
              <a:tblGrid>
                <a:gridCol w="5500744">
                  <a:extLst>
                    <a:ext uri="{9D8B030D-6E8A-4147-A177-3AD203B41FA5}">
                      <a16:colId xmlns:a16="http://schemas.microsoft.com/office/drawing/2014/main" val="20000"/>
                    </a:ext>
                  </a:extLst>
                </a:gridCol>
              </a:tblGrid>
              <a:tr h="0">
                <a:tc>
                  <a:txBody>
                    <a:bodyPr/>
                    <a:lstStyle/>
                    <a:p>
                      <a:pPr algn="l"/>
                      <a:endParaRPr lang="en-US" dirty="0"/>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34" name="Picture 33" descr="IOTE.png"/>
          <p:cNvPicPr>
            <a:picLocks noChangeAspect="1"/>
          </p:cNvPicPr>
          <p:nvPr/>
        </p:nvPicPr>
        <p:blipFill>
          <a:blip r:embed="rId3" cstate="print"/>
          <a:stretch>
            <a:fillRect/>
          </a:stretch>
        </p:blipFill>
        <p:spPr>
          <a:xfrm>
            <a:off x="6019800" y="1676400"/>
            <a:ext cx="2875576" cy="2125237"/>
          </a:xfrm>
          <a:prstGeom prst="rect">
            <a:avLst/>
          </a:prstGeom>
        </p:spPr>
      </p:pic>
      <p:sp>
        <p:nvSpPr>
          <p:cNvPr id="35" name="Content Placeholder 4"/>
          <p:cNvSpPr txBox="1">
            <a:spLocks/>
          </p:cNvSpPr>
          <p:nvPr/>
        </p:nvSpPr>
        <p:spPr bwMode="auto">
          <a:xfrm>
            <a:off x="76200" y="3962400"/>
            <a:ext cx="8510080" cy="2154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spcBef>
                <a:spcPct val="20000"/>
              </a:spcBef>
              <a:buSzPct val="80000"/>
              <a:buFont typeface="Wingdings" pitchFamily="2" charset="2"/>
              <a:buChar char="t"/>
            </a:pPr>
            <a:r>
              <a:rPr lang="en-US" sz="2200" dirty="0">
                <a:latin typeface="Arial" pitchFamily="34" charset="0"/>
                <a:cs typeface="Arial" pitchFamily="34" charset="0"/>
              </a:rPr>
              <a:t>Conducted on production/production representative articles</a:t>
            </a:r>
          </a:p>
          <a:p>
            <a:pPr marL="800100" lvl="1" indent="-342900" eaLnBrk="0" hangingPunct="0">
              <a:spcBef>
                <a:spcPct val="20000"/>
              </a:spcBef>
              <a:buSzPct val="80000"/>
              <a:buFont typeface="Wingdings" pitchFamily="2" charset="2"/>
              <a:buChar char="t"/>
            </a:pPr>
            <a:r>
              <a:rPr lang="en-US" sz="2200" dirty="0">
                <a:latin typeface="Arial" pitchFamily="34" charset="0"/>
                <a:cs typeface="Arial" pitchFamily="34" charset="0"/>
              </a:rPr>
              <a:t>Uses typical operational scenarios that are as realistic as possible to expose the weapon system to as many actual operational circumstances and scenarios as possible</a:t>
            </a:r>
          </a:p>
          <a:p>
            <a:pPr marL="800100" lvl="1" indent="-342900" eaLnBrk="0" hangingPunct="0">
              <a:spcBef>
                <a:spcPct val="20000"/>
              </a:spcBef>
              <a:buSzPct val="80000"/>
              <a:buFont typeface="Wingdings" pitchFamily="2" charset="2"/>
              <a:buChar char="t"/>
            </a:pPr>
            <a:r>
              <a:rPr lang="en-US" sz="2200" dirty="0">
                <a:latin typeface="Arial" pitchFamily="34" charset="0"/>
                <a:cs typeface="Arial" pitchFamily="34" charset="0"/>
              </a:rPr>
              <a:t>Objective – gain the most complete understanding possible of the weapon system's capabilities under stress </a:t>
            </a:r>
          </a:p>
          <a:p>
            <a:pPr lvl="1" eaLnBrk="0" hangingPunct="0">
              <a:spcBef>
                <a:spcPct val="20000"/>
              </a:spcBef>
              <a:buClr>
                <a:srgbClr val="151C77"/>
              </a:buClr>
              <a:buSzPct val="80000"/>
            </a:pPr>
            <a:endParaRPr lang="en-US" sz="2400" b="1" dirty="0">
              <a:latin typeface="+mn-lt"/>
              <a:cs typeface="+mn-cs"/>
            </a:endParaRPr>
          </a:p>
        </p:txBody>
      </p:sp>
    </p:spTree>
    <p:extLst>
      <p:ext uri="{BB962C8B-B14F-4D97-AF65-F5344CB8AC3E}">
        <p14:creationId xmlns:p14="http://schemas.microsoft.com/office/powerpoint/2010/main" val="1885420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D145BB-F4BF-47FE-A7A5-E1B2194B8E74}" type="slidenum">
              <a:rPr lang="en-US" smtClean="0"/>
              <a:t>14</a:t>
            </a:fld>
            <a:endParaRPr lang="en-US"/>
          </a:p>
        </p:txBody>
      </p:sp>
      <p:pic>
        <p:nvPicPr>
          <p:cNvPr id="6" name="RhE0uyiXlJk"/>
          <p:cNvPicPr>
            <a:picLocks noRot="1" noChangeAspect="1"/>
          </p:cNvPicPr>
          <p:nvPr>
            <a:videoFile r:link="rId1"/>
          </p:nvPr>
        </p:nvPicPr>
        <p:blipFill>
          <a:blip r:embed="rId3"/>
          <a:stretch>
            <a:fillRect/>
          </a:stretch>
        </p:blipFill>
        <p:spPr>
          <a:xfrm>
            <a:off x="0" y="1619250"/>
            <a:ext cx="9177867" cy="5162550"/>
          </a:xfrm>
          <a:prstGeom prst="rect">
            <a:avLst/>
          </a:prstGeom>
        </p:spPr>
      </p:pic>
    </p:spTree>
    <p:extLst>
      <p:ext uri="{BB962C8B-B14F-4D97-AF65-F5344CB8AC3E}">
        <p14:creationId xmlns:p14="http://schemas.microsoft.com/office/powerpoint/2010/main" val="2148056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z="3600" i="1" dirty="0"/>
              <a:t>Follow-on OT&amp;E</a:t>
            </a:r>
          </a:p>
        </p:txBody>
      </p:sp>
      <p:sp>
        <p:nvSpPr>
          <p:cNvPr id="27" name="Content Placeholder 26"/>
          <p:cNvSpPr>
            <a:spLocks noGrp="1"/>
          </p:cNvSpPr>
          <p:nvPr>
            <p:ph idx="1"/>
          </p:nvPr>
        </p:nvSpPr>
        <p:spPr>
          <a:xfrm>
            <a:off x="266700" y="1284288"/>
            <a:ext cx="5829299" cy="5192712"/>
          </a:xfrm>
        </p:spPr>
        <p:txBody>
          <a:bodyPr/>
          <a:lstStyle/>
          <a:p>
            <a:r>
              <a:rPr lang="en-US" dirty="0"/>
              <a:t>Conducted after the Full-Rate Production Decision Review – may continue throughout the duration of the life cycle</a:t>
            </a:r>
          </a:p>
          <a:p>
            <a:pPr lvl="1"/>
            <a:r>
              <a:rPr lang="en-US" dirty="0"/>
              <a:t>Purpose:</a:t>
            </a:r>
          </a:p>
          <a:p>
            <a:pPr lvl="2"/>
            <a:r>
              <a:rPr lang="en-US" sz="2400" dirty="0">
                <a:latin typeface="Arial" pitchFamily="34" charset="0"/>
                <a:cs typeface="Arial" pitchFamily="34" charset="0"/>
              </a:rPr>
              <a:t>Confirm correction of deficiencies noted in IOT&amp;E</a:t>
            </a:r>
          </a:p>
          <a:p>
            <a:pPr lvl="2"/>
            <a:r>
              <a:rPr lang="en-US" sz="2400" dirty="0">
                <a:latin typeface="Arial" pitchFamily="34" charset="0"/>
                <a:cs typeface="Arial" pitchFamily="34" charset="0"/>
              </a:rPr>
              <a:t>Refine tactics and doctrine for the new system</a:t>
            </a:r>
          </a:p>
          <a:p>
            <a:pPr lvl="2"/>
            <a:r>
              <a:rPr lang="en-US" sz="2400" dirty="0">
                <a:latin typeface="Arial" pitchFamily="34" charset="0"/>
                <a:cs typeface="Arial" pitchFamily="34" charset="0"/>
              </a:rPr>
              <a:t>Evaluate major modifications and/or changes to the system</a:t>
            </a:r>
          </a:p>
        </p:txBody>
      </p:sp>
      <p:sp>
        <p:nvSpPr>
          <p:cNvPr id="55299" name="Slide Number Placeholder 3"/>
          <p:cNvSpPr>
            <a:spLocks noGrp="1"/>
          </p:cNvSpPr>
          <p:nvPr>
            <p:ph type="sldNum" sz="quarter" idx="4294967295"/>
          </p:nvPr>
        </p:nvSpPr>
        <p:spPr>
          <a:xfrm>
            <a:off x="7870825" y="6503988"/>
            <a:ext cx="414338" cy="304800"/>
          </a:xfrm>
          <a:prstGeom prst="rect">
            <a:avLst/>
          </a:prstGeom>
        </p:spPr>
        <p:txBody>
          <a:bodyPr/>
          <a:lstStyle/>
          <a:p>
            <a:fld id="{54116DA3-CC2B-49C9-9B5A-03A440B46D4C}" type="slidenum">
              <a:rPr lang="en-US" smtClean="0"/>
              <a:pPr/>
              <a:t>140</a:t>
            </a:fld>
            <a:endParaRPr lang="en-US" dirty="0"/>
          </a:p>
        </p:txBody>
      </p:sp>
      <p:pic>
        <p:nvPicPr>
          <p:cNvPr id="24" name="Picture 23" descr="FOTE.png"/>
          <p:cNvPicPr>
            <a:picLocks noChangeAspect="1"/>
          </p:cNvPicPr>
          <p:nvPr/>
        </p:nvPicPr>
        <p:blipFill>
          <a:blip r:embed="rId3" cstate="print"/>
          <a:stretch>
            <a:fillRect/>
          </a:stretch>
        </p:blipFill>
        <p:spPr>
          <a:xfrm>
            <a:off x="6019800" y="1455636"/>
            <a:ext cx="2989850" cy="2049564"/>
          </a:xfrm>
          <a:prstGeom prst="rect">
            <a:avLst/>
          </a:prstGeom>
        </p:spPr>
      </p:pic>
    </p:spTree>
    <p:extLst>
      <p:ext uri="{BB962C8B-B14F-4D97-AF65-F5344CB8AC3E}">
        <p14:creationId xmlns:p14="http://schemas.microsoft.com/office/powerpoint/2010/main" val="27226384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z="3600" i="1" dirty="0"/>
              <a:t>Operational Test Agencies</a:t>
            </a:r>
          </a:p>
        </p:txBody>
      </p:sp>
      <p:sp>
        <p:nvSpPr>
          <p:cNvPr id="68611" name="Slide Number Placeholder 3"/>
          <p:cNvSpPr>
            <a:spLocks noGrp="1"/>
          </p:cNvSpPr>
          <p:nvPr>
            <p:ph type="sldNum" sz="quarter" idx="4294967295"/>
          </p:nvPr>
        </p:nvSpPr>
        <p:spPr>
          <a:xfrm>
            <a:off x="7870825" y="6503988"/>
            <a:ext cx="414338" cy="304800"/>
          </a:xfrm>
          <a:prstGeom prst="rect">
            <a:avLst/>
          </a:prstGeom>
          <a:noFill/>
        </p:spPr>
        <p:txBody>
          <a:bodyPr/>
          <a:lstStyle/>
          <a:p>
            <a:fld id="{2F7CEDF1-25BD-4F02-9C02-C77EAC0D67F0}" type="slidenum">
              <a:rPr lang="en-US" smtClean="0"/>
              <a:pPr/>
              <a:t>141</a:t>
            </a:fld>
            <a:endParaRPr lang="en-US" dirty="0"/>
          </a:p>
        </p:txBody>
      </p:sp>
      <p:sp>
        <p:nvSpPr>
          <p:cNvPr id="6" name="Rectangle 5"/>
          <p:cNvSpPr/>
          <p:nvPr/>
        </p:nvSpPr>
        <p:spPr>
          <a:xfrm>
            <a:off x="4978400" y="2260600"/>
            <a:ext cx="3530600" cy="774700"/>
          </a:xfrm>
          <a:prstGeom prst="rect">
            <a:avLst/>
          </a:prstGeom>
          <a:solidFill>
            <a:schemeClr val="accent5">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bg1"/>
                </a:solidFill>
              </a:rPr>
              <a:t>Assistant SECDEF (Networks and Information Integration) ASD NII</a:t>
            </a:r>
          </a:p>
        </p:txBody>
      </p:sp>
      <p:sp>
        <p:nvSpPr>
          <p:cNvPr id="10" name="Rectangle 9"/>
          <p:cNvSpPr/>
          <p:nvPr/>
        </p:nvSpPr>
        <p:spPr>
          <a:xfrm>
            <a:off x="3181350" y="1536700"/>
            <a:ext cx="2222500" cy="387350"/>
          </a:xfrm>
          <a:prstGeom prst="rect">
            <a:avLst/>
          </a:prstGeom>
          <a:solidFill>
            <a:schemeClr val="accent5">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bg1"/>
                </a:solidFill>
              </a:rPr>
              <a:t>Secretary of Defense</a:t>
            </a:r>
          </a:p>
        </p:txBody>
      </p:sp>
      <p:sp>
        <p:nvSpPr>
          <p:cNvPr id="11" name="Rectangle 10"/>
          <p:cNvSpPr/>
          <p:nvPr/>
        </p:nvSpPr>
        <p:spPr>
          <a:xfrm>
            <a:off x="800100" y="2260600"/>
            <a:ext cx="2057400" cy="736600"/>
          </a:xfrm>
          <a:prstGeom prst="rect">
            <a:avLst/>
          </a:prstGeom>
          <a:solidFill>
            <a:schemeClr val="accent5">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bg1"/>
                </a:solidFill>
              </a:rPr>
              <a:t>Director, Operational Test and Evaluation (DOT&amp;E)</a:t>
            </a:r>
            <a:endParaRPr lang="en-US" sz="1400" dirty="0">
              <a:solidFill>
                <a:schemeClr val="bg1"/>
              </a:solidFill>
            </a:endParaRPr>
          </a:p>
        </p:txBody>
      </p:sp>
      <p:sp>
        <p:nvSpPr>
          <p:cNvPr id="12" name="Rectangle 11"/>
          <p:cNvSpPr/>
          <p:nvPr/>
        </p:nvSpPr>
        <p:spPr>
          <a:xfrm>
            <a:off x="292100" y="3352800"/>
            <a:ext cx="1905000" cy="52070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tx1"/>
                </a:solidFill>
              </a:rPr>
              <a:t>Secretary of the Army</a:t>
            </a:r>
          </a:p>
        </p:txBody>
      </p:sp>
      <p:sp>
        <p:nvSpPr>
          <p:cNvPr id="14" name="Rectangle 13"/>
          <p:cNvSpPr/>
          <p:nvPr/>
        </p:nvSpPr>
        <p:spPr>
          <a:xfrm>
            <a:off x="5234782" y="3352800"/>
            <a:ext cx="1905000" cy="520700"/>
          </a:xfrm>
          <a:prstGeom prst="rect">
            <a:avLst/>
          </a:prstGeom>
          <a:solidFill>
            <a:srgbClr val="6699FF"/>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tx1"/>
                </a:solidFill>
              </a:rPr>
              <a:t>Secretary of the Air Force</a:t>
            </a:r>
          </a:p>
        </p:txBody>
      </p:sp>
      <p:sp>
        <p:nvSpPr>
          <p:cNvPr id="17" name="Rectangle 16"/>
          <p:cNvSpPr/>
          <p:nvPr/>
        </p:nvSpPr>
        <p:spPr>
          <a:xfrm>
            <a:off x="2017516" y="4216400"/>
            <a:ext cx="1739106" cy="5207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bg1"/>
                </a:solidFill>
              </a:rPr>
              <a:t>Commandant of the Marine Corps</a:t>
            </a:r>
          </a:p>
        </p:txBody>
      </p:sp>
      <p:sp>
        <p:nvSpPr>
          <p:cNvPr id="18" name="Rectangle 17"/>
          <p:cNvSpPr/>
          <p:nvPr/>
        </p:nvSpPr>
        <p:spPr>
          <a:xfrm>
            <a:off x="3817146" y="4216400"/>
            <a:ext cx="1539080" cy="520700"/>
          </a:xfrm>
          <a:prstGeom prst="rect">
            <a:avLst/>
          </a:prstGeom>
          <a:solidFill>
            <a:srgbClr val="000066"/>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bg1"/>
                </a:solidFill>
              </a:rPr>
              <a:t>Chief of Naval Operations</a:t>
            </a:r>
          </a:p>
        </p:txBody>
      </p:sp>
      <p:sp>
        <p:nvSpPr>
          <p:cNvPr id="20" name="Rectangle 19"/>
          <p:cNvSpPr/>
          <p:nvPr/>
        </p:nvSpPr>
        <p:spPr>
          <a:xfrm>
            <a:off x="551657" y="4927600"/>
            <a:ext cx="1385887" cy="1422400"/>
          </a:xfrm>
          <a:prstGeom prst="rect">
            <a:avLst/>
          </a:prstGeom>
          <a:solidFill>
            <a:srgbClr val="FF9900"/>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tx1"/>
                </a:solidFill>
              </a:rPr>
              <a:t>Army Test and Evaluation Command (ATEC)</a:t>
            </a:r>
          </a:p>
        </p:txBody>
      </p:sp>
      <p:sp>
        <p:nvSpPr>
          <p:cNvPr id="21" name="Rectangle 20"/>
          <p:cNvSpPr/>
          <p:nvPr/>
        </p:nvSpPr>
        <p:spPr>
          <a:xfrm>
            <a:off x="2194126" y="4927600"/>
            <a:ext cx="1385887" cy="1422400"/>
          </a:xfrm>
          <a:prstGeom prst="rect">
            <a:avLst/>
          </a:prstGeom>
          <a:solidFill>
            <a:srgbClr val="FF9900"/>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tx1"/>
                </a:solidFill>
              </a:rPr>
              <a:t>Marine Corps  Test and Evaluation Activity (MCOTEA)</a:t>
            </a:r>
          </a:p>
        </p:txBody>
      </p:sp>
      <p:sp>
        <p:nvSpPr>
          <p:cNvPr id="22" name="Rectangle 21"/>
          <p:cNvSpPr/>
          <p:nvPr/>
        </p:nvSpPr>
        <p:spPr>
          <a:xfrm>
            <a:off x="3893743" y="4927600"/>
            <a:ext cx="1385887" cy="1422400"/>
          </a:xfrm>
          <a:prstGeom prst="rect">
            <a:avLst/>
          </a:prstGeom>
          <a:solidFill>
            <a:srgbClr val="FF9900"/>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tx1"/>
                </a:solidFill>
              </a:rPr>
              <a:t>Operational Test and Evaluation Force (OPTEVFOR)</a:t>
            </a:r>
          </a:p>
        </p:txBody>
      </p:sp>
      <p:sp>
        <p:nvSpPr>
          <p:cNvPr id="23" name="Rectangle 22"/>
          <p:cNvSpPr/>
          <p:nvPr/>
        </p:nvSpPr>
        <p:spPr>
          <a:xfrm>
            <a:off x="7263210" y="4927600"/>
            <a:ext cx="1539081" cy="1422400"/>
          </a:xfrm>
          <a:prstGeom prst="rect">
            <a:avLst/>
          </a:prstGeom>
          <a:solidFill>
            <a:srgbClr val="FF9900"/>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tx1"/>
                </a:solidFill>
              </a:rPr>
              <a:t>Joint Interoperability  Test Command (JITC)</a:t>
            </a:r>
          </a:p>
        </p:txBody>
      </p:sp>
      <p:sp>
        <p:nvSpPr>
          <p:cNvPr id="26" name="Rectangle 25"/>
          <p:cNvSpPr/>
          <p:nvPr/>
        </p:nvSpPr>
        <p:spPr>
          <a:xfrm>
            <a:off x="5494339" y="4927600"/>
            <a:ext cx="1385887" cy="1422400"/>
          </a:xfrm>
          <a:prstGeom prst="rect">
            <a:avLst/>
          </a:prstGeom>
          <a:solidFill>
            <a:srgbClr val="FF9900"/>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tx1"/>
                </a:solidFill>
              </a:rPr>
              <a:t>Air Force Operational Test and Evaluation Center (AFOTEC)</a:t>
            </a:r>
          </a:p>
        </p:txBody>
      </p:sp>
      <p:cxnSp>
        <p:nvCxnSpPr>
          <p:cNvPr id="8" name="Elbow Connector 7"/>
          <p:cNvCxnSpPr>
            <a:stCxn id="11" idx="0"/>
            <a:endCxn id="6" idx="0"/>
          </p:cNvCxnSpPr>
          <p:nvPr/>
        </p:nvCxnSpPr>
        <p:spPr>
          <a:xfrm rot="5400000" flipH="1" flipV="1">
            <a:off x="4286250" y="-196850"/>
            <a:ext cx="12700" cy="4914900"/>
          </a:xfrm>
          <a:prstGeom prst="bentConnector3">
            <a:avLst>
              <a:gd name="adj1" fmla="val 1800000"/>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2" idx="0"/>
            <a:endCxn id="13" idx="0"/>
          </p:cNvCxnSpPr>
          <p:nvPr/>
        </p:nvCxnSpPr>
        <p:spPr>
          <a:xfrm rot="5400000" flipH="1" flipV="1">
            <a:off x="2527300" y="2070100"/>
            <a:ext cx="12700" cy="2565400"/>
          </a:xfrm>
          <a:prstGeom prst="bentConnector3">
            <a:avLst>
              <a:gd name="adj1" fmla="val 1800000"/>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3" idx="0"/>
            <a:endCxn id="14" idx="0"/>
          </p:cNvCxnSpPr>
          <p:nvPr/>
        </p:nvCxnSpPr>
        <p:spPr>
          <a:xfrm rot="5400000" flipH="1" flipV="1">
            <a:off x="4998641" y="2164159"/>
            <a:ext cx="12700" cy="2377282"/>
          </a:xfrm>
          <a:prstGeom prst="bentConnector3">
            <a:avLst>
              <a:gd name="adj1" fmla="val 1800000"/>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17" idx="0"/>
            <a:endCxn id="18" idx="0"/>
          </p:cNvCxnSpPr>
          <p:nvPr/>
        </p:nvCxnSpPr>
        <p:spPr>
          <a:xfrm rot="5400000" flipH="1" flipV="1">
            <a:off x="3736877" y="3366592"/>
            <a:ext cx="12700" cy="1699617"/>
          </a:xfrm>
          <a:prstGeom prst="bentConnector3">
            <a:avLst>
              <a:gd name="adj1" fmla="val 1800000"/>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2" idx="2"/>
            <a:endCxn id="20" idx="0"/>
          </p:cNvCxnSpPr>
          <p:nvPr/>
        </p:nvCxnSpPr>
        <p:spPr>
          <a:xfrm>
            <a:off x="1244600" y="3873500"/>
            <a:ext cx="1" cy="10541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17" idx="2"/>
            <a:endCxn id="21" idx="0"/>
          </p:cNvCxnSpPr>
          <p:nvPr/>
        </p:nvCxnSpPr>
        <p:spPr>
          <a:xfrm>
            <a:off x="2887069" y="4737100"/>
            <a:ext cx="1" cy="1905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8" idx="2"/>
            <a:endCxn id="22" idx="0"/>
          </p:cNvCxnSpPr>
          <p:nvPr/>
        </p:nvCxnSpPr>
        <p:spPr>
          <a:xfrm>
            <a:off x="4586686" y="4737100"/>
            <a:ext cx="1" cy="1905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4" idx="2"/>
            <a:endCxn id="26" idx="0"/>
          </p:cNvCxnSpPr>
          <p:nvPr/>
        </p:nvCxnSpPr>
        <p:spPr>
          <a:xfrm>
            <a:off x="6187282" y="3873500"/>
            <a:ext cx="1" cy="10541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23" idx="0"/>
          </p:cNvCxnSpPr>
          <p:nvPr/>
        </p:nvCxnSpPr>
        <p:spPr>
          <a:xfrm>
            <a:off x="8032750" y="3035300"/>
            <a:ext cx="1" cy="18923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7315200" y="3784600"/>
            <a:ext cx="1435100" cy="711200"/>
          </a:xfrm>
          <a:prstGeom prst="rect">
            <a:avLst/>
          </a:prstGeom>
          <a:solidFill>
            <a:schemeClr val="accent5">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bg1"/>
                </a:solidFill>
              </a:rPr>
              <a:t>Defense Info. Systems Agency (DISA)</a:t>
            </a:r>
          </a:p>
        </p:txBody>
      </p:sp>
      <p:sp>
        <p:nvSpPr>
          <p:cNvPr id="16" name="Rectangle 15"/>
          <p:cNvSpPr/>
          <p:nvPr/>
        </p:nvSpPr>
        <p:spPr>
          <a:xfrm>
            <a:off x="551657" y="4216400"/>
            <a:ext cx="1385887" cy="52070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tx1"/>
                </a:solidFill>
              </a:rPr>
              <a:t>Chief of Staff of the Army</a:t>
            </a:r>
          </a:p>
        </p:txBody>
      </p:sp>
      <p:sp>
        <p:nvSpPr>
          <p:cNvPr id="19" name="Rectangle 18"/>
          <p:cNvSpPr/>
          <p:nvPr/>
        </p:nvSpPr>
        <p:spPr>
          <a:xfrm>
            <a:off x="5426473" y="4216400"/>
            <a:ext cx="1521619" cy="520700"/>
          </a:xfrm>
          <a:prstGeom prst="rect">
            <a:avLst/>
          </a:prstGeom>
          <a:solidFill>
            <a:srgbClr val="6699FF"/>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tx1"/>
                </a:solidFill>
              </a:rPr>
              <a:t>Chief of Staff of the Air Force</a:t>
            </a:r>
          </a:p>
        </p:txBody>
      </p:sp>
      <p:cxnSp>
        <p:nvCxnSpPr>
          <p:cNvPr id="55" name="Straight Connector 54"/>
          <p:cNvCxnSpPr>
            <a:stCxn id="10" idx="2"/>
          </p:cNvCxnSpPr>
          <p:nvPr/>
        </p:nvCxnSpPr>
        <p:spPr>
          <a:xfrm>
            <a:off x="4292600" y="1924050"/>
            <a:ext cx="0" cy="121285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13" idx="0"/>
          </p:cNvCxnSpPr>
          <p:nvPr/>
        </p:nvCxnSpPr>
        <p:spPr>
          <a:xfrm>
            <a:off x="3810000" y="3352800"/>
            <a:ext cx="7147" cy="62865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57500" y="3352800"/>
            <a:ext cx="1905000" cy="520700"/>
          </a:xfrm>
          <a:prstGeom prst="rect">
            <a:avLst/>
          </a:prstGeom>
          <a:solidFill>
            <a:srgbClr val="000066"/>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b="1" dirty="0">
                <a:solidFill>
                  <a:schemeClr val="bg1"/>
                </a:solidFill>
              </a:rPr>
              <a:t>Secretary of the Navy</a:t>
            </a:r>
          </a:p>
        </p:txBody>
      </p:sp>
    </p:spTree>
    <p:extLst>
      <p:ext uri="{BB962C8B-B14F-4D97-AF65-F5344CB8AC3E}">
        <p14:creationId xmlns:p14="http://schemas.microsoft.com/office/powerpoint/2010/main" val="42498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par>
                                <p:cTn id="57" presetID="10"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7" grpId="0" animBg="1"/>
      <p:bldP spid="18" grpId="0" animBg="1"/>
      <p:bldP spid="20" grpId="0" animBg="1"/>
      <p:bldP spid="21" grpId="0" animBg="1"/>
      <p:bldP spid="22" grpId="0" animBg="1"/>
      <p:bldP spid="23" grpId="0" animBg="1"/>
      <p:bldP spid="26" grpId="0" animBg="1"/>
      <p:bldP spid="15" grpId="0" animBg="1"/>
      <p:bldP spid="16" grpId="0" animBg="1"/>
      <p:bldP spid="19" grpId="0" animBg="1"/>
      <p:bldP spid="13" grpId="0" animBg="1"/>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438400" y="304800"/>
            <a:ext cx="6590872" cy="796925"/>
          </a:xfrm>
        </p:spPr>
        <p:txBody>
          <a:bodyPr/>
          <a:lstStyle/>
          <a:p>
            <a:r>
              <a:rPr lang="en-US" sz="3600" i="1" dirty="0"/>
              <a:t>Risk Classifications</a:t>
            </a:r>
          </a:p>
        </p:txBody>
      </p:sp>
      <p:graphicFrame>
        <p:nvGraphicFramePr>
          <p:cNvPr id="775171" name="Group 3"/>
          <p:cNvGraphicFramePr>
            <a:graphicFrameLocks noGrp="1"/>
          </p:cNvGraphicFramePr>
          <p:nvPr>
            <p:ph idx="1"/>
            <p:extLst>
              <p:ext uri="{D42A27DB-BD31-4B8C-83A1-F6EECF244321}">
                <p14:modId xmlns:p14="http://schemas.microsoft.com/office/powerpoint/2010/main" val="3503244920"/>
              </p:ext>
            </p:extLst>
          </p:nvPr>
        </p:nvGraphicFramePr>
        <p:xfrm>
          <a:off x="533400" y="1523999"/>
          <a:ext cx="8034456" cy="5228444"/>
        </p:xfrm>
        <a:graphic>
          <a:graphicData uri="http://schemas.openxmlformats.org/drawingml/2006/table">
            <a:tbl>
              <a:tblPr/>
              <a:tblGrid>
                <a:gridCol w="1292800">
                  <a:extLst>
                    <a:ext uri="{9D8B030D-6E8A-4147-A177-3AD203B41FA5}">
                      <a16:colId xmlns:a16="http://schemas.microsoft.com/office/drawing/2014/main" val="20000"/>
                    </a:ext>
                  </a:extLst>
                </a:gridCol>
                <a:gridCol w="1477904">
                  <a:extLst>
                    <a:ext uri="{9D8B030D-6E8A-4147-A177-3AD203B41FA5}">
                      <a16:colId xmlns:a16="http://schemas.microsoft.com/office/drawing/2014/main" val="20001"/>
                    </a:ext>
                  </a:extLst>
                </a:gridCol>
                <a:gridCol w="1590654">
                  <a:extLst>
                    <a:ext uri="{9D8B030D-6E8A-4147-A177-3AD203B41FA5}">
                      <a16:colId xmlns:a16="http://schemas.microsoft.com/office/drawing/2014/main" val="20002"/>
                    </a:ext>
                  </a:extLst>
                </a:gridCol>
                <a:gridCol w="1911659">
                  <a:extLst>
                    <a:ext uri="{9D8B030D-6E8A-4147-A177-3AD203B41FA5}">
                      <a16:colId xmlns:a16="http://schemas.microsoft.com/office/drawing/2014/main" val="20003"/>
                    </a:ext>
                  </a:extLst>
                </a:gridCol>
                <a:gridCol w="1761439">
                  <a:extLst>
                    <a:ext uri="{9D8B030D-6E8A-4147-A177-3AD203B41FA5}">
                      <a16:colId xmlns:a16="http://schemas.microsoft.com/office/drawing/2014/main" val="20004"/>
                    </a:ext>
                  </a:extLst>
                </a:gridCol>
              </a:tblGrid>
              <a:tr h="289564">
                <a:tc>
                  <a:txBody>
                    <a:bodyPr/>
                    <a:lstStyle/>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ＭＳ Ｐゴシック" pitchFamily="68" charset="-128"/>
                          <a:cs typeface="Arial" charset="0"/>
                        </a:rPr>
                        <a:t> </a:t>
                      </a:r>
                    </a:p>
                  </a:txBody>
                  <a:tcPr marL="91256" marR="91256" marT="45722" marB="45722"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66CC"/>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outerShdw blurRad="38100" dist="38100" dir="2700000" algn="tl">
                              <a:srgbClr val="FFFFFF"/>
                            </a:outerShdw>
                          </a:effectLst>
                          <a:latin typeface="Arial" charset="0"/>
                          <a:ea typeface="ＭＳ Ｐゴシック" pitchFamily="68" charset="-128"/>
                          <a:cs typeface="Times New Roman" pitchFamily="18" charset="0"/>
                        </a:rPr>
                        <a:t>Class A</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FFFFFF"/>
                            </a:outerShdw>
                          </a:effectLst>
                          <a:latin typeface="Arial" charset="0"/>
                          <a:ea typeface="ＭＳ Ｐゴシック" pitchFamily="68" charset="-128"/>
                          <a:cs typeface="Times New Roman" pitchFamily="18" charset="0"/>
                        </a:rPr>
                        <a:t>Class B</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FFFFFF"/>
                            </a:outerShdw>
                          </a:effectLst>
                          <a:latin typeface="Arial" charset="0"/>
                          <a:ea typeface="ＭＳ Ｐゴシック" pitchFamily="68" charset="-128"/>
                          <a:cs typeface="Times New Roman" pitchFamily="18" charset="0"/>
                        </a:rPr>
                        <a:t>Class C</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FFFFFF"/>
                            </a:outerShdw>
                          </a:effectLst>
                          <a:latin typeface="Arial" charset="0"/>
                          <a:ea typeface="ＭＳ Ｐゴシック" pitchFamily="68" charset="-128"/>
                          <a:cs typeface="Times New Roman" pitchFamily="18" charset="0"/>
                        </a:rPr>
                        <a:t>Class D</a:t>
                      </a:r>
                    </a:p>
                  </a:txBody>
                  <a:tcPr marL="91256" marR="91256" marT="45722" marB="45722"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252761">
                <a:tc>
                  <a:txBody>
                    <a:bodyPr/>
                    <a:lstStyle/>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Risk </a:t>
                      </a:r>
                    </a:p>
                  </a:txBody>
                  <a:tcPr marL="91256" marR="91256" marT="45722" marB="45722"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a:noFill/>
                    </a:lnB>
                    <a:lnTlToBr>
                      <a:noFill/>
                    </a:lnTlToBr>
                    <a:lnBlToTr>
                      <a:noFill/>
                    </a:lnBlToTr>
                    <a:solidFill>
                      <a:srgbClr val="0066CC"/>
                    </a:solidFill>
                  </a:tcPr>
                </a:tc>
                <a:tc rowSpan="2">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Lowest</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rowSpan="2">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Low</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rowSpan="2">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Moderate</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rowSpan="2">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High</a:t>
                      </a:r>
                    </a:p>
                  </a:txBody>
                  <a:tcPr marL="91256" marR="91256" marT="45722" marB="45722"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252761">
                <a:tc>
                  <a:txBody>
                    <a:bodyPr/>
                    <a:lstStyle/>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Acceptance</a:t>
                      </a:r>
                    </a:p>
                  </a:txBody>
                  <a:tcPr marL="91256" marR="91256" marT="45722" marB="45722"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solidFill>
                      <a:srgbClr val="0066CC"/>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429691">
                <a:tc>
                  <a:txBody>
                    <a:bodyPr/>
                    <a:lstStyle/>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National</a:t>
                      </a:r>
                    </a:p>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Significance</a:t>
                      </a:r>
                    </a:p>
                  </a:txBody>
                  <a:tcPr marL="91256" marR="91256" marT="45722" marB="45722"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66CC"/>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Extremely Critical </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Critical</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Not Critical</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Not Critical,</a:t>
                      </a:r>
                    </a:p>
                  </a:txBody>
                  <a:tcPr marL="91256" marR="91256" marT="45722" marB="45722"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r h="530794">
                <a:tc>
                  <a:txBody>
                    <a:bodyPr/>
                    <a:lstStyle/>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Payloads</a:t>
                      </a:r>
                    </a:p>
                  </a:txBody>
                  <a:tcPr marL="91256" marR="91256" marT="45722" marB="45722"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66CC"/>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Operational</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Operational</a:t>
                      </a:r>
                      <a:b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b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Demonstrates Operational Utility</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Usually Experimental  </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Experimental</a:t>
                      </a:r>
                    </a:p>
                  </a:txBody>
                  <a:tcPr marL="91256" marR="91256" marT="45722" marB="45722"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r h="429691">
                <a:tc>
                  <a:txBody>
                    <a:bodyPr/>
                    <a:lstStyle/>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Acquisition</a:t>
                      </a:r>
                    </a:p>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Cost</a:t>
                      </a:r>
                    </a:p>
                  </a:txBody>
                  <a:tcPr marL="91256" marR="91256" marT="45722" marB="45722"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66CC"/>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Highest</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High</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Medium </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Lowest</a:t>
                      </a:r>
                    </a:p>
                  </a:txBody>
                  <a:tcPr marL="91256" marR="91256" marT="45722" marB="45722"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5"/>
                  </a:ext>
                </a:extLst>
              </a:tr>
              <a:tr h="429691">
                <a:tc>
                  <a:txBody>
                    <a:bodyPr/>
                    <a:lstStyle/>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Development</a:t>
                      </a:r>
                    </a:p>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Time</a:t>
                      </a:r>
                    </a:p>
                  </a:txBody>
                  <a:tcPr marL="91256" marR="91256" marT="45722" marB="45722"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66CC"/>
                    </a:solidFill>
                  </a:tcPr>
                </a:tc>
                <a:tc>
                  <a:txBody>
                    <a:bodyPr/>
                    <a:lstStyle/>
                    <a:p>
                      <a:pPr marL="3175" marR="0" lvl="0" indent="4763"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Longest time for first product </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Long time</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Short time</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Shortest time to develop</a:t>
                      </a:r>
                    </a:p>
                  </a:txBody>
                  <a:tcPr marL="91256" marR="91256" marT="45722" marB="45722"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6"/>
                  </a:ext>
                </a:extLst>
              </a:tr>
              <a:tr h="530794">
                <a:tc>
                  <a:txBody>
                    <a:bodyPr/>
                    <a:lstStyle/>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Mission Life</a:t>
                      </a:r>
                    </a:p>
                  </a:txBody>
                  <a:tcPr marL="91256" marR="91256" marT="45722" marB="45722"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66CC"/>
                    </a:solid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Long, Greater than 5 </a:t>
                      </a:r>
                      <a:r>
                        <a:rPr kumimoji="0" lang="en-US" sz="900" b="0" i="0" u="none" strike="noStrike" cap="none" normalizeH="0" baseline="0" dirty="0" err="1">
                          <a:ln>
                            <a:noFill/>
                          </a:ln>
                          <a:solidFill>
                            <a:schemeClr val="tx1"/>
                          </a:solidFill>
                          <a:effectLst/>
                          <a:latin typeface="Arial" charset="0"/>
                          <a:ea typeface="ＭＳ Ｐゴシック" pitchFamily="68" charset="-128"/>
                          <a:cs typeface="Times New Roman" pitchFamily="18" charset="0"/>
                        </a:rPr>
                        <a:t>yrs</a:t>
                      </a:r>
                      <a:endPar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endParaRPr>
                    </a:p>
                    <a:p>
                      <a:pPr marL="0" marR="0" lvl="0" indent="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(typically 8-10 </a:t>
                      </a:r>
                      <a:r>
                        <a:rPr kumimoji="0" lang="en-US" sz="900" b="0" i="0" u="none" strike="noStrike" cap="none" normalizeH="0" baseline="0" dirty="0" err="1">
                          <a:ln>
                            <a:noFill/>
                          </a:ln>
                          <a:solidFill>
                            <a:schemeClr val="tx1"/>
                          </a:solidFill>
                          <a:effectLst/>
                          <a:latin typeface="Arial" charset="0"/>
                          <a:ea typeface="ＭＳ Ｐゴシック" pitchFamily="68" charset="-128"/>
                          <a:cs typeface="Times New Roman" pitchFamily="18" charset="0"/>
                        </a:rPr>
                        <a:t>yrs</a:t>
                      </a: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Medium, Up to 5 years</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Short, Less than 2 years</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Short, Less than 1 year </a:t>
                      </a:r>
                    </a:p>
                  </a:txBody>
                  <a:tcPr marL="91256" marR="91256" marT="45722" marB="45722"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7"/>
                  </a:ext>
                </a:extLst>
              </a:tr>
              <a:tr h="565775">
                <a:tc>
                  <a:txBody>
                    <a:bodyPr/>
                    <a:lstStyle/>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Design,</a:t>
                      </a:r>
                    </a:p>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Verification </a:t>
                      </a:r>
                    </a:p>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err="1">
                          <a:ln>
                            <a:noFill/>
                          </a:ln>
                          <a:solidFill>
                            <a:schemeClr val="bg1"/>
                          </a:solidFill>
                          <a:effectLst/>
                          <a:latin typeface="Arial" charset="0"/>
                          <a:ea typeface="ＭＳ Ｐゴシック" pitchFamily="68" charset="-128"/>
                          <a:cs typeface="Times New Roman" pitchFamily="18" charset="0"/>
                        </a:rPr>
                        <a:t>Reqmts</a:t>
                      </a: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a:t>
                      </a:r>
                    </a:p>
                  </a:txBody>
                  <a:tcPr marL="91256" marR="91256" marT="45722" marB="45722"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66CC"/>
                    </a:solid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tx1"/>
                          </a:solidFill>
                          <a:effectLst/>
                          <a:latin typeface="Arial" charset="0"/>
                          <a:ea typeface="ＭＳ Ｐゴシック" pitchFamily="68" charset="-128"/>
                          <a:cs typeface="Times New Roman" pitchFamily="18" charset="0"/>
                        </a:rPr>
                        <a:t>Qual</a:t>
                      </a: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 Proto-</a:t>
                      </a:r>
                      <a:r>
                        <a:rPr kumimoji="0" lang="en-US" sz="900" b="0" i="0" u="none" strike="noStrike" cap="none" normalizeH="0" baseline="0" dirty="0" err="1">
                          <a:ln>
                            <a:noFill/>
                          </a:ln>
                          <a:solidFill>
                            <a:schemeClr val="tx1"/>
                          </a:solidFill>
                          <a:effectLst/>
                          <a:latin typeface="Arial" charset="0"/>
                          <a:ea typeface="ＭＳ Ｐゴシック" pitchFamily="68" charset="-128"/>
                          <a:cs typeface="Times New Roman" pitchFamily="18" charset="0"/>
                        </a:rPr>
                        <a:t>Qual</a:t>
                      </a: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  </a:t>
                      </a:r>
                      <a:r>
                        <a:rPr kumimoji="0" lang="en-US" sz="900" b="0" i="0" u="none" strike="noStrike" cap="none" normalizeH="0" baseline="0" dirty="0" err="1">
                          <a:ln>
                            <a:noFill/>
                          </a:ln>
                          <a:solidFill>
                            <a:schemeClr val="tx1"/>
                          </a:solidFill>
                          <a:effectLst/>
                          <a:latin typeface="Arial" charset="0"/>
                          <a:ea typeface="ＭＳ Ｐゴシック" pitchFamily="68" charset="-128"/>
                          <a:cs typeface="Times New Roman" pitchFamily="18" charset="0"/>
                        </a:rPr>
                        <a:t>Leveks</a:t>
                      </a:r>
                      <a:endPar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endParaRP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Qual/Proto-Qual Levels</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Proto-Qual Levels</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228600" marR="0" lvl="0" indent="-228600" algn="ctr"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pitchFamily="68" charset="-128"/>
                          <a:cs typeface="Times New Roman" pitchFamily="18" charset="0"/>
                        </a:rPr>
                        <a:t>Discretion of program</a:t>
                      </a:r>
                    </a:p>
                  </a:txBody>
                  <a:tcPr marL="91256" marR="91256" marT="45722" marB="45722"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8"/>
                  </a:ext>
                </a:extLst>
              </a:tr>
              <a:tr h="1440722">
                <a:tc>
                  <a:txBody>
                    <a:bodyPr/>
                    <a:lstStyle/>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Specification</a:t>
                      </a:r>
                    </a:p>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and</a:t>
                      </a:r>
                    </a:p>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Standards</a:t>
                      </a:r>
                    </a:p>
                    <a:p>
                      <a:pPr marL="228600" marR="0" lvl="0" indent="-228600" algn="l" defTabSz="914400" rtl="0" eaLnBrk="0" fontAlgn="t"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ea typeface="ＭＳ Ｐゴシック" pitchFamily="68" charset="-128"/>
                          <a:cs typeface="Times New Roman" pitchFamily="18" charset="0"/>
                        </a:rPr>
                        <a:t>Compliance </a:t>
                      </a:r>
                    </a:p>
                  </a:txBody>
                  <a:tcPr marL="91256" marR="91256" marT="45722" marB="45722"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a:noFill/>
                    </a:lnB>
                    <a:lnTlToBr>
                      <a:noFill/>
                    </a:lnTlToBr>
                    <a:lnBlToTr>
                      <a:noFill/>
                    </a:lnBlToTr>
                    <a:solidFill>
                      <a:srgbClr val="0066CC"/>
                    </a:solidFill>
                  </a:tcPr>
                </a:tc>
                <a:tc>
                  <a:txBody>
                    <a:bodyPr/>
                    <a:lstStyle/>
                    <a:p>
                      <a:pPr marL="3175" marR="0" lvl="0" indent="4763" algn="l"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All practical measures are taken to achieve minimum risk to mission success. MA standards fully incorporated with limited tailoring of requirements.</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a:noFill/>
                    </a:lnB>
                    <a:lnTlToBr>
                      <a:noFill/>
                    </a:lnTlToBr>
                    <a:lnBlToTr>
                      <a:noFill/>
                    </a:lnBlToTr>
                    <a:solidFill>
                      <a:srgbClr val="CCECFF"/>
                    </a:solidFill>
                  </a:tcPr>
                </a:tc>
                <a:tc>
                  <a:txBody>
                    <a:bodyPr/>
                    <a:lstStyle/>
                    <a:p>
                      <a:pPr marL="3175" marR="0" lvl="0" indent="4763" algn="l"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Stringent assurance standards with only minor tailoring in application to maintain a low risk to mission success.</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a:noFill/>
                    </a:lnB>
                    <a:lnTlToBr>
                      <a:noFill/>
                    </a:lnTlToBr>
                    <a:lnBlToTr>
                      <a:noFill/>
                    </a:lnBlToTr>
                    <a:solidFill>
                      <a:srgbClr val="CCECFF"/>
                    </a:solid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Medium risk of achieving mission success may be acceptable.  Lesser set of MA requirements and greater acceptance of tailoring.</a:t>
                      </a:r>
                    </a:p>
                  </a:txBody>
                  <a:tcPr marL="91256" marR="91256" marT="45722" marB="45722"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a:noFill/>
                    </a:lnB>
                    <a:lnTlToBr>
                      <a:noFill/>
                    </a:lnTlToBr>
                    <a:lnBlToTr>
                      <a:noFill/>
                    </a:lnBlToTr>
                    <a:solidFill>
                      <a:srgbClr val="CCECFF"/>
                    </a:solidFill>
                  </a:tcPr>
                </a:tc>
                <a:tc>
                  <a:txBody>
                    <a:bodyPr/>
                    <a:lstStyle/>
                    <a:p>
                      <a:pPr marL="3175" marR="0" lvl="0" indent="4763" algn="l" defTabSz="914400" rtl="0" eaLnBrk="0" fontAlgn="t"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pitchFamily="68" charset="-128"/>
                          <a:cs typeface="Times New Roman" pitchFamily="18" charset="0"/>
                        </a:rPr>
                        <a:t>Higher risk acceptance of achieving mission success is permitted.  Greatly reduced set of MA requirements acceptable with judicious tailoring as appropriate.</a:t>
                      </a:r>
                    </a:p>
                  </a:txBody>
                  <a:tcPr marL="91256" marR="91256" marT="45722" marB="45722"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a:noFill/>
                    </a:lnB>
                    <a:lnTlToBr>
                      <a:noFill/>
                    </a:lnTlToBr>
                    <a:lnBlToTr>
                      <a:noFill/>
                    </a:lnBlToTr>
                    <a:solidFill>
                      <a:srgbClr val="CCECFF"/>
                    </a:solidFill>
                  </a:tcPr>
                </a:tc>
                <a:extLst>
                  <a:ext uri="{0D108BD9-81ED-4DB2-BD59-A6C34878D82A}">
                    <a16:rowId xmlns:a16="http://schemas.microsoft.com/office/drawing/2014/main" val="10009"/>
                  </a:ext>
                </a:extLst>
              </a:tr>
            </a:tbl>
          </a:graphicData>
        </a:graphic>
      </p:graphicFrame>
      <p:sp>
        <p:nvSpPr>
          <p:cNvPr id="37953" name="Rectangle 65"/>
          <p:cNvSpPr>
            <a:spLocks noChangeArrowheads="1"/>
          </p:cNvSpPr>
          <p:nvPr/>
        </p:nvSpPr>
        <p:spPr bwMode="auto">
          <a:xfrm>
            <a:off x="3887788" y="6548438"/>
            <a:ext cx="1968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457200"/>
            <a:fld id="{CDB9D589-1625-469A-ABFA-2D18C6A1E463}" type="slidenum">
              <a:rPr lang="en-US" sz="900">
                <a:solidFill>
                  <a:srgbClr val="000000"/>
                </a:solidFill>
              </a:rPr>
              <a:pPr algn="ctr" defTabSz="457200"/>
              <a:t>142</a:t>
            </a:fld>
            <a:endParaRPr lang="en-US" sz="900">
              <a:solidFill>
                <a:srgbClr val="000000"/>
              </a:solidFill>
            </a:endParaRPr>
          </a:p>
        </p:txBody>
      </p:sp>
    </p:spTree>
    <p:extLst>
      <p:ext uri="{BB962C8B-B14F-4D97-AF65-F5344CB8AC3E}">
        <p14:creationId xmlns:p14="http://schemas.microsoft.com/office/powerpoint/2010/main" val="26073845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438400" y="-398463"/>
            <a:ext cx="6590872" cy="796925"/>
          </a:xfrm>
        </p:spPr>
        <p:txBody>
          <a:bodyPr/>
          <a:lstStyle/>
          <a:p>
            <a:br>
              <a:rPr lang="en-US" sz="3200" i="1" dirty="0">
                <a:solidFill>
                  <a:srgbClr val="002060"/>
                </a:solidFill>
                <a:latin typeface="Arial" pitchFamily="34" charset="0"/>
              </a:rPr>
            </a:br>
            <a:r>
              <a:rPr lang="en-US" sz="3600" i="1" dirty="0"/>
              <a:t>Operational Safety, Suitability</a:t>
            </a:r>
            <a:br>
              <a:rPr lang="en-US" sz="3600" i="1" dirty="0"/>
            </a:br>
            <a:r>
              <a:rPr lang="en-US" sz="3600" i="1" dirty="0"/>
              <a:t>&amp; Effectiveness (OSS&amp;E) </a:t>
            </a:r>
          </a:p>
        </p:txBody>
      </p:sp>
      <p:grpSp>
        <p:nvGrpSpPr>
          <p:cNvPr id="2" name="Group 1"/>
          <p:cNvGrpSpPr/>
          <p:nvPr/>
        </p:nvGrpSpPr>
        <p:grpSpPr>
          <a:xfrm>
            <a:off x="685800" y="1447800"/>
            <a:ext cx="7967664" cy="5185543"/>
            <a:chOff x="641350" y="1201024"/>
            <a:chExt cx="7662864" cy="5185543"/>
          </a:xfrm>
        </p:grpSpPr>
        <p:sp>
          <p:nvSpPr>
            <p:cNvPr id="38915" name="Rectangle 3"/>
            <p:cNvSpPr>
              <a:spLocks noChangeArrowheads="1"/>
            </p:cNvSpPr>
            <p:nvPr/>
          </p:nvSpPr>
          <p:spPr bwMode="auto">
            <a:xfrm>
              <a:off x="641350" y="1201024"/>
              <a:ext cx="7223125" cy="4360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16" name="Freeform 4"/>
            <p:cNvSpPr>
              <a:spLocks/>
            </p:cNvSpPr>
            <p:nvPr/>
          </p:nvSpPr>
          <p:spPr bwMode="auto">
            <a:xfrm>
              <a:off x="2081213" y="1876560"/>
              <a:ext cx="1397000" cy="2293938"/>
            </a:xfrm>
            <a:custGeom>
              <a:avLst/>
              <a:gdLst>
                <a:gd name="T0" fmla="*/ 0 w 880"/>
                <a:gd name="T1" fmla="*/ 2147483647 h 1445"/>
                <a:gd name="T2" fmla="*/ 0 w 880"/>
                <a:gd name="T3" fmla="*/ 2147483647 h 1445"/>
                <a:gd name="T4" fmla="*/ 0 w 880"/>
                <a:gd name="T5" fmla="*/ 2147483647 h 1445"/>
                <a:gd name="T6" fmla="*/ 0 w 880"/>
                <a:gd name="T7" fmla="*/ 2147483647 h 1445"/>
                <a:gd name="T8" fmla="*/ 0 w 880"/>
                <a:gd name="T9" fmla="*/ 2147483647 h 1445"/>
                <a:gd name="T10" fmla="*/ 2147483647 w 880"/>
                <a:gd name="T11" fmla="*/ 2147483647 h 1445"/>
                <a:gd name="T12" fmla="*/ 2147483647 w 880"/>
                <a:gd name="T13" fmla="*/ 2147483647 h 1445"/>
                <a:gd name="T14" fmla="*/ 2147483647 w 880"/>
                <a:gd name="T15" fmla="*/ 2147483647 h 1445"/>
                <a:gd name="T16" fmla="*/ 2147483647 w 880"/>
                <a:gd name="T17" fmla="*/ 2147483647 h 1445"/>
                <a:gd name="T18" fmla="*/ 2147483647 w 880"/>
                <a:gd name="T19" fmla="*/ 2147483647 h 1445"/>
                <a:gd name="T20" fmla="*/ 2147483647 w 880"/>
                <a:gd name="T21" fmla="*/ 2147483647 h 1445"/>
                <a:gd name="T22" fmla="*/ 2147483647 w 880"/>
                <a:gd name="T23" fmla="*/ 2147483647 h 1445"/>
                <a:gd name="T24" fmla="*/ 2147483647 w 880"/>
                <a:gd name="T25" fmla="*/ 2147483647 h 1445"/>
                <a:gd name="T26" fmla="*/ 2147483647 w 880"/>
                <a:gd name="T27" fmla="*/ 2147483647 h 1445"/>
                <a:gd name="T28" fmla="*/ 2147483647 w 880"/>
                <a:gd name="T29" fmla="*/ 2147483647 h 1445"/>
                <a:gd name="T30" fmla="*/ 2147483647 w 880"/>
                <a:gd name="T31" fmla="*/ 2147483647 h 1445"/>
                <a:gd name="T32" fmla="*/ 2147483647 w 880"/>
                <a:gd name="T33" fmla="*/ 2147483647 h 1445"/>
                <a:gd name="T34" fmla="*/ 2147483647 w 880"/>
                <a:gd name="T35" fmla="*/ 2147483647 h 1445"/>
                <a:gd name="T36" fmla="*/ 2147483647 w 880"/>
                <a:gd name="T37" fmla="*/ 2147483647 h 1445"/>
                <a:gd name="T38" fmla="*/ 2147483647 w 880"/>
                <a:gd name="T39" fmla="*/ 2147483647 h 1445"/>
                <a:gd name="T40" fmla="*/ 2147483647 w 880"/>
                <a:gd name="T41" fmla="*/ 2147483647 h 1445"/>
                <a:gd name="T42" fmla="*/ 2147483647 w 880"/>
                <a:gd name="T43" fmla="*/ 2147483647 h 1445"/>
                <a:gd name="T44" fmla="*/ 2147483647 w 880"/>
                <a:gd name="T45" fmla="*/ 2147483647 h 1445"/>
                <a:gd name="T46" fmla="*/ 2147483647 w 880"/>
                <a:gd name="T47" fmla="*/ 2147483647 h 1445"/>
                <a:gd name="T48" fmla="*/ 2147483647 w 880"/>
                <a:gd name="T49" fmla="*/ 2147483647 h 1445"/>
                <a:gd name="T50" fmla="*/ 2147483647 w 880"/>
                <a:gd name="T51" fmla="*/ 2147483647 h 1445"/>
                <a:gd name="T52" fmla="*/ 2147483647 w 880"/>
                <a:gd name="T53" fmla="*/ 2147483647 h 1445"/>
                <a:gd name="T54" fmla="*/ 2147483647 w 880"/>
                <a:gd name="T55" fmla="*/ 2147483647 h 1445"/>
                <a:gd name="T56" fmla="*/ 2147483647 w 880"/>
                <a:gd name="T57" fmla="*/ 2147483647 h 1445"/>
                <a:gd name="T58" fmla="*/ 2147483647 w 880"/>
                <a:gd name="T59" fmla="*/ 2147483647 h 1445"/>
                <a:gd name="T60" fmla="*/ 2147483647 w 880"/>
                <a:gd name="T61" fmla="*/ 2147483647 h 1445"/>
                <a:gd name="T62" fmla="*/ 2147483647 w 880"/>
                <a:gd name="T63" fmla="*/ 2147483647 h 1445"/>
                <a:gd name="T64" fmla="*/ 2147483647 w 880"/>
                <a:gd name="T65" fmla="*/ 2147483647 h 1445"/>
                <a:gd name="T66" fmla="*/ 2147483647 w 880"/>
                <a:gd name="T67" fmla="*/ 2147483647 h 1445"/>
                <a:gd name="T68" fmla="*/ 2147483647 w 880"/>
                <a:gd name="T69" fmla="*/ 2147483647 h 1445"/>
                <a:gd name="T70" fmla="*/ 2147483647 w 880"/>
                <a:gd name="T71" fmla="*/ 2147483647 h 1445"/>
                <a:gd name="T72" fmla="*/ 2147483647 w 880"/>
                <a:gd name="T73" fmla="*/ 0 h 1445"/>
                <a:gd name="T74" fmla="*/ 2147483647 w 880"/>
                <a:gd name="T75" fmla="*/ 2147483647 h 1445"/>
                <a:gd name="T76" fmla="*/ 2147483647 w 880"/>
                <a:gd name="T77" fmla="*/ 2147483647 h 1445"/>
                <a:gd name="T78" fmla="*/ 2147483647 w 880"/>
                <a:gd name="T79" fmla="*/ 2147483647 h 1445"/>
                <a:gd name="T80" fmla="*/ 2147483647 w 880"/>
                <a:gd name="T81" fmla="*/ 2147483647 h 1445"/>
                <a:gd name="T82" fmla="*/ 2147483647 w 880"/>
                <a:gd name="T83" fmla="*/ 2147483647 h 1445"/>
                <a:gd name="T84" fmla="*/ 2147483647 w 880"/>
                <a:gd name="T85" fmla="*/ 2147483647 h 1445"/>
                <a:gd name="T86" fmla="*/ 2147483647 w 880"/>
                <a:gd name="T87" fmla="*/ 2147483647 h 1445"/>
                <a:gd name="T88" fmla="*/ 2147483647 w 880"/>
                <a:gd name="T89" fmla="*/ 2147483647 h 1445"/>
                <a:gd name="T90" fmla="*/ 2147483647 w 880"/>
                <a:gd name="T91" fmla="*/ 2147483647 h 1445"/>
                <a:gd name="T92" fmla="*/ 2147483647 w 880"/>
                <a:gd name="T93" fmla="*/ 2147483647 h 1445"/>
                <a:gd name="T94" fmla="*/ 2147483647 w 880"/>
                <a:gd name="T95" fmla="*/ 2147483647 h 1445"/>
                <a:gd name="T96" fmla="*/ 2147483647 w 880"/>
                <a:gd name="T97" fmla="*/ 2147483647 h 1445"/>
                <a:gd name="T98" fmla="*/ 2147483647 w 880"/>
                <a:gd name="T99" fmla="*/ 2147483647 h 1445"/>
                <a:gd name="T100" fmla="*/ 2147483647 w 880"/>
                <a:gd name="T101" fmla="*/ 2147483647 h 1445"/>
                <a:gd name="T102" fmla="*/ 2147483647 w 880"/>
                <a:gd name="T103" fmla="*/ 2147483647 h 1445"/>
                <a:gd name="T104" fmla="*/ 2147483647 w 880"/>
                <a:gd name="T105" fmla="*/ 2147483647 h 1445"/>
                <a:gd name="T106" fmla="*/ 2147483647 w 880"/>
                <a:gd name="T107" fmla="*/ 2147483647 h 1445"/>
                <a:gd name="T108" fmla="*/ 2147483647 w 880"/>
                <a:gd name="T109" fmla="*/ 2147483647 h 1445"/>
                <a:gd name="T110" fmla="*/ 2147483647 w 880"/>
                <a:gd name="T111" fmla="*/ 2147483647 h 1445"/>
                <a:gd name="T112" fmla="*/ 2147483647 w 880"/>
                <a:gd name="T113" fmla="*/ 2147483647 h 1445"/>
                <a:gd name="T114" fmla="*/ 2147483647 w 880"/>
                <a:gd name="T115" fmla="*/ 2147483647 h 1445"/>
                <a:gd name="T116" fmla="*/ 2147483647 w 880"/>
                <a:gd name="T117" fmla="*/ 2147483647 h 1445"/>
                <a:gd name="T118" fmla="*/ 0 w 880"/>
                <a:gd name="T119" fmla="*/ 2147483647 h 14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0"/>
                <a:gd name="T181" fmla="*/ 0 h 1445"/>
                <a:gd name="T182" fmla="*/ 880 w 880"/>
                <a:gd name="T183" fmla="*/ 1445 h 144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0" h="1445">
                  <a:moveTo>
                    <a:pt x="0" y="1445"/>
                  </a:moveTo>
                  <a:lnTo>
                    <a:pt x="0" y="1368"/>
                  </a:lnTo>
                  <a:lnTo>
                    <a:pt x="0" y="1301"/>
                  </a:lnTo>
                  <a:lnTo>
                    <a:pt x="0" y="1225"/>
                  </a:lnTo>
                  <a:lnTo>
                    <a:pt x="0" y="1167"/>
                  </a:lnTo>
                  <a:lnTo>
                    <a:pt x="10" y="1119"/>
                  </a:lnTo>
                  <a:lnTo>
                    <a:pt x="10" y="1062"/>
                  </a:lnTo>
                  <a:lnTo>
                    <a:pt x="20" y="1005"/>
                  </a:lnTo>
                  <a:lnTo>
                    <a:pt x="29" y="976"/>
                  </a:lnTo>
                  <a:lnTo>
                    <a:pt x="29" y="947"/>
                  </a:lnTo>
                  <a:lnTo>
                    <a:pt x="39" y="918"/>
                  </a:lnTo>
                  <a:lnTo>
                    <a:pt x="39" y="880"/>
                  </a:lnTo>
                  <a:lnTo>
                    <a:pt x="48" y="851"/>
                  </a:lnTo>
                  <a:lnTo>
                    <a:pt x="58" y="813"/>
                  </a:lnTo>
                  <a:lnTo>
                    <a:pt x="67" y="784"/>
                  </a:lnTo>
                  <a:lnTo>
                    <a:pt x="77" y="746"/>
                  </a:lnTo>
                  <a:lnTo>
                    <a:pt x="96" y="717"/>
                  </a:lnTo>
                  <a:lnTo>
                    <a:pt x="106" y="689"/>
                  </a:lnTo>
                  <a:lnTo>
                    <a:pt x="125" y="660"/>
                  </a:lnTo>
                  <a:lnTo>
                    <a:pt x="134" y="622"/>
                  </a:lnTo>
                  <a:lnTo>
                    <a:pt x="153" y="603"/>
                  </a:lnTo>
                  <a:lnTo>
                    <a:pt x="163" y="574"/>
                  </a:lnTo>
                  <a:lnTo>
                    <a:pt x="182" y="536"/>
                  </a:lnTo>
                  <a:lnTo>
                    <a:pt x="201" y="507"/>
                  </a:lnTo>
                  <a:lnTo>
                    <a:pt x="220" y="488"/>
                  </a:lnTo>
                  <a:lnTo>
                    <a:pt x="230" y="469"/>
                  </a:lnTo>
                  <a:lnTo>
                    <a:pt x="249" y="440"/>
                  </a:lnTo>
                  <a:lnTo>
                    <a:pt x="268" y="411"/>
                  </a:lnTo>
                  <a:lnTo>
                    <a:pt x="306" y="373"/>
                  </a:lnTo>
                  <a:lnTo>
                    <a:pt x="335" y="335"/>
                  </a:lnTo>
                  <a:lnTo>
                    <a:pt x="383" y="287"/>
                  </a:lnTo>
                  <a:lnTo>
                    <a:pt x="421" y="249"/>
                  </a:lnTo>
                  <a:lnTo>
                    <a:pt x="469" y="210"/>
                  </a:lnTo>
                  <a:lnTo>
                    <a:pt x="507" y="172"/>
                  </a:lnTo>
                  <a:lnTo>
                    <a:pt x="536" y="153"/>
                  </a:lnTo>
                  <a:lnTo>
                    <a:pt x="469" y="38"/>
                  </a:lnTo>
                  <a:lnTo>
                    <a:pt x="880" y="0"/>
                  </a:lnTo>
                  <a:lnTo>
                    <a:pt x="737" y="507"/>
                  </a:lnTo>
                  <a:lnTo>
                    <a:pt x="689" y="411"/>
                  </a:lnTo>
                  <a:lnTo>
                    <a:pt x="670" y="421"/>
                  </a:lnTo>
                  <a:lnTo>
                    <a:pt x="660" y="440"/>
                  </a:lnTo>
                  <a:lnTo>
                    <a:pt x="631" y="488"/>
                  </a:lnTo>
                  <a:lnTo>
                    <a:pt x="612" y="517"/>
                  </a:lnTo>
                  <a:lnTo>
                    <a:pt x="593" y="545"/>
                  </a:lnTo>
                  <a:lnTo>
                    <a:pt x="584" y="574"/>
                  </a:lnTo>
                  <a:lnTo>
                    <a:pt x="565" y="603"/>
                  </a:lnTo>
                  <a:lnTo>
                    <a:pt x="555" y="631"/>
                  </a:lnTo>
                  <a:lnTo>
                    <a:pt x="545" y="660"/>
                  </a:lnTo>
                  <a:lnTo>
                    <a:pt x="545" y="689"/>
                  </a:lnTo>
                  <a:lnTo>
                    <a:pt x="536" y="717"/>
                  </a:lnTo>
                  <a:lnTo>
                    <a:pt x="526" y="756"/>
                  </a:lnTo>
                  <a:lnTo>
                    <a:pt x="526" y="794"/>
                  </a:lnTo>
                  <a:lnTo>
                    <a:pt x="517" y="823"/>
                  </a:lnTo>
                  <a:lnTo>
                    <a:pt x="517" y="851"/>
                  </a:lnTo>
                  <a:lnTo>
                    <a:pt x="517" y="880"/>
                  </a:lnTo>
                  <a:lnTo>
                    <a:pt x="517" y="899"/>
                  </a:lnTo>
                  <a:lnTo>
                    <a:pt x="536" y="957"/>
                  </a:lnTo>
                  <a:lnTo>
                    <a:pt x="555" y="1005"/>
                  </a:lnTo>
                  <a:lnTo>
                    <a:pt x="574" y="1043"/>
                  </a:lnTo>
                  <a:lnTo>
                    <a:pt x="0" y="144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17" name="Rectangle 5"/>
            <p:cNvSpPr>
              <a:spLocks noChangeArrowheads="1"/>
            </p:cNvSpPr>
            <p:nvPr/>
          </p:nvSpPr>
          <p:spPr bwMode="auto">
            <a:xfrm>
              <a:off x="669925" y="5613535"/>
              <a:ext cx="1365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18" name="Rectangle 6"/>
            <p:cNvSpPr>
              <a:spLocks noChangeArrowheads="1"/>
            </p:cNvSpPr>
            <p:nvPr/>
          </p:nvSpPr>
          <p:spPr bwMode="auto">
            <a:xfrm>
              <a:off x="822325" y="1860685"/>
              <a:ext cx="21558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19" name="Rectangle 7"/>
            <p:cNvSpPr>
              <a:spLocks noChangeArrowheads="1"/>
            </p:cNvSpPr>
            <p:nvPr/>
          </p:nvSpPr>
          <p:spPr bwMode="auto">
            <a:xfrm>
              <a:off x="882650" y="1906723"/>
              <a:ext cx="2230438"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b="1" i="1">
                  <a:solidFill>
                    <a:srgbClr val="000000"/>
                  </a:solidFill>
                </a:rPr>
                <a:t>Total System</a:t>
              </a:r>
              <a:endParaRPr lang="en-US"/>
            </a:p>
          </p:txBody>
        </p:sp>
        <p:sp>
          <p:nvSpPr>
            <p:cNvPr id="38920" name="Rectangle 8"/>
            <p:cNvSpPr>
              <a:spLocks noChangeArrowheads="1"/>
            </p:cNvSpPr>
            <p:nvPr/>
          </p:nvSpPr>
          <p:spPr bwMode="auto">
            <a:xfrm>
              <a:off x="746125" y="2590935"/>
              <a:ext cx="21859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21" name="Rectangle 9"/>
            <p:cNvSpPr>
              <a:spLocks noChangeArrowheads="1"/>
            </p:cNvSpPr>
            <p:nvPr/>
          </p:nvSpPr>
          <p:spPr bwMode="auto">
            <a:xfrm>
              <a:off x="806450" y="2636973"/>
              <a:ext cx="22606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b="1" i="1">
                  <a:solidFill>
                    <a:srgbClr val="000000"/>
                  </a:solidFill>
                </a:rPr>
                <a:t>Sub-Systems</a:t>
              </a:r>
              <a:endParaRPr lang="en-US"/>
            </a:p>
          </p:txBody>
        </p:sp>
        <p:sp>
          <p:nvSpPr>
            <p:cNvPr id="38922" name="Rectangle 10"/>
            <p:cNvSpPr>
              <a:spLocks noChangeArrowheads="1"/>
            </p:cNvSpPr>
            <p:nvPr/>
          </p:nvSpPr>
          <p:spPr bwMode="auto">
            <a:xfrm>
              <a:off x="715963" y="3319598"/>
              <a:ext cx="19272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23" name="Rectangle 11"/>
            <p:cNvSpPr>
              <a:spLocks noChangeArrowheads="1"/>
            </p:cNvSpPr>
            <p:nvPr/>
          </p:nvSpPr>
          <p:spPr bwMode="auto">
            <a:xfrm>
              <a:off x="776288" y="3365635"/>
              <a:ext cx="20034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b="1" i="1">
                  <a:solidFill>
                    <a:srgbClr val="000000"/>
                  </a:solidFill>
                </a:rPr>
                <a:t>Assemblies</a:t>
              </a:r>
              <a:endParaRPr lang="en-US"/>
            </a:p>
          </p:txBody>
        </p:sp>
        <p:sp>
          <p:nvSpPr>
            <p:cNvPr id="38924" name="Rectangle 12"/>
            <p:cNvSpPr>
              <a:spLocks noChangeArrowheads="1"/>
            </p:cNvSpPr>
            <p:nvPr/>
          </p:nvSpPr>
          <p:spPr bwMode="auto">
            <a:xfrm>
              <a:off x="715963" y="3957773"/>
              <a:ext cx="210978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25" name="Rectangle 13"/>
            <p:cNvSpPr>
              <a:spLocks noChangeArrowheads="1"/>
            </p:cNvSpPr>
            <p:nvPr/>
          </p:nvSpPr>
          <p:spPr bwMode="auto">
            <a:xfrm>
              <a:off x="776288" y="4003810"/>
              <a:ext cx="218598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b="1" i="1">
                  <a:solidFill>
                    <a:srgbClr val="000000"/>
                  </a:solidFill>
                </a:rPr>
                <a:t>Components</a:t>
              </a:r>
              <a:endParaRPr lang="en-US"/>
            </a:p>
          </p:txBody>
        </p:sp>
        <p:grpSp>
          <p:nvGrpSpPr>
            <p:cNvPr id="38926" name="Group 14"/>
            <p:cNvGrpSpPr>
              <a:grpSpLocks/>
            </p:cNvGrpSpPr>
            <p:nvPr/>
          </p:nvGrpSpPr>
          <p:grpSpPr bwMode="auto">
            <a:xfrm>
              <a:off x="3508375" y="5081723"/>
              <a:ext cx="546100" cy="319087"/>
              <a:chOff x="2210" y="3459"/>
              <a:chExt cx="344" cy="201"/>
            </a:xfrm>
          </p:grpSpPr>
          <p:grpSp>
            <p:nvGrpSpPr>
              <p:cNvPr id="39559" name="Group 15"/>
              <p:cNvGrpSpPr>
                <a:grpSpLocks/>
              </p:cNvGrpSpPr>
              <p:nvPr/>
            </p:nvGrpSpPr>
            <p:grpSpPr bwMode="auto">
              <a:xfrm>
                <a:off x="2210" y="3459"/>
                <a:ext cx="344" cy="172"/>
                <a:chOff x="2210" y="3459"/>
                <a:chExt cx="344" cy="172"/>
              </a:xfrm>
            </p:grpSpPr>
            <p:sp>
              <p:nvSpPr>
                <p:cNvPr id="39561" name="Freeform 16"/>
                <p:cNvSpPr>
                  <a:spLocks/>
                </p:cNvSpPr>
                <p:nvPr/>
              </p:nvSpPr>
              <p:spPr bwMode="auto">
                <a:xfrm>
                  <a:off x="2210" y="3459"/>
                  <a:ext cx="344" cy="172"/>
                </a:xfrm>
                <a:custGeom>
                  <a:avLst/>
                  <a:gdLst>
                    <a:gd name="T0" fmla="*/ 316 w 344"/>
                    <a:gd name="T1" fmla="*/ 19 h 172"/>
                    <a:gd name="T2" fmla="*/ 306 w 344"/>
                    <a:gd name="T3" fmla="*/ 19 h 172"/>
                    <a:gd name="T4" fmla="*/ 287 w 344"/>
                    <a:gd name="T5" fmla="*/ 19 h 172"/>
                    <a:gd name="T6" fmla="*/ 268 w 344"/>
                    <a:gd name="T7" fmla="*/ 9 h 172"/>
                    <a:gd name="T8" fmla="*/ 249 w 344"/>
                    <a:gd name="T9" fmla="*/ 0 h 172"/>
                    <a:gd name="T10" fmla="*/ 230 w 344"/>
                    <a:gd name="T11" fmla="*/ 0 h 172"/>
                    <a:gd name="T12" fmla="*/ 220 w 344"/>
                    <a:gd name="T13" fmla="*/ 0 h 172"/>
                    <a:gd name="T14" fmla="*/ 210 w 344"/>
                    <a:gd name="T15" fmla="*/ 0 h 172"/>
                    <a:gd name="T16" fmla="*/ 201 w 344"/>
                    <a:gd name="T17" fmla="*/ 0 h 172"/>
                    <a:gd name="T18" fmla="*/ 191 w 344"/>
                    <a:gd name="T19" fmla="*/ 9 h 172"/>
                    <a:gd name="T20" fmla="*/ 191 w 344"/>
                    <a:gd name="T21" fmla="*/ 9 h 172"/>
                    <a:gd name="T22" fmla="*/ 191 w 344"/>
                    <a:gd name="T23" fmla="*/ 19 h 172"/>
                    <a:gd name="T24" fmla="*/ 201 w 344"/>
                    <a:gd name="T25" fmla="*/ 29 h 172"/>
                    <a:gd name="T26" fmla="*/ 201 w 344"/>
                    <a:gd name="T27" fmla="*/ 38 h 172"/>
                    <a:gd name="T28" fmla="*/ 201 w 344"/>
                    <a:gd name="T29" fmla="*/ 48 h 172"/>
                    <a:gd name="T30" fmla="*/ 191 w 344"/>
                    <a:gd name="T31" fmla="*/ 57 h 172"/>
                    <a:gd name="T32" fmla="*/ 191 w 344"/>
                    <a:gd name="T33" fmla="*/ 57 h 172"/>
                    <a:gd name="T34" fmla="*/ 172 w 344"/>
                    <a:gd name="T35" fmla="*/ 67 h 172"/>
                    <a:gd name="T36" fmla="*/ 172 w 344"/>
                    <a:gd name="T37" fmla="*/ 67 h 172"/>
                    <a:gd name="T38" fmla="*/ 163 w 344"/>
                    <a:gd name="T39" fmla="*/ 57 h 172"/>
                    <a:gd name="T40" fmla="*/ 153 w 344"/>
                    <a:gd name="T41" fmla="*/ 57 h 172"/>
                    <a:gd name="T42" fmla="*/ 144 w 344"/>
                    <a:gd name="T43" fmla="*/ 48 h 172"/>
                    <a:gd name="T44" fmla="*/ 134 w 344"/>
                    <a:gd name="T45" fmla="*/ 38 h 172"/>
                    <a:gd name="T46" fmla="*/ 134 w 344"/>
                    <a:gd name="T47" fmla="*/ 29 h 172"/>
                    <a:gd name="T48" fmla="*/ 134 w 344"/>
                    <a:gd name="T49" fmla="*/ 19 h 172"/>
                    <a:gd name="T50" fmla="*/ 124 w 344"/>
                    <a:gd name="T51" fmla="*/ 19 h 172"/>
                    <a:gd name="T52" fmla="*/ 105 w 344"/>
                    <a:gd name="T53" fmla="*/ 9 h 172"/>
                    <a:gd name="T54" fmla="*/ 96 w 344"/>
                    <a:gd name="T55" fmla="*/ 9 h 172"/>
                    <a:gd name="T56" fmla="*/ 77 w 344"/>
                    <a:gd name="T57" fmla="*/ 9 h 172"/>
                    <a:gd name="T58" fmla="*/ 48 w 344"/>
                    <a:gd name="T59" fmla="*/ 9 h 172"/>
                    <a:gd name="T60" fmla="*/ 10 w 344"/>
                    <a:gd name="T61" fmla="*/ 9 h 172"/>
                    <a:gd name="T62" fmla="*/ 10 w 344"/>
                    <a:gd name="T63" fmla="*/ 19 h 172"/>
                    <a:gd name="T64" fmla="*/ 10 w 344"/>
                    <a:gd name="T65" fmla="*/ 29 h 172"/>
                    <a:gd name="T66" fmla="*/ 0 w 344"/>
                    <a:gd name="T67" fmla="*/ 48 h 172"/>
                    <a:gd name="T68" fmla="*/ 0 w 344"/>
                    <a:gd name="T69" fmla="*/ 57 h 172"/>
                    <a:gd name="T70" fmla="*/ 0 w 344"/>
                    <a:gd name="T71" fmla="*/ 67 h 172"/>
                    <a:gd name="T72" fmla="*/ 10 w 344"/>
                    <a:gd name="T73" fmla="*/ 76 h 172"/>
                    <a:gd name="T74" fmla="*/ 10 w 344"/>
                    <a:gd name="T75" fmla="*/ 76 h 172"/>
                    <a:gd name="T76" fmla="*/ 19 w 344"/>
                    <a:gd name="T77" fmla="*/ 76 h 172"/>
                    <a:gd name="T78" fmla="*/ 29 w 344"/>
                    <a:gd name="T79" fmla="*/ 67 h 172"/>
                    <a:gd name="T80" fmla="*/ 38 w 344"/>
                    <a:gd name="T81" fmla="*/ 67 h 172"/>
                    <a:gd name="T82" fmla="*/ 48 w 344"/>
                    <a:gd name="T83" fmla="*/ 67 h 172"/>
                    <a:gd name="T84" fmla="*/ 48 w 344"/>
                    <a:gd name="T85" fmla="*/ 67 h 172"/>
                    <a:gd name="T86" fmla="*/ 57 w 344"/>
                    <a:gd name="T87" fmla="*/ 76 h 172"/>
                    <a:gd name="T88" fmla="*/ 57 w 344"/>
                    <a:gd name="T89" fmla="*/ 86 h 172"/>
                    <a:gd name="T90" fmla="*/ 57 w 344"/>
                    <a:gd name="T91" fmla="*/ 86 h 172"/>
                    <a:gd name="T92" fmla="*/ 57 w 344"/>
                    <a:gd name="T93" fmla="*/ 105 h 172"/>
                    <a:gd name="T94" fmla="*/ 48 w 344"/>
                    <a:gd name="T95" fmla="*/ 115 h 172"/>
                    <a:gd name="T96" fmla="*/ 48 w 344"/>
                    <a:gd name="T97" fmla="*/ 115 h 172"/>
                    <a:gd name="T98" fmla="*/ 38 w 344"/>
                    <a:gd name="T99" fmla="*/ 124 h 172"/>
                    <a:gd name="T100" fmla="*/ 29 w 344"/>
                    <a:gd name="T101" fmla="*/ 124 h 172"/>
                    <a:gd name="T102" fmla="*/ 19 w 344"/>
                    <a:gd name="T103" fmla="*/ 124 h 172"/>
                    <a:gd name="T104" fmla="*/ 10 w 344"/>
                    <a:gd name="T105" fmla="*/ 124 h 172"/>
                    <a:gd name="T106" fmla="*/ 0 w 344"/>
                    <a:gd name="T107" fmla="*/ 124 h 172"/>
                    <a:gd name="T108" fmla="*/ 0 w 344"/>
                    <a:gd name="T109" fmla="*/ 134 h 172"/>
                    <a:gd name="T110" fmla="*/ 10 w 344"/>
                    <a:gd name="T111" fmla="*/ 143 h 172"/>
                    <a:gd name="T112" fmla="*/ 10 w 344"/>
                    <a:gd name="T113" fmla="*/ 153 h 172"/>
                    <a:gd name="T114" fmla="*/ 19 w 344"/>
                    <a:gd name="T115" fmla="*/ 162 h 172"/>
                    <a:gd name="T116" fmla="*/ 19 w 344"/>
                    <a:gd name="T117" fmla="*/ 172 h 172"/>
                    <a:gd name="T118" fmla="*/ 344 w 344"/>
                    <a:gd name="T119" fmla="*/ 172 h 1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4"/>
                    <a:gd name="T181" fmla="*/ 0 h 172"/>
                    <a:gd name="T182" fmla="*/ 344 w 344"/>
                    <a:gd name="T183" fmla="*/ 172 h 1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4" h="172">
                      <a:moveTo>
                        <a:pt x="344" y="172"/>
                      </a:moveTo>
                      <a:lnTo>
                        <a:pt x="316" y="19"/>
                      </a:lnTo>
                      <a:lnTo>
                        <a:pt x="306" y="19"/>
                      </a:lnTo>
                      <a:lnTo>
                        <a:pt x="296" y="19"/>
                      </a:lnTo>
                      <a:lnTo>
                        <a:pt x="287" y="19"/>
                      </a:lnTo>
                      <a:lnTo>
                        <a:pt x="277" y="9"/>
                      </a:lnTo>
                      <a:lnTo>
                        <a:pt x="268" y="9"/>
                      </a:lnTo>
                      <a:lnTo>
                        <a:pt x="258" y="9"/>
                      </a:lnTo>
                      <a:lnTo>
                        <a:pt x="249" y="0"/>
                      </a:lnTo>
                      <a:lnTo>
                        <a:pt x="239" y="0"/>
                      </a:lnTo>
                      <a:lnTo>
                        <a:pt x="230" y="0"/>
                      </a:lnTo>
                      <a:lnTo>
                        <a:pt x="220" y="0"/>
                      </a:lnTo>
                      <a:lnTo>
                        <a:pt x="210" y="0"/>
                      </a:lnTo>
                      <a:lnTo>
                        <a:pt x="201" y="0"/>
                      </a:lnTo>
                      <a:lnTo>
                        <a:pt x="191" y="0"/>
                      </a:lnTo>
                      <a:lnTo>
                        <a:pt x="191" y="9"/>
                      </a:lnTo>
                      <a:lnTo>
                        <a:pt x="191" y="19"/>
                      </a:lnTo>
                      <a:lnTo>
                        <a:pt x="191" y="29"/>
                      </a:lnTo>
                      <a:lnTo>
                        <a:pt x="201" y="29"/>
                      </a:lnTo>
                      <a:lnTo>
                        <a:pt x="201" y="38"/>
                      </a:lnTo>
                      <a:lnTo>
                        <a:pt x="201" y="48"/>
                      </a:lnTo>
                      <a:lnTo>
                        <a:pt x="191" y="57"/>
                      </a:lnTo>
                      <a:lnTo>
                        <a:pt x="182" y="67"/>
                      </a:lnTo>
                      <a:lnTo>
                        <a:pt x="172" y="67"/>
                      </a:lnTo>
                      <a:lnTo>
                        <a:pt x="163" y="67"/>
                      </a:lnTo>
                      <a:lnTo>
                        <a:pt x="163" y="57"/>
                      </a:lnTo>
                      <a:lnTo>
                        <a:pt x="153" y="57"/>
                      </a:lnTo>
                      <a:lnTo>
                        <a:pt x="144" y="48"/>
                      </a:lnTo>
                      <a:lnTo>
                        <a:pt x="134" y="48"/>
                      </a:lnTo>
                      <a:lnTo>
                        <a:pt x="134" y="38"/>
                      </a:lnTo>
                      <a:lnTo>
                        <a:pt x="134" y="29"/>
                      </a:lnTo>
                      <a:lnTo>
                        <a:pt x="134" y="19"/>
                      </a:lnTo>
                      <a:lnTo>
                        <a:pt x="124" y="19"/>
                      </a:lnTo>
                      <a:lnTo>
                        <a:pt x="115" y="19"/>
                      </a:lnTo>
                      <a:lnTo>
                        <a:pt x="105" y="9"/>
                      </a:lnTo>
                      <a:lnTo>
                        <a:pt x="96" y="9"/>
                      </a:lnTo>
                      <a:lnTo>
                        <a:pt x="86" y="9"/>
                      </a:lnTo>
                      <a:lnTo>
                        <a:pt x="77" y="9"/>
                      </a:lnTo>
                      <a:lnTo>
                        <a:pt x="57" y="9"/>
                      </a:lnTo>
                      <a:lnTo>
                        <a:pt x="48" y="9"/>
                      </a:lnTo>
                      <a:lnTo>
                        <a:pt x="29" y="9"/>
                      </a:lnTo>
                      <a:lnTo>
                        <a:pt x="10" y="9"/>
                      </a:lnTo>
                      <a:lnTo>
                        <a:pt x="10" y="19"/>
                      </a:lnTo>
                      <a:lnTo>
                        <a:pt x="10" y="29"/>
                      </a:lnTo>
                      <a:lnTo>
                        <a:pt x="0" y="38"/>
                      </a:lnTo>
                      <a:lnTo>
                        <a:pt x="0" y="48"/>
                      </a:lnTo>
                      <a:lnTo>
                        <a:pt x="0" y="57"/>
                      </a:lnTo>
                      <a:lnTo>
                        <a:pt x="0" y="67"/>
                      </a:lnTo>
                      <a:lnTo>
                        <a:pt x="10" y="76"/>
                      </a:lnTo>
                      <a:lnTo>
                        <a:pt x="19" y="76"/>
                      </a:lnTo>
                      <a:lnTo>
                        <a:pt x="29" y="67"/>
                      </a:lnTo>
                      <a:lnTo>
                        <a:pt x="38" y="67"/>
                      </a:lnTo>
                      <a:lnTo>
                        <a:pt x="48" y="67"/>
                      </a:lnTo>
                      <a:lnTo>
                        <a:pt x="57" y="67"/>
                      </a:lnTo>
                      <a:lnTo>
                        <a:pt x="57" y="76"/>
                      </a:lnTo>
                      <a:lnTo>
                        <a:pt x="57" y="86"/>
                      </a:lnTo>
                      <a:lnTo>
                        <a:pt x="57" y="96"/>
                      </a:lnTo>
                      <a:lnTo>
                        <a:pt x="57" y="105"/>
                      </a:lnTo>
                      <a:lnTo>
                        <a:pt x="48" y="115"/>
                      </a:lnTo>
                      <a:lnTo>
                        <a:pt x="38" y="124"/>
                      </a:lnTo>
                      <a:lnTo>
                        <a:pt x="29" y="124"/>
                      </a:lnTo>
                      <a:lnTo>
                        <a:pt x="19" y="124"/>
                      </a:lnTo>
                      <a:lnTo>
                        <a:pt x="10" y="124"/>
                      </a:lnTo>
                      <a:lnTo>
                        <a:pt x="0" y="124"/>
                      </a:lnTo>
                      <a:lnTo>
                        <a:pt x="0" y="134"/>
                      </a:lnTo>
                      <a:lnTo>
                        <a:pt x="10" y="143"/>
                      </a:lnTo>
                      <a:lnTo>
                        <a:pt x="10" y="153"/>
                      </a:lnTo>
                      <a:lnTo>
                        <a:pt x="10" y="162"/>
                      </a:lnTo>
                      <a:lnTo>
                        <a:pt x="19" y="162"/>
                      </a:lnTo>
                      <a:lnTo>
                        <a:pt x="19" y="172"/>
                      </a:lnTo>
                      <a:lnTo>
                        <a:pt x="29" y="172"/>
                      </a:lnTo>
                      <a:lnTo>
                        <a:pt x="344" y="172"/>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62" name="Freeform 17"/>
                <p:cNvSpPr>
                  <a:spLocks/>
                </p:cNvSpPr>
                <p:nvPr/>
              </p:nvSpPr>
              <p:spPr bwMode="auto">
                <a:xfrm>
                  <a:off x="2210" y="3459"/>
                  <a:ext cx="344" cy="172"/>
                </a:xfrm>
                <a:custGeom>
                  <a:avLst/>
                  <a:gdLst>
                    <a:gd name="T0" fmla="*/ 316 w 344"/>
                    <a:gd name="T1" fmla="*/ 19 h 172"/>
                    <a:gd name="T2" fmla="*/ 306 w 344"/>
                    <a:gd name="T3" fmla="*/ 19 h 172"/>
                    <a:gd name="T4" fmla="*/ 287 w 344"/>
                    <a:gd name="T5" fmla="*/ 19 h 172"/>
                    <a:gd name="T6" fmla="*/ 268 w 344"/>
                    <a:gd name="T7" fmla="*/ 9 h 172"/>
                    <a:gd name="T8" fmla="*/ 249 w 344"/>
                    <a:gd name="T9" fmla="*/ 0 h 172"/>
                    <a:gd name="T10" fmla="*/ 230 w 344"/>
                    <a:gd name="T11" fmla="*/ 0 h 172"/>
                    <a:gd name="T12" fmla="*/ 220 w 344"/>
                    <a:gd name="T13" fmla="*/ 0 h 172"/>
                    <a:gd name="T14" fmla="*/ 210 w 344"/>
                    <a:gd name="T15" fmla="*/ 0 h 172"/>
                    <a:gd name="T16" fmla="*/ 201 w 344"/>
                    <a:gd name="T17" fmla="*/ 0 h 172"/>
                    <a:gd name="T18" fmla="*/ 191 w 344"/>
                    <a:gd name="T19" fmla="*/ 9 h 172"/>
                    <a:gd name="T20" fmla="*/ 191 w 344"/>
                    <a:gd name="T21" fmla="*/ 9 h 172"/>
                    <a:gd name="T22" fmla="*/ 191 w 344"/>
                    <a:gd name="T23" fmla="*/ 19 h 172"/>
                    <a:gd name="T24" fmla="*/ 201 w 344"/>
                    <a:gd name="T25" fmla="*/ 29 h 172"/>
                    <a:gd name="T26" fmla="*/ 201 w 344"/>
                    <a:gd name="T27" fmla="*/ 38 h 172"/>
                    <a:gd name="T28" fmla="*/ 201 w 344"/>
                    <a:gd name="T29" fmla="*/ 48 h 172"/>
                    <a:gd name="T30" fmla="*/ 191 w 344"/>
                    <a:gd name="T31" fmla="*/ 57 h 172"/>
                    <a:gd name="T32" fmla="*/ 191 w 344"/>
                    <a:gd name="T33" fmla="*/ 57 h 172"/>
                    <a:gd name="T34" fmla="*/ 172 w 344"/>
                    <a:gd name="T35" fmla="*/ 67 h 172"/>
                    <a:gd name="T36" fmla="*/ 172 w 344"/>
                    <a:gd name="T37" fmla="*/ 67 h 172"/>
                    <a:gd name="T38" fmla="*/ 163 w 344"/>
                    <a:gd name="T39" fmla="*/ 57 h 172"/>
                    <a:gd name="T40" fmla="*/ 153 w 344"/>
                    <a:gd name="T41" fmla="*/ 57 h 172"/>
                    <a:gd name="T42" fmla="*/ 144 w 344"/>
                    <a:gd name="T43" fmla="*/ 48 h 172"/>
                    <a:gd name="T44" fmla="*/ 134 w 344"/>
                    <a:gd name="T45" fmla="*/ 38 h 172"/>
                    <a:gd name="T46" fmla="*/ 134 w 344"/>
                    <a:gd name="T47" fmla="*/ 29 h 172"/>
                    <a:gd name="T48" fmla="*/ 134 w 344"/>
                    <a:gd name="T49" fmla="*/ 19 h 172"/>
                    <a:gd name="T50" fmla="*/ 124 w 344"/>
                    <a:gd name="T51" fmla="*/ 19 h 172"/>
                    <a:gd name="T52" fmla="*/ 105 w 344"/>
                    <a:gd name="T53" fmla="*/ 9 h 172"/>
                    <a:gd name="T54" fmla="*/ 96 w 344"/>
                    <a:gd name="T55" fmla="*/ 9 h 172"/>
                    <a:gd name="T56" fmla="*/ 77 w 344"/>
                    <a:gd name="T57" fmla="*/ 9 h 172"/>
                    <a:gd name="T58" fmla="*/ 48 w 344"/>
                    <a:gd name="T59" fmla="*/ 9 h 172"/>
                    <a:gd name="T60" fmla="*/ 10 w 344"/>
                    <a:gd name="T61" fmla="*/ 9 h 172"/>
                    <a:gd name="T62" fmla="*/ 10 w 344"/>
                    <a:gd name="T63" fmla="*/ 19 h 172"/>
                    <a:gd name="T64" fmla="*/ 10 w 344"/>
                    <a:gd name="T65" fmla="*/ 29 h 172"/>
                    <a:gd name="T66" fmla="*/ 0 w 344"/>
                    <a:gd name="T67" fmla="*/ 48 h 172"/>
                    <a:gd name="T68" fmla="*/ 0 w 344"/>
                    <a:gd name="T69" fmla="*/ 57 h 172"/>
                    <a:gd name="T70" fmla="*/ 0 w 344"/>
                    <a:gd name="T71" fmla="*/ 67 h 172"/>
                    <a:gd name="T72" fmla="*/ 10 w 344"/>
                    <a:gd name="T73" fmla="*/ 76 h 172"/>
                    <a:gd name="T74" fmla="*/ 10 w 344"/>
                    <a:gd name="T75" fmla="*/ 76 h 172"/>
                    <a:gd name="T76" fmla="*/ 19 w 344"/>
                    <a:gd name="T77" fmla="*/ 76 h 172"/>
                    <a:gd name="T78" fmla="*/ 29 w 344"/>
                    <a:gd name="T79" fmla="*/ 67 h 172"/>
                    <a:gd name="T80" fmla="*/ 38 w 344"/>
                    <a:gd name="T81" fmla="*/ 67 h 172"/>
                    <a:gd name="T82" fmla="*/ 48 w 344"/>
                    <a:gd name="T83" fmla="*/ 67 h 172"/>
                    <a:gd name="T84" fmla="*/ 48 w 344"/>
                    <a:gd name="T85" fmla="*/ 67 h 172"/>
                    <a:gd name="T86" fmla="*/ 57 w 344"/>
                    <a:gd name="T87" fmla="*/ 76 h 172"/>
                    <a:gd name="T88" fmla="*/ 57 w 344"/>
                    <a:gd name="T89" fmla="*/ 86 h 172"/>
                    <a:gd name="T90" fmla="*/ 57 w 344"/>
                    <a:gd name="T91" fmla="*/ 86 h 172"/>
                    <a:gd name="T92" fmla="*/ 57 w 344"/>
                    <a:gd name="T93" fmla="*/ 105 h 172"/>
                    <a:gd name="T94" fmla="*/ 48 w 344"/>
                    <a:gd name="T95" fmla="*/ 115 h 172"/>
                    <a:gd name="T96" fmla="*/ 48 w 344"/>
                    <a:gd name="T97" fmla="*/ 115 h 172"/>
                    <a:gd name="T98" fmla="*/ 38 w 344"/>
                    <a:gd name="T99" fmla="*/ 124 h 172"/>
                    <a:gd name="T100" fmla="*/ 29 w 344"/>
                    <a:gd name="T101" fmla="*/ 124 h 172"/>
                    <a:gd name="T102" fmla="*/ 19 w 344"/>
                    <a:gd name="T103" fmla="*/ 124 h 172"/>
                    <a:gd name="T104" fmla="*/ 10 w 344"/>
                    <a:gd name="T105" fmla="*/ 124 h 172"/>
                    <a:gd name="T106" fmla="*/ 0 w 344"/>
                    <a:gd name="T107" fmla="*/ 124 h 172"/>
                    <a:gd name="T108" fmla="*/ 0 w 344"/>
                    <a:gd name="T109" fmla="*/ 134 h 172"/>
                    <a:gd name="T110" fmla="*/ 10 w 344"/>
                    <a:gd name="T111" fmla="*/ 143 h 172"/>
                    <a:gd name="T112" fmla="*/ 10 w 344"/>
                    <a:gd name="T113" fmla="*/ 153 h 172"/>
                    <a:gd name="T114" fmla="*/ 19 w 344"/>
                    <a:gd name="T115" fmla="*/ 162 h 172"/>
                    <a:gd name="T116" fmla="*/ 19 w 344"/>
                    <a:gd name="T117" fmla="*/ 172 h 172"/>
                    <a:gd name="T118" fmla="*/ 344 w 344"/>
                    <a:gd name="T119" fmla="*/ 172 h 1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4"/>
                    <a:gd name="T181" fmla="*/ 0 h 172"/>
                    <a:gd name="T182" fmla="*/ 344 w 344"/>
                    <a:gd name="T183" fmla="*/ 172 h 1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4" h="172">
                      <a:moveTo>
                        <a:pt x="344" y="172"/>
                      </a:moveTo>
                      <a:lnTo>
                        <a:pt x="316" y="19"/>
                      </a:lnTo>
                      <a:lnTo>
                        <a:pt x="306" y="19"/>
                      </a:lnTo>
                      <a:lnTo>
                        <a:pt x="296" y="19"/>
                      </a:lnTo>
                      <a:lnTo>
                        <a:pt x="287" y="19"/>
                      </a:lnTo>
                      <a:lnTo>
                        <a:pt x="277" y="9"/>
                      </a:lnTo>
                      <a:lnTo>
                        <a:pt x="268" y="9"/>
                      </a:lnTo>
                      <a:lnTo>
                        <a:pt x="258" y="9"/>
                      </a:lnTo>
                      <a:lnTo>
                        <a:pt x="249" y="0"/>
                      </a:lnTo>
                      <a:lnTo>
                        <a:pt x="239" y="0"/>
                      </a:lnTo>
                      <a:lnTo>
                        <a:pt x="230" y="0"/>
                      </a:lnTo>
                      <a:lnTo>
                        <a:pt x="220" y="0"/>
                      </a:lnTo>
                      <a:lnTo>
                        <a:pt x="210" y="0"/>
                      </a:lnTo>
                      <a:lnTo>
                        <a:pt x="201" y="0"/>
                      </a:lnTo>
                      <a:lnTo>
                        <a:pt x="191" y="0"/>
                      </a:lnTo>
                      <a:lnTo>
                        <a:pt x="191" y="9"/>
                      </a:lnTo>
                      <a:lnTo>
                        <a:pt x="191" y="19"/>
                      </a:lnTo>
                      <a:lnTo>
                        <a:pt x="191" y="29"/>
                      </a:lnTo>
                      <a:lnTo>
                        <a:pt x="201" y="29"/>
                      </a:lnTo>
                      <a:lnTo>
                        <a:pt x="201" y="38"/>
                      </a:lnTo>
                      <a:lnTo>
                        <a:pt x="201" y="48"/>
                      </a:lnTo>
                      <a:lnTo>
                        <a:pt x="191" y="57"/>
                      </a:lnTo>
                      <a:lnTo>
                        <a:pt x="182" y="67"/>
                      </a:lnTo>
                      <a:lnTo>
                        <a:pt x="172" y="67"/>
                      </a:lnTo>
                      <a:lnTo>
                        <a:pt x="163" y="67"/>
                      </a:lnTo>
                      <a:lnTo>
                        <a:pt x="163" y="57"/>
                      </a:lnTo>
                      <a:lnTo>
                        <a:pt x="153" y="57"/>
                      </a:lnTo>
                      <a:lnTo>
                        <a:pt x="144" y="48"/>
                      </a:lnTo>
                      <a:lnTo>
                        <a:pt x="134" y="48"/>
                      </a:lnTo>
                      <a:lnTo>
                        <a:pt x="134" y="38"/>
                      </a:lnTo>
                      <a:lnTo>
                        <a:pt x="134" y="29"/>
                      </a:lnTo>
                      <a:lnTo>
                        <a:pt x="134" y="19"/>
                      </a:lnTo>
                      <a:lnTo>
                        <a:pt x="124" y="19"/>
                      </a:lnTo>
                      <a:lnTo>
                        <a:pt x="115" y="19"/>
                      </a:lnTo>
                      <a:lnTo>
                        <a:pt x="105" y="9"/>
                      </a:lnTo>
                      <a:lnTo>
                        <a:pt x="96" y="9"/>
                      </a:lnTo>
                      <a:lnTo>
                        <a:pt x="86" y="9"/>
                      </a:lnTo>
                      <a:lnTo>
                        <a:pt x="77" y="9"/>
                      </a:lnTo>
                      <a:lnTo>
                        <a:pt x="57" y="9"/>
                      </a:lnTo>
                      <a:lnTo>
                        <a:pt x="48" y="9"/>
                      </a:lnTo>
                      <a:lnTo>
                        <a:pt x="29" y="9"/>
                      </a:lnTo>
                      <a:lnTo>
                        <a:pt x="10" y="9"/>
                      </a:lnTo>
                      <a:lnTo>
                        <a:pt x="10" y="19"/>
                      </a:lnTo>
                      <a:lnTo>
                        <a:pt x="10" y="29"/>
                      </a:lnTo>
                      <a:lnTo>
                        <a:pt x="0" y="38"/>
                      </a:lnTo>
                      <a:lnTo>
                        <a:pt x="0" y="48"/>
                      </a:lnTo>
                      <a:lnTo>
                        <a:pt x="0" y="57"/>
                      </a:lnTo>
                      <a:lnTo>
                        <a:pt x="0" y="67"/>
                      </a:lnTo>
                      <a:lnTo>
                        <a:pt x="10" y="76"/>
                      </a:lnTo>
                      <a:lnTo>
                        <a:pt x="19" y="76"/>
                      </a:lnTo>
                      <a:lnTo>
                        <a:pt x="29" y="67"/>
                      </a:lnTo>
                      <a:lnTo>
                        <a:pt x="38" y="67"/>
                      </a:lnTo>
                      <a:lnTo>
                        <a:pt x="48" y="67"/>
                      </a:lnTo>
                      <a:lnTo>
                        <a:pt x="57" y="67"/>
                      </a:lnTo>
                      <a:lnTo>
                        <a:pt x="57" y="76"/>
                      </a:lnTo>
                      <a:lnTo>
                        <a:pt x="57" y="86"/>
                      </a:lnTo>
                      <a:lnTo>
                        <a:pt x="57" y="96"/>
                      </a:lnTo>
                      <a:lnTo>
                        <a:pt x="57" y="105"/>
                      </a:lnTo>
                      <a:lnTo>
                        <a:pt x="48" y="115"/>
                      </a:lnTo>
                      <a:lnTo>
                        <a:pt x="38" y="124"/>
                      </a:lnTo>
                      <a:lnTo>
                        <a:pt x="29" y="124"/>
                      </a:lnTo>
                      <a:lnTo>
                        <a:pt x="19" y="124"/>
                      </a:lnTo>
                      <a:lnTo>
                        <a:pt x="10" y="124"/>
                      </a:lnTo>
                      <a:lnTo>
                        <a:pt x="0" y="124"/>
                      </a:lnTo>
                      <a:lnTo>
                        <a:pt x="0" y="134"/>
                      </a:lnTo>
                      <a:lnTo>
                        <a:pt x="10" y="143"/>
                      </a:lnTo>
                      <a:lnTo>
                        <a:pt x="10" y="153"/>
                      </a:lnTo>
                      <a:lnTo>
                        <a:pt x="10" y="162"/>
                      </a:lnTo>
                      <a:lnTo>
                        <a:pt x="19" y="162"/>
                      </a:lnTo>
                      <a:lnTo>
                        <a:pt x="19" y="172"/>
                      </a:lnTo>
                      <a:lnTo>
                        <a:pt x="29" y="172"/>
                      </a:lnTo>
                      <a:lnTo>
                        <a:pt x="344" y="17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560" name="Rectangle 18"/>
              <p:cNvSpPr>
                <a:spLocks noChangeArrowheads="1"/>
              </p:cNvSpPr>
              <p:nvPr/>
            </p:nvSpPr>
            <p:spPr bwMode="auto">
              <a:xfrm>
                <a:off x="2248" y="3641"/>
                <a:ext cx="306" cy="19"/>
              </a:xfrm>
              <a:prstGeom prst="rect">
                <a:avLst/>
              </a:prstGeom>
              <a:solidFill>
                <a:srgbClr val="FAFD00"/>
              </a:solidFill>
              <a:ln w="15875">
                <a:solidFill>
                  <a:srgbClr val="000000"/>
                </a:solidFill>
                <a:miter lim="800000"/>
                <a:headEnd/>
                <a:tailEnd/>
              </a:ln>
            </p:spPr>
            <p:txBody>
              <a:bodyPr/>
              <a:lstStyle/>
              <a:p>
                <a:endParaRPr lang="en-US"/>
              </a:p>
            </p:txBody>
          </p:sp>
        </p:grpSp>
        <p:grpSp>
          <p:nvGrpSpPr>
            <p:cNvPr id="38927" name="Group 19"/>
            <p:cNvGrpSpPr>
              <a:grpSpLocks/>
            </p:cNvGrpSpPr>
            <p:nvPr/>
          </p:nvGrpSpPr>
          <p:grpSpPr bwMode="auto">
            <a:xfrm>
              <a:off x="4146552" y="4537348"/>
              <a:ext cx="4157662" cy="1849219"/>
              <a:chOff x="2726" y="3162"/>
              <a:chExt cx="2256" cy="1148"/>
            </a:xfrm>
          </p:grpSpPr>
          <p:grpSp>
            <p:nvGrpSpPr>
              <p:cNvPr id="39555" name="Group 20"/>
              <p:cNvGrpSpPr>
                <a:grpSpLocks/>
              </p:cNvGrpSpPr>
              <p:nvPr/>
            </p:nvGrpSpPr>
            <p:grpSpPr bwMode="auto">
              <a:xfrm>
                <a:off x="2726" y="3162"/>
                <a:ext cx="2256" cy="1072"/>
                <a:chOff x="2726" y="3162"/>
                <a:chExt cx="2256" cy="1072"/>
              </a:xfrm>
            </p:grpSpPr>
            <p:sp>
              <p:nvSpPr>
                <p:cNvPr id="39557" name="Freeform 21"/>
                <p:cNvSpPr>
                  <a:spLocks/>
                </p:cNvSpPr>
                <p:nvPr/>
              </p:nvSpPr>
              <p:spPr bwMode="auto">
                <a:xfrm>
                  <a:off x="2726" y="3162"/>
                  <a:ext cx="2256" cy="1072"/>
                </a:xfrm>
                <a:custGeom>
                  <a:avLst/>
                  <a:gdLst>
                    <a:gd name="T0" fmla="*/ 364 w 2256"/>
                    <a:gd name="T1" fmla="*/ 10 h 1072"/>
                    <a:gd name="T2" fmla="*/ 421 w 2256"/>
                    <a:gd name="T3" fmla="*/ 0 h 1072"/>
                    <a:gd name="T4" fmla="*/ 469 w 2256"/>
                    <a:gd name="T5" fmla="*/ 19 h 1072"/>
                    <a:gd name="T6" fmla="*/ 517 w 2256"/>
                    <a:gd name="T7" fmla="*/ 29 h 1072"/>
                    <a:gd name="T8" fmla="*/ 574 w 2256"/>
                    <a:gd name="T9" fmla="*/ 38 h 1072"/>
                    <a:gd name="T10" fmla="*/ 622 w 2256"/>
                    <a:gd name="T11" fmla="*/ 29 h 1072"/>
                    <a:gd name="T12" fmla="*/ 784 w 2256"/>
                    <a:gd name="T13" fmla="*/ 0 h 1072"/>
                    <a:gd name="T14" fmla="*/ 899 w 2256"/>
                    <a:gd name="T15" fmla="*/ 48 h 1072"/>
                    <a:gd name="T16" fmla="*/ 899 w 2256"/>
                    <a:gd name="T17" fmla="*/ 125 h 1072"/>
                    <a:gd name="T18" fmla="*/ 889 w 2256"/>
                    <a:gd name="T19" fmla="*/ 192 h 1072"/>
                    <a:gd name="T20" fmla="*/ 918 w 2256"/>
                    <a:gd name="T21" fmla="*/ 239 h 1072"/>
                    <a:gd name="T22" fmla="*/ 966 w 2256"/>
                    <a:gd name="T23" fmla="*/ 268 h 1072"/>
                    <a:gd name="T24" fmla="*/ 1033 w 2256"/>
                    <a:gd name="T25" fmla="*/ 278 h 1072"/>
                    <a:gd name="T26" fmla="*/ 1100 w 2256"/>
                    <a:gd name="T27" fmla="*/ 287 h 1072"/>
                    <a:gd name="T28" fmla="*/ 1167 w 2256"/>
                    <a:gd name="T29" fmla="*/ 278 h 1072"/>
                    <a:gd name="T30" fmla="*/ 1234 w 2256"/>
                    <a:gd name="T31" fmla="*/ 249 h 1072"/>
                    <a:gd name="T32" fmla="*/ 1281 w 2256"/>
                    <a:gd name="T33" fmla="*/ 220 h 1072"/>
                    <a:gd name="T34" fmla="*/ 1320 w 2256"/>
                    <a:gd name="T35" fmla="*/ 172 h 1072"/>
                    <a:gd name="T36" fmla="*/ 1329 w 2256"/>
                    <a:gd name="T37" fmla="*/ 96 h 1072"/>
                    <a:gd name="T38" fmla="*/ 1425 w 2256"/>
                    <a:gd name="T39" fmla="*/ 0 h 1072"/>
                    <a:gd name="T40" fmla="*/ 1606 w 2256"/>
                    <a:gd name="T41" fmla="*/ 0 h 1072"/>
                    <a:gd name="T42" fmla="*/ 1721 w 2256"/>
                    <a:gd name="T43" fmla="*/ 0 h 1072"/>
                    <a:gd name="T44" fmla="*/ 2017 w 2256"/>
                    <a:gd name="T45" fmla="*/ 0 h 1072"/>
                    <a:gd name="T46" fmla="*/ 306 w 2256"/>
                    <a:gd name="T47" fmla="*/ 1072 h 1072"/>
                    <a:gd name="T48" fmla="*/ 316 w 2256"/>
                    <a:gd name="T49" fmla="*/ 1014 h 1072"/>
                    <a:gd name="T50" fmla="*/ 335 w 2256"/>
                    <a:gd name="T51" fmla="*/ 967 h 1072"/>
                    <a:gd name="T52" fmla="*/ 354 w 2256"/>
                    <a:gd name="T53" fmla="*/ 919 h 1072"/>
                    <a:gd name="T54" fmla="*/ 383 w 2256"/>
                    <a:gd name="T55" fmla="*/ 881 h 1072"/>
                    <a:gd name="T56" fmla="*/ 421 w 2256"/>
                    <a:gd name="T57" fmla="*/ 842 h 1072"/>
                    <a:gd name="T58" fmla="*/ 440 w 2256"/>
                    <a:gd name="T59" fmla="*/ 794 h 1072"/>
                    <a:gd name="T60" fmla="*/ 440 w 2256"/>
                    <a:gd name="T61" fmla="*/ 737 h 1072"/>
                    <a:gd name="T62" fmla="*/ 431 w 2256"/>
                    <a:gd name="T63" fmla="*/ 699 h 1072"/>
                    <a:gd name="T64" fmla="*/ 402 w 2256"/>
                    <a:gd name="T65" fmla="*/ 660 h 1072"/>
                    <a:gd name="T66" fmla="*/ 354 w 2256"/>
                    <a:gd name="T67" fmla="*/ 651 h 1072"/>
                    <a:gd name="T68" fmla="*/ 306 w 2256"/>
                    <a:gd name="T69" fmla="*/ 651 h 1072"/>
                    <a:gd name="T70" fmla="*/ 258 w 2256"/>
                    <a:gd name="T71" fmla="*/ 660 h 1072"/>
                    <a:gd name="T72" fmla="*/ 192 w 2256"/>
                    <a:gd name="T73" fmla="*/ 680 h 1072"/>
                    <a:gd name="T74" fmla="*/ 134 w 2256"/>
                    <a:gd name="T75" fmla="*/ 689 h 1072"/>
                    <a:gd name="T76" fmla="*/ 77 w 2256"/>
                    <a:gd name="T77" fmla="*/ 680 h 1072"/>
                    <a:gd name="T78" fmla="*/ 39 w 2256"/>
                    <a:gd name="T79" fmla="*/ 660 h 1072"/>
                    <a:gd name="T80" fmla="*/ 10 w 2256"/>
                    <a:gd name="T81" fmla="*/ 613 h 1072"/>
                    <a:gd name="T82" fmla="*/ 0 w 2256"/>
                    <a:gd name="T83" fmla="*/ 555 h 1072"/>
                    <a:gd name="T84" fmla="*/ 19 w 2256"/>
                    <a:gd name="T85" fmla="*/ 507 h 1072"/>
                    <a:gd name="T86" fmla="*/ 58 w 2256"/>
                    <a:gd name="T87" fmla="*/ 469 h 1072"/>
                    <a:gd name="T88" fmla="*/ 96 w 2256"/>
                    <a:gd name="T89" fmla="*/ 440 h 1072"/>
                    <a:gd name="T90" fmla="*/ 144 w 2256"/>
                    <a:gd name="T91" fmla="*/ 421 h 1072"/>
                    <a:gd name="T92" fmla="*/ 201 w 2256"/>
                    <a:gd name="T93" fmla="*/ 412 h 1072"/>
                    <a:gd name="T94" fmla="*/ 258 w 2256"/>
                    <a:gd name="T95" fmla="*/ 402 h 1072"/>
                    <a:gd name="T96" fmla="*/ 306 w 2256"/>
                    <a:gd name="T97" fmla="*/ 373 h 1072"/>
                    <a:gd name="T98" fmla="*/ 335 w 2256"/>
                    <a:gd name="T99" fmla="*/ 326 h 1072"/>
                    <a:gd name="T100" fmla="*/ 344 w 2256"/>
                    <a:gd name="T101" fmla="*/ 278 h 1072"/>
                    <a:gd name="T102" fmla="*/ 344 w 2256"/>
                    <a:gd name="T103" fmla="*/ 211 h 1072"/>
                    <a:gd name="T104" fmla="*/ 344 w 2256"/>
                    <a:gd name="T105" fmla="*/ 134 h 1072"/>
                    <a:gd name="T106" fmla="*/ 335 w 2256"/>
                    <a:gd name="T107" fmla="*/ 48 h 1072"/>
                    <a:gd name="T108" fmla="*/ 344 w 2256"/>
                    <a:gd name="T109" fmla="*/ 10 h 107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56"/>
                    <a:gd name="T166" fmla="*/ 0 h 1072"/>
                    <a:gd name="T167" fmla="*/ 2256 w 2256"/>
                    <a:gd name="T168" fmla="*/ 1072 h 107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56" h="1072">
                      <a:moveTo>
                        <a:pt x="344" y="10"/>
                      </a:moveTo>
                      <a:lnTo>
                        <a:pt x="364" y="10"/>
                      </a:lnTo>
                      <a:lnTo>
                        <a:pt x="392" y="0"/>
                      </a:lnTo>
                      <a:lnTo>
                        <a:pt x="421" y="0"/>
                      </a:lnTo>
                      <a:lnTo>
                        <a:pt x="440" y="10"/>
                      </a:lnTo>
                      <a:lnTo>
                        <a:pt x="469" y="19"/>
                      </a:lnTo>
                      <a:lnTo>
                        <a:pt x="488" y="19"/>
                      </a:lnTo>
                      <a:lnTo>
                        <a:pt x="517" y="29"/>
                      </a:lnTo>
                      <a:lnTo>
                        <a:pt x="545" y="29"/>
                      </a:lnTo>
                      <a:lnTo>
                        <a:pt x="574" y="38"/>
                      </a:lnTo>
                      <a:lnTo>
                        <a:pt x="593" y="29"/>
                      </a:lnTo>
                      <a:lnTo>
                        <a:pt x="622" y="29"/>
                      </a:lnTo>
                      <a:lnTo>
                        <a:pt x="650" y="19"/>
                      </a:lnTo>
                      <a:lnTo>
                        <a:pt x="784" y="0"/>
                      </a:lnTo>
                      <a:lnTo>
                        <a:pt x="842" y="0"/>
                      </a:lnTo>
                      <a:lnTo>
                        <a:pt x="899" y="48"/>
                      </a:lnTo>
                      <a:lnTo>
                        <a:pt x="909" y="86"/>
                      </a:lnTo>
                      <a:lnTo>
                        <a:pt x="899" y="125"/>
                      </a:lnTo>
                      <a:lnTo>
                        <a:pt x="889" y="153"/>
                      </a:lnTo>
                      <a:lnTo>
                        <a:pt x="889" y="192"/>
                      </a:lnTo>
                      <a:lnTo>
                        <a:pt x="899" y="220"/>
                      </a:lnTo>
                      <a:lnTo>
                        <a:pt x="918" y="239"/>
                      </a:lnTo>
                      <a:lnTo>
                        <a:pt x="937" y="259"/>
                      </a:lnTo>
                      <a:lnTo>
                        <a:pt x="966" y="268"/>
                      </a:lnTo>
                      <a:lnTo>
                        <a:pt x="995" y="278"/>
                      </a:lnTo>
                      <a:lnTo>
                        <a:pt x="1033" y="278"/>
                      </a:lnTo>
                      <a:lnTo>
                        <a:pt x="1061" y="287"/>
                      </a:lnTo>
                      <a:lnTo>
                        <a:pt x="1100" y="287"/>
                      </a:lnTo>
                      <a:lnTo>
                        <a:pt x="1138" y="287"/>
                      </a:lnTo>
                      <a:lnTo>
                        <a:pt x="1167" y="278"/>
                      </a:lnTo>
                      <a:lnTo>
                        <a:pt x="1205" y="268"/>
                      </a:lnTo>
                      <a:lnTo>
                        <a:pt x="1234" y="249"/>
                      </a:lnTo>
                      <a:lnTo>
                        <a:pt x="1262" y="239"/>
                      </a:lnTo>
                      <a:lnTo>
                        <a:pt x="1281" y="220"/>
                      </a:lnTo>
                      <a:lnTo>
                        <a:pt x="1300" y="201"/>
                      </a:lnTo>
                      <a:lnTo>
                        <a:pt x="1320" y="172"/>
                      </a:lnTo>
                      <a:lnTo>
                        <a:pt x="1329" y="144"/>
                      </a:lnTo>
                      <a:lnTo>
                        <a:pt x="1329" y="96"/>
                      </a:lnTo>
                      <a:lnTo>
                        <a:pt x="1367" y="48"/>
                      </a:lnTo>
                      <a:lnTo>
                        <a:pt x="1425" y="0"/>
                      </a:lnTo>
                      <a:lnTo>
                        <a:pt x="1492" y="0"/>
                      </a:lnTo>
                      <a:lnTo>
                        <a:pt x="1606" y="0"/>
                      </a:lnTo>
                      <a:lnTo>
                        <a:pt x="1664" y="0"/>
                      </a:lnTo>
                      <a:lnTo>
                        <a:pt x="1721" y="0"/>
                      </a:lnTo>
                      <a:lnTo>
                        <a:pt x="1788" y="0"/>
                      </a:lnTo>
                      <a:lnTo>
                        <a:pt x="2017" y="0"/>
                      </a:lnTo>
                      <a:lnTo>
                        <a:pt x="2256" y="1072"/>
                      </a:lnTo>
                      <a:lnTo>
                        <a:pt x="306" y="1072"/>
                      </a:lnTo>
                      <a:lnTo>
                        <a:pt x="316" y="1043"/>
                      </a:lnTo>
                      <a:lnTo>
                        <a:pt x="316" y="1014"/>
                      </a:lnTo>
                      <a:lnTo>
                        <a:pt x="325" y="986"/>
                      </a:lnTo>
                      <a:lnTo>
                        <a:pt x="335" y="967"/>
                      </a:lnTo>
                      <a:lnTo>
                        <a:pt x="344" y="947"/>
                      </a:lnTo>
                      <a:lnTo>
                        <a:pt x="354" y="919"/>
                      </a:lnTo>
                      <a:lnTo>
                        <a:pt x="373" y="900"/>
                      </a:lnTo>
                      <a:lnTo>
                        <a:pt x="383" y="881"/>
                      </a:lnTo>
                      <a:lnTo>
                        <a:pt x="402" y="861"/>
                      </a:lnTo>
                      <a:lnTo>
                        <a:pt x="421" y="842"/>
                      </a:lnTo>
                      <a:lnTo>
                        <a:pt x="431" y="823"/>
                      </a:lnTo>
                      <a:lnTo>
                        <a:pt x="440" y="794"/>
                      </a:lnTo>
                      <a:lnTo>
                        <a:pt x="450" y="766"/>
                      </a:lnTo>
                      <a:lnTo>
                        <a:pt x="440" y="737"/>
                      </a:lnTo>
                      <a:lnTo>
                        <a:pt x="440" y="718"/>
                      </a:lnTo>
                      <a:lnTo>
                        <a:pt x="431" y="699"/>
                      </a:lnTo>
                      <a:lnTo>
                        <a:pt x="421" y="680"/>
                      </a:lnTo>
                      <a:lnTo>
                        <a:pt x="402" y="660"/>
                      </a:lnTo>
                      <a:lnTo>
                        <a:pt x="383" y="651"/>
                      </a:lnTo>
                      <a:lnTo>
                        <a:pt x="354" y="651"/>
                      </a:lnTo>
                      <a:lnTo>
                        <a:pt x="335" y="641"/>
                      </a:lnTo>
                      <a:lnTo>
                        <a:pt x="306" y="651"/>
                      </a:lnTo>
                      <a:lnTo>
                        <a:pt x="278" y="651"/>
                      </a:lnTo>
                      <a:lnTo>
                        <a:pt x="258" y="660"/>
                      </a:lnTo>
                      <a:lnTo>
                        <a:pt x="220" y="670"/>
                      </a:lnTo>
                      <a:lnTo>
                        <a:pt x="192" y="680"/>
                      </a:lnTo>
                      <a:lnTo>
                        <a:pt x="163" y="680"/>
                      </a:lnTo>
                      <a:lnTo>
                        <a:pt x="134" y="689"/>
                      </a:lnTo>
                      <a:lnTo>
                        <a:pt x="105" y="689"/>
                      </a:lnTo>
                      <a:lnTo>
                        <a:pt x="77" y="680"/>
                      </a:lnTo>
                      <a:lnTo>
                        <a:pt x="58" y="670"/>
                      </a:lnTo>
                      <a:lnTo>
                        <a:pt x="39" y="660"/>
                      </a:lnTo>
                      <a:lnTo>
                        <a:pt x="19" y="641"/>
                      </a:lnTo>
                      <a:lnTo>
                        <a:pt x="10" y="613"/>
                      </a:lnTo>
                      <a:lnTo>
                        <a:pt x="0" y="584"/>
                      </a:lnTo>
                      <a:lnTo>
                        <a:pt x="0" y="555"/>
                      </a:lnTo>
                      <a:lnTo>
                        <a:pt x="10" y="526"/>
                      </a:lnTo>
                      <a:lnTo>
                        <a:pt x="19" y="507"/>
                      </a:lnTo>
                      <a:lnTo>
                        <a:pt x="39" y="488"/>
                      </a:lnTo>
                      <a:lnTo>
                        <a:pt x="58" y="469"/>
                      </a:lnTo>
                      <a:lnTo>
                        <a:pt x="77" y="450"/>
                      </a:lnTo>
                      <a:lnTo>
                        <a:pt x="96" y="440"/>
                      </a:lnTo>
                      <a:lnTo>
                        <a:pt x="115" y="431"/>
                      </a:lnTo>
                      <a:lnTo>
                        <a:pt x="144" y="421"/>
                      </a:lnTo>
                      <a:lnTo>
                        <a:pt x="163" y="421"/>
                      </a:lnTo>
                      <a:lnTo>
                        <a:pt x="201" y="412"/>
                      </a:lnTo>
                      <a:lnTo>
                        <a:pt x="230" y="402"/>
                      </a:lnTo>
                      <a:lnTo>
                        <a:pt x="258" y="402"/>
                      </a:lnTo>
                      <a:lnTo>
                        <a:pt x="287" y="383"/>
                      </a:lnTo>
                      <a:lnTo>
                        <a:pt x="306" y="373"/>
                      </a:lnTo>
                      <a:lnTo>
                        <a:pt x="316" y="354"/>
                      </a:lnTo>
                      <a:lnTo>
                        <a:pt x="335" y="326"/>
                      </a:lnTo>
                      <a:lnTo>
                        <a:pt x="335" y="306"/>
                      </a:lnTo>
                      <a:lnTo>
                        <a:pt x="344" y="278"/>
                      </a:lnTo>
                      <a:lnTo>
                        <a:pt x="344" y="239"/>
                      </a:lnTo>
                      <a:lnTo>
                        <a:pt x="344" y="211"/>
                      </a:lnTo>
                      <a:lnTo>
                        <a:pt x="344" y="172"/>
                      </a:lnTo>
                      <a:lnTo>
                        <a:pt x="344" y="134"/>
                      </a:lnTo>
                      <a:lnTo>
                        <a:pt x="335" y="86"/>
                      </a:lnTo>
                      <a:lnTo>
                        <a:pt x="335" y="48"/>
                      </a:lnTo>
                      <a:lnTo>
                        <a:pt x="335" y="29"/>
                      </a:lnTo>
                      <a:lnTo>
                        <a:pt x="344" y="10"/>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58" name="Freeform 22"/>
                <p:cNvSpPr>
                  <a:spLocks/>
                </p:cNvSpPr>
                <p:nvPr/>
              </p:nvSpPr>
              <p:spPr bwMode="auto">
                <a:xfrm>
                  <a:off x="2726" y="3162"/>
                  <a:ext cx="2256" cy="1072"/>
                </a:xfrm>
                <a:custGeom>
                  <a:avLst/>
                  <a:gdLst>
                    <a:gd name="T0" fmla="*/ 364 w 2256"/>
                    <a:gd name="T1" fmla="*/ 10 h 1072"/>
                    <a:gd name="T2" fmla="*/ 421 w 2256"/>
                    <a:gd name="T3" fmla="*/ 0 h 1072"/>
                    <a:gd name="T4" fmla="*/ 469 w 2256"/>
                    <a:gd name="T5" fmla="*/ 19 h 1072"/>
                    <a:gd name="T6" fmla="*/ 517 w 2256"/>
                    <a:gd name="T7" fmla="*/ 29 h 1072"/>
                    <a:gd name="T8" fmla="*/ 574 w 2256"/>
                    <a:gd name="T9" fmla="*/ 38 h 1072"/>
                    <a:gd name="T10" fmla="*/ 622 w 2256"/>
                    <a:gd name="T11" fmla="*/ 29 h 1072"/>
                    <a:gd name="T12" fmla="*/ 784 w 2256"/>
                    <a:gd name="T13" fmla="*/ 0 h 1072"/>
                    <a:gd name="T14" fmla="*/ 899 w 2256"/>
                    <a:gd name="T15" fmla="*/ 48 h 1072"/>
                    <a:gd name="T16" fmla="*/ 899 w 2256"/>
                    <a:gd name="T17" fmla="*/ 125 h 1072"/>
                    <a:gd name="T18" fmla="*/ 889 w 2256"/>
                    <a:gd name="T19" fmla="*/ 192 h 1072"/>
                    <a:gd name="T20" fmla="*/ 918 w 2256"/>
                    <a:gd name="T21" fmla="*/ 239 h 1072"/>
                    <a:gd name="T22" fmla="*/ 966 w 2256"/>
                    <a:gd name="T23" fmla="*/ 268 h 1072"/>
                    <a:gd name="T24" fmla="*/ 1033 w 2256"/>
                    <a:gd name="T25" fmla="*/ 278 h 1072"/>
                    <a:gd name="T26" fmla="*/ 1100 w 2256"/>
                    <a:gd name="T27" fmla="*/ 287 h 1072"/>
                    <a:gd name="T28" fmla="*/ 1167 w 2256"/>
                    <a:gd name="T29" fmla="*/ 278 h 1072"/>
                    <a:gd name="T30" fmla="*/ 1234 w 2256"/>
                    <a:gd name="T31" fmla="*/ 249 h 1072"/>
                    <a:gd name="T32" fmla="*/ 1281 w 2256"/>
                    <a:gd name="T33" fmla="*/ 220 h 1072"/>
                    <a:gd name="T34" fmla="*/ 1320 w 2256"/>
                    <a:gd name="T35" fmla="*/ 172 h 1072"/>
                    <a:gd name="T36" fmla="*/ 1329 w 2256"/>
                    <a:gd name="T37" fmla="*/ 96 h 1072"/>
                    <a:gd name="T38" fmla="*/ 1425 w 2256"/>
                    <a:gd name="T39" fmla="*/ 0 h 1072"/>
                    <a:gd name="T40" fmla="*/ 1606 w 2256"/>
                    <a:gd name="T41" fmla="*/ 0 h 1072"/>
                    <a:gd name="T42" fmla="*/ 1721 w 2256"/>
                    <a:gd name="T43" fmla="*/ 0 h 1072"/>
                    <a:gd name="T44" fmla="*/ 2017 w 2256"/>
                    <a:gd name="T45" fmla="*/ 0 h 1072"/>
                    <a:gd name="T46" fmla="*/ 306 w 2256"/>
                    <a:gd name="T47" fmla="*/ 1072 h 1072"/>
                    <a:gd name="T48" fmla="*/ 316 w 2256"/>
                    <a:gd name="T49" fmla="*/ 1014 h 1072"/>
                    <a:gd name="T50" fmla="*/ 335 w 2256"/>
                    <a:gd name="T51" fmla="*/ 967 h 1072"/>
                    <a:gd name="T52" fmla="*/ 354 w 2256"/>
                    <a:gd name="T53" fmla="*/ 919 h 1072"/>
                    <a:gd name="T54" fmla="*/ 383 w 2256"/>
                    <a:gd name="T55" fmla="*/ 881 h 1072"/>
                    <a:gd name="T56" fmla="*/ 421 w 2256"/>
                    <a:gd name="T57" fmla="*/ 842 h 1072"/>
                    <a:gd name="T58" fmla="*/ 440 w 2256"/>
                    <a:gd name="T59" fmla="*/ 794 h 1072"/>
                    <a:gd name="T60" fmla="*/ 440 w 2256"/>
                    <a:gd name="T61" fmla="*/ 737 h 1072"/>
                    <a:gd name="T62" fmla="*/ 431 w 2256"/>
                    <a:gd name="T63" fmla="*/ 699 h 1072"/>
                    <a:gd name="T64" fmla="*/ 402 w 2256"/>
                    <a:gd name="T65" fmla="*/ 660 h 1072"/>
                    <a:gd name="T66" fmla="*/ 354 w 2256"/>
                    <a:gd name="T67" fmla="*/ 651 h 1072"/>
                    <a:gd name="T68" fmla="*/ 306 w 2256"/>
                    <a:gd name="T69" fmla="*/ 651 h 1072"/>
                    <a:gd name="T70" fmla="*/ 258 w 2256"/>
                    <a:gd name="T71" fmla="*/ 660 h 1072"/>
                    <a:gd name="T72" fmla="*/ 192 w 2256"/>
                    <a:gd name="T73" fmla="*/ 680 h 1072"/>
                    <a:gd name="T74" fmla="*/ 134 w 2256"/>
                    <a:gd name="T75" fmla="*/ 689 h 1072"/>
                    <a:gd name="T76" fmla="*/ 77 w 2256"/>
                    <a:gd name="T77" fmla="*/ 680 h 1072"/>
                    <a:gd name="T78" fmla="*/ 39 w 2256"/>
                    <a:gd name="T79" fmla="*/ 660 h 1072"/>
                    <a:gd name="T80" fmla="*/ 10 w 2256"/>
                    <a:gd name="T81" fmla="*/ 613 h 1072"/>
                    <a:gd name="T82" fmla="*/ 0 w 2256"/>
                    <a:gd name="T83" fmla="*/ 555 h 1072"/>
                    <a:gd name="T84" fmla="*/ 19 w 2256"/>
                    <a:gd name="T85" fmla="*/ 507 h 1072"/>
                    <a:gd name="T86" fmla="*/ 58 w 2256"/>
                    <a:gd name="T87" fmla="*/ 469 h 1072"/>
                    <a:gd name="T88" fmla="*/ 96 w 2256"/>
                    <a:gd name="T89" fmla="*/ 440 h 1072"/>
                    <a:gd name="T90" fmla="*/ 144 w 2256"/>
                    <a:gd name="T91" fmla="*/ 421 h 1072"/>
                    <a:gd name="T92" fmla="*/ 201 w 2256"/>
                    <a:gd name="T93" fmla="*/ 412 h 1072"/>
                    <a:gd name="T94" fmla="*/ 258 w 2256"/>
                    <a:gd name="T95" fmla="*/ 402 h 1072"/>
                    <a:gd name="T96" fmla="*/ 306 w 2256"/>
                    <a:gd name="T97" fmla="*/ 373 h 1072"/>
                    <a:gd name="T98" fmla="*/ 335 w 2256"/>
                    <a:gd name="T99" fmla="*/ 326 h 1072"/>
                    <a:gd name="T100" fmla="*/ 344 w 2256"/>
                    <a:gd name="T101" fmla="*/ 278 h 1072"/>
                    <a:gd name="T102" fmla="*/ 344 w 2256"/>
                    <a:gd name="T103" fmla="*/ 211 h 1072"/>
                    <a:gd name="T104" fmla="*/ 344 w 2256"/>
                    <a:gd name="T105" fmla="*/ 134 h 1072"/>
                    <a:gd name="T106" fmla="*/ 335 w 2256"/>
                    <a:gd name="T107" fmla="*/ 48 h 1072"/>
                    <a:gd name="T108" fmla="*/ 344 w 2256"/>
                    <a:gd name="T109" fmla="*/ 10 h 107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56"/>
                    <a:gd name="T166" fmla="*/ 0 h 1072"/>
                    <a:gd name="T167" fmla="*/ 2256 w 2256"/>
                    <a:gd name="T168" fmla="*/ 1072 h 107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56" h="1072">
                      <a:moveTo>
                        <a:pt x="344" y="10"/>
                      </a:moveTo>
                      <a:lnTo>
                        <a:pt x="364" y="10"/>
                      </a:lnTo>
                      <a:lnTo>
                        <a:pt x="392" y="0"/>
                      </a:lnTo>
                      <a:lnTo>
                        <a:pt x="421" y="0"/>
                      </a:lnTo>
                      <a:lnTo>
                        <a:pt x="440" y="10"/>
                      </a:lnTo>
                      <a:lnTo>
                        <a:pt x="469" y="19"/>
                      </a:lnTo>
                      <a:lnTo>
                        <a:pt x="488" y="19"/>
                      </a:lnTo>
                      <a:lnTo>
                        <a:pt x="517" y="29"/>
                      </a:lnTo>
                      <a:lnTo>
                        <a:pt x="545" y="29"/>
                      </a:lnTo>
                      <a:lnTo>
                        <a:pt x="574" y="38"/>
                      </a:lnTo>
                      <a:lnTo>
                        <a:pt x="593" y="29"/>
                      </a:lnTo>
                      <a:lnTo>
                        <a:pt x="622" y="29"/>
                      </a:lnTo>
                      <a:lnTo>
                        <a:pt x="650" y="19"/>
                      </a:lnTo>
                      <a:lnTo>
                        <a:pt x="784" y="0"/>
                      </a:lnTo>
                      <a:lnTo>
                        <a:pt x="842" y="0"/>
                      </a:lnTo>
                      <a:lnTo>
                        <a:pt x="899" y="48"/>
                      </a:lnTo>
                      <a:lnTo>
                        <a:pt x="909" y="86"/>
                      </a:lnTo>
                      <a:lnTo>
                        <a:pt x="899" y="125"/>
                      </a:lnTo>
                      <a:lnTo>
                        <a:pt x="889" y="153"/>
                      </a:lnTo>
                      <a:lnTo>
                        <a:pt x="889" y="192"/>
                      </a:lnTo>
                      <a:lnTo>
                        <a:pt x="899" y="220"/>
                      </a:lnTo>
                      <a:lnTo>
                        <a:pt x="918" y="239"/>
                      </a:lnTo>
                      <a:lnTo>
                        <a:pt x="937" y="259"/>
                      </a:lnTo>
                      <a:lnTo>
                        <a:pt x="966" y="268"/>
                      </a:lnTo>
                      <a:lnTo>
                        <a:pt x="995" y="278"/>
                      </a:lnTo>
                      <a:lnTo>
                        <a:pt x="1033" y="278"/>
                      </a:lnTo>
                      <a:lnTo>
                        <a:pt x="1061" y="287"/>
                      </a:lnTo>
                      <a:lnTo>
                        <a:pt x="1100" y="287"/>
                      </a:lnTo>
                      <a:lnTo>
                        <a:pt x="1138" y="287"/>
                      </a:lnTo>
                      <a:lnTo>
                        <a:pt x="1167" y="278"/>
                      </a:lnTo>
                      <a:lnTo>
                        <a:pt x="1205" y="268"/>
                      </a:lnTo>
                      <a:lnTo>
                        <a:pt x="1234" y="249"/>
                      </a:lnTo>
                      <a:lnTo>
                        <a:pt x="1262" y="239"/>
                      </a:lnTo>
                      <a:lnTo>
                        <a:pt x="1281" y="220"/>
                      </a:lnTo>
                      <a:lnTo>
                        <a:pt x="1300" y="201"/>
                      </a:lnTo>
                      <a:lnTo>
                        <a:pt x="1320" y="172"/>
                      </a:lnTo>
                      <a:lnTo>
                        <a:pt x="1329" y="144"/>
                      </a:lnTo>
                      <a:lnTo>
                        <a:pt x="1329" y="96"/>
                      </a:lnTo>
                      <a:lnTo>
                        <a:pt x="1367" y="48"/>
                      </a:lnTo>
                      <a:lnTo>
                        <a:pt x="1425" y="0"/>
                      </a:lnTo>
                      <a:lnTo>
                        <a:pt x="1492" y="0"/>
                      </a:lnTo>
                      <a:lnTo>
                        <a:pt x="1606" y="0"/>
                      </a:lnTo>
                      <a:lnTo>
                        <a:pt x="1664" y="0"/>
                      </a:lnTo>
                      <a:lnTo>
                        <a:pt x="1721" y="0"/>
                      </a:lnTo>
                      <a:lnTo>
                        <a:pt x="1788" y="0"/>
                      </a:lnTo>
                      <a:lnTo>
                        <a:pt x="2017" y="0"/>
                      </a:lnTo>
                      <a:lnTo>
                        <a:pt x="2256" y="1072"/>
                      </a:lnTo>
                      <a:lnTo>
                        <a:pt x="306" y="1072"/>
                      </a:lnTo>
                      <a:lnTo>
                        <a:pt x="316" y="1043"/>
                      </a:lnTo>
                      <a:lnTo>
                        <a:pt x="316" y="1014"/>
                      </a:lnTo>
                      <a:lnTo>
                        <a:pt x="325" y="986"/>
                      </a:lnTo>
                      <a:lnTo>
                        <a:pt x="335" y="967"/>
                      </a:lnTo>
                      <a:lnTo>
                        <a:pt x="344" y="947"/>
                      </a:lnTo>
                      <a:lnTo>
                        <a:pt x="354" y="919"/>
                      </a:lnTo>
                      <a:lnTo>
                        <a:pt x="373" y="900"/>
                      </a:lnTo>
                      <a:lnTo>
                        <a:pt x="383" y="881"/>
                      </a:lnTo>
                      <a:lnTo>
                        <a:pt x="402" y="861"/>
                      </a:lnTo>
                      <a:lnTo>
                        <a:pt x="421" y="842"/>
                      </a:lnTo>
                      <a:lnTo>
                        <a:pt x="431" y="823"/>
                      </a:lnTo>
                      <a:lnTo>
                        <a:pt x="440" y="794"/>
                      </a:lnTo>
                      <a:lnTo>
                        <a:pt x="450" y="766"/>
                      </a:lnTo>
                      <a:lnTo>
                        <a:pt x="440" y="737"/>
                      </a:lnTo>
                      <a:lnTo>
                        <a:pt x="440" y="718"/>
                      </a:lnTo>
                      <a:lnTo>
                        <a:pt x="431" y="699"/>
                      </a:lnTo>
                      <a:lnTo>
                        <a:pt x="421" y="680"/>
                      </a:lnTo>
                      <a:lnTo>
                        <a:pt x="402" y="660"/>
                      </a:lnTo>
                      <a:lnTo>
                        <a:pt x="383" y="651"/>
                      </a:lnTo>
                      <a:lnTo>
                        <a:pt x="354" y="651"/>
                      </a:lnTo>
                      <a:lnTo>
                        <a:pt x="335" y="641"/>
                      </a:lnTo>
                      <a:lnTo>
                        <a:pt x="306" y="651"/>
                      </a:lnTo>
                      <a:lnTo>
                        <a:pt x="278" y="651"/>
                      </a:lnTo>
                      <a:lnTo>
                        <a:pt x="258" y="660"/>
                      </a:lnTo>
                      <a:lnTo>
                        <a:pt x="220" y="670"/>
                      </a:lnTo>
                      <a:lnTo>
                        <a:pt x="192" y="680"/>
                      </a:lnTo>
                      <a:lnTo>
                        <a:pt x="163" y="680"/>
                      </a:lnTo>
                      <a:lnTo>
                        <a:pt x="134" y="689"/>
                      </a:lnTo>
                      <a:lnTo>
                        <a:pt x="105" y="689"/>
                      </a:lnTo>
                      <a:lnTo>
                        <a:pt x="77" y="680"/>
                      </a:lnTo>
                      <a:lnTo>
                        <a:pt x="58" y="670"/>
                      </a:lnTo>
                      <a:lnTo>
                        <a:pt x="39" y="660"/>
                      </a:lnTo>
                      <a:lnTo>
                        <a:pt x="19" y="641"/>
                      </a:lnTo>
                      <a:lnTo>
                        <a:pt x="10" y="613"/>
                      </a:lnTo>
                      <a:lnTo>
                        <a:pt x="0" y="584"/>
                      </a:lnTo>
                      <a:lnTo>
                        <a:pt x="0" y="555"/>
                      </a:lnTo>
                      <a:lnTo>
                        <a:pt x="10" y="526"/>
                      </a:lnTo>
                      <a:lnTo>
                        <a:pt x="19" y="507"/>
                      </a:lnTo>
                      <a:lnTo>
                        <a:pt x="39" y="488"/>
                      </a:lnTo>
                      <a:lnTo>
                        <a:pt x="58" y="469"/>
                      </a:lnTo>
                      <a:lnTo>
                        <a:pt x="77" y="450"/>
                      </a:lnTo>
                      <a:lnTo>
                        <a:pt x="96" y="440"/>
                      </a:lnTo>
                      <a:lnTo>
                        <a:pt x="115" y="431"/>
                      </a:lnTo>
                      <a:lnTo>
                        <a:pt x="144" y="421"/>
                      </a:lnTo>
                      <a:lnTo>
                        <a:pt x="163" y="421"/>
                      </a:lnTo>
                      <a:lnTo>
                        <a:pt x="201" y="412"/>
                      </a:lnTo>
                      <a:lnTo>
                        <a:pt x="230" y="402"/>
                      </a:lnTo>
                      <a:lnTo>
                        <a:pt x="258" y="402"/>
                      </a:lnTo>
                      <a:lnTo>
                        <a:pt x="287" y="383"/>
                      </a:lnTo>
                      <a:lnTo>
                        <a:pt x="306" y="373"/>
                      </a:lnTo>
                      <a:lnTo>
                        <a:pt x="316" y="354"/>
                      </a:lnTo>
                      <a:lnTo>
                        <a:pt x="335" y="326"/>
                      </a:lnTo>
                      <a:lnTo>
                        <a:pt x="335" y="306"/>
                      </a:lnTo>
                      <a:lnTo>
                        <a:pt x="344" y="278"/>
                      </a:lnTo>
                      <a:lnTo>
                        <a:pt x="344" y="239"/>
                      </a:lnTo>
                      <a:lnTo>
                        <a:pt x="344" y="211"/>
                      </a:lnTo>
                      <a:lnTo>
                        <a:pt x="344" y="172"/>
                      </a:lnTo>
                      <a:lnTo>
                        <a:pt x="344" y="134"/>
                      </a:lnTo>
                      <a:lnTo>
                        <a:pt x="335" y="86"/>
                      </a:lnTo>
                      <a:lnTo>
                        <a:pt x="335" y="48"/>
                      </a:lnTo>
                      <a:lnTo>
                        <a:pt x="335" y="29"/>
                      </a:lnTo>
                      <a:lnTo>
                        <a:pt x="344" y="1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556" name="Rectangle 23"/>
              <p:cNvSpPr>
                <a:spLocks noChangeArrowheads="1"/>
              </p:cNvSpPr>
              <p:nvPr/>
            </p:nvSpPr>
            <p:spPr bwMode="auto">
              <a:xfrm>
                <a:off x="3023" y="4234"/>
                <a:ext cx="1940" cy="76"/>
              </a:xfrm>
              <a:prstGeom prst="rect">
                <a:avLst/>
              </a:prstGeom>
              <a:solidFill>
                <a:srgbClr val="A2A400"/>
              </a:solidFill>
              <a:ln w="15875">
                <a:solidFill>
                  <a:srgbClr val="000000"/>
                </a:solidFill>
                <a:miter lim="800000"/>
                <a:headEnd/>
                <a:tailEnd/>
              </a:ln>
            </p:spPr>
            <p:txBody>
              <a:bodyPr/>
              <a:lstStyle/>
              <a:p>
                <a:endParaRPr lang="en-US"/>
              </a:p>
            </p:txBody>
          </p:sp>
        </p:grpSp>
        <p:sp>
          <p:nvSpPr>
            <p:cNvPr id="38928" name="Rectangle 24"/>
            <p:cNvSpPr>
              <a:spLocks noChangeArrowheads="1"/>
            </p:cNvSpPr>
            <p:nvPr/>
          </p:nvSpPr>
          <p:spPr bwMode="auto">
            <a:xfrm>
              <a:off x="5056188" y="5021398"/>
              <a:ext cx="2852737"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29" name="Rectangle 25"/>
            <p:cNvSpPr>
              <a:spLocks noChangeArrowheads="1"/>
            </p:cNvSpPr>
            <p:nvPr/>
          </p:nvSpPr>
          <p:spPr bwMode="auto">
            <a:xfrm>
              <a:off x="5102225" y="5005523"/>
              <a:ext cx="16541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900" b="1" dirty="0">
                  <a:solidFill>
                    <a:srgbClr val="000000"/>
                  </a:solidFill>
                </a:rPr>
                <a:t>Requirements</a:t>
              </a:r>
              <a:endParaRPr lang="en-US" dirty="0"/>
            </a:p>
          </p:txBody>
        </p:sp>
        <p:sp>
          <p:nvSpPr>
            <p:cNvPr id="38930" name="Rectangle 26"/>
            <p:cNvSpPr>
              <a:spLocks noChangeArrowheads="1"/>
            </p:cNvSpPr>
            <p:nvPr/>
          </p:nvSpPr>
          <p:spPr bwMode="auto">
            <a:xfrm>
              <a:off x="5102225" y="5262698"/>
              <a:ext cx="22764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900" b="1">
                  <a:solidFill>
                    <a:srgbClr val="000000"/>
                  </a:solidFill>
                </a:rPr>
                <a:t>Interface Definition</a:t>
              </a:r>
              <a:endParaRPr lang="en-US"/>
            </a:p>
          </p:txBody>
        </p:sp>
        <p:sp>
          <p:nvSpPr>
            <p:cNvPr id="38931" name="Rectangle 27"/>
            <p:cNvSpPr>
              <a:spLocks noChangeArrowheads="1"/>
            </p:cNvSpPr>
            <p:nvPr/>
          </p:nvSpPr>
          <p:spPr bwMode="auto">
            <a:xfrm>
              <a:off x="5102225" y="5505585"/>
              <a:ext cx="22923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900" b="1" dirty="0">
                  <a:solidFill>
                    <a:srgbClr val="000000"/>
                  </a:solidFill>
                </a:rPr>
                <a:t>Key Characteristics</a:t>
              </a:r>
              <a:endParaRPr lang="en-US" dirty="0"/>
            </a:p>
          </p:txBody>
        </p:sp>
        <p:sp>
          <p:nvSpPr>
            <p:cNvPr id="38932" name="Rectangle 28"/>
            <p:cNvSpPr>
              <a:spLocks noChangeArrowheads="1"/>
            </p:cNvSpPr>
            <p:nvPr/>
          </p:nvSpPr>
          <p:spPr bwMode="auto">
            <a:xfrm>
              <a:off x="5102225" y="5748473"/>
              <a:ext cx="27622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900" b="1" dirty="0">
                  <a:solidFill>
                    <a:srgbClr val="000000"/>
                  </a:solidFill>
                </a:rPr>
                <a:t>Product Accept Criteria</a:t>
              </a:r>
              <a:endParaRPr lang="en-US" dirty="0"/>
            </a:p>
          </p:txBody>
        </p:sp>
        <p:sp>
          <p:nvSpPr>
            <p:cNvPr id="38933" name="Rectangle 29"/>
            <p:cNvSpPr>
              <a:spLocks noChangeArrowheads="1"/>
            </p:cNvSpPr>
            <p:nvPr/>
          </p:nvSpPr>
          <p:spPr bwMode="auto">
            <a:xfrm>
              <a:off x="5102225" y="6007235"/>
              <a:ext cx="9255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900" b="1">
                  <a:solidFill>
                    <a:srgbClr val="000000"/>
                  </a:solidFill>
                </a:rPr>
                <a:t>Design/</a:t>
              </a:r>
              <a:endParaRPr lang="en-US"/>
            </a:p>
          </p:txBody>
        </p:sp>
        <p:sp>
          <p:nvSpPr>
            <p:cNvPr id="38934" name="Rectangle 30"/>
            <p:cNvSpPr>
              <a:spLocks noChangeArrowheads="1"/>
            </p:cNvSpPr>
            <p:nvPr/>
          </p:nvSpPr>
          <p:spPr bwMode="auto">
            <a:xfrm>
              <a:off x="5875338" y="6007235"/>
              <a:ext cx="19764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900" b="1">
                  <a:solidFill>
                    <a:srgbClr val="000000"/>
                  </a:solidFill>
                </a:rPr>
                <a:t>Fabrication Details</a:t>
              </a:r>
              <a:endParaRPr lang="en-US"/>
            </a:p>
          </p:txBody>
        </p:sp>
        <p:sp>
          <p:nvSpPr>
            <p:cNvPr id="38935" name="Line 31"/>
            <p:cNvSpPr>
              <a:spLocks noChangeShapeType="1"/>
            </p:cNvSpPr>
            <p:nvPr/>
          </p:nvSpPr>
          <p:spPr bwMode="auto">
            <a:xfrm flipV="1">
              <a:off x="4100513" y="4656273"/>
              <a:ext cx="636587" cy="3952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6" name="Line 32"/>
            <p:cNvSpPr>
              <a:spLocks noChangeShapeType="1"/>
            </p:cNvSpPr>
            <p:nvPr/>
          </p:nvSpPr>
          <p:spPr bwMode="auto">
            <a:xfrm>
              <a:off x="4100513" y="5477010"/>
              <a:ext cx="698500" cy="819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8937" name="Group 33"/>
            <p:cNvGrpSpPr>
              <a:grpSpLocks/>
            </p:cNvGrpSpPr>
            <p:nvPr/>
          </p:nvGrpSpPr>
          <p:grpSpPr bwMode="auto">
            <a:xfrm>
              <a:off x="2689225" y="1219800"/>
              <a:ext cx="4370388" cy="3341688"/>
              <a:chOff x="1694" y="1000"/>
              <a:chExt cx="2753" cy="2105"/>
            </a:xfrm>
          </p:grpSpPr>
          <p:grpSp>
            <p:nvGrpSpPr>
              <p:cNvPr id="39424" name="Group 34"/>
              <p:cNvGrpSpPr>
                <a:grpSpLocks/>
              </p:cNvGrpSpPr>
              <p:nvPr/>
            </p:nvGrpSpPr>
            <p:grpSpPr bwMode="auto">
              <a:xfrm>
                <a:off x="1981" y="2339"/>
                <a:ext cx="2179" cy="259"/>
                <a:chOff x="1981" y="2339"/>
                <a:chExt cx="2179" cy="259"/>
              </a:xfrm>
            </p:grpSpPr>
            <p:sp>
              <p:nvSpPr>
                <p:cNvPr id="39553" name="Freeform 35"/>
                <p:cNvSpPr>
                  <a:spLocks/>
                </p:cNvSpPr>
                <p:nvPr/>
              </p:nvSpPr>
              <p:spPr bwMode="auto">
                <a:xfrm>
                  <a:off x="1981" y="2339"/>
                  <a:ext cx="2179" cy="259"/>
                </a:xfrm>
                <a:custGeom>
                  <a:avLst/>
                  <a:gdLst>
                    <a:gd name="T0" fmla="*/ 0 w 2179"/>
                    <a:gd name="T1" fmla="*/ 259 h 259"/>
                    <a:gd name="T2" fmla="*/ 181 w 2179"/>
                    <a:gd name="T3" fmla="*/ 0 h 259"/>
                    <a:gd name="T4" fmla="*/ 1998 w 2179"/>
                    <a:gd name="T5" fmla="*/ 0 h 259"/>
                    <a:gd name="T6" fmla="*/ 2179 w 2179"/>
                    <a:gd name="T7" fmla="*/ 259 h 259"/>
                    <a:gd name="T8" fmla="*/ 0 w 2179"/>
                    <a:gd name="T9" fmla="*/ 259 h 259"/>
                    <a:gd name="T10" fmla="*/ 0 60000 65536"/>
                    <a:gd name="T11" fmla="*/ 0 60000 65536"/>
                    <a:gd name="T12" fmla="*/ 0 60000 65536"/>
                    <a:gd name="T13" fmla="*/ 0 60000 65536"/>
                    <a:gd name="T14" fmla="*/ 0 60000 65536"/>
                    <a:gd name="T15" fmla="*/ 0 w 2179"/>
                    <a:gd name="T16" fmla="*/ 0 h 259"/>
                    <a:gd name="T17" fmla="*/ 2179 w 2179"/>
                    <a:gd name="T18" fmla="*/ 259 h 259"/>
                  </a:gdLst>
                  <a:ahLst/>
                  <a:cxnLst>
                    <a:cxn ang="T10">
                      <a:pos x="T0" y="T1"/>
                    </a:cxn>
                    <a:cxn ang="T11">
                      <a:pos x="T2" y="T3"/>
                    </a:cxn>
                    <a:cxn ang="T12">
                      <a:pos x="T4" y="T5"/>
                    </a:cxn>
                    <a:cxn ang="T13">
                      <a:pos x="T6" y="T7"/>
                    </a:cxn>
                    <a:cxn ang="T14">
                      <a:pos x="T8" y="T9"/>
                    </a:cxn>
                  </a:cxnLst>
                  <a:rect l="T15" t="T16" r="T17" b="T18"/>
                  <a:pathLst>
                    <a:path w="2179" h="259">
                      <a:moveTo>
                        <a:pt x="0" y="259"/>
                      </a:moveTo>
                      <a:lnTo>
                        <a:pt x="181" y="0"/>
                      </a:lnTo>
                      <a:lnTo>
                        <a:pt x="1998" y="0"/>
                      </a:lnTo>
                      <a:lnTo>
                        <a:pt x="2179" y="259"/>
                      </a:lnTo>
                      <a:lnTo>
                        <a:pt x="0" y="259"/>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54" name="Freeform 36"/>
                <p:cNvSpPr>
                  <a:spLocks/>
                </p:cNvSpPr>
                <p:nvPr/>
              </p:nvSpPr>
              <p:spPr bwMode="auto">
                <a:xfrm>
                  <a:off x="1981" y="2339"/>
                  <a:ext cx="2179" cy="259"/>
                </a:xfrm>
                <a:custGeom>
                  <a:avLst/>
                  <a:gdLst>
                    <a:gd name="T0" fmla="*/ 0 w 2179"/>
                    <a:gd name="T1" fmla="*/ 259 h 259"/>
                    <a:gd name="T2" fmla="*/ 181 w 2179"/>
                    <a:gd name="T3" fmla="*/ 0 h 259"/>
                    <a:gd name="T4" fmla="*/ 1998 w 2179"/>
                    <a:gd name="T5" fmla="*/ 0 h 259"/>
                    <a:gd name="T6" fmla="*/ 2179 w 2179"/>
                    <a:gd name="T7" fmla="*/ 259 h 259"/>
                    <a:gd name="T8" fmla="*/ 0 w 2179"/>
                    <a:gd name="T9" fmla="*/ 259 h 259"/>
                    <a:gd name="T10" fmla="*/ 0 60000 65536"/>
                    <a:gd name="T11" fmla="*/ 0 60000 65536"/>
                    <a:gd name="T12" fmla="*/ 0 60000 65536"/>
                    <a:gd name="T13" fmla="*/ 0 60000 65536"/>
                    <a:gd name="T14" fmla="*/ 0 60000 65536"/>
                    <a:gd name="T15" fmla="*/ 0 w 2179"/>
                    <a:gd name="T16" fmla="*/ 0 h 259"/>
                    <a:gd name="T17" fmla="*/ 2179 w 2179"/>
                    <a:gd name="T18" fmla="*/ 259 h 259"/>
                  </a:gdLst>
                  <a:ahLst/>
                  <a:cxnLst>
                    <a:cxn ang="T10">
                      <a:pos x="T0" y="T1"/>
                    </a:cxn>
                    <a:cxn ang="T11">
                      <a:pos x="T2" y="T3"/>
                    </a:cxn>
                    <a:cxn ang="T12">
                      <a:pos x="T4" y="T5"/>
                    </a:cxn>
                    <a:cxn ang="T13">
                      <a:pos x="T6" y="T7"/>
                    </a:cxn>
                    <a:cxn ang="T14">
                      <a:pos x="T8" y="T9"/>
                    </a:cxn>
                  </a:cxnLst>
                  <a:rect l="T15" t="T16" r="T17" b="T18"/>
                  <a:pathLst>
                    <a:path w="2179" h="259">
                      <a:moveTo>
                        <a:pt x="0" y="259"/>
                      </a:moveTo>
                      <a:lnTo>
                        <a:pt x="181" y="0"/>
                      </a:lnTo>
                      <a:lnTo>
                        <a:pt x="1998" y="0"/>
                      </a:lnTo>
                      <a:lnTo>
                        <a:pt x="2179" y="259"/>
                      </a:lnTo>
                      <a:lnTo>
                        <a:pt x="0" y="25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25" name="Group 37"/>
              <p:cNvGrpSpPr>
                <a:grpSpLocks/>
              </p:cNvGrpSpPr>
              <p:nvPr/>
            </p:nvGrpSpPr>
            <p:grpSpPr bwMode="auto">
              <a:xfrm>
                <a:off x="2057" y="2358"/>
                <a:ext cx="297" cy="221"/>
                <a:chOff x="2057" y="2358"/>
                <a:chExt cx="297" cy="221"/>
              </a:xfrm>
            </p:grpSpPr>
            <p:sp>
              <p:nvSpPr>
                <p:cNvPr id="39551" name="Freeform 38"/>
                <p:cNvSpPr>
                  <a:spLocks/>
                </p:cNvSpPr>
                <p:nvPr/>
              </p:nvSpPr>
              <p:spPr bwMode="auto">
                <a:xfrm>
                  <a:off x="2057" y="2358"/>
                  <a:ext cx="297" cy="221"/>
                </a:xfrm>
                <a:custGeom>
                  <a:avLst/>
                  <a:gdLst>
                    <a:gd name="T0" fmla="*/ 277 w 297"/>
                    <a:gd name="T1" fmla="*/ 58 h 221"/>
                    <a:gd name="T2" fmla="*/ 268 w 297"/>
                    <a:gd name="T3" fmla="*/ 48 h 221"/>
                    <a:gd name="T4" fmla="*/ 249 w 297"/>
                    <a:gd name="T5" fmla="*/ 48 h 221"/>
                    <a:gd name="T6" fmla="*/ 230 w 297"/>
                    <a:gd name="T7" fmla="*/ 48 h 221"/>
                    <a:gd name="T8" fmla="*/ 210 w 297"/>
                    <a:gd name="T9" fmla="*/ 58 h 221"/>
                    <a:gd name="T10" fmla="*/ 191 w 297"/>
                    <a:gd name="T11" fmla="*/ 48 h 221"/>
                    <a:gd name="T12" fmla="*/ 191 w 297"/>
                    <a:gd name="T13" fmla="*/ 29 h 221"/>
                    <a:gd name="T14" fmla="*/ 191 w 297"/>
                    <a:gd name="T15" fmla="*/ 10 h 221"/>
                    <a:gd name="T16" fmla="*/ 172 w 297"/>
                    <a:gd name="T17" fmla="*/ 0 h 221"/>
                    <a:gd name="T18" fmla="*/ 144 w 297"/>
                    <a:gd name="T19" fmla="*/ 0 h 221"/>
                    <a:gd name="T20" fmla="*/ 124 w 297"/>
                    <a:gd name="T21" fmla="*/ 10 h 221"/>
                    <a:gd name="T22" fmla="*/ 115 w 297"/>
                    <a:gd name="T23" fmla="*/ 29 h 221"/>
                    <a:gd name="T24" fmla="*/ 105 w 297"/>
                    <a:gd name="T25" fmla="*/ 39 h 221"/>
                    <a:gd name="T26" fmla="*/ 86 w 297"/>
                    <a:gd name="T27" fmla="*/ 48 h 221"/>
                    <a:gd name="T28" fmla="*/ 67 w 297"/>
                    <a:gd name="T29" fmla="*/ 48 h 221"/>
                    <a:gd name="T30" fmla="*/ 29 w 297"/>
                    <a:gd name="T31" fmla="*/ 192 h 221"/>
                    <a:gd name="T32" fmla="*/ 58 w 297"/>
                    <a:gd name="T33" fmla="*/ 201 h 221"/>
                    <a:gd name="T34" fmla="*/ 86 w 297"/>
                    <a:gd name="T35" fmla="*/ 211 h 221"/>
                    <a:gd name="T36" fmla="*/ 115 w 297"/>
                    <a:gd name="T37" fmla="*/ 201 h 221"/>
                    <a:gd name="T38" fmla="*/ 124 w 297"/>
                    <a:gd name="T39" fmla="*/ 201 h 221"/>
                    <a:gd name="T40" fmla="*/ 124 w 297"/>
                    <a:gd name="T41" fmla="*/ 192 h 221"/>
                    <a:gd name="T42" fmla="*/ 134 w 297"/>
                    <a:gd name="T43" fmla="*/ 173 h 221"/>
                    <a:gd name="T44" fmla="*/ 153 w 297"/>
                    <a:gd name="T45" fmla="*/ 173 h 221"/>
                    <a:gd name="T46" fmla="*/ 172 w 297"/>
                    <a:gd name="T47" fmla="*/ 163 h 221"/>
                    <a:gd name="T48" fmla="*/ 182 w 297"/>
                    <a:gd name="T49" fmla="*/ 173 h 221"/>
                    <a:gd name="T50" fmla="*/ 201 w 297"/>
                    <a:gd name="T51" fmla="*/ 182 h 221"/>
                    <a:gd name="T52" fmla="*/ 201 w 297"/>
                    <a:gd name="T53" fmla="*/ 192 h 221"/>
                    <a:gd name="T54" fmla="*/ 191 w 297"/>
                    <a:gd name="T55" fmla="*/ 201 h 221"/>
                    <a:gd name="T56" fmla="*/ 191 w 297"/>
                    <a:gd name="T57" fmla="*/ 211 h 221"/>
                    <a:gd name="T58" fmla="*/ 201 w 297"/>
                    <a:gd name="T59" fmla="*/ 221 h 221"/>
                    <a:gd name="T60" fmla="*/ 239 w 297"/>
                    <a:gd name="T61" fmla="*/ 221 h 221"/>
                    <a:gd name="T62" fmla="*/ 277 w 297"/>
                    <a:gd name="T63" fmla="*/ 221 h 221"/>
                    <a:gd name="T64" fmla="*/ 277 w 297"/>
                    <a:gd name="T65" fmla="*/ 201 h 221"/>
                    <a:gd name="T66" fmla="*/ 277 w 297"/>
                    <a:gd name="T67" fmla="*/ 192 h 221"/>
                    <a:gd name="T68" fmla="*/ 287 w 297"/>
                    <a:gd name="T69" fmla="*/ 173 h 221"/>
                    <a:gd name="T70" fmla="*/ 297 w 297"/>
                    <a:gd name="T71" fmla="*/ 154 h 221"/>
                    <a:gd name="T72" fmla="*/ 297 w 297"/>
                    <a:gd name="T73" fmla="*/ 144 h 221"/>
                    <a:gd name="T74" fmla="*/ 287 w 297"/>
                    <a:gd name="T75" fmla="*/ 134 h 221"/>
                    <a:gd name="T76" fmla="*/ 268 w 297"/>
                    <a:gd name="T77" fmla="*/ 134 h 221"/>
                    <a:gd name="T78" fmla="*/ 258 w 297"/>
                    <a:gd name="T79" fmla="*/ 154 h 221"/>
                    <a:gd name="T80" fmla="*/ 239 w 297"/>
                    <a:gd name="T81" fmla="*/ 163 h 221"/>
                    <a:gd name="T82" fmla="*/ 220 w 297"/>
                    <a:gd name="T83" fmla="*/ 154 h 221"/>
                    <a:gd name="T84" fmla="*/ 220 w 297"/>
                    <a:gd name="T85" fmla="*/ 134 h 221"/>
                    <a:gd name="T86" fmla="*/ 220 w 297"/>
                    <a:gd name="T87" fmla="*/ 125 h 221"/>
                    <a:gd name="T88" fmla="*/ 239 w 297"/>
                    <a:gd name="T89" fmla="*/ 106 h 221"/>
                    <a:gd name="T90" fmla="*/ 258 w 297"/>
                    <a:gd name="T91" fmla="*/ 106 h 221"/>
                    <a:gd name="T92" fmla="*/ 277 w 297"/>
                    <a:gd name="T93" fmla="*/ 96 h 221"/>
                    <a:gd name="T94" fmla="*/ 287 w 297"/>
                    <a:gd name="T95" fmla="*/ 87 h 221"/>
                    <a:gd name="T96" fmla="*/ 297 w 297"/>
                    <a:gd name="T97" fmla="*/ 67 h 2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7"/>
                    <a:gd name="T148" fmla="*/ 0 h 221"/>
                    <a:gd name="T149" fmla="*/ 297 w 297"/>
                    <a:gd name="T150" fmla="*/ 221 h 2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7" h="221">
                      <a:moveTo>
                        <a:pt x="297" y="58"/>
                      </a:moveTo>
                      <a:lnTo>
                        <a:pt x="287" y="58"/>
                      </a:lnTo>
                      <a:lnTo>
                        <a:pt x="277" y="58"/>
                      </a:lnTo>
                      <a:lnTo>
                        <a:pt x="277" y="48"/>
                      </a:lnTo>
                      <a:lnTo>
                        <a:pt x="268" y="48"/>
                      </a:lnTo>
                      <a:lnTo>
                        <a:pt x="258" y="48"/>
                      </a:lnTo>
                      <a:lnTo>
                        <a:pt x="249" y="48"/>
                      </a:lnTo>
                      <a:lnTo>
                        <a:pt x="239" y="48"/>
                      </a:lnTo>
                      <a:lnTo>
                        <a:pt x="230" y="48"/>
                      </a:lnTo>
                      <a:lnTo>
                        <a:pt x="220" y="58"/>
                      </a:lnTo>
                      <a:lnTo>
                        <a:pt x="210" y="58"/>
                      </a:lnTo>
                      <a:lnTo>
                        <a:pt x="201" y="58"/>
                      </a:lnTo>
                      <a:lnTo>
                        <a:pt x="201" y="48"/>
                      </a:lnTo>
                      <a:lnTo>
                        <a:pt x="191" y="48"/>
                      </a:lnTo>
                      <a:lnTo>
                        <a:pt x="191" y="39"/>
                      </a:lnTo>
                      <a:lnTo>
                        <a:pt x="191" y="29"/>
                      </a:lnTo>
                      <a:lnTo>
                        <a:pt x="201" y="29"/>
                      </a:lnTo>
                      <a:lnTo>
                        <a:pt x="201" y="20"/>
                      </a:lnTo>
                      <a:lnTo>
                        <a:pt x="191" y="10"/>
                      </a:lnTo>
                      <a:lnTo>
                        <a:pt x="182" y="10"/>
                      </a:lnTo>
                      <a:lnTo>
                        <a:pt x="172" y="0"/>
                      </a:lnTo>
                      <a:lnTo>
                        <a:pt x="163" y="0"/>
                      </a:lnTo>
                      <a:lnTo>
                        <a:pt x="153" y="0"/>
                      </a:lnTo>
                      <a:lnTo>
                        <a:pt x="144" y="0"/>
                      </a:lnTo>
                      <a:lnTo>
                        <a:pt x="134" y="0"/>
                      </a:lnTo>
                      <a:lnTo>
                        <a:pt x="134" y="10"/>
                      </a:lnTo>
                      <a:lnTo>
                        <a:pt x="124" y="10"/>
                      </a:lnTo>
                      <a:lnTo>
                        <a:pt x="115" y="10"/>
                      </a:lnTo>
                      <a:lnTo>
                        <a:pt x="115" y="20"/>
                      </a:lnTo>
                      <a:lnTo>
                        <a:pt x="115" y="29"/>
                      </a:lnTo>
                      <a:lnTo>
                        <a:pt x="115" y="39"/>
                      </a:lnTo>
                      <a:lnTo>
                        <a:pt x="105" y="39"/>
                      </a:lnTo>
                      <a:lnTo>
                        <a:pt x="105" y="48"/>
                      </a:lnTo>
                      <a:lnTo>
                        <a:pt x="96" y="48"/>
                      </a:lnTo>
                      <a:lnTo>
                        <a:pt x="86" y="48"/>
                      </a:lnTo>
                      <a:lnTo>
                        <a:pt x="77" y="48"/>
                      </a:lnTo>
                      <a:lnTo>
                        <a:pt x="67" y="48"/>
                      </a:lnTo>
                      <a:lnTo>
                        <a:pt x="58" y="48"/>
                      </a:lnTo>
                      <a:lnTo>
                        <a:pt x="0" y="134"/>
                      </a:lnTo>
                      <a:lnTo>
                        <a:pt x="29" y="192"/>
                      </a:lnTo>
                      <a:lnTo>
                        <a:pt x="38" y="201"/>
                      </a:lnTo>
                      <a:lnTo>
                        <a:pt x="48" y="201"/>
                      </a:lnTo>
                      <a:lnTo>
                        <a:pt x="58" y="201"/>
                      </a:lnTo>
                      <a:lnTo>
                        <a:pt x="67" y="201"/>
                      </a:lnTo>
                      <a:lnTo>
                        <a:pt x="77" y="201"/>
                      </a:lnTo>
                      <a:lnTo>
                        <a:pt x="86" y="211"/>
                      </a:lnTo>
                      <a:lnTo>
                        <a:pt x="96" y="211"/>
                      </a:lnTo>
                      <a:lnTo>
                        <a:pt x="105" y="211"/>
                      </a:lnTo>
                      <a:lnTo>
                        <a:pt x="115" y="201"/>
                      </a:lnTo>
                      <a:lnTo>
                        <a:pt x="124" y="201"/>
                      </a:lnTo>
                      <a:lnTo>
                        <a:pt x="134" y="201"/>
                      </a:lnTo>
                      <a:lnTo>
                        <a:pt x="134" y="192"/>
                      </a:lnTo>
                      <a:lnTo>
                        <a:pt x="124" y="192"/>
                      </a:lnTo>
                      <a:lnTo>
                        <a:pt x="124" y="182"/>
                      </a:lnTo>
                      <a:lnTo>
                        <a:pt x="134" y="173"/>
                      </a:lnTo>
                      <a:lnTo>
                        <a:pt x="144" y="173"/>
                      </a:lnTo>
                      <a:lnTo>
                        <a:pt x="153" y="173"/>
                      </a:lnTo>
                      <a:lnTo>
                        <a:pt x="163" y="163"/>
                      </a:lnTo>
                      <a:lnTo>
                        <a:pt x="172" y="163"/>
                      </a:lnTo>
                      <a:lnTo>
                        <a:pt x="182" y="163"/>
                      </a:lnTo>
                      <a:lnTo>
                        <a:pt x="182" y="173"/>
                      </a:lnTo>
                      <a:lnTo>
                        <a:pt x="191" y="173"/>
                      </a:lnTo>
                      <a:lnTo>
                        <a:pt x="201" y="173"/>
                      </a:lnTo>
                      <a:lnTo>
                        <a:pt x="201" y="182"/>
                      </a:lnTo>
                      <a:lnTo>
                        <a:pt x="201" y="192"/>
                      </a:lnTo>
                      <a:lnTo>
                        <a:pt x="191" y="192"/>
                      </a:lnTo>
                      <a:lnTo>
                        <a:pt x="191" y="201"/>
                      </a:lnTo>
                      <a:lnTo>
                        <a:pt x="182" y="201"/>
                      </a:lnTo>
                      <a:lnTo>
                        <a:pt x="182" y="211"/>
                      </a:lnTo>
                      <a:lnTo>
                        <a:pt x="191" y="211"/>
                      </a:lnTo>
                      <a:lnTo>
                        <a:pt x="201" y="221"/>
                      </a:lnTo>
                      <a:lnTo>
                        <a:pt x="210" y="221"/>
                      </a:lnTo>
                      <a:lnTo>
                        <a:pt x="220" y="221"/>
                      </a:lnTo>
                      <a:lnTo>
                        <a:pt x="230" y="221"/>
                      </a:lnTo>
                      <a:lnTo>
                        <a:pt x="239" y="221"/>
                      </a:lnTo>
                      <a:lnTo>
                        <a:pt x="249" y="221"/>
                      </a:lnTo>
                      <a:lnTo>
                        <a:pt x="258" y="221"/>
                      </a:lnTo>
                      <a:lnTo>
                        <a:pt x="268" y="221"/>
                      </a:lnTo>
                      <a:lnTo>
                        <a:pt x="277" y="221"/>
                      </a:lnTo>
                      <a:lnTo>
                        <a:pt x="277" y="211"/>
                      </a:lnTo>
                      <a:lnTo>
                        <a:pt x="277" y="201"/>
                      </a:lnTo>
                      <a:lnTo>
                        <a:pt x="277" y="192"/>
                      </a:lnTo>
                      <a:lnTo>
                        <a:pt x="287" y="182"/>
                      </a:lnTo>
                      <a:lnTo>
                        <a:pt x="287" y="173"/>
                      </a:lnTo>
                      <a:lnTo>
                        <a:pt x="297" y="163"/>
                      </a:lnTo>
                      <a:lnTo>
                        <a:pt x="297" y="154"/>
                      </a:lnTo>
                      <a:lnTo>
                        <a:pt x="297" y="144"/>
                      </a:lnTo>
                      <a:lnTo>
                        <a:pt x="297" y="134"/>
                      </a:lnTo>
                      <a:lnTo>
                        <a:pt x="287" y="134"/>
                      </a:lnTo>
                      <a:lnTo>
                        <a:pt x="277" y="134"/>
                      </a:lnTo>
                      <a:lnTo>
                        <a:pt x="268" y="134"/>
                      </a:lnTo>
                      <a:lnTo>
                        <a:pt x="258" y="144"/>
                      </a:lnTo>
                      <a:lnTo>
                        <a:pt x="258" y="154"/>
                      </a:lnTo>
                      <a:lnTo>
                        <a:pt x="249" y="154"/>
                      </a:lnTo>
                      <a:lnTo>
                        <a:pt x="249" y="163"/>
                      </a:lnTo>
                      <a:lnTo>
                        <a:pt x="239" y="163"/>
                      </a:lnTo>
                      <a:lnTo>
                        <a:pt x="230" y="154"/>
                      </a:lnTo>
                      <a:lnTo>
                        <a:pt x="220" y="154"/>
                      </a:lnTo>
                      <a:lnTo>
                        <a:pt x="220" y="144"/>
                      </a:lnTo>
                      <a:lnTo>
                        <a:pt x="220" y="134"/>
                      </a:lnTo>
                      <a:lnTo>
                        <a:pt x="220" y="125"/>
                      </a:lnTo>
                      <a:lnTo>
                        <a:pt x="230" y="115"/>
                      </a:lnTo>
                      <a:lnTo>
                        <a:pt x="239" y="115"/>
                      </a:lnTo>
                      <a:lnTo>
                        <a:pt x="239" y="106"/>
                      </a:lnTo>
                      <a:lnTo>
                        <a:pt x="249" y="106"/>
                      </a:lnTo>
                      <a:lnTo>
                        <a:pt x="258" y="106"/>
                      </a:lnTo>
                      <a:lnTo>
                        <a:pt x="268" y="106"/>
                      </a:lnTo>
                      <a:lnTo>
                        <a:pt x="277" y="106"/>
                      </a:lnTo>
                      <a:lnTo>
                        <a:pt x="277" y="96"/>
                      </a:lnTo>
                      <a:lnTo>
                        <a:pt x="287" y="96"/>
                      </a:lnTo>
                      <a:lnTo>
                        <a:pt x="287" y="87"/>
                      </a:lnTo>
                      <a:lnTo>
                        <a:pt x="297" y="87"/>
                      </a:lnTo>
                      <a:lnTo>
                        <a:pt x="297" y="77"/>
                      </a:lnTo>
                      <a:lnTo>
                        <a:pt x="297" y="67"/>
                      </a:lnTo>
                      <a:lnTo>
                        <a:pt x="297" y="58"/>
                      </a:lnTo>
                      <a:close/>
                    </a:path>
                  </a:pathLst>
                </a:custGeom>
                <a:solidFill>
                  <a:srgbClr val="8CF4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52" name="Freeform 39"/>
                <p:cNvSpPr>
                  <a:spLocks/>
                </p:cNvSpPr>
                <p:nvPr/>
              </p:nvSpPr>
              <p:spPr bwMode="auto">
                <a:xfrm>
                  <a:off x="2057" y="2358"/>
                  <a:ext cx="297" cy="221"/>
                </a:xfrm>
                <a:custGeom>
                  <a:avLst/>
                  <a:gdLst>
                    <a:gd name="T0" fmla="*/ 277 w 297"/>
                    <a:gd name="T1" fmla="*/ 58 h 221"/>
                    <a:gd name="T2" fmla="*/ 268 w 297"/>
                    <a:gd name="T3" fmla="*/ 48 h 221"/>
                    <a:gd name="T4" fmla="*/ 249 w 297"/>
                    <a:gd name="T5" fmla="*/ 48 h 221"/>
                    <a:gd name="T6" fmla="*/ 230 w 297"/>
                    <a:gd name="T7" fmla="*/ 48 h 221"/>
                    <a:gd name="T8" fmla="*/ 210 w 297"/>
                    <a:gd name="T9" fmla="*/ 58 h 221"/>
                    <a:gd name="T10" fmla="*/ 191 w 297"/>
                    <a:gd name="T11" fmla="*/ 48 h 221"/>
                    <a:gd name="T12" fmla="*/ 191 w 297"/>
                    <a:gd name="T13" fmla="*/ 29 h 221"/>
                    <a:gd name="T14" fmla="*/ 191 w 297"/>
                    <a:gd name="T15" fmla="*/ 10 h 221"/>
                    <a:gd name="T16" fmla="*/ 172 w 297"/>
                    <a:gd name="T17" fmla="*/ 0 h 221"/>
                    <a:gd name="T18" fmla="*/ 144 w 297"/>
                    <a:gd name="T19" fmla="*/ 0 h 221"/>
                    <a:gd name="T20" fmla="*/ 124 w 297"/>
                    <a:gd name="T21" fmla="*/ 10 h 221"/>
                    <a:gd name="T22" fmla="*/ 115 w 297"/>
                    <a:gd name="T23" fmla="*/ 29 h 221"/>
                    <a:gd name="T24" fmla="*/ 105 w 297"/>
                    <a:gd name="T25" fmla="*/ 39 h 221"/>
                    <a:gd name="T26" fmla="*/ 86 w 297"/>
                    <a:gd name="T27" fmla="*/ 48 h 221"/>
                    <a:gd name="T28" fmla="*/ 67 w 297"/>
                    <a:gd name="T29" fmla="*/ 48 h 221"/>
                    <a:gd name="T30" fmla="*/ 29 w 297"/>
                    <a:gd name="T31" fmla="*/ 192 h 221"/>
                    <a:gd name="T32" fmla="*/ 58 w 297"/>
                    <a:gd name="T33" fmla="*/ 201 h 221"/>
                    <a:gd name="T34" fmla="*/ 86 w 297"/>
                    <a:gd name="T35" fmla="*/ 211 h 221"/>
                    <a:gd name="T36" fmla="*/ 115 w 297"/>
                    <a:gd name="T37" fmla="*/ 201 h 221"/>
                    <a:gd name="T38" fmla="*/ 124 w 297"/>
                    <a:gd name="T39" fmla="*/ 201 h 221"/>
                    <a:gd name="T40" fmla="*/ 124 w 297"/>
                    <a:gd name="T41" fmla="*/ 192 h 221"/>
                    <a:gd name="T42" fmla="*/ 134 w 297"/>
                    <a:gd name="T43" fmla="*/ 173 h 221"/>
                    <a:gd name="T44" fmla="*/ 153 w 297"/>
                    <a:gd name="T45" fmla="*/ 173 h 221"/>
                    <a:gd name="T46" fmla="*/ 172 w 297"/>
                    <a:gd name="T47" fmla="*/ 163 h 221"/>
                    <a:gd name="T48" fmla="*/ 182 w 297"/>
                    <a:gd name="T49" fmla="*/ 173 h 221"/>
                    <a:gd name="T50" fmla="*/ 201 w 297"/>
                    <a:gd name="T51" fmla="*/ 182 h 221"/>
                    <a:gd name="T52" fmla="*/ 201 w 297"/>
                    <a:gd name="T53" fmla="*/ 192 h 221"/>
                    <a:gd name="T54" fmla="*/ 191 w 297"/>
                    <a:gd name="T55" fmla="*/ 201 h 221"/>
                    <a:gd name="T56" fmla="*/ 191 w 297"/>
                    <a:gd name="T57" fmla="*/ 211 h 221"/>
                    <a:gd name="T58" fmla="*/ 201 w 297"/>
                    <a:gd name="T59" fmla="*/ 221 h 221"/>
                    <a:gd name="T60" fmla="*/ 239 w 297"/>
                    <a:gd name="T61" fmla="*/ 221 h 221"/>
                    <a:gd name="T62" fmla="*/ 277 w 297"/>
                    <a:gd name="T63" fmla="*/ 221 h 221"/>
                    <a:gd name="T64" fmla="*/ 277 w 297"/>
                    <a:gd name="T65" fmla="*/ 201 h 221"/>
                    <a:gd name="T66" fmla="*/ 277 w 297"/>
                    <a:gd name="T67" fmla="*/ 192 h 221"/>
                    <a:gd name="T68" fmla="*/ 287 w 297"/>
                    <a:gd name="T69" fmla="*/ 173 h 221"/>
                    <a:gd name="T70" fmla="*/ 297 w 297"/>
                    <a:gd name="T71" fmla="*/ 154 h 221"/>
                    <a:gd name="T72" fmla="*/ 297 w 297"/>
                    <a:gd name="T73" fmla="*/ 144 h 221"/>
                    <a:gd name="T74" fmla="*/ 287 w 297"/>
                    <a:gd name="T75" fmla="*/ 134 h 221"/>
                    <a:gd name="T76" fmla="*/ 268 w 297"/>
                    <a:gd name="T77" fmla="*/ 134 h 221"/>
                    <a:gd name="T78" fmla="*/ 258 w 297"/>
                    <a:gd name="T79" fmla="*/ 154 h 221"/>
                    <a:gd name="T80" fmla="*/ 239 w 297"/>
                    <a:gd name="T81" fmla="*/ 163 h 221"/>
                    <a:gd name="T82" fmla="*/ 220 w 297"/>
                    <a:gd name="T83" fmla="*/ 154 h 221"/>
                    <a:gd name="T84" fmla="*/ 220 w 297"/>
                    <a:gd name="T85" fmla="*/ 134 h 221"/>
                    <a:gd name="T86" fmla="*/ 220 w 297"/>
                    <a:gd name="T87" fmla="*/ 125 h 221"/>
                    <a:gd name="T88" fmla="*/ 239 w 297"/>
                    <a:gd name="T89" fmla="*/ 106 h 221"/>
                    <a:gd name="T90" fmla="*/ 258 w 297"/>
                    <a:gd name="T91" fmla="*/ 106 h 221"/>
                    <a:gd name="T92" fmla="*/ 277 w 297"/>
                    <a:gd name="T93" fmla="*/ 96 h 221"/>
                    <a:gd name="T94" fmla="*/ 287 w 297"/>
                    <a:gd name="T95" fmla="*/ 87 h 221"/>
                    <a:gd name="T96" fmla="*/ 297 w 297"/>
                    <a:gd name="T97" fmla="*/ 67 h 2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7"/>
                    <a:gd name="T148" fmla="*/ 0 h 221"/>
                    <a:gd name="T149" fmla="*/ 297 w 297"/>
                    <a:gd name="T150" fmla="*/ 221 h 2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7" h="221">
                      <a:moveTo>
                        <a:pt x="297" y="58"/>
                      </a:moveTo>
                      <a:lnTo>
                        <a:pt x="287" y="58"/>
                      </a:lnTo>
                      <a:lnTo>
                        <a:pt x="277" y="58"/>
                      </a:lnTo>
                      <a:lnTo>
                        <a:pt x="277" y="48"/>
                      </a:lnTo>
                      <a:lnTo>
                        <a:pt x="268" y="48"/>
                      </a:lnTo>
                      <a:lnTo>
                        <a:pt x="258" y="48"/>
                      </a:lnTo>
                      <a:lnTo>
                        <a:pt x="249" y="48"/>
                      </a:lnTo>
                      <a:lnTo>
                        <a:pt x="239" y="48"/>
                      </a:lnTo>
                      <a:lnTo>
                        <a:pt x="230" y="48"/>
                      </a:lnTo>
                      <a:lnTo>
                        <a:pt x="220" y="58"/>
                      </a:lnTo>
                      <a:lnTo>
                        <a:pt x="210" y="58"/>
                      </a:lnTo>
                      <a:lnTo>
                        <a:pt x="201" y="58"/>
                      </a:lnTo>
                      <a:lnTo>
                        <a:pt x="201" y="48"/>
                      </a:lnTo>
                      <a:lnTo>
                        <a:pt x="191" y="48"/>
                      </a:lnTo>
                      <a:lnTo>
                        <a:pt x="191" y="39"/>
                      </a:lnTo>
                      <a:lnTo>
                        <a:pt x="191" y="29"/>
                      </a:lnTo>
                      <a:lnTo>
                        <a:pt x="201" y="29"/>
                      </a:lnTo>
                      <a:lnTo>
                        <a:pt x="201" y="20"/>
                      </a:lnTo>
                      <a:lnTo>
                        <a:pt x="191" y="10"/>
                      </a:lnTo>
                      <a:lnTo>
                        <a:pt x="182" y="10"/>
                      </a:lnTo>
                      <a:lnTo>
                        <a:pt x="172" y="0"/>
                      </a:lnTo>
                      <a:lnTo>
                        <a:pt x="163" y="0"/>
                      </a:lnTo>
                      <a:lnTo>
                        <a:pt x="153" y="0"/>
                      </a:lnTo>
                      <a:lnTo>
                        <a:pt x="144" y="0"/>
                      </a:lnTo>
                      <a:lnTo>
                        <a:pt x="134" y="0"/>
                      </a:lnTo>
                      <a:lnTo>
                        <a:pt x="134" y="10"/>
                      </a:lnTo>
                      <a:lnTo>
                        <a:pt x="124" y="10"/>
                      </a:lnTo>
                      <a:lnTo>
                        <a:pt x="115" y="10"/>
                      </a:lnTo>
                      <a:lnTo>
                        <a:pt x="115" y="20"/>
                      </a:lnTo>
                      <a:lnTo>
                        <a:pt x="115" y="29"/>
                      </a:lnTo>
                      <a:lnTo>
                        <a:pt x="115" y="39"/>
                      </a:lnTo>
                      <a:lnTo>
                        <a:pt x="105" y="39"/>
                      </a:lnTo>
                      <a:lnTo>
                        <a:pt x="105" y="48"/>
                      </a:lnTo>
                      <a:lnTo>
                        <a:pt x="96" y="48"/>
                      </a:lnTo>
                      <a:lnTo>
                        <a:pt x="86" y="48"/>
                      </a:lnTo>
                      <a:lnTo>
                        <a:pt x="77" y="48"/>
                      </a:lnTo>
                      <a:lnTo>
                        <a:pt x="67" y="48"/>
                      </a:lnTo>
                      <a:lnTo>
                        <a:pt x="58" y="48"/>
                      </a:lnTo>
                      <a:lnTo>
                        <a:pt x="0" y="134"/>
                      </a:lnTo>
                      <a:lnTo>
                        <a:pt x="29" y="192"/>
                      </a:lnTo>
                      <a:lnTo>
                        <a:pt x="38" y="201"/>
                      </a:lnTo>
                      <a:lnTo>
                        <a:pt x="48" y="201"/>
                      </a:lnTo>
                      <a:lnTo>
                        <a:pt x="58" y="201"/>
                      </a:lnTo>
                      <a:lnTo>
                        <a:pt x="67" y="201"/>
                      </a:lnTo>
                      <a:lnTo>
                        <a:pt x="77" y="201"/>
                      </a:lnTo>
                      <a:lnTo>
                        <a:pt x="86" y="211"/>
                      </a:lnTo>
                      <a:lnTo>
                        <a:pt x="96" y="211"/>
                      </a:lnTo>
                      <a:lnTo>
                        <a:pt x="105" y="211"/>
                      </a:lnTo>
                      <a:lnTo>
                        <a:pt x="115" y="201"/>
                      </a:lnTo>
                      <a:lnTo>
                        <a:pt x="124" y="201"/>
                      </a:lnTo>
                      <a:lnTo>
                        <a:pt x="134" y="201"/>
                      </a:lnTo>
                      <a:lnTo>
                        <a:pt x="134" y="192"/>
                      </a:lnTo>
                      <a:lnTo>
                        <a:pt x="124" y="192"/>
                      </a:lnTo>
                      <a:lnTo>
                        <a:pt x="124" y="182"/>
                      </a:lnTo>
                      <a:lnTo>
                        <a:pt x="134" y="173"/>
                      </a:lnTo>
                      <a:lnTo>
                        <a:pt x="144" y="173"/>
                      </a:lnTo>
                      <a:lnTo>
                        <a:pt x="153" y="173"/>
                      </a:lnTo>
                      <a:lnTo>
                        <a:pt x="163" y="163"/>
                      </a:lnTo>
                      <a:lnTo>
                        <a:pt x="172" y="163"/>
                      </a:lnTo>
                      <a:lnTo>
                        <a:pt x="182" y="163"/>
                      </a:lnTo>
                      <a:lnTo>
                        <a:pt x="182" y="173"/>
                      </a:lnTo>
                      <a:lnTo>
                        <a:pt x="191" y="173"/>
                      </a:lnTo>
                      <a:lnTo>
                        <a:pt x="201" y="173"/>
                      </a:lnTo>
                      <a:lnTo>
                        <a:pt x="201" y="182"/>
                      </a:lnTo>
                      <a:lnTo>
                        <a:pt x="201" y="192"/>
                      </a:lnTo>
                      <a:lnTo>
                        <a:pt x="191" y="192"/>
                      </a:lnTo>
                      <a:lnTo>
                        <a:pt x="191" y="201"/>
                      </a:lnTo>
                      <a:lnTo>
                        <a:pt x="182" y="201"/>
                      </a:lnTo>
                      <a:lnTo>
                        <a:pt x="182" y="211"/>
                      </a:lnTo>
                      <a:lnTo>
                        <a:pt x="191" y="211"/>
                      </a:lnTo>
                      <a:lnTo>
                        <a:pt x="201" y="221"/>
                      </a:lnTo>
                      <a:lnTo>
                        <a:pt x="210" y="221"/>
                      </a:lnTo>
                      <a:lnTo>
                        <a:pt x="220" y="221"/>
                      </a:lnTo>
                      <a:lnTo>
                        <a:pt x="230" y="221"/>
                      </a:lnTo>
                      <a:lnTo>
                        <a:pt x="239" y="221"/>
                      </a:lnTo>
                      <a:lnTo>
                        <a:pt x="249" y="221"/>
                      </a:lnTo>
                      <a:lnTo>
                        <a:pt x="258" y="221"/>
                      </a:lnTo>
                      <a:lnTo>
                        <a:pt x="268" y="221"/>
                      </a:lnTo>
                      <a:lnTo>
                        <a:pt x="277" y="221"/>
                      </a:lnTo>
                      <a:lnTo>
                        <a:pt x="277" y="211"/>
                      </a:lnTo>
                      <a:lnTo>
                        <a:pt x="277" y="201"/>
                      </a:lnTo>
                      <a:lnTo>
                        <a:pt x="277" y="192"/>
                      </a:lnTo>
                      <a:lnTo>
                        <a:pt x="287" y="182"/>
                      </a:lnTo>
                      <a:lnTo>
                        <a:pt x="287" y="173"/>
                      </a:lnTo>
                      <a:lnTo>
                        <a:pt x="297" y="163"/>
                      </a:lnTo>
                      <a:lnTo>
                        <a:pt x="297" y="154"/>
                      </a:lnTo>
                      <a:lnTo>
                        <a:pt x="297" y="144"/>
                      </a:lnTo>
                      <a:lnTo>
                        <a:pt x="297" y="134"/>
                      </a:lnTo>
                      <a:lnTo>
                        <a:pt x="287" y="134"/>
                      </a:lnTo>
                      <a:lnTo>
                        <a:pt x="277" y="134"/>
                      </a:lnTo>
                      <a:lnTo>
                        <a:pt x="268" y="134"/>
                      </a:lnTo>
                      <a:lnTo>
                        <a:pt x="258" y="144"/>
                      </a:lnTo>
                      <a:lnTo>
                        <a:pt x="258" y="154"/>
                      </a:lnTo>
                      <a:lnTo>
                        <a:pt x="249" y="154"/>
                      </a:lnTo>
                      <a:lnTo>
                        <a:pt x="249" y="163"/>
                      </a:lnTo>
                      <a:lnTo>
                        <a:pt x="239" y="163"/>
                      </a:lnTo>
                      <a:lnTo>
                        <a:pt x="230" y="154"/>
                      </a:lnTo>
                      <a:lnTo>
                        <a:pt x="220" y="154"/>
                      </a:lnTo>
                      <a:lnTo>
                        <a:pt x="220" y="144"/>
                      </a:lnTo>
                      <a:lnTo>
                        <a:pt x="220" y="134"/>
                      </a:lnTo>
                      <a:lnTo>
                        <a:pt x="220" y="125"/>
                      </a:lnTo>
                      <a:lnTo>
                        <a:pt x="230" y="115"/>
                      </a:lnTo>
                      <a:lnTo>
                        <a:pt x="239" y="115"/>
                      </a:lnTo>
                      <a:lnTo>
                        <a:pt x="239" y="106"/>
                      </a:lnTo>
                      <a:lnTo>
                        <a:pt x="249" y="106"/>
                      </a:lnTo>
                      <a:lnTo>
                        <a:pt x="258" y="106"/>
                      </a:lnTo>
                      <a:lnTo>
                        <a:pt x="268" y="106"/>
                      </a:lnTo>
                      <a:lnTo>
                        <a:pt x="277" y="106"/>
                      </a:lnTo>
                      <a:lnTo>
                        <a:pt x="277" y="96"/>
                      </a:lnTo>
                      <a:lnTo>
                        <a:pt x="287" y="96"/>
                      </a:lnTo>
                      <a:lnTo>
                        <a:pt x="287" y="87"/>
                      </a:lnTo>
                      <a:lnTo>
                        <a:pt x="297" y="87"/>
                      </a:lnTo>
                      <a:lnTo>
                        <a:pt x="297" y="77"/>
                      </a:lnTo>
                      <a:lnTo>
                        <a:pt x="297" y="67"/>
                      </a:lnTo>
                      <a:lnTo>
                        <a:pt x="297" y="58"/>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26" name="Group 40"/>
              <p:cNvGrpSpPr>
                <a:grpSpLocks/>
              </p:cNvGrpSpPr>
              <p:nvPr/>
            </p:nvGrpSpPr>
            <p:grpSpPr bwMode="auto">
              <a:xfrm>
                <a:off x="2382" y="2358"/>
                <a:ext cx="411" cy="211"/>
                <a:chOff x="2382" y="2358"/>
                <a:chExt cx="411" cy="211"/>
              </a:xfrm>
            </p:grpSpPr>
            <p:sp>
              <p:nvSpPr>
                <p:cNvPr id="39549" name="Freeform 41"/>
                <p:cNvSpPr>
                  <a:spLocks/>
                </p:cNvSpPr>
                <p:nvPr/>
              </p:nvSpPr>
              <p:spPr bwMode="auto">
                <a:xfrm>
                  <a:off x="2382" y="2358"/>
                  <a:ext cx="411" cy="211"/>
                </a:xfrm>
                <a:custGeom>
                  <a:avLst/>
                  <a:gdLst>
                    <a:gd name="T0" fmla="*/ 335 w 411"/>
                    <a:gd name="T1" fmla="*/ 58 h 211"/>
                    <a:gd name="T2" fmla="*/ 325 w 411"/>
                    <a:gd name="T3" fmla="*/ 77 h 211"/>
                    <a:gd name="T4" fmla="*/ 316 w 411"/>
                    <a:gd name="T5" fmla="*/ 106 h 211"/>
                    <a:gd name="T6" fmla="*/ 335 w 411"/>
                    <a:gd name="T7" fmla="*/ 115 h 211"/>
                    <a:gd name="T8" fmla="*/ 354 w 411"/>
                    <a:gd name="T9" fmla="*/ 106 h 211"/>
                    <a:gd name="T10" fmla="*/ 373 w 411"/>
                    <a:gd name="T11" fmla="*/ 87 h 211"/>
                    <a:gd name="T12" fmla="*/ 392 w 411"/>
                    <a:gd name="T13" fmla="*/ 87 h 211"/>
                    <a:gd name="T14" fmla="*/ 411 w 411"/>
                    <a:gd name="T15" fmla="*/ 106 h 211"/>
                    <a:gd name="T16" fmla="*/ 402 w 411"/>
                    <a:gd name="T17" fmla="*/ 125 h 211"/>
                    <a:gd name="T18" fmla="*/ 383 w 411"/>
                    <a:gd name="T19" fmla="*/ 134 h 211"/>
                    <a:gd name="T20" fmla="*/ 354 w 411"/>
                    <a:gd name="T21" fmla="*/ 144 h 211"/>
                    <a:gd name="T22" fmla="*/ 335 w 411"/>
                    <a:gd name="T23" fmla="*/ 154 h 211"/>
                    <a:gd name="T24" fmla="*/ 325 w 411"/>
                    <a:gd name="T25" fmla="*/ 182 h 211"/>
                    <a:gd name="T26" fmla="*/ 325 w 411"/>
                    <a:gd name="T27" fmla="*/ 192 h 211"/>
                    <a:gd name="T28" fmla="*/ 306 w 411"/>
                    <a:gd name="T29" fmla="*/ 192 h 211"/>
                    <a:gd name="T30" fmla="*/ 268 w 411"/>
                    <a:gd name="T31" fmla="*/ 192 h 211"/>
                    <a:gd name="T32" fmla="*/ 239 w 411"/>
                    <a:gd name="T33" fmla="*/ 211 h 211"/>
                    <a:gd name="T34" fmla="*/ 201 w 411"/>
                    <a:gd name="T35" fmla="*/ 211 h 211"/>
                    <a:gd name="T36" fmla="*/ 182 w 411"/>
                    <a:gd name="T37" fmla="*/ 201 h 211"/>
                    <a:gd name="T38" fmla="*/ 191 w 411"/>
                    <a:gd name="T39" fmla="*/ 182 h 211"/>
                    <a:gd name="T40" fmla="*/ 220 w 411"/>
                    <a:gd name="T41" fmla="*/ 173 h 211"/>
                    <a:gd name="T42" fmla="*/ 239 w 411"/>
                    <a:gd name="T43" fmla="*/ 163 h 211"/>
                    <a:gd name="T44" fmla="*/ 220 w 411"/>
                    <a:gd name="T45" fmla="*/ 154 h 211"/>
                    <a:gd name="T46" fmla="*/ 191 w 411"/>
                    <a:gd name="T47" fmla="*/ 154 h 211"/>
                    <a:gd name="T48" fmla="*/ 163 w 411"/>
                    <a:gd name="T49" fmla="*/ 163 h 211"/>
                    <a:gd name="T50" fmla="*/ 134 w 411"/>
                    <a:gd name="T51" fmla="*/ 182 h 211"/>
                    <a:gd name="T52" fmla="*/ 96 w 411"/>
                    <a:gd name="T53" fmla="*/ 192 h 211"/>
                    <a:gd name="T54" fmla="*/ 58 w 411"/>
                    <a:gd name="T55" fmla="*/ 192 h 211"/>
                    <a:gd name="T56" fmla="*/ 77 w 411"/>
                    <a:gd name="T57" fmla="*/ 173 h 211"/>
                    <a:gd name="T58" fmla="*/ 86 w 411"/>
                    <a:gd name="T59" fmla="*/ 154 h 211"/>
                    <a:gd name="T60" fmla="*/ 77 w 411"/>
                    <a:gd name="T61" fmla="*/ 134 h 211"/>
                    <a:gd name="T62" fmla="*/ 58 w 411"/>
                    <a:gd name="T63" fmla="*/ 134 h 211"/>
                    <a:gd name="T64" fmla="*/ 48 w 411"/>
                    <a:gd name="T65" fmla="*/ 144 h 211"/>
                    <a:gd name="T66" fmla="*/ 19 w 411"/>
                    <a:gd name="T67" fmla="*/ 154 h 211"/>
                    <a:gd name="T68" fmla="*/ 10 w 411"/>
                    <a:gd name="T69" fmla="*/ 144 h 211"/>
                    <a:gd name="T70" fmla="*/ 10 w 411"/>
                    <a:gd name="T71" fmla="*/ 125 h 211"/>
                    <a:gd name="T72" fmla="*/ 38 w 411"/>
                    <a:gd name="T73" fmla="*/ 106 h 211"/>
                    <a:gd name="T74" fmla="*/ 48 w 411"/>
                    <a:gd name="T75" fmla="*/ 87 h 211"/>
                    <a:gd name="T76" fmla="*/ 38 w 411"/>
                    <a:gd name="T77" fmla="*/ 58 h 211"/>
                    <a:gd name="T78" fmla="*/ 38 w 411"/>
                    <a:gd name="T79" fmla="*/ 39 h 211"/>
                    <a:gd name="T80" fmla="*/ 67 w 411"/>
                    <a:gd name="T81" fmla="*/ 39 h 211"/>
                    <a:gd name="T82" fmla="*/ 115 w 411"/>
                    <a:gd name="T83" fmla="*/ 39 h 211"/>
                    <a:gd name="T84" fmla="*/ 144 w 411"/>
                    <a:gd name="T85" fmla="*/ 39 h 211"/>
                    <a:gd name="T86" fmla="*/ 144 w 411"/>
                    <a:gd name="T87" fmla="*/ 20 h 211"/>
                    <a:gd name="T88" fmla="*/ 153 w 411"/>
                    <a:gd name="T89" fmla="*/ 0 h 211"/>
                    <a:gd name="T90" fmla="*/ 182 w 411"/>
                    <a:gd name="T91" fmla="*/ 0 h 211"/>
                    <a:gd name="T92" fmla="*/ 211 w 411"/>
                    <a:gd name="T93" fmla="*/ 0 h 211"/>
                    <a:gd name="T94" fmla="*/ 220 w 411"/>
                    <a:gd name="T95" fmla="*/ 20 h 211"/>
                    <a:gd name="T96" fmla="*/ 211 w 411"/>
                    <a:gd name="T97" fmla="*/ 39 h 211"/>
                    <a:gd name="T98" fmla="*/ 230 w 411"/>
                    <a:gd name="T99" fmla="*/ 48 h 211"/>
                    <a:gd name="T100" fmla="*/ 268 w 411"/>
                    <a:gd name="T101" fmla="*/ 48 h 211"/>
                    <a:gd name="T102" fmla="*/ 316 w 411"/>
                    <a:gd name="T103" fmla="*/ 39 h 2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1"/>
                    <a:gd name="T157" fmla="*/ 0 h 211"/>
                    <a:gd name="T158" fmla="*/ 411 w 411"/>
                    <a:gd name="T159" fmla="*/ 211 h 2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1" h="211">
                      <a:moveTo>
                        <a:pt x="335" y="39"/>
                      </a:moveTo>
                      <a:lnTo>
                        <a:pt x="335" y="48"/>
                      </a:lnTo>
                      <a:lnTo>
                        <a:pt x="335" y="58"/>
                      </a:lnTo>
                      <a:lnTo>
                        <a:pt x="335" y="67"/>
                      </a:lnTo>
                      <a:lnTo>
                        <a:pt x="325" y="77"/>
                      </a:lnTo>
                      <a:lnTo>
                        <a:pt x="325" y="87"/>
                      </a:lnTo>
                      <a:lnTo>
                        <a:pt x="325" y="96"/>
                      </a:lnTo>
                      <a:lnTo>
                        <a:pt x="316" y="96"/>
                      </a:lnTo>
                      <a:lnTo>
                        <a:pt x="316" y="106"/>
                      </a:lnTo>
                      <a:lnTo>
                        <a:pt x="325" y="115"/>
                      </a:lnTo>
                      <a:lnTo>
                        <a:pt x="335" y="115"/>
                      </a:lnTo>
                      <a:lnTo>
                        <a:pt x="344" y="115"/>
                      </a:lnTo>
                      <a:lnTo>
                        <a:pt x="354" y="115"/>
                      </a:lnTo>
                      <a:lnTo>
                        <a:pt x="354" y="106"/>
                      </a:lnTo>
                      <a:lnTo>
                        <a:pt x="354" y="96"/>
                      </a:lnTo>
                      <a:lnTo>
                        <a:pt x="363" y="96"/>
                      </a:lnTo>
                      <a:lnTo>
                        <a:pt x="373" y="87"/>
                      </a:lnTo>
                      <a:lnTo>
                        <a:pt x="383" y="87"/>
                      </a:lnTo>
                      <a:lnTo>
                        <a:pt x="392" y="87"/>
                      </a:lnTo>
                      <a:lnTo>
                        <a:pt x="402" y="87"/>
                      </a:lnTo>
                      <a:lnTo>
                        <a:pt x="402" y="96"/>
                      </a:lnTo>
                      <a:lnTo>
                        <a:pt x="411" y="106"/>
                      </a:lnTo>
                      <a:lnTo>
                        <a:pt x="411" y="115"/>
                      </a:lnTo>
                      <a:lnTo>
                        <a:pt x="402" y="115"/>
                      </a:lnTo>
                      <a:lnTo>
                        <a:pt x="402" y="125"/>
                      </a:lnTo>
                      <a:lnTo>
                        <a:pt x="392" y="125"/>
                      </a:lnTo>
                      <a:lnTo>
                        <a:pt x="392" y="134"/>
                      </a:lnTo>
                      <a:lnTo>
                        <a:pt x="383" y="134"/>
                      </a:lnTo>
                      <a:lnTo>
                        <a:pt x="373" y="144"/>
                      </a:lnTo>
                      <a:lnTo>
                        <a:pt x="363" y="144"/>
                      </a:lnTo>
                      <a:lnTo>
                        <a:pt x="354" y="144"/>
                      </a:lnTo>
                      <a:lnTo>
                        <a:pt x="344" y="144"/>
                      </a:lnTo>
                      <a:lnTo>
                        <a:pt x="344" y="154"/>
                      </a:lnTo>
                      <a:lnTo>
                        <a:pt x="335" y="154"/>
                      </a:lnTo>
                      <a:lnTo>
                        <a:pt x="335" y="163"/>
                      </a:lnTo>
                      <a:lnTo>
                        <a:pt x="335" y="173"/>
                      </a:lnTo>
                      <a:lnTo>
                        <a:pt x="325" y="173"/>
                      </a:lnTo>
                      <a:lnTo>
                        <a:pt x="325" y="182"/>
                      </a:lnTo>
                      <a:lnTo>
                        <a:pt x="335" y="182"/>
                      </a:lnTo>
                      <a:lnTo>
                        <a:pt x="335" y="192"/>
                      </a:lnTo>
                      <a:lnTo>
                        <a:pt x="325" y="192"/>
                      </a:lnTo>
                      <a:lnTo>
                        <a:pt x="316" y="192"/>
                      </a:lnTo>
                      <a:lnTo>
                        <a:pt x="316" y="182"/>
                      </a:lnTo>
                      <a:lnTo>
                        <a:pt x="306" y="182"/>
                      </a:lnTo>
                      <a:lnTo>
                        <a:pt x="306" y="192"/>
                      </a:lnTo>
                      <a:lnTo>
                        <a:pt x="297" y="192"/>
                      </a:lnTo>
                      <a:lnTo>
                        <a:pt x="287" y="192"/>
                      </a:lnTo>
                      <a:lnTo>
                        <a:pt x="277" y="192"/>
                      </a:lnTo>
                      <a:lnTo>
                        <a:pt x="268" y="192"/>
                      </a:lnTo>
                      <a:lnTo>
                        <a:pt x="268" y="201"/>
                      </a:lnTo>
                      <a:lnTo>
                        <a:pt x="258" y="201"/>
                      </a:lnTo>
                      <a:lnTo>
                        <a:pt x="249" y="201"/>
                      </a:lnTo>
                      <a:lnTo>
                        <a:pt x="239" y="201"/>
                      </a:lnTo>
                      <a:lnTo>
                        <a:pt x="239" y="211"/>
                      </a:lnTo>
                      <a:lnTo>
                        <a:pt x="230" y="211"/>
                      </a:lnTo>
                      <a:lnTo>
                        <a:pt x="220" y="211"/>
                      </a:lnTo>
                      <a:lnTo>
                        <a:pt x="211" y="211"/>
                      </a:lnTo>
                      <a:lnTo>
                        <a:pt x="201" y="211"/>
                      </a:lnTo>
                      <a:lnTo>
                        <a:pt x="191" y="211"/>
                      </a:lnTo>
                      <a:lnTo>
                        <a:pt x="182" y="211"/>
                      </a:lnTo>
                      <a:lnTo>
                        <a:pt x="182" y="201"/>
                      </a:lnTo>
                      <a:lnTo>
                        <a:pt x="182" y="192"/>
                      </a:lnTo>
                      <a:lnTo>
                        <a:pt x="182" y="182"/>
                      </a:lnTo>
                      <a:lnTo>
                        <a:pt x="191" y="182"/>
                      </a:lnTo>
                      <a:lnTo>
                        <a:pt x="201" y="182"/>
                      </a:lnTo>
                      <a:lnTo>
                        <a:pt x="211" y="173"/>
                      </a:lnTo>
                      <a:lnTo>
                        <a:pt x="220" y="173"/>
                      </a:lnTo>
                      <a:lnTo>
                        <a:pt x="230" y="173"/>
                      </a:lnTo>
                      <a:lnTo>
                        <a:pt x="230" y="163"/>
                      </a:lnTo>
                      <a:lnTo>
                        <a:pt x="239" y="163"/>
                      </a:lnTo>
                      <a:lnTo>
                        <a:pt x="239" y="154"/>
                      </a:lnTo>
                      <a:lnTo>
                        <a:pt x="230" y="154"/>
                      </a:lnTo>
                      <a:lnTo>
                        <a:pt x="220" y="154"/>
                      </a:lnTo>
                      <a:lnTo>
                        <a:pt x="211" y="154"/>
                      </a:lnTo>
                      <a:lnTo>
                        <a:pt x="201" y="154"/>
                      </a:lnTo>
                      <a:lnTo>
                        <a:pt x="191" y="154"/>
                      </a:lnTo>
                      <a:lnTo>
                        <a:pt x="182" y="154"/>
                      </a:lnTo>
                      <a:lnTo>
                        <a:pt x="172" y="154"/>
                      </a:lnTo>
                      <a:lnTo>
                        <a:pt x="172" y="163"/>
                      </a:lnTo>
                      <a:lnTo>
                        <a:pt x="163" y="163"/>
                      </a:lnTo>
                      <a:lnTo>
                        <a:pt x="153" y="163"/>
                      </a:lnTo>
                      <a:lnTo>
                        <a:pt x="153" y="173"/>
                      </a:lnTo>
                      <a:lnTo>
                        <a:pt x="144" y="173"/>
                      </a:lnTo>
                      <a:lnTo>
                        <a:pt x="134" y="173"/>
                      </a:lnTo>
                      <a:lnTo>
                        <a:pt x="134" y="182"/>
                      </a:lnTo>
                      <a:lnTo>
                        <a:pt x="124" y="182"/>
                      </a:lnTo>
                      <a:lnTo>
                        <a:pt x="115" y="182"/>
                      </a:lnTo>
                      <a:lnTo>
                        <a:pt x="105" y="182"/>
                      </a:lnTo>
                      <a:lnTo>
                        <a:pt x="96" y="192"/>
                      </a:lnTo>
                      <a:lnTo>
                        <a:pt x="86" y="192"/>
                      </a:lnTo>
                      <a:lnTo>
                        <a:pt x="77" y="192"/>
                      </a:lnTo>
                      <a:lnTo>
                        <a:pt x="67" y="192"/>
                      </a:lnTo>
                      <a:lnTo>
                        <a:pt x="58" y="192"/>
                      </a:lnTo>
                      <a:lnTo>
                        <a:pt x="58" y="182"/>
                      </a:lnTo>
                      <a:lnTo>
                        <a:pt x="67" y="182"/>
                      </a:lnTo>
                      <a:lnTo>
                        <a:pt x="67" y="173"/>
                      </a:lnTo>
                      <a:lnTo>
                        <a:pt x="77" y="173"/>
                      </a:lnTo>
                      <a:lnTo>
                        <a:pt x="77" y="163"/>
                      </a:lnTo>
                      <a:lnTo>
                        <a:pt x="86" y="163"/>
                      </a:lnTo>
                      <a:lnTo>
                        <a:pt x="86" y="154"/>
                      </a:lnTo>
                      <a:lnTo>
                        <a:pt x="86" y="144"/>
                      </a:lnTo>
                      <a:lnTo>
                        <a:pt x="86" y="134"/>
                      </a:lnTo>
                      <a:lnTo>
                        <a:pt x="77" y="134"/>
                      </a:lnTo>
                      <a:lnTo>
                        <a:pt x="67" y="125"/>
                      </a:lnTo>
                      <a:lnTo>
                        <a:pt x="67" y="134"/>
                      </a:lnTo>
                      <a:lnTo>
                        <a:pt x="58" y="134"/>
                      </a:lnTo>
                      <a:lnTo>
                        <a:pt x="48" y="144"/>
                      </a:lnTo>
                      <a:lnTo>
                        <a:pt x="38" y="154"/>
                      </a:lnTo>
                      <a:lnTo>
                        <a:pt x="29" y="154"/>
                      </a:lnTo>
                      <a:lnTo>
                        <a:pt x="19" y="154"/>
                      </a:lnTo>
                      <a:lnTo>
                        <a:pt x="10" y="154"/>
                      </a:lnTo>
                      <a:lnTo>
                        <a:pt x="10" y="144"/>
                      </a:lnTo>
                      <a:lnTo>
                        <a:pt x="0" y="134"/>
                      </a:lnTo>
                      <a:lnTo>
                        <a:pt x="10" y="125"/>
                      </a:lnTo>
                      <a:lnTo>
                        <a:pt x="10" y="115"/>
                      </a:lnTo>
                      <a:lnTo>
                        <a:pt x="19" y="115"/>
                      </a:lnTo>
                      <a:lnTo>
                        <a:pt x="29" y="115"/>
                      </a:lnTo>
                      <a:lnTo>
                        <a:pt x="38" y="106"/>
                      </a:lnTo>
                      <a:lnTo>
                        <a:pt x="48" y="106"/>
                      </a:lnTo>
                      <a:lnTo>
                        <a:pt x="48" y="96"/>
                      </a:lnTo>
                      <a:lnTo>
                        <a:pt x="48" y="87"/>
                      </a:lnTo>
                      <a:lnTo>
                        <a:pt x="48" y="77"/>
                      </a:lnTo>
                      <a:lnTo>
                        <a:pt x="48" y="67"/>
                      </a:lnTo>
                      <a:lnTo>
                        <a:pt x="38" y="58"/>
                      </a:lnTo>
                      <a:lnTo>
                        <a:pt x="38" y="48"/>
                      </a:lnTo>
                      <a:lnTo>
                        <a:pt x="38" y="39"/>
                      </a:lnTo>
                      <a:lnTo>
                        <a:pt x="48" y="39"/>
                      </a:lnTo>
                      <a:lnTo>
                        <a:pt x="58" y="39"/>
                      </a:lnTo>
                      <a:lnTo>
                        <a:pt x="67" y="39"/>
                      </a:lnTo>
                      <a:lnTo>
                        <a:pt x="77" y="39"/>
                      </a:lnTo>
                      <a:lnTo>
                        <a:pt x="86" y="39"/>
                      </a:lnTo>
                      <a:lnTo>
                        <a:pt x="96" y="39"/>
                      </a:lnTo>
                      <a:lnTo>
                        <a:pt x="105" y="39"/>
                      </a:lnTo>
                      <a:lnTo>
                        <a:pt x="115" y="39"/>
                      </a:lnTo>
                      <a:lnTo>
                        <a:pt x="124" y="39"/>
                      </a:lnTo>
                      <a:lnTo>
                        <a:pt x="134" y="39"/>
                      </a:lnTo>
                      <a:lnTo>
                        <a:pt x="144" y="39"/>
                      </a:lnTo>
                      <a:lnTo>
                        <a:pt x="144" y="29"/>
                      </a:lnTo>
                      <a:lnTo>
                        <a:pt x="144" y="20"/>
                      </a:lnTo>
                      <a:lnTo>
                        <a:pt x="144" y="10"/>
                      </a:lnTo>
                      <a:lnTo>
                        <a:pt x="144" y="0"/>
                      </a:lnTo>
                      <a:lnTo>
                        <a:pt x="153" y="0"/>
                      </a:lnTo>
                      <a:lnTo>
                        <a:pt x="163" y="0"/>
                      </a:lnTo>
                      <a:lnTo>
                        <a:pt x="172" y="0"/>
                      </a:lnTo>
                      <a:lnTo>
                        <a:pt x="182" y="0"/>
                      </a:lnTo>
                      <a:lnTo>
                        <a:pt x="191" y="0"/>
                      </a:lnTo>
                      <a:lnTo>
                        <a:pt x="201" y="0"/>
                      </a:lnTo>
                      <a:lnTo>
                        <a:pt x="211" y="0"/>
                      </a:lnTo>
                      <a:lnTo>
                        <a:pt x="220" y="0"/>
                      </a:lnTo>
                      <a:lnTo>
                        <a:pt x="220" y="10"/>
                      </a:lnTo>
                      <a:lnTo>
                        <a:pt x="220" y="20"/>
                      </a:lnTo>
                      <a:lnTo>
                        <a:pt x="220" y="29"/>
                      </a:lnTo>
                      <a:lnTo>
                        <a:pt x="211" y="29"/>
                      </a:lnTo>
                      <a:lnTo>
                        <a:pt x="211" y="39"/>
                      </a:lnTo>
                      <a:lnTo>
                        <a:pt x="220" y="39"/>
                      </a:lnTo>
                      <a:lnTo>
                        <a:pt x="220" y="48"/>
                      </a:lnTo>
                      <a:lnTo>
                        <a:pt x="230" y="48"/>
                      </a:lnTo>
                      <a:lnTo>
                        <a:pt x="239" y="48"/>
                      </a:lnTo>
                      <a:lnTo>
                        <a:pt x="249" y="48"/>
                      </a:lnTo>
                      <a:lnTo>
                        <a:pt x="258" y="48"/>
                      </a:lnTo>
                      <a:lnTo>
                        <a:pt x="268" y="48"/>
                      </a:lnTo>
                      <a:lnTo>
                        <a:pt x="277" y="48"/>
                      </a:lnTo>
                      <a:lnTo>
                        <a:pt x="287" y="48"/>
                      </a:lnTo>
                      <a:lnTo>
                        <a:pt x="297" y="39"/>
                      </a:lnTo>
                      <a:lnTo>
                        <a:pt x="306" y="39"/>
                      </a:lnTo>
                      <a:lnTo>
                        <a:pt x="316" y="39"/>
                      </a:lnTo>
                      <a:lnTo>
                        <a:pt x="335" y="39"/>
                      </a:lnTo>
                      <a:close/>
                    </a:path>
                  </a:pathLst>
                </a:custGeom>
                <a:solidFill>
                  <a:srgbClr val="8CF4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50" name="Freeform 42"/>
                <p:cNvSpPr>
                  <a:spLocks/>
                </p:cNvSpPr>
                <p:nvPr/>
              </p:nvSpPr>
              <p:spPr bwMode="auto">
                <a:xfrm>
                  <a:off x="2382" y="2358"/>
                  <a:ext cx="411" cy="211"/>
                </a:xfrm>
                <a:custGeom>
                  <a:avLst/>
                  <a:gdLst>
                    <a:gd name="T0" fmla="*/ 335 w 411"/>
                    <a:gd name="T1" fmla="*/ 58 h 211"/>
                    <a:gd name="T2" fmla="*/ 325 w 411"/>
                    <a:gd name="T3" fmla="*/ 77 h 211"/>
                    <a:gd name="T4" fmla="*/ 316 w 411"/>
                    <a:gd name="T5" fmla="*/ 106 h 211"/>
                    <a:gd name="T6" fmla="*/ 335 w 411"/>
                    <a:gd name="T7" fmla="*/ 115 h 211"/>
                    <a:gd name="T8" fmla="*/ 354 w 411"/>
                    <a:gd name="T9" fmla="*/ 106 h 211"/>
                    <a:gd name="T10" fmla="*/ 373 w 411"/>
                    <a:gd name="T11" fmla="*/ 87 h 211"/>
                    <a:gd name="T12" fmla="*/ 392 w 411"/>
                    <a:gd name="T13" fmla="*/ 87 h 211"/>
                    <a:gd name="T14" fmla="*/ 411 w 411"/>
                    <a:gd name="T15" fmla="*/ 106 h 211"/>
                    <a:gd name="T16" fmla="*/ 402 w 411"/>
                    <a:gd name="T17" fmla="*/ 125 h 211"/>
                    <a:gd name="T18" fmla="*/ 383 w 411"/>
                    <a:gd name="T19" fmla="*/ 134 h 211"/>
                    <a:gd name="T20" fmla="*/ 354 w 411"/>
                    <a:gd name="T21" fmla="*/ 144 h 211"/>
                    <a:gd name="T22" fmla="*/ 335 w 411"/>
                    <a:gd name="T23" fmla="*/ 154 h 211"/>
                    <a:gd name="T24" fmla="*/ 325 w 411"/>
                    <a:gd name="T25" fmla="*/ 182 h 211"/>
                    <a:gd name="T26" fmla="*/ 325 w 411"/>
                    <a:gd name="T27" fmla="*/ 192 h 211"/>
                    <a:gd name="T28" fmla="*/ 306 w 411"/>
                    <a:gd name="T29" fmla="*/ 192 h 211"/>
                    <a:gd name="T30" fmla="*/ 268 w 411"/>
                    <a:gd name="T31" fmla="*/ 192 h 211"/>
                    <a:gd name="T32" fmla="*/ 239 w 411"/>
                    <a:gd name="T33" fmla="*/ 211 h 211"/>
                    <a:gd name="T34" fmla="*/ 201 w 411"/>
                    <a:gd name="T35" fmla="*/ 211 h 211"/>
                    <a:gd name="T36" fmla="*/ 182 w 411"/>
                    <a:gd name="T37" fmla="*/ 201 h 211"/>
                    <a:gd name="T38" fmla="*/ 191 w 411"/>
                    <a:gd name="T39" fmla="*/ 182 h 211"/>
                    <a:gd name="T40" fmla="*/ 220 w 411"/>
                    <a:gd name="T41" fmla="*/ 173 h 211"/>
                    <a:gd name="T42" fmla="*/ 239 w 411"/>
                    <a:gd name="T43" fmla="*/ 163 h 211"/>
                    <a:gd name="T44" fmla="*/ 220 w 411"/>
                    <a:gd name="T45" fmla="*/ 154 h 211"/>
                    <a:gd name="T46" fmla="*/ 191 w 411"/>
                    <a:gd name="T47" fmla="*/ 154 h 211"/>
                    <a:gd name="T48" fmla="*/ 163 w 411"/>
                    <a:gd name="T49" fmla="*/ 163 h 211"/>
                    <a:gd name="T50" fmla="*/ 134 w 411"/>
                    <a:gd name="T51" fmla="*/ 182 h 211"/>
                    <a:gd name="T52" fmla="*/ 96 w 411"/>
                    <a:gd name="T53" fmla="*/ 192 h 211"/>
                    <a:gd name="T54" fmla="*/ 58 w 411"/>
                    <a:gd name="T55" fmla="*/ 192 h 211"/>
                    <a:gd name="T56" fmla="*/ 77 w 411"/>
                    <a:gd name="T57" fmla="*/ 173 h 211"/>
                    <a:gd name="T58" fmla="*/ 86 w 411"/>
                    <a:gd name="T59" fmla="*/ 154 h 211"/>
                    <a:gd name="T60" fmla="*/ 77 w 411"/>
                    <a:gd name="T61" fmla="*/ 134 h 211"/>
                    <a:gd name="T62" fmla="*/ 58 w 411"/>
                    <a:gd name="T63" fmla="*/ 134 h 211"/>
                    <a:gd name="T64" fmla="*/ 48 w 411"/>
                    <a:gd name="T65" fmla="*/ 144 h 211"/>
                    <a:gd name="T66" fmla="*/ 19 w 411"/>
                    <a:gd name="T67" fmla="*/ 154 h 211"/>
                    <a:gd name="T68" fmla="*/ 10 w 411"/>
                    <a:gd name="T69" fmla="*/ 144 h 211"/>
                    <a:gd name="T70" fmla="*/ 10 w 411"/>
                    <a:gd name="T71" fmla="*/ 125 h 211"/>
                    <a:gd name="T72" fmla="*/ 38 w 411"/>
                    <a:gd name="T73" fmla="*/ 106 h 211"/>
                    <a:gd name="T74" fmla="*/ 48 w 411"/>
                    <a:gd name="T75" fmla="*/ 87 h 211"/>
                    <a:gd name="T76" fmla="*/ 38 w 411"/>
                    <a:gd name="T77" fmla="*/ 58 h 211"/>
                    <a:gd name="T78" fmla="*/ 38 w 411"/>
                    <a:gd name="T79" fmla="*/ 39 h 211"/>
                    <a:gd name="T80" fmla="*/ 67 w 411"/>
                    <a:gd name="T81" fmla="*/ 39 h 211"/>
                    <a:gd name="T82" fmla="*/ 115 w 411"/>
                    <a:gd name="T83" fmla="*/ 39 h 211"/>
                    <a:gd name="T84" fmla="*/ 144 w 411"/>
                    <a:gd name="T85" fmla="*/ 39 h 211"/>
                    <a:gd name="T86" fmla="*/ 144 w 411"/>
                    <a:gd name="T87" fmla="*/ 20 h 211"/>
                    <a:gd name="T88" fmla="*/ 153 w 411"/>
                    <a:gd name="T89" fmla="*/ 0 h 211"/>
                    <a:gd name="T90" fmla="*/ 182 w 411"/>
                    <a:gd name="T91" fmla="*/ 0 h 211"/>
                    <a:gd name="T92" fmla="*/ 211 w 411"/>
                    <a:gd name="T93" fmla="*/ 0 h 211"/>
                    <a:gd name="T94" fmla="*/ 220 w 411"/>
                    <a:gd name="T95" fmla="*/ 20 h 211"/>
                    <a:gd name="T96" fmla="*/ 211 w 411"/>
                    <a:gd name="T97" fmla="*/ 39 h 211"/>
                    <a:gd name="T98" fmla="*/ 230 w 411"/>
                    <a:gd name="T99" fmla="*/ 48 h 211"/>
                    <a:gd name="T100" fmla="*/ 268 w 411"/>
                    <a:gd name="T101" fmla="*/ 48 h 211"/>
                    <a:gd name="T102" fmla="*/ 316 w 411"/>
                    <a:gd name="T103" fmla="*/ 39 h 2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1"/>
                    <a:gd name="T157" fmla="*/ 0 h 211"/>
                    <a:gd name="T158" fmla="*/ 411 w 411"/>
                    <a:gd name="T159" fmla="*/ 211 h 2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1" h="211">
                      <a:moveTo>
                        <a:pt x="335" y="39"/>
                      </a:moveTo>
                      <a:lnTo>
                        <a:pt x="335" y="48"/>
                      </a:lnTo>
                      <a:lnTo>
                        <a:pt x="335" y="58"/>
                      </a:lnTo>
                      <a:lnTo>
                        <a:pt x="335" y="67"/>
                      </a:lnTo>
                      <a:lnTo>
                        <a:pt x="325" y="77"/>
                      </a:lnTo>
                      <a:lnTo>
                        <a:pt x="325" y="87"/>
                      </a:lnTo>
                      <a:lnTo>
                        <a:pt x="325" y="96"/>
                      </a:lnTo>
                      <a:lnTo>
                        <a:pt x="316" y="96"/>
                      </a:lnTo>
                      <a:lnTo>
                        <a:pt x="316" y="106"/>
                      </a:lnTo>
                      <a:lnTo>
                        <a:pt x="325" y="115"/>
                      </a:lnTo>
                      <a:lnTo>
                        <a:pt x="335" y="115"/>
                      </a:lnTo>
                      <a:lnTo>
                        <a:pt x="344" y="115"/>
                      </a:lnTo>
                      <a:lnTo>
                        <a:pt x="354" y="115"/>
                      </a:lnTo>
                      <a:lnTo>
                        <a:pt x="354" y="106"/>
                      </a:lnTo>
                      <a:lnTo>
                        <a:pt x="354" y="96"/>
                      </a:lnTo>
                      <a:lnTo>
                        <a:pt x="363" y="96"/>
                      </a:lnTo>
                      <a:lnTo>
                        <a:pt x="373" y="87"/>
                      </a:lnTo>
                      <a:lnTo>
                        <a:pt x="383" y="87"/>
                      </a:lnTo>
                      <a:lnTo>
                        <a:pt x="392" y="87"/>
                      </a:lnTo>
                      <a:lnTo>
                        <a:pt x="402" y="87"/>
                      </a:lnTo>
                      <a:lnTo>
                        <a:pt x="402" y="96"/>
                      </a:lnTo>
                      <a:lnTo>
                        <a:pt x="411" y="106"/>
                      </a:lnTo>
                      <a:lnTo>
                        <a:pt x="411" y="115"/>
                      </a:lnTo>
                      <a:lnTo>
                        <a:pt x="402" y="115"/>
                      </a:lnTo>
                      <a:lnTo>
                        <a:pt x="402" y="125"/>
                      </a:lnTo>
                      <a:lnTo>
                        <a:pt x="392" y="125"/>
                      </a:lnTo>
                      <a:lnTo>
                        <a:pt x="392" y="134"/>
                      </a:lnTo>
                      <a:lnTo>
                        <a:pt x="383" y="134"/>
                      </a:lnTo>
                      <a:lnTo>
                        <a:pt x="373" y="144"/>
                      </a:lnTo>
                      <a:lnTo>
                        <a:pt x="363" y="144"/>
                      </a:lnTo>
                      <a:lnTo>
                        <a:pt x="354" y="144"/>
                      </a:lnTo>
                      <a:lnTo>
                        <a:pt x="344" y="144"/>
                      </a:lnTo>
                      <a:lnTo>
                        <a:pt x="344" y="154"/>
                      </a:lnTo>
                      <a:lnTo>
                        <a:pt x="335" y="154"/>
                      </a:lnTo>
                      <a:lnTo>
                        <a:pt x="335" y="163"/>
                      </a:lnTo>
                      <a:lnTo>
                        <a:pt x="335" y="173"/>
                      </a:lnTo>
                      <a:lnTo>
                        <a:pt x="325" y="173"/>
                      </a:lnTo>
                      <a:lnTo>
                        <a:pt x="325" y="182"/>
                      </a:lnTo>
                      <a:lnTo>
                        <a:pt x="335" y="182"/>
                      </a:lnTo>
                      <a:lnTo>
                        <a:pt x="335" y="192"/>
                      </a:lnTo>
                      <a:lnTo>
                        <a:pt x="325" y="192"/>
                      </a:lnTo>
                      <a:lnTo>
                        <a:pt x="316" y="192"/>
                      </a:lnTo>
                      <a:lnTo>
                        <a:pt x="316" y="182"/>
                      </a:lnTo>
                      <a:lnTo>
                        <a:pt x="306" y="182"/>
                      </a:lnTo>
                      <a:lnTo>
                        <a:pt x="306" y="192"/>
                      </a:lnTo>
                      <a:lnTo>
                        <a:pt x="297" y="192"/>
                      </a:lnTo>
                      <a:lnTo>
                        <a:pt x="287" y="192"/>
                      </a:lnTo>
                      <a:lnTo>
                        <a:pt x="277" y="192"/>
                      </a:lnTo>
                      <a:lnTo>
                        <a:pt x="268" y="192"/>
                      </a:lnTo>
                      <a:lnTo>
                        <a:pt x="268" y="201"/>
                      </a:lnTo>
                      <a:lnTo>
                        <a:pt x="258" y="201"/>
                      </a:lnTo>
                      <a:lnTo>
                        <a:pt x="249" y="201"/>
                      </a:lnTo>
                      <a:lnTo>
                        <a:pt x="239" y="201"/>
                      </a:lnTo>
                      <a:lnTo>
                        <a:pt x="239" y="211"/>
                      </a:lnTo>
                      <a:lnTo>
                        <a:pt x="230" y="211"/>
                      </a:lnTo>
                      <a:lnTo>
                        <a:pt x="220" y="211"/>
                      </a:lnTo>
                      <a:lnTo>
                        <a:pt x="211" y="211"/>
                      </a:lnTo>
                      <a:lnTo>
                        <a:pt x="201" y="211"/>
                      </a:lnTo>
                      <a:lnTo>
                        <a:pt x="191" y="211"/>
                      </a:lnTo>
                      <a:lnTo>
                        <a:pt x="182" y="211"/>
                      </a:lnTo>
                      <a:lnTo>
                        <a:pt x="182" y="201"/>
                      </a:lnTo>
                      <a:lnTo>
                        <a:pt x="182" y="192"/>
                      </a:lnTo>
                      <a:lnTo>
                        <a:pt x="182" y="182"/>
                      </a:lnTo>
                      <a:lnTo>
                        <a:pt x="191" y="182"/>
                      </a:lnTo>
                      <a:lnTo>
                        <a:pt x="201" y="182"/>
                      </a:lnTo>
                      <a:lnTo>
                        <a:pt x="211" y="173"/>
                      </a:lnTo>
                      <a:lnTo>
                        <a:pt x="220" y="173"/>
                      </a:lnTo>
                      <a:lnTo>
                        <a:pt x="230" y="173"/>
                      </a:lnTo>
                      <a:lnTo>
                        <a:pt x="230" y="163"/>
                      </a:lnTo>
                      <a:lnTo>
                        <a:pt x="239" y="163"/>
                      </a:lnTo>
                      <a:lnTo>
                        <a:pt x="239" y="154"/>
                      </a:lnTo>
                      <a:lnTo>
                        <a:pt x="230" y="154"/>
                      </a:lnTo>
                      <a:lnTo>
                        <a:pt x="220" y="154"/>
                      </a:lnTo>
                      <a:lnTo>
                        <a:pt x="211" y="154"/>
                      </a:lnTo>
                      <a:lnTo>
                        <a:pt x="201" y="154"/>
                      </a:lnTo>
                      <a:lnTo>
                        <a:pt x="191" y="154"/>
                      </a:lnTo>
                      <a:lnTo>
                        <a:pt x="182" y="154"/>
                      </a:lnTo>
                      <a:lnTo>
                        <a:pt x="172" y="154"/>
                      </a:lnTo>
                      <a:lnTo>
                        <a:pt x="172" y="163"/>
                      </a:lnTo>
                      <a:lnTo>
                        <a:pt x="163" y="163"/>
                      </a:lnTo>
                      <a:lnTo>
                        <a:pt x="153" y="163"/>
                      </a:lnTo>
                      <a:lnTo>
                        <a:pt x="153" y="173"/>
                      </a:lnTo>
                      <a:lnTo>
                        <a:pt x="144" y="173"/>
                      </a:lnTo>
                      <a:lnTo>
                        <a:pt x="134" y="173"/>
                      </a:lnTo>
                      <a:lnTo>
                        <a:pt x="134" y="182"/>
                      </a:lnTo>
                      <a:lnTo>
                        <a:pt x="124" y="182"/>
                      </a:lnTo>
                      <a:lnTo>
                        <a:pt x="115" y="182"/>
                      </a:lnTo>
                      <a:lnTo>
                        <a:pt x="105" y="182"/>
                      </a:lnTo>
                      <a:lnTo>
                        <a:pt x="96" y="192"/>
                      </a:lnTo>
                      <a:lnTo>
                        <a:pt x="86" y="192"/>
                      </a:lnTo>
                      <a:lnTo>
                        <a:pt x="77" y="192"/>
                      </a:lnTo>
                      <a:lnTo>
                        <a:pt x="67" y="192"/>
                      </a:lnTo>
                      <a:lnTo>
                        <a:pt x="58" y="192"/>
                      </a:lnTo>
                      <a:lnTo>
                        <a:pt x="58" y="182"/>
                      </a:lnTo>
                      <a:lnTo>
                        <a:pt x="67" y="182"/>
                      </a:lnTo>
                      <a:lnTo>
                        <a:pt x="67" y="173"/>
                      </a:lnTo>
                      <a:lnTo>
                        <a:pt x="77" y="173"/>
                      </a:lnTo>
                      <a:lnTo>
                        <a:pt x="77" y="163"/>
                      </a:lnTo>
                      <a:lnTo>
                        <a:pt x="86" y="163"/>
                      </a:lnTo>
                      <a:lnTo>
                        <a:pt x="86" y="154"/>
                      </a:lnTo>
                      <a:lnTo>
                        <a:pt x="86" y="144"/>
                      </a:lnTo>
                      <a:lnTo>
                        <a:pt x="86" y="134"/>
                      </a:lnTo>
                      <a:lnTo>
                        <a:pt x="77" y="134"/>
                      </a:lnTo>
                      <a:lnTo>
                        <a:pt x="67" y="125"/>
                      </a:lnTo>
                      <a:lnTo>
                        <a:pt x="67" y="134"/>
                      </a:lnTo>
                      <a:lnTo>
                        <a:pt x="58" y="134"/>
                      </a:lnTo>
                      <a:lnTo>
                        <a:pt x="48" y="144"/>
                      </a:lnTo>
                      <a:lnTo>
                        <a:pt x="38" y="154"/>
                      </a:lnTo>
                      <a:lnTo>
                        <a:pt x="29" y="154"/>
                      </a:lnTo>
                      <a:lnTo>
                        <a:pt x="19" y="154"/>
                      </a:lnTo>
                      <a:lnTo>
                        <a:pt x="10" y="154"/>
                      </a:lnTo>
                      <a:lnTo>
                        <a:pt x="10" y="144"/>
                      </a:lnTo>
                      <a:lnTo>
                        <a:pt x="0" y="134"/>
                      </a:lnTo>
                      <a:lnTo>
                        <a:pt x="10" y="125"/>
                      </a:lnTo>
                      <a:lnTo>
                        <a:pt x="10" y="115"/>
                      </a:lnTo>
                      <a:lnTo>
                        <a:pt x="19" y="115"/>
                      </a:lnTo>
                      <a:lnTo>
                        <a:pt x="29" y="115"/>
                      </a:lnTo>
                      <a:lnTo>
                        <a:pt x="38" y="106"/>
                      </a:lnTo>
                      <a:lnTo>
                        <a:pt x="48" y="106"/>
                      </a:lnTo>
                      <a:lnTo>
                        <a:pt x="48" y="96"/>
                      </a:lnTo>
                      <a:lnTo>
                        <a:pt x="48" y="87"/>
                      </a:lnTo>
                      <a:lnTo>
                        <a:pt x="48" y="77"/>
                      </a:lnTo>
                      <a:lnTo>
                        <a:pt x="48" y="67"/>
                      </a:lnTo>
                      <a:lnTo>
                        <a:pt x="38" y="58"/>
                      </a:lnTo>
                      <a:lnTo>
                        <a:pt x="38" y="48"/>
                      </a:lnTo>
                      <a:lnTo>
                        <a:pt x="38" y="39"/>
                      </a:lnTo>
                      <a:lnTo>
                        <a:pt x="48" y="39"/>
                      </a:lnTo>
                      <a:lnTo>
                        <a:pt x="58" y="39"/>
                      </a:lnTo>
                      <a:lnTo>
                        <a:pt x="67" y="39"/>
                      </a:lnTo>
                      <a:lnTo>
                        <a:pt x="77" y="39"/>
                      </a:lnTo>
                      <a:lnTo>
                        <a:pt x="86" y="39"/>
                      </a:lnTo>
                      <a:lnTo>
                        <a:pt x="96" y="39"/>
                      </a:lnTo>
                      <a:lnTo>
                        <a:pt x="105" y="39"/>
                      </a:lnTo>
                      <a:lnTo>
                        <a:pt x="115" y="39"/>
                      </a:lnTo>
                      <a:lnTo>
                        <a:pt x="124" y="39"/>
                      </a:lnTo>
                      <a:lnTo>
                        <a:pt x="134" y="39"/>
                      </a:lnTo>
                      <a:lnTo>
                        <a:pt x="144" y="39"/>
                      </a:lnTo>
                      <a:lnTo>
                        <a:pt x="144" y="29"/>
                      </a:lnTo>
                      <a:lnTo>
                        <a:pt x="144" y="20"/>
                      </a:lnTo>
                      <a:lnTo>
                        <a:pt x="144" y="10"/>
                      </a:lnTo>
                      <a:lnTo>
                        <a:pt x="144" y="0"/>
                      </a:lnTo>
                      <a:lnTo>
                        <a:pt x="153" y="0"/>
                      </a:lnTo>
                      <a:lnTo>
                        <a:pt x="163" y="0"/>
                      </a:lnTo>
                      <a:lnTo>
                        <a:pt x="172" y="0"/>
                      </a:lnTo>
                      <a:lnTo>
                        <a:pt x="182" y="0"/>
                      </a:lnTo>
                      <a:lnTo>
                        <a:pt x="191" y="0"/>
                      </a:lnTo>
                      <a:lnTo>
                        <a:pt x="201" y="0"/>
                      </a:lnTo>
                      <a:lnTo>
                        <a:pt x="211" y="0"/>
                      </a:lnTo>
                      <a:lnTo>
                        <a:pt x="220" y="0"/>
                      </a:lnTo>
                      <a:lnTo>
                        <a:pt x="220" y="10"/>
                      </a:lnTo>
                      <a:lnTo>
                        <a:pt x="220" y="20"/>
                      </a:lnTo>
                      <a:lnTo>
                        <a:pt x="220" y="29"/>
                      </a:lnTo>
                      <a:lnTo>
                        <a:pt x="211" y="29"/>
                      </a:lnTo>
                      <a:lnTo>
                        <a:pt x="211" y="39"/>
                      </a:lnTo>
                      <a:lnTo>
                        <a:pt x="220" y="39"/>
                      </a:lnTo>
                      <a:lnTo>
                        <a:pt x="220" y="48"/>
                      </a:lnTo>
                      <a:lnTo>
                        <a:pt x="230" y="48"/>
                      </a:lnTo>
                      <a:lnTo>
                        <a:pt x="239" y="48"/>
                      </a:lnTo>
                      <a:lnTo>
                        <a:pt x="249" y="48"/>
                      </a:lnTo>
                      <a:lnTo>
                        <a:pt x="258" y="48"/>
                      </a:lnTo>
                      <a:lnTo>
                        <a:pt x="268" y="48"/>
                      </a:lnTo>
                      <a:lnTo>
                        <a:pt x="277" y="48"/>
                      </a:lnTo>
                      <a:lnTo>
                        <a:pt x="287" y="48"/>
                      </a:lnTo>
                      <a:lnTo>
                        <a:pt x="297" y="39"/>
                      </a:lnTo>
                      <a:lnTo>
                        <a:pt x="306" y="39"/>
                      </a:lnTo>
                      <a:lnTo>
                        <a:pt x="316" y="39"/>
                      </a:lnTo>
                      <a:lnTo>
                        <a:pt x="335" y="3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27" name="Group 43"/>
              <p:cNvGrpSpPr>
                <a:grpSpLocks/>
              </p:cNvGrpSpPr>
              <p:nvPr/>
            </p:nvGrpSpPr>
            <p:grpSpPr bwMode="auto">
              <a:xfrm>
                <a:off x="2831" y="2339"/>
                <a:ext cx="316" cy="259"/>
                <a:chOff x="2831" y="2339"/>
                <a:chExt cx="316" cy="259"/>
              </a:xfrm>
            </p:grpSpPr>
            <p:sp>
              <p:nvSpPr>
                <p:cNvPr id="39547" name="Freeform 44"/>
                <p:cNvSpPr>
                  <a:spLocks/>
                </p:cNvSpPr>
                <p:nvPr/>
              </p:nvSpPr>
              <p:spPr bwMode="auto">
                <a:xfrm>
                  <a:off x="2831" y="2339"/>
                  <a:ext cx="316" cy="259"/>
                </a:xfrm>
                <a:custGeom>
                  <a:avLst/>
                  <a:gdLst>
                    <a:gd name="T0" fmla="*/ 0 w 316"/>
                    <a:gd name="T1" fmla="*/ 211 h 259"/>
                    <a:gd name="T2" fmla="*/ 29 w 316"/>
                    <a:gd name="T3" fmla="*/ 201 h 259"/>
                    <a:gd name="T4" fmla="*/ 58 w 316"/>
                    <a:gd name="T5" fmla="*/ 192 h 259"/>
                    <a:gd name="T6" fmla="*/ 77 w 316"/>
                    <a:gd name="T7" fmla="*/ 182 h 259"/>
                    <a:gd name="T8" fmla="*/ 96 w 316"/>
                    <a:gd name="T9" fmla="*/ 182 h 259"/>
                    <a:gd name="T10" fmla="*/ 106 w 316"/>
                    <a:gd name="T11" fmla="*/ 192 h 259"/>
                    <a:gd name="T12" fmla="*/ 115 w 316"/>
                    <a:gd name="T13" fmla="*/ 201 h 259"/>
                    <a:gd name="T14" fmla="*/ 115 w 316"/>
                    <a:gd name="T15" fmla="*/ 211 h 259"/>
                    <a:gd name="T16" fmla="*/ 106 w 316"/>
                    <a:gd name="T17" fmla="*/ 230 h 259"/>
                    <a:gd name="T18" fmla="*/ 106 w 316"/>
                    <a:gd name="T19" fmla="*/ 240 h 259"/>
                    <a:gd name="T20" fmla="*/ 115 w 316"/>
                    <a:gd name="T21" fmla="*/ 249 h 259"/>
                    <a:gd name="T22" fmla="*/ 125 w 316"/>
                    <a:gd name="T23" fmla="*/ 259 h 259"/>
                    <a:gd name="T24" fmla="*/ 144 w 316"/>
                    <a:gd name="T25" fmla="*/ 259 h 259"/>
                    <a:gd name="T26" fmla="*/ 153 w 316"/>
                    <a:gd name="T27" fmla="*/ 249 h 259"/>
                    <a:gd name="T28" fmla="*/ 163 w 316"/>
                    <a:gd name="T29" fmla="*/ 240 h 259"/>
                    <a:gd name="T30" fmla="*/ 173 w 316"/>
                    <a:gd name="T31" fmla="*/ 220 h 259"/>
                    <a:gd name="T32" fmla="*/ 173 w 316"/>
                    <a:gd name="T33" fmla="*/ 211 h 259"/>
                    <a:gd name="T34" fmla="*/ 192 w 316"/>
                    <a:gd name="T35" fmla="*/ 201 h 259"/>
                    <a:gd name="T36" fmla="*/ 211 w 316"/>
                    <a:gd name="T37" fmla="*/ 201 h 259"/>
                    <a:gd name="T38" fmla="*/ 259 w 316"/>
                    <a:gd name="T39" fmla="*/ 192 h 259"/>
                    <a:gd name="T40" fmla="*/ 287 w 316"/>
                    <a:gd name="T41" fmla="*/ 192 h 259"/>
                    <a:gd name="T42" fmla="*/ 297 w 316"/>
                    <a:gd name="T43" fmla="*/ 182 h 259"/>
                    <a:gd name="T44" fmla="*/ 306 w 316"/>
                    <a:gd name="T45" fmla="*/ 173 h 259"/>
                    <a:gd name="T46" fmla="*/ 306 w 316"/>
                    <a:gd name="T47" fmla="*/ 153 h 259"/>
                    <a:gd name="T48" fmla="*/ 316 w 316"/>
                    <a:gd name="T49" fmla="*/ 144 h 259"/>
                    <a:gd name="T50" fmla="*/ 306 w 316"/>
                    <a:gd name="T51" fmla="*/ 125 h 259"/>
                    <a:gd name="T52" fmla="*/ 306 w 316"/>
                    <a:gd name="T53" fmla="*/ 125 h 259"/>
                    <a:gd name="T54" fmla="*/ 287 w 316"/>
                    <a:gd name="T55" fmla="*/ 125 h 259"/>
                    <a:gd name="T56" fmla="*/ 278 w 316"/>
                    <a:gd name="T57" fmla="*/ 144 h 259"/>
                    <a:gd name="T58" fmla="*/ 268 w 316"/>
                    <a:gd name="T59" fmla="*/ 153 h 259"/>
                    <a:gd name="T60" fmla="*/ 259 w 316"/>
                    <a:gd name="T61" fmla="*/ 153 h 259"/>
                    <a:gd name="T62" fmla="*/ 249 w 316"/>
                    <a:gd name="T63" fmla="*/ 144 h 259"/>
                    <a:gd name="T64" fmla="*/ 239 w 316"/>
                    <a:gd name="T65" fmla="*/ 134 h 259"/>
                    <a:gd name="T66" fmla="*/ 239 w 316"/>
                    <a:gd name="T67" fmla="*/ 125 h 259"/>
                    <a:gd name="T68" fmla="*/ 249 w 316"/>
                    <a:gd name="T69" fmla="*/ 106 h 259"/>
                    <a:gd name="T70" fmla="*/ 268 w 316"/>
                    <a:gd name="T71" fmla="*/ 96 h 259"/>
                    <a:gd name="T72" fmla="*/ 278 w 316"/>
                    <a:gd name="T73" fmla="*/ 86 h 259"/>
                    <a:gd name="T74" fmla="*/ 278 w 316"/>
                    <a:gd name="T75" fmla="*/ 77 h 259"/>
                    <a:gd name="T76" fmla="*/ 278 w 316"/>
                    <a:gd name="T77" fmla="*/ 58 h 259"/>
                    <a:gd name="T78" fmla="*/ 268 w 316"/>
                    <a:gd name="T79" fmla="*/ 39 h 259"/>
                    <a:gd name="T80" fmla="*/ 268 w 316"/>
                    <a:gd name="T81" fmla="*/ 19 h 259"/>
                    <a:gd name="T82" fmla="*/ 259 w 316"/>
                    <a:gd name="T83" fmla="*/ 10 h 259"/>
                    <a:gd name="T84" fmla="*/ 230 w 316"/>
                    <a:gd name="T85" fmla="*/ 10 h 259"/>
                    <a:gd name="T86" fmla="*/ 201 w 316"/>
                    <a:gd name="T87" fmla="*/ 0 h 259"/>
                    <a:gd name="T88" fmla="*/ 192 w 316"/>
                    <a:gd name="T89" fmla="*/ 10 h 259"/>
                    <a:gd name="T90" fmla="*/ 182 w 316"/>
                    <a:gd name="T91" fmla="*/ 19 h 259"/>
                    <a:gd name="T92" fmla="*/ 182 w 316"/>
                    <a:gd name="T93" fmla="*/ 29 h 259"/>
                    <a:gd name="T94" fmla="*/ 192 w 316"/>
                    <a:gd name="T95" fmla="*/ 39 h 259"/>
                    <a:gd name="T96" fmla="*/ 182 w 316"/>
                    <a:gd name="T97" fmla="*/ 48 h 259"/>
                    <a:gd name="T98" fmla="*/ 173 w 316"/>
                    <a:gd name="T99" fmla="*/ 58 h 259"/>
                    <a:gd name="T100" fmla="*/ 163 w 316"/>
                    <a:gd name="T101" fmla="*/ 67 h 259"/>
                    <a:gd name="T102" fmla="*/ 144 w 316"/>
                    <a:gd name="T103" fmla="*/ 67 h 259"/>
                    <a:gd name="T104" fmla="*/ 134 w 316"/>
                    <a:gd name="T105" fmla="*/ 58 h 259"/>
                    <a:gd name="T106" fmla="*/ 125 w 316"/>
                    <a:gd name="T107" fmla="*/ 58 h 259"/>
                    <a:gd name="T108" fmla="*/ 125 w 316"/>
                    <a:gd name="T109" fmla="*/ 39 h 259"/>
                    <a:gd name="T110" fmla="*/ 115 w 316"/>
                    <a:gd name="T111" fmla="*/ 29 h 259"/>
                    <a:gd name="T112" fmla="*/ 106 w 316"/>
                    <a:gd name="T113" fmla="*/ 19 h 259"/>
                    <a:gd name="T114" fmla="*/ 87 w 316"/>
                    <a:gd name="T115" fmla="*/ 19 h 259"/>
                    <a:gd name="T116" fmla="*/ 77 w 316"/>
                    <a:gd name="T117" fmla="*/ 19 h 259"/>
                    <a:gd name="T118" fmla="*/ 58 w 316"/>
                    <a:gd name="T119" fmla="*/ 19 h 259"/>
                    <a:gd name="T120" fmla="*/ 39 w 316"/>
                    <a:gd name="T121" fmla="*/ 19 h 2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6"/>
                    <a:gd name="T184" fmla="*/ 0 h 259"/>
                    <a:gd name="T185" fmla="*/ 316 w 316"/>
                    <a:gd name="T186" fmla="*/ 259 h 2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6" h="259">
                      <a:moveTo>
                        <a:pt x="39" y="19"/>
                      </a:moveTo>
                      <a:lnTo>
                        <a:pt x="0" y="211"/>
                      </a:lnTo>
                      <a:lnTo>
                        <a:pt x="10" y="211"/>
                      </a:lnTo>
                      <a:lnTo>
                        <a:pt x="20" y="211"/>
                      </a:lnTo>
                      <a:lnTo>
                        <a:pt x="29" y="201"/>
                      </a:lnTo>
                      <a:lnTo>
                        <a:pt x="39" y="201"/>
                      </a:lnTo>
                      <a:lnTo>
                        <a:pt x="48" y="201"/>
                      </a:lnTo>
                      <a:lnTo>
                        <a:pt x="58" y="192"/>
                      </a:lnTo>
                      <a:lnTo>
                        <a:pt x="77" y="192"/>
                      </a:lnTo>
                      <a:lnTo>
                        <a:pt x="77" y="182"/>
                      </a:lnTo>
                      <a:lnTo>
                        <a:pt x="87" y="182"/>
                      </a:lnTo>
                      <a:lnTo>
                        <a:pt x="96" y="182"/>
                      </a:lnTo>
                      <a:lnTo>
                        <a:pt x="106" y="192"/>
                      </a:lnTo>
                      <a:lnTo>
                        <a:pt x="115" y="192"/>
                      </a:lnTo>
                      <a:lnTo>
                        <a:pt x="115" y="201"/>
                      </a:lnTo>
                      <a:lnTo>
                        <a:pt x="115" y="211"/>
                      </a:lnTo>
                      <a:lnTo>
                        <a:pt x="115" y="220"/>
                      </a:lnTo>
                      <a:lnTo>
                        <a:pt x="106" y="230"/>
                      </a:lnTo>
                      <a:lnTo>
                        <a:pt x="106" y="240"/>
                      </a:lnTo>
                      <a:lnTo>
                        <a:pt x="115" y="249"/>
                      </a:lnTo>
                      <a:lnTo>
                        <a:pt x="125" y="249"/>
                      </a:lnTo>
                      <a:lnTo>
                        <a:pt x="125" y="259"/>
                      </a:lnTo>
                      <a:lnTo>
                        <a:pt x="134" y="259"/>
                      </a:lnTo>
                      <a:lnTo>
                        <a:pt x="144" y="259"/>
                      </a:lnTo>
                      <a:lnTo>
                        <a:pt x="144" y="249"/>
                      </a:lnTo>
                      <a:lnTo>
                        <a:pt x="153" y="249"/>
                      </a:lnTo>
                      <a:lnTo>
                        <a:pt x="163" y="240"/>
                      </a:lnTo>
                      <a:lnTo>
                        <a:pt x="173" y="230"/>
                      </a:lnTo>
                      <a:lnTo>
                        <a:pt x="173" y="220"/>
                      </a:lnTo>
                      <a:lnTo>
                        <a:pt x="173" y="211"/>
                      </a:lnTo>
                      <a:lnTo>
                        <a:pt x="182" y="211"/>
                      </a:lnTo>
                      <a:lnTo>
                        <a:pt x="182" y="201"/>
                      </a:lnTo>
                      <a:lnTo>
                        <a:pt x="192" y="201"/>
                      </a:lnTo>
                      <a:lnTo>
                        <a:pt x="201" y="201"/>
                      </a:lnTo>
                      <a:lnTo>
                        <a:pt x="211" y="201"/>
                      </a:lnTo>
                      <a:lnTo>
                        <a:pt x="230" y="192"/>
                      </a:lnTo>
                      <a:lnTo>
                        <a:pt x="239" y="192"/>
                      </a:lnTo>
                      <a:lnTo>
                        <a:pt x="259" y="192"/>
                      </a:lnTo>
                      <a:lnTo>
                        <a:pt x="268" y="192"/>
                      </a:lnTo>
                      <a:lnTo>
                        <a:pt x="287" y="192"/>
                      </a:lnTo>
                      <a:lnTo>
                        <a:pt x="287" y="182"/>
                      </a:lnTo>
                      <a:lnTo>
                        <a:pt x="297" y="182"/>
                      </a:lnTo>
                      <a:lnTo>
                        <a:pt x="297" y="173"/>
                      </a:lnTo>
                      <a:lnTo>
                        <a:pt x="306" y="173"/>
                      </a:lnTo>
                      <a:lnTo>
                        <a:pt x="306" y="163"/>
                      </a:lnTo>
                      <a:lnTo>
                        <a:pt x="306" y="153"/>
                      </a:lnTo>
                      <a:lnTo>
                        <a:pt x="316" y="153"/>
                      </a:lnTo>
                      <a:lnTo>
                        <a:pt x="316" y="144"/>
                      </a:lnTo>
                      <a:lnTo>
                        <a:pt x="316" y="134"/>
                      </a:lnTo>
                      <a:lnTo>
                        <a:pt x="306" y="125"/>
                      </a:lnTo>
                      <a:lnTo>
                        <a:pt x="297" y="125"/>
                      </a:lnTo>
                      <a:lnTo>
                        <a:pt x="287" y="125"/>
                      </a:lnTo>
                      <a:lnTo>
                        <a:pt x="287" y="134"/>
                      </a:lnTo>
                      <a:lnTo>
                        <a:pt x="278" y="144"/>
                      </a:lnTo>
                      <a:lnTo>
                        <a:pt x="268" y="153"/>
                      </a:lnTo>
                      <a:lnTo>
                        <a:pt x="259" y="153"/>
                      </a:lnTo>
                      <a:lnTo>
                        <a:pt x="249" y="153"/>
                      </a:lnTo>
                      <a:lnTo>
                        <a:pt x="249" y="144"/>
                      </a:lnTo>
                      <a:lnTo>
                        <a:pt x="239" y="144"/>
                      </a:lnTo>
                      <a:lnTo>
                        <a:pt x="239" y="134"/>
                      </a:lnTo>
                      <a:lnTo>
                        <a:pt x="239" y="125"/>
                      </a:lnTo>
                      <a:lnTo>
                        <a:pt x="249" y="115"/>
                      </a:lnTo>
                      <a:lnTo>
                        <a:pt x="249" y="106"/>
                      </a:lnTo>
                      <a:lnTo>
                        <a:pt x="259" y="106"/>
                      </a:lnTo>
                      <a:lnTo>
                        <a:pt x="268" y="96"/>
                      </a:lnTo>
                      <a:lnTo>
                        <a:pt x="278" y="86"/>
                      </a:lnTo>
                      <a:lnTo>
                        <a:pt x="278" y="77"/>
                      </a:lnTo>
                      <a:lnTo>
                        <a:pt x="278" y="67"/>
                      </a:lnTo>
                      <a:lnTo>
                        <a:pt x="278" y="58"/>
                      </a:lnTo>
                      <a:lnTo>
                        <a:pt x="278" y="48"/>
                      </a:lnTo>
                      <a:lnTo>
                        <a:pt x="268" y="39"/>
                      </a:lnTo>
                      <a:lnTo>
                        <a:pt x="268" y="29"/>
                      </a:lnTo>
                      <a:lnTo>
                        <a:pt x="268" y="19"/>
                      </a:lnTo>
                      <a:lnTo>
                        <a:pt x="268" y="10"/>
                      </a:lnTo>
                      <a:lnTo>
                        <a:pt x="259" y="10"/>
                      </a:lnTo>
                      <a:lnTo>
                        <a:pt x="249" y="10"/>
                      </a:lnTo>
                      <a:lnTo>
                        <a:pt x="239" y="10"/>
                      </a:lnTo>
                      <a:lnTo>
                        <a:pt x="230" y="10"/>
                      </a:lnTo>
                      <a:lnTo>
                        <a:pt x="220" y="10"/>
                      </a:lnTo>
                      <a:lnTo>
                        <a:pt x="211" y="10"/>
                      </a:lnTo>
                      <a:lnTo>
                        <a:pt x="201" y="0"/>
                      </a:lnTo>
                      <a:lnTo>
                        <a:pt x="192" y="10"/>
                      </a:lnTo>
                      <a:lnTo>
                        <a:pt x="182" y="10"/>
                      </a:lnTo>
                      <a:lnTo>
                        <a:pt x="182" y="19"/>
                      </a:lnTo>
                      <a:lnTo>
                        <a:pt x="182" y="29"/>
                      </a:lnTo>
                      <a:lnTo>
                        <a:pt x="192" y="29"/>
                      </a:lnTo>
                      <a:lnTo>
                        <a:pt x="192" y="39"/>
                      </a:lnTo>
                      <a:lnTo>
                        <a:pt x="192" y="48"/>
                      </a:lnTo>
                      <a:lnTo>
                        <a:pt x="182" y="48"/>
                      </a:lnTo>
                      <a:lnTo>
                        <a:pt x="182" y="58"/>
                      </a:lnTo>
                      <a:lnTo>
                        <a:pt x="173" y="58"/>
                      </a:lnTo>
                      <a:lnTo>
                        <a:pt x="163" y="58"/>
                      </a:lnTo>
                      <a:lnTo>
                        <a:pt x="163" y="67"/>
                      </a:lnTo>
                      <a:lnTo>
                        <a:pt x="153" y="67"/>
                      </a:lnTo>
                      <a:lnTo>
                        <a:pt x="144" y="67"/>
                      </a:lnTo>
                      <a:lnTo>
                        <a:pt x="144" y="58"/>
                      </a:lnTo>
                      <a:lnTo>
                        <a:pt x="134" y="58"/>
                      </a:lnTo>
                      <a:lnTo>
                        <a:pt x="125" y="58"/>
                      </a:lnTo>
                      <a:lnTo>
                        <a:pt x="125" y="48"/>
                      </a:lnTo>
                      <a:lnTo>
                        <a:pt x="125" y="39"/>
                      </a:lnTo>
                      <a:lnTo>
                        <a:pt x="115" y="39"/>
                      </a:lnTo>
                      <a:lnTo>
                        <a:pt x="115" y="29"/>
                      </a:lnTo>
                      <a:lnTo>
                        <a:pt x="106" y="29"/>
                      </a:lnTo>
                      <a:lnTo>
                        <a:pt x="106" y="19"/>
                      </a:lnTo>
                      <a:lnTo>
                        <a:pt x="96" y="19"/>
                      </a:lnTo>
                      <a:lnTo>
                        <a:pt x="87" y="19"/>
                      </a:lnTo>
                      <a:lnTo>
                        <a:pt x="77" y="19"/>
                      </a:lnTo>
                      <a:lnTo>
                        <a:pt x="67" y="19"/>
                      </a:lnTo>
                      <a:lnTo>
                        <a:pt x="58" y="19"/>
                      </a:lnTo>
                      <a:lnTo>
                        <a:pt x="48" y="19"/>
                      </a:lnTo>
                      <a:lnTo>
                        <a:pt x="39" y="19"/>
                      </a:lnTo>
                      <a:close/>
                    </a:path>
                  </a:pathLst>
                </a:custGeom>
                <a:solidFill>
                  <a:srgbClr val="8CF4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48" name="Freeform 45"/>
                <p:cNvSpPr>
                  <a:spLocks/>
                </p:cNvSpPr>
                <p:nvPr/>
              </p:nvSpPr>
              <p:spPr bwMode="auto">
                <a:xfrm>
                  <a:off x="2831" y="2339"/>
                  <a:ext cx="316" cy="259"/>
                </a:xfrm>
                <a:custGeom>
                  <a:avLst/>
                  <a:gdLst>
                    <a:gd name="T0" fmla="*/ 0 w 316"/>
                    <a:gd name="T1" fmla="*/ 211 h 259"/>
                    <a:gd name="T2" fmla="*/ 29 w 316"/>
                    <a:gd name="T3" fmla="*/ 201 h 259"/>
                    <a:gd name="T4" fmla="*/ 58 w 316"/>
                    <a:gd name="T5" fmla="*/ 192 h 259"/>
                    <a:gd name="T6" fmla="*/ 77 w 316"/>
                    <a:gd name="T7" fmla="*/ 182 h 259"/>
                    <a:gd name="T8" fmla="*/ 96 w 316"/>
                    <a:gd name="T9" fmla="*/ 182 h 259"/>
                    <a:gd name="T10" fmla="*/ 106 w 316"/>
                    <a:gd name="T11" fmla="*/ 192 h 259"/>
                    <a:gd name="T12" fmla="*/ 115 w 316"/>
                    <a:gd name="T13" fmla="*/ 201 h 259"/>
                    <a:gd name="T14" fmla="*/ 115 w 316"/>
                    <a:gd name="T15" fmla="*/ 211 h 259"/>
                    <a:gd name="T16" fmla="*/ 106 w 316"/>
                    <a:gd name="T17" fmla="*/ 230 h 259"/>
                    <a:gd name="T18" fmla="*/ 106 w 316"/>
                    <a:gd name="T19" fmla="*/ 240 h 259"/>
                    <a:gd name="T20" fmla="*/ 115 w 316"/>
                    <a:gd name="T21" fmla="*/ 249 h 259"/>
                    <a:gd name="T22" fmla="*/ 125 w 316"/>
                    <a:gd name="T23" fmla="*/ 259 h 259"/>
                    <a:gd name="T24" fmla="*/ 144 w 316"/>
                    <a:gd name="T25" fmla="*/ 259 h 259"/>
                    <a:gd name="T26" fmla="*/ 153 w 316"/>
                    <a:gd name="T27" fmla="*/ 249 h 259"/>
                    <a:gd name="T28" fmla="*/ 163 w 316"/>
                    <a:gd name="T29" fmla="*/ 240 h 259"/>
                    <a:gd name="T30" fmla="*/ 173 w 316"/>
                    <a:gd name="T31" fmla="*/ 220 h 259"/>
                    <a:gd name="T32" fmla="*/ 173 w 316"/>
                    <a:gd name="T33" fmla="*/ 211 h 259"/>
                    <a:gd name="T34" fmla="*/ 192 w 316"/>
                    <a:gd name="T35" fmla="*/ 201 h 259"/>
                    <a:gd name="T36" fmla="*/ 211 w 316"/>
                    <a:gd name="T37" fmla="*/ 201 h 259"/>
                    <a:gd name="T38" fmla="*/ 259 w 316"/>
                    <a:gd name="T39" fmla="*/ 192 h 259"/>
                    <a:gd name="T40" fmla="*/ 287 w 316"/>
                    <a:gd name="T41" fmla="*/ 192 h 259"/>
                    <a:gd name="T42" fmla="*/ 297 w 316"/>
                    <a:gd name="T43" fmla="*/ 182 h 259"/>
                    <a:gd name="T44" fmla="*/ 306 w 316"/>
                    <a:gd name="T45" fmla="*/ 173 h 259"/>
                    <a:gd name="T46" fmla="*/ 306 w 316"/>
                    <a:gd name="T47" fmla="*/ 153 h 259"/>
                    <a:gd name="T48" fmla="*/ 316 w 316"/>
                    <a:gd name="T49" fmla="*/ 144 h 259"/>
                    <a:gd name="T50" fmla="*/ 306 w 316"/>
                    <a:gd name="T51" fmla="*/ 125 h 259"/>
                    <a:gd name="T52" fmla="*/ 306 w 316"/>
                    <a:gd name="T53" fmla="*/ 125 h 259"/>
                    <a:gd name="T54" fmla="*/ 287 w 316"/>
                    <a:gd name="T55" fmla="*/ 125 h 259"/>
                    <a:gd name="T56" fmla="*/ 278 w 316"/>
                    <a:gd name="T57" fmla="*/ 144 h 259"/>
                    <a:gd name="T58" fmla="*/ 268 w 316"/>
                    <a:gd name="T59" fmla="*/ 153 h 259"/>
                    <a:gd name="T60" fmla="*/ 259 w 316"/>
                    <a:gd name="T61" fmla="*/ 153 h 259"/>
                    <a:gd name="T62" fmla="*/ 249 w 316"/>
                    <a:gd name="T63" fmla="*/ 144 h 259"/>
                    <a:gd name="T64" fmla="*/ 239 w 316"/>
                    <a:gd name="T65" fmla="*/ 134 h 259"/>
                    <a:gd name="T66" fmla="*/ 239 w 316"/>
                    <a:gd name="T67" fmla="*/ 125 h 259"/>
                    <a:gd name="T68" fmla="*/ 249 w 316"/>
                    <a:gd name="T69" fmla="*/ 106 h 259"/>
                    <a:gd name="T70" fmla="*/ 268 w 316"/>
                    <a:gd name="T71" fmla="*/ 96 h 259"/>
                    <a:gd name="T72" fmla="*/ 278 w 316"/>
                    <a:gd name="T73" fmla="*/ 86 h 259"/>
                    <a:gd name="T74" fmla="*/ 278 w 316"/>
                    <a:gd name="T75" fmla="*/ 77 h 259"/>
                    <a:gd name="T76" fmla="*/ 278 w 316"/>
                    <a:gd name="T77" fmla="*/ 58 h 259"/>
                    <a:gd name="T78" fmla="*/ 268 w 316"/>
                    <a:gd name="T79" fmla="*/ 39 h 259"/>
                    <a:gd name="T80" fmla="*/ 268 w 316"/>
                    <a:gd name="T81" fmla="*/ 19 h 259"/>
                    <a:gd name="T82" fmla="*/ 259 w 316"/>
                    <a:gd name="T83" fmla="*/ 10 h 259"/>
                    <a:gd name="T84" fmla="*/ 230 w 316"/>
                    <a:gd name="T85" fmla="*/ 10 h 259"/>
                    <a:gd name="T86" fmla="*/ 201 w 316"/>
                    <a:gd name="T87" fmla="*/ 0 h 259"/>
                    <a:gd name="T88" fmla="*/ 192 w 316"/>
                    <a:gd name="T89" fmla="*/ 10 h 259"/>
                    <a:gd name="T90" fmla="*/ 182 w 316"/>
                    <a:gd name="T91" fmla="*/ 19 h 259"/>
                    <a:gd name="T92" fmla="*/ 182 w 316"/>
                    <a:gd name="T93" fmla="*/ 29 h 259"/>
                    <a:gd name="T94" fmla="*/ 192 w 316"/>
                    <a:gd name="T95" fmla="*/ 39 h 259"/>
                    <a:gd name="T96" fmla="*/ 182 w 316"/>
                    <a:gd name="T97" fmla="*/ 48 h 259"/>
                    <a:gd name="T98" fmla="*/ 173 w 316"/>
                    <a:gd name="T99" fmla="*/ 58 h 259"/>
                    <a:gd name="T100" fmla="*/ 163 w 316"/>
                    <a:gd name="T101" fmla="*/ 67 h 259"/>
                    <a:gd name="T102" fmla="*/ 144 w 316"/>
                    <a:gd name="T103" fmla="*/ 67 h 259"/>
                    <a:gd name="T104" fmla="*/ 134 w 316"/>
                    <a:gd name="T105" fmla="*/ 58 h 259"/>
                    <a:gd name="T106" fmla="*/ 125 w 316"/>
                    <a:gd name="T107" fmla="*/ 58 h 259"/>
                    <a:gd name="T108" fmla="*/ 125 w 316"/>
                    <a:gd name="T109" fmla="*/ 39 h 259"/>
                    <a:gd name="T110" fmla="*/ 115 w 316"/>
                    <a:gd name="T111" fmla="*/ 29 h 259"/>
                    <a:gd name="T112" fmla="*/ 106 w 316"/>
                    <a:gd name="T113" fmla="*/ 19 h 259"/>
                    <a:gd name="T114" fmla="*/ 87 w 316"/>
                    <a:gd name="T115" fmla="*/ 19 h 259"/>
                    <a:gd name="T116" fmla="*/ 77 w 316"/>
                    <a:gd name="T117" fmla="*/ 19 h 259"/>
                    <a:gd name="T118" fmla="*/ 58 w 316"/>
                    <a:gd name="T119" fmla="*/ 19 h 259"/>
                    <a:gd name="T120" fmla="*/ 39 w 316"/>
                    <a:gd name="T121" fmla="*/ 19 h 2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6"/>
                    <a:gd name="T184" fmla="*/ 0 h 259"/>
                    <a:gd name="T185" fmla="*/ 316 w 316"/>
                    <a:gd name="T186" fmla="*/ 259 h 2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6" h="259">
                      <a:moveTo>
                        <a:pt x="39" y="19"/>
                      </a:moveTo>
                      <a:lnTo>
                        <a:pt x="0" y="211"/>
                      </a:lnTo>
                      <a:lnTo>
                        <a:pt x="10" y="211"/>
                      </a:lnTo>
                      <a:lnTo>
                        <a:pt x="20" y="211"/>
                      </a:lnTo>
                      <a:lnTo>
                        <a:pt x="29" y="201"/>
                      </a:lnTo>
                      <a:lnTo>
                        <a:pt x="39" y="201"/>
                      </a:lnTo>
                      <a:lnTo>
                        <a:pt x="48" y="201"/>
                      </a:lnTo>
                      <a:lnTo>
                        <a:pt x="58" y="192"/>
                      </a:lnTo>
                      <a:lnTo>
                        <a:pt x="77" y="192"/>
                      </a:lnTo>
                      <a:lnTo>
                        <a:pt x="77" y="182"/>
                      </a:lnTo>
                      <a:lnTo>
                        <a:pt x="87" y="182"/>
                      </a:lnTo>
                      <a:lnTo>
                        <a:pt x="96" y="182"/>
                      </a:lnTo>
                      <a:lnTo>
                        <a:pt x="106" y="192"/>
                      </a:lnTo>
                      <a:lnTo>
                        <a:pt x="115" y="192"/>
                      </a:lnTo>
                      <a:lnTo>
                        <a:pt x="115" y="201"/>
                      </a:lnTo>
                      <a:lnTo>
                        <a:pt x="115" y="211"/>
                      </a:lnTo>
                      <a:lnTo>
                        <a:pt x="115" y="220"/>
                      </a:lnTo>
                      <a:lnTo>
                        <a:pt x="106" y="230"/>
                      </a:lnTo>
                      <a:lnTo>
                        <a:pt x="106" y="240"/>
                      </a:lnTo>
                      <a:lnTo>
                        <a:pt x="115" y="249"/>
                      </a:lnTo>
                      <a:lnTo>
                        <a:pt x="125" y="249"/>
                      </a:lnTo>
                      <a:lnTo>
                        <a:pt x="125" y="259"/>
                      </a:lnTo>
                      <a:lnTo>
                        <a:pt x="134" y="259"/>
                      </a:lnTo>
                      <a:lnTo>
                        <a:pt x="144" y="259"/>
                      </a:lnTo>
                      <a:lnTo>
                        <a:pt x="144" y="249"/>
                      </a:lnTo>
                      <a:lnTo>
                        <a:pt x="153" y="249"/>
                      </a:lnTo>
                      <a:lnTo>
                        <a:pt x="163" y="240"/>
                      </a:lnTo>
                      <a:lnTo>
                        <a:pt x="173" y="230"/>
                      </a:lnTo>
                      <a:lnTo>
                        <a:pt x="173" y="220"/>
                      </a:lnTo>
                      <a:lnTo>
                        <a:pt x="173" y="211"/>
                      </a:lnTo>
                      <a:lnTo>
                        <a:pt x="182" y="211"/>
                      </a:lnTo>
                      <a:lnTo>
                        <a:pt x="182" y="201"/>
                      </a:lnTo>
                      <a:lnTo>
                        <a:pt x="192" y="201"/>
                      </a:lnTo>
                      <a:lnTo>
                        <a:pt x="201" y="201"/>
                      </a:lnTo>
                      <a:lnTo>
                        <a:pt x="211" y="201"/>
                      </a:lnTo>
                      <a:lnTo>
                        <a:pt x="230" y="192"/>
                      </a:lnTo>
                      <a:lnTo>
                        <a:pt x="239" y="192"/>
                      </a:lnTo>
                      <a:lnTo>
                        <a:pt x="259" y="192"/>
                      </a:lnTo>
                      <a:lnTo>
                        <a:pt x="268" y="192"/>
                      </a:lnTo>
                      <a:lnTo>
                        <a:pt x="287" y="192"/>
                      </a:lnTo>
                      <a:lnTo>
                        <a:pt x="287" y="182"/>
                      </a:lnTo>
                      <a:lnTo>
                        <a:pt x="297" y="182"/>
                      </a:lnTo>
                      <a:lnTo>
                        <a:pt x="297" y="173"/>
                      </a:lnTo>
                      <a:lnTo>
                        <a:pt x="306" y="173"/>
                      </a:lnTo>
                      <a:lnTo>
                        <a:pt x="306" y="163"/>
                      </a:lnTo>
                      <a:lnTo>
                        <a:pt x="306" y="153"/>
                      </a:lnTo>
                      <a:lnTo>
                        <a:pt x="316" y="153"/>
                      </a:lnTo>
                      <a:lnTo>
                        <a:pt x="316" y="144"/>
                      </a:lnTo>
                      <a:lnTo>
                        <a:pt x="316" y="134"/>
                      </a:lnTo>
                      <a:lnTo>
                        <a:pt x="306" y="125"/>
                      </a:lnTo>
                      <a:lnTo>
                        <a:pt x="297" y="125"/>
                      </a:lnTo>
                      <a:lnTo>
                        <a:pt x="287" y="125"/>
                      </a:lnTo>
                      <a:lnTo>
                        <a:pt x="287" y="134"/>
                      </a:lnTo>
                      <a:lnTo>
                        <a:pt x="278" y="144"/>
                      </a:lnTo>
                      <a:lnTo>
                        <a:pt x="268" y="153"/>
                      </a:lnTo>
                      <a:lnTo>
                        <a:pt x="259" y="153"/>
                      </a:lnTo>
                      <a:lnTo>
                        <a:pt x="249" y="153"/>
                      </a:lnTo>
                      <a:lnTo>
                        <a:pt x="249" y="144"/>
                      </a:lnTo>
                      <a:lnTo>
                        <a:pt x="239" y="144"/>
                      </a:lnTo>
                      <a:lnTo>
                        <a:pt x="239" y="134"/>
                      </a:lnTo>
                      <a:lnTo>
                        <a:pt x="239" y="125"/>
                      </a:lnTo>
                      <a:lnTo>
                        <a:pt x="249" y="115"/>
                      </a:lnTo>
                      <a:lnTo>
                        <a:pt x="249" y="106"/>
                      </a:lnTo>
                      <a:lnTo>
                        <a:pt x="259" y="106"/>
                      </a:lnTo>
                      <a:lnTo>
                        <a:pt x="268" y="96"/>
                      </a:lnTo>
                      <a:lnTo>
                        <a:pt x="278" y="86"/>
                      </a:lnTo>
                      <a:lnTo>
                        <a:pt x="278" y="77"/>
                      </a:lnTo>
                      <a:lnTo>
                        <a:pt x="278" y="67"/>
                      </a:lnTo>
                      <a:lnTo>
                        <a:pt x="278" y="58"/>
                      </a:lnTo>
                      <a:lnTo>
                        <a:pt x="278" y="48"/>
                      </a:lnTo>
                      <a:lnTo>
                        <a:pt x="268" y="39"/>
                      </a:lnTo>
                      <a:lnTo>
                        <a:pt x="268" y="29"/>
                      </a:lnTo>
                      <a:lnTo>
                        <a:pt x="268" y="19"/>
                      </a:lnTo>
                      <a:lnTo>
                        <a:pt x="268" y="10"/>
                      </a:lnTo>
                      <a:lnTo>
                        <a:pt x="259" y="10"/>
                      </a:lnTo>
                      <a:lnTo>
                        <a:pt x="249" y="10"/>
                      </a:lnTo>
                      <a:lnTo>
                        <a:pt x="239" y="10"/>
                      </a:lnTo>
                      <a:lnTo>
                        <a:pt x="230" y="10"/>
                      </a:lnTo>
                      <a:lnTo>
                        <a:pt x="220" y="10"/>
                      </a:lnTo>
                      <a:lnTo>
                        <a:pt x="211" y="10"/>
                      </a:lnTo>
                      <a:lnTo>
                        <a:pt x="201" y="0"/>
                      </a:lnTo>
                      <a:lnTo>
                        <a:pt x="192" y="10"/>
                      </a:lnTo>
                      <a:lnTo>
                        <a:pt x="182" y="10"/>
                      </a:lnTo>
                      <a:lnTo>
                        <a:pt x="182" y="19"/>
                      </a:lnTo>
                      <a:lnTo>
                        <a:pt x="182" y="29"/>
                      </a:lnTo>
                      <a:lnTo>
                        <a:pt x="192" y="29"/>
                      </a:lnTo>
                      <a:lnTo>
                        <a:pt x="192" y="39"/>
                      </a:lnTo>
                      <a:lnTo>
                        <a:pt x="192" y="48"/>
                      </a:lnTo>
                      <a:lnTo>
                        <a:pt x="182" y="48"/>
                      </a:lnTo>
                      <a:lnTo>
                        <a:pt x="182" y="58"/>
                      </a:lnTo>
                      <a:lnTo>
                        <a:pt x="173" y="58"/>
                      </a:lnTo>
                      <a:lnTo>
                        <a:pt x="163" y="58"/>
                      </a:lnTo>
                      <a:lnTo>
                        <a:pt x="163" y="67"/>
                      </a:lnTo>
                      <a:lnTo>
                        <a:pt x="153" y="67"/>
                      </a:lnTo>
                      <a:lnTo>
                        <a:pt x="144" y="67"/>
                      </a:lnTo>
                      <a:lnTo>
                        <a:pt x="144" y="58"/>
                      </a:lnTo>
                      <a:lnTo>
                        <a:pt x="134" y="58"/>
                      </a:lnTo>
                      <a:lnTo>
                        <a:pt x="125" y="58"/>
                      </a:lnTo>
                      <a:lnTo>
                        <a:pt x="125" y="48"/>
                      </a:lnTo>
                      <a:lnTo>
                        <a:pt x="125" y="39"/>
                      </a:lnTo>
                      <a:lnTo>
                        <a:pt x="115" y="39"/>
                      </a:lnTo>
                      <a:lnTo>
                        <a:pt x="115" y="29"/>
                      </a:lnTo>
                      <a:lnTo>
                        <a:pt x="106" y="29"/>
                      </a:lnTo>
                      <a:lnTo>
                        <a:pt x="106" y="19"/>
                      </a:lnTo>
                      <a:lnTo>
                        <a:pt x="96" y="19"/>
                      </a:lnTo>
                      <a:lnTo>
                        <a:pt x="87" y="19"/>
                      </a:lnTo>
                      <a:lnTo>
                        <a:pt x="77" y="19"/>
                      </a:lnTo>
                      <a:lnTo>
                        <a:pt x="67" y="19"/>
                      </a:lnTo>
                      <a:lnTo>
                        <a:pt x="58" y="19"/>
                      </a:lnTo>
                      <a:lnTo>
                        <a:pt x="48" y="19"/>
                      </a:lnTo>
                      <a:lnTo>
                        <a:pt x="39" y="1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28" name="Group 46"/>
              <p:cNvGrpSpPr>
                <a:grpSpLocks/>
              </p:cNvGrpSpPr>
              <p:nvPr/>
            </p:nvGrpSpPr>
            <p:grpSpPr bwMode="auto">
              <a:xfrm>
                <a:off x="3214" y="2339"/>
                <a:ext cx="401" cy="220"/>
                <a:chOff x="3214" y="2339"/>
                <a:chExt cx="401" cy="220"/>
              </a:xfrm>
            </p:grpSpPr>
            <p:sp>
              <p:nvSpPr>
                <p:cNvPr id="39545" name="Freeform 47"/>
                <p:cNvSpPr>
                  <a:spLocks/>
                </p:cNvSpPr>
                <p:nvPr/>
              </p:nvSpPr>
              <p:spPr bwMode="auto">
                <a:xfrm>
                  <a:off x="3214" y="2339"/>
                  <a:ext cx="401" cy="220"/>
                </a:xfrm>
                <a:custGeom>
                  <a:avLst/>
                  <a:gdLst>
                    <a:gd name="T0" fmla="*/ 325 w 401"/>
                    <a:gd name="T1" fmla="*/ 67 h 220"/>
                    <a:gd name="T2" fmla="*/ 315 w 401"/>
                    <a:gd name="T3" fmla="*/ 86 h 220"/>
                    <a:gd name="T4" fmla="*/ 306 w 401"/>
                    <a:gd name="T5" fmla="*/ 115 h 220"/>
                    <a:gd name="T6" fmla="*/ 325 w 401"/>
                    <a:gd name="T7" fmla="*/ 125 h 220"/>
                    <a:gd name="T8" fmla="*/ 344 w 401"/>
                    <a:gd name="T9" fmla="*/ 115 h 220"/>
                    <a:gd name="T10" fmla="*/ 363 w 401"/>
                    <a:gd name="T11" fmla="*/ 96 h 220"/>
                    <a:gd name="T12" fmla="*/ 382 w 401"/>
                    <a:gd name="T13" fmla="*/ 96 h 220"/>
                    <a:gd name="T14" fmla="*/ 401 w 401"/>
                    <a:gd name="T15" fmla="*/ 115 h 220"/>
                    <a:gd name="T16" fmla="*/ 392 w 401"/>
                    <a:gd name="T17" fmla="*/ 125 h 220"/>
                    <a:gd name="T18" fmla="*/ 373 w 401"/>
                    <a:gd name="T19" fmla="*/ 144 h 220"/>
                    <a:gd name="T20" fmla="*/ 344 w 401"/>
                    <a:gd name="T21" fmla="*/ 153 h 220"/>
                    <a:gd name="T22" fmla="*/ 334 w 401"/>
                    <a:gd name="T23" fmla="*/ 163 h 220"/>
                    <a:gd name="T24" fmla="*/ 325 w 401"/>
                    <a:gd name="T25" fmla="*/ 182 h 220"/>
                    <a:gd name="T26" fmla="*/ 315 w 401"/>
                    <a:gd name="T27" fmla="*/ 192 h 220"/>
                    <a:gd name="T28" fmla="*/ 296 w 401"/>
                    <a:gd name="T29" fmla="*/ 192 h 220"/>
                    <a:gd name="T30" fmla="*/ 258 w 401"/>
                    <a:gd name="T31" fmla="*/ 201 h 220"/>
                    <a:gd name="T32" fmla="*/ 229 w 401"/>
                    <a:gd name="T33" fmla="*/ 211 h 220"/>
                    <a:gd name="T34" fmla="*/ 191 w 401"/>
                    <a:gd name="T35" fmla="*/ 220 h 220"/>
                    <a:gd name="T36" fmla="*/ 172 w 401"/>
                    <a:gd name="T37" fmla="*/ 211 h 220"/>
                    <a:gd name="T38" fmla="*/ 182 w 401"/>
                    <a:gd name="T39" fmla="*/ 192 h 220"/>
                    <a:gd name="T40" fmla="*/ 210 w 401"/>
                    <a:gd name="T41" fmla="*/ 182 h 220"/>
                    <a:gd name="T42" fmla="*/ 229 w 401"/>
                    <a:gd name="T43" fmla="*/ 173 h 220"/>
                    <a:gd name="T44" fmla="*/ 220 w 401"/>
                    <a:gd name="T45" fmla="*/ 153 h 220"/>
                    <a:gd name="T46" fmla="*/ 182 w 401"/>
                    <a:gd name="T47" fmla="*/ 163 h 220"/>
                    <a:gd name="T48" fmla="*/ 153 w 401"/>
                    <a:gd name="T49" fmla="*/ 173 h 220"/>
                    <a:gd name="T50" fmla="*/ 124 w 401"/>
                    <a:gd name="T51" fmla="*/ 182 h 220"/>
                    <a:gd name="T52" fmla="*/ 86 w 401"/>
                    <a:gd name="T53" fmla="*/ 192 h 220"/>
                    <a:gd name="T54" fmla="*/ 48 w 401"/>
                    <a:gd name="T55" fmla="*/ 201 h 220"/>
                    <a:gd name="T56" fmla="*/ 67 w 401"/>
                    <a:gd name="T57" fmla="*/ 182 h 220"/>
                    <a:gd name="T58" fmla="*/ 76 w 401"/>
                    <a:gd name="T59" fmla="*/ 153 h 220"/>
                    <a:gd name="T60" fmla="*/ 76 w 401"/>
                    <a:gd name="T61" fmla="*/ 134 h 220"/>
                    <a:gd name="T62" fmla="*/ 57 w 401"/>
                    <a:gd name="T63" fmla="*/ 144 h 220"/>
                    <a:gd name="T64" fmla="*/ 38 w 401"/>
                    <a:gd name="T65" fmla="*/ 153 h 220"/>
                    <a:gd name="T66" fmla="*/ 19 w 401"/>
                    <a:gd name="T67" fmla="*/ 163 h 220"/>
                    <a:gd name="T68" fmla="*/ 0 w 401"/>
                    <a:gd name="T69" fmla="*/ 144 h 220"/>
                    <a:gd name="T70" fmla="*/ 0 w 401"/>
                    <a:gd name="T71" fmla="*/ 125 h 220"/>
                    <a:gd name="T72" fmla="*/ 29 w 401"/>
                    <a:gd name="T73" fmla="*/ 115 h 220"/>
                    <a:gd name="T74" fmla="*/ 38 w 401"/>
                    <a:gd name="T75" fmla="*/ 96 h 220"/>
                    <a:gd name="T76" fmla="*/ 29 w 401"/>
                    <a:gd name="T77" fmla="*/ 67 h 220"/>
                    <a:gd name="T78" fmla="*/ 29 w 401"/>
                    <a:gd name="T79" fmla="*/ 48 h 220"/>
                    <a:gd name="T80" fmla="*/ 57 w 401"/>
                    <a:gd name="T81" fmla="*/ 48 h 220"/>
                    <a:gd name="T82" fmla="*/ 105 w 401"/>
                    <a:gd name="T83" fmla="*/ 48 h 220"/>
                    <a:gd name="T84" fmla="*/ 134 w 401"/>
                    <a:gd name="T85" fmla="*/ 39 h 220"/>
                    <a:gd name="T86" fmla="*/ 134 w 401"/>
                    <a:gd name="T87" fmla="*/ 29 h 220"/>
                    <a:gd name="T88" fmla="*/ 143 w 401"/>
                    <a:gd name="T89" fmla="*/ 10 h 220"/>
                    <a:gd name="T90" fmla="*/ 172 w 401"/>
                    <a:gd name="T91" fmla="*/ 0 h 220"/>
                    <a:gd name="T92" fmla="*/ 201 w 401"/>
                    <a:gd name="T93" fmla="*/ 10 h 220"/>
                    <a:gd name="T94" fmla="*/ 210 w 401"/>
                    <a:gd name="T95" fmla="*/ 19 h 220"/>
                    <a:gd name="T96" fmla="*/ 201 w 401"/>
                    <a:gd name="T97" fmla="*/ 48 h 220"/>
                    <a:gd name="T98" fmla="*/ 220 w 401"/>
                    <a:gd name="T99" fmla="*/ 58 h 220"/>
                    <a:gd name="T100" fmla="*/ 258 w 401"/>
                    <a:gd name="T101" fmla="*/ 58 h 220"/>
                    <a:gd name="T102" fmla="*/ 306 w 401"/>
                    <a:gd name="T103" fmla="*/ 48 h 2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1"/>
                    <a:gd name="T157" fmla="*/ 0 h 220"/>
                    <a:gd name="T158" fmla="*/ 401 w 401"/>
                    <a:gd name="T159" fmla="*/ 220 h 2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1" h="220">
                      <a:moveTo>
                        <a:pt x="325" y="48"/>
                      </a:moveTo>
                      <a:lnTo>
                        <a:pt x="325" y="48"/>
                      </a:lnTo>
                      <a:lnTo>
                        <a:pt x="334" y="58"/>
                      </a:lnTo>
                      <a:lnTo>
                        <a:pt x="325" y="67"/>
                      </a:lnTo>
                      <a:lnTo>
                        <a:pt x="325" y="77"/>
                      </a:lnTo>
                      <a:lnTo>
                        <a:pt x="325" y="86"/>
                      </a:lnTo>
                      <a:lnTo>
                        <a:pt x="315" y="86"/>
                      </a:lnTo>
                      <a:lnTo>
                        <a:pt x="315" y="96"/>
                      </a:lnTo>
                      <a:lnTo>
                        <a:pt x="315" y="106"/>
                      </a:lnTo>
                      <a:lnTo>
                        <a:pt x="306" y="115"/>
                      </a:lnTo>
                      <a:lnTo>
                        <a:pt x="315" y="115"/>
                      </a:lnTo>
                      <a:lnTo>
                        <a:pt x="315" y="125"/>
                      </a:lnTo>
                      <a:lnTo>
                        <a:pt x="325" y="125"/>
                      </a:lnTo>
                      <a:lnTo>
                        <a:pt x="334" y="125"/>
                      </a:lnTo>
                      <a:lnTo>
                        <a:pt x="344" y="125"/>
                      </a:lnTo>
                      <a:lnTo>
                        <a:pt x="344" y="115"/>
                      </a:lnTo>
                      <a:lnTo>
                        <a:pt x="354" y="115"/>
                      </a:lnTo>
                      <a:lnTo>
                        <a:pt x="354" y="106"/>
                      </a:lnTo>
                      <a:lnTo>
                        <a:pt x="354" y="96"/>
                      </a:lnTo>
                      <a:lnTo>
                        <a:pt x="363" y="96"/>
                      </a:lnTo>
                      <a:lnTo>
                        <a:pt x="373" y="96"/>
                      </a:lnTo>
                      <a:lnTo>
                        <a:pt x="382" y="96"/>
                      </a:lnTo>
                      <a:lnTo>
                        <a:pt x="392" y="96"/>
                      </a:lnTo>
                      <a:lnTo>
                        <a:pt x="392" y="106"/>
                      </a:lnTo>
                      <a:lnTo>
                        <a:pt x="401" y="106"/>
                      </a:lnTo>
                      <a:lnTo>
                        <a:pt x="401" y="115"/>
                      </a:lnTo>
                      <a:lnTo>
                        <a:pt x="401" y="125"/>
                      </a:lnTo>
                      <a:lnTo>
                        <a:pt x="392" y="125"/>
                      </a:lnTo>
                      <a:lnTo>
                        <a:pt x="392" y="134"/>
                      </a:lnTo>
                      <a:lnTo>
                        <a:pt x="382" y="134"/>
                      </a:lnTo>
                      <a:lnTo>
                        <a:pt x="382" y="144"/>
                      </a:lnTo>
                      <a:lnTo>
                        <a:pt x="373" y="144"/>
                      </a:lnTo>
                      <a:lnTo>
                        <a:pt x="363" y="144"/>
                      </a:lnTo>
                      <a:lnTo>
                        <a:pt x="354" y="153"/>
                      </a:lnTo>
                      <a:lnTo>
                        <a:pt x="344" y="153"/>
                      </a:lnTo>
                      <a:lnTo>
                        <a:pt x="334" y="153"/>
                      </a:lnTo>
                      <a:lnTo>
                        <a:pt x="334" y="163"/>
                      </a:lnTo>
                      <a:lnTo>
                        <a:pt x="325" y="163"/>
                      </a:lnTo>
                      <a:lnTo>
                        <a:pt x="325" y="173"/>
                      </a:lnTo>
                      <a:lnTo>
                        <a:pt x="325" y="182"/>
                      </a:lnTo>
                      <a:lnTo>
                        <a:pt x="325" y="192"/>
                      </a:lnTo>
                      <a:lnTo>
                        <a:pt x="325" y="201"/>
                      </a:lnTo>
                      <a:lnTo>
                        <a:pt x="315" y="192"/>
                      </a:lnTo>
                      <a:lnTo>
                        <a:pt x="306" y="192"/>
                      </a:lnTo>
                      <a:lnTo>
                        <a:pt x="296" y="192"/>
                      </a:lnTo>
                      <a:lnTo>
                        <a:pt x="287" y="192"/>
                      </a:lnTo>
                      <a:lnTo>
                        <a:pt x="277" y="201"/>
                      </a:lnTo>
                      <a:lnTo>
                        <a:pt x="268" y="201"/>
                      </a:lnTo>
                      <a:lnTo>
                        <a:pt x="258" y="201"/>
                      </a:lnTo>
                      <a:lnTo>
                        <a:pt x="248" y="211"/>
                      </a:lnTo>
                      <a:lnTo>
                        <a:pt x="239" y="211"/>
                      </a:lnTo>
                      <a:lnTo>
                        <a:pt x="229" y="211"/>
                      </a:lnTo>
                      <a:lnTo>
                        <a:pt x="220" y="220"/>
                      </a:lnTo>
                      <a:lnTo>
                        <a:pt x="210" y="220"/>
                      </a:lnTo>
                      <a:lnTo>
                        <a:pt x="201" y="220"/>
                      </a:lnTo>
                      <a:lnTo>
                        <a:pt x="191" y="220"/>
                      </a:lnTo>
                      <a:lnTo>
                        <a:pt x="182" y="220"/>
                      </a:lnTo>
                      <a:lnTo>
                        <a:pt x="172" y="211"/>
                      </a:lnTo>
                      <a:lnTo>
                        <a:pt x="172" y="201"/>
                      </a:lnTo>
                      <a:lnTo>
                        <a:pt x="182" y="192"/>
                      </a:lnTo>
                      <a:lnTo>
                        <a:pt x="191" y="182"/>
                      </a:lnTo>
                      <a:lnTo>
                        <a:pt x="201" y="182"/>
                      </a:lnTo>
                      <a:lnTo>
                        <a:pt x="210" y="182"/>
                      </a:lnTo>
                      <a:lnTo>
                        <a:pt x="220" y="182"/>
                      </a:lnTo>
                      <a:lnTo>
                        <a:pt x="220" y="173"/>
                      </a:lnTo>
                      <a:lnTo>
                        <a:pt x="229" y="173"/>
                      </a:lnTo>
                      <a:lnTo>
                        <a:pt x="229" y="163"/>
                      </a:lnTo>
                      <a:lnTo>
                        <a:pt x="220" y="163"/>
                      </a:lnTo>
                      <a:lnTo>
                        <a:pt x="220" y="153"/>
                      </a:lnTo>
                      <a:lnTo>
                        <a:pt x="210" y="153"/>
                      </a:lnTo>
                      <a:lnTo>
                        <a:pt x="201" y="153"/>
                      </a:lnTo>
                      <a:lnTo>
                        <a:pt x="191" y="153"/>
                      </a:lnTo>
                      <a:lnTo>
                        <a:pt x="182" y="163"/>
                      </a:lnTo>
                      <a:lnTo>
                        <a:pt x="172" y="163"/>
                      </a:lnTo>
                      <a:lnTo>
                        <a:pt x="162" y="163"/>
                      </a:lnTo>
                      <a:lnTo>
                        <a:pt x="153" y="173"/>
                      </a:lnTo>
                      <a:lnTo>
                        <a:pt x="143" y="173"/>
                      </a:lnTo>
                      <a:lnTo>
                        <a:pt x="134" y="182"/>
                      </a:lnTo>
                      <a:lnTo>
                        <a:pt x="124" y="182"/>
                      </a:lnTo>
                      <a:lnTo>
                        <a:pt x="115" y="192"/>
                      </a:lnTo>
                      <a:lnTo>
                        <a:pt x="105" y="192"/>
                      </a:lnTo>
                      <a:lnTo>
                        <a:pt x="95" y="192"/>
                      </a:lnTo>
                      <a:lnTo>
                        <a:pt x="86" y="192"/>
                      </a:lnTo>
                      <a:lnTo>
                        <a:pt x="76" y="192"/>
                      </a:lnTo>
                      <a:lnTo>
                        <a:pt x="67" y="201"/>
                      </a:lnTo>
                      <a:lnTo>
                        <a:pt x="57" y="201"/>
                      </a:lnTo>
                      <a:lnTo>
                        <a:pt x="48" y="201"/>
                      </a:lnTo>
                      <a:lnTo>
                        <a:pt x="48" y="192"/>
                      </a:lnTo>
                      <a:lnTo>
                        <a:pt x="57" y="182"/>
                      </a:lnTo>
                      <a:lnTo>
                        <a:pt x="67" y="182"/>
                      </a:lnTo>
                      <a:lnTo>
                        <a:pt x="67" y="173"/>
                      </a:lnTo>
                      <a:lnTo>
                        <a:pt x="76" y="173"/>
                      </a:lnTo>
                      <a:lnTo>
                        <a:pt x="76" y="163"/>
                      </a:lnTo>
                      <a:lnTo>
                        <a:pt x="76" y="153"/>
                      </a:lnTo>
                      <a:lnTo>
                        <a:pt x="76" y="144"/>
                      </a:lnTo>
                      <a:lnTo>
                        <a:pt x="76" y="134"/>
                      </a:lnTo>
                      <a:lnTo>
                        <a:pt x="67" y="134"/>
                      </a:lnTo>
                      <a:lnTo>
                        <a:pt x="57" y="134"/>
                      </a:lnTo>
                      <a:lnTo>
                        <a:pt x="57" y="144"/>
                      </a:lnTo>
                      <a:lnTo>
                        <a:pt x="48" y="144"/>
                      </a:lnTo>
                      <a:lnTo>
                        <a:pt x="48" y="153"/>
                      </a:lnTo>
                      <a:lnTo>
                        <a:pt x="38" y="153"/>
                      </a:lnTo>
                      <a:lnTo>
                        <a:pt x="29" y="163"/>
                      </a:lnTo>
                      <a:lnTo>
                        <a:pt x="19" y="163"/>
                      </a:lnTo>
                      <a:lnTo>
                        <a:pt x="9" y="163"/>
                      </a:lnTo>
                      <a:lnTo>
                        <a:pt x="9" y="153"/>
                      </a:lnTo>
                      <a:lnTo>
                        <a:pt x="0" y="153"/>
                      </a:lnTo>
                      <a:lnTo>
                        <a:pt x="0" y="144"/>
                      </a:lnTo>
                      <a:lnTo>
                        <a:pt x="0" y="134"/>
                      </a:lnTo>
                      <a:lnTo>
                        <a:pt x="0" y="125"/>
                      </a:lnTo>
                      <a:lnTo>
                        <a:pt x="9" y="125"/>
                      </a:lnTo>
                      <a:lnTo>
                        <a:pt x="19" y="125"/>
                      </a:lnTo>
                      <a:lnTo>
                        <a:pt x="19" y="115"/>
                      </a:lnTo>
                      <a:lnTo>
                        <a:pt x="29" y="115"/>
                      </a:lnTo>
                      <a:lnTo>
                        <a:pt x="38" y="106"/>
                      </a:lnTo>
                      <a:lnTo>
                        <a:pt x="38" y="96"/>
                      </a:lnTo>
                      <a:lnTo>
                        <a:pt x="38" y="86"/>
                      </a:lnTo>
                      <a:lnTo>
                        <a:pt x="38" y="77"/>
                      </a:lnTo>
                      <a:lnTo>
                        <a:pt x="29" y="67"/>
                      </a:lnTo>
                      <a:lnTo>
                        <a:pt x="29" y="58"/>
                      </a:lnTo>
                      <a:lnTo>
                        <a:pt x="29" y="48"/>
                      </a:lnTo>
                      <a:lnTo>
                        <a:pt x="38" y="48"/>
                      </a:lnTo>
                      <a:lnTo>
                        <a:pt x="48" y="48"/>
                      </a:lnTo>
                      <a:lnTo>
                        <a:pt x="57" y="48"/>
                      </a:lnTo>
                      <a:lnTo>
                        <a:pt x="67" y="48"/>
                      </a:lnTo>
                      <a:lnTo>
                        <a:pt x="76" y="48"/>
                      </a:lnTo>
                      <a:lnTo>
                        <a:pt x="86" y="48"/>
                      </a:lnTo>
                      <a:lnTo>
                        <a:pt x="105" y="48"/>
                      </a:lnTo>
                      <a:lnTo>
                        <a:pt x="115" y="48"/>
                      </a:lnTo>
                      <a:lnTo>
                        <a:pt x="124" y="48"/>
                      </a:lnTo>
                      <a:lnTo>
                        <a:pt x="134" y="48"/>
                      </a:lnTo>
                      <a:lnTo>
                        <a:pt x="134" y="39"/>
                      </a:lnTo>
                      <a:lnTo>
                        <a:pt x="134" y="29"/>
                      </a:lnTo>
                      <a:lnTo>
                        <a:pt x="134" y="19"/>
                      </a:lnTo>
                      <a:lnTo>
                        <a:pt x="134" y="10"/>
                      </a:lnTo>
                      <a:lnTo>
                        <a:pt x="143" y="10"/>
                      </a:lnTo>
                      <a:lnTo>
                        <a:pt x="153" y="10"/>
                      </a:lnTo>
                      <a:lnTo>
                        <a:pt x="162" y="10"/>
                      </a:lnTo>
                      <a:lnTo>
                        <a:pt x="172" y="0"/>
                      </a:lnTo>
                      <a:lnTo>
                        <a:pt x="182" y="0"/>
                      </a:lnTo>
                      <a:lnTo>
                        <a:pt x="191" y="0"/>
                      </a:lnTo>
                      <a:lnTo>
                        <a:pt x="191" y="10"/>
                      </a:lnTo>
                      <a:lnTo>
                        <a:pt x="201" y="10"/>
                      </a:lnTo>
                      <a:lnTo>
                        <a:pt x="210" y="10"/>
                      </a:lnTo>
                      <a:lnTo>
                        <a:pt x="210" y="19"/>
                      </a:lnTo>
                      <a:lnTo>
                        <a:pt x="210" y="29"/>
                      </a:lnTo>
                      <a:lnTo>
                        <a:pt x="210" y="39"/>
                      </a:lnTo>
                      <a:lnTo>
                        <a:pt x="201" y="39"/>
                      </a:lnTo>
                      <a:lnTo>
                        <a:pt x="201" y="48"/>
                      </a:lnTo>
                      <a:lnTo>
                        <a:pt x="210" y="48"/>
                      </a:lnTo>
                      <a:lnTo>
                        <a:pt x="220" y="48"/>
                      </a:lnTo>
                      <a:lnTo>
                        <a:pt x="220" y="58"/>
                      </a:lnTo>
                      <a:lnTo>
                        <a:pt x="229" y="58"/>
                      </a:lnTo>
                      <a:lnTo>
                        <a:pt x="239" y="58"/>
                      </a:lnTo>
                      <a:lnTo>
                        <a:pt x="248" y="58"/>
                      </a:lnTo>
                      <a:lnTo>
                        <a:pt x="258" y="58"/>
                      </a:lnTo>
                      <a:lnTo>
                        <a:pt x="268" y="48"/>
                      </a:lnTo>
                      <a:lnTo>
                        <a:pt x="277" y="48"/>
                      </a:lnTo>
                      <a:lnTo>
                        <a:pt x="287" y="48"/>
                      </a:lnTo>
                      <a:lnTo>
                        <a:pt x="296" y="48"/>
                      </a:lnTo>
                      <a:lnTo>
                        <a:pt x="306" y="48"/>
                      </a:lnTo>
                      <a:lnTo>
                        <a:pt x="325" y="48"/>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46" name="Freeform 48"/>
                <p:cNvSpPr>
                  <a:spLocks/>
                </p:cNvSpPr>
                <p:nvPr/>
              </p:nvSpPr>
              <p:spPr bwMode="auto">
                <a:xfrm>
                  <a:off x="3214" y="2339"/>
                  <a:ext cx="401" cy="220"/>
                </a:xfrm>
                <a:custGeom>
                  <a:avLst/>
                  <a:gdLst>
                    <a:gd name="T0" fmla="*/ 325 w 401"/>
                    <a:gd name="T1" fmla="*/ 67 h 220"/>
                    <a:gd name="T2" fmla="*/ 315 w 401"/>
                    <a:gd name="T3" fmla="*/ 86 h 220"/>
                    <a:gd name="T4" fmla="*/ 306 w 401"/>
                    <a:gd name="T5" fmla="*/ 115 h 220"/>
                    <a:gd name="T6" fmla="*/ 325 w 401"/>
                    <a:gd name="T7" fmla="*/ 125 h 220"/>
                    <a:gd name="T8" fmla="*/ 344 w 401"/>
                    <a:gd name="T9" fmla="*/ 115 h 220"/>
                    <a:gd name="T10" fmla="*/ 363 w 401"/>
                    <a:gd name="T11" fmla="*/ 96 h 220"/>
                    <a:gd name="T12" fmla="*/ 382 w 401"/>
                    <a:gd name="T13" fmla="*/ 96 h 220"/>
                    <a:gd name="T14" fmla="*/ 401 w 401"/>
                    <a:gd name="T15" fmla="*/ 115 h 220"/>
                    <a:gd name="T16" fmla="*/ 392 w 401"/>
                    <a:gd name="T17" fmla="*/ 125 h 220"/>
                    <a:gd name="T18" fmla="*/ 373 w 401"/>
                    <a:gd name="T19" fmla="*/ 144 h 220"/>
                    <a:gd name="T20" fmla="*/ 344 w 401"/>
                    <a:gd name="T21" fmla="*/ 153 h 220"/>
                    <a:gd name="T22" fmla="*/ 334 w 401"/>
                    <a:gd name="T23" fmla="*/ 163 h 220"/>
                    <a:gd name="T24" fmla="*/ 325 w 401"/>
                    <a:gd name="T25" fmla="*/ 182 h 220"/>
                    <a:gd name="T26" fmla="*/ 315 w 401"/>
                    <a:gd name="T27" fmla="*/ 192 h 220"/>
                    <a:gd name="T28" fmla="*/ 296 w 401"/>
                    <a:gd name="T29" fmla="*/ 192 h 220"/>
                    <a:gd name="T30" fmla="*/ 258 w 401"/>
                    <a:gd name="T31" fmla="*/ 201 h 220"/>
                    <a:gd name="T32" fmla="*/ 229 w 401"/>
                    <a:gd name="T33" fmla="*/ 211 h 220"/>
                    <a:gd name="T34" fmla="*/ 191 w 401"/>
                    <a:gd name="T35" fmla="*/ 220 h 220"/>
                    <a:gd name="T36" fmla="*/ 172 w 401"/>
                    <a:gd name="T37" fmla="*/ 211 h 220"/>
                    <a:gd name="T38" fmla="*/ 182 w 401"/>
                    <a:gd name="T39" fmla="*/ 192 h 220"/>
                    <a:gd name="T40" fmla="*/ 210 w 401"/>
                    <a:gd name="T41" fmla="*/ 182 h 220"/>
                    <a:gd name="T42" fmla="*/ 229 w 401"/>
                    <a:gd name="T43" fmla="*/ 173 h 220"/>
                    <a:gd name="T44" fmla="*/ 220 w 401"/>
                    <a:gd name="T45" fmla="*/ 153 h 220"/>
                    <a:gd name="T46" fmla="*/ 182 w 401"/>
                    <a:gd name="T47" fmla="*/ 163 h 220"/>
                    <a:gd name="T48" fmla="*/ 153 w 401"/>
                    <a:gd name="T49" fmla="*/ 173 h 220"/>
                    <a:gd name="T50" fmla="*/ 124 w 401"/>
                    <a:gd name="T51" fmla="*/ 182 h 220"/>
                    <a:gd name="T52" fmla="*/ 86 w 401"/>
                    <a:gd name="T53" fmla="*/ 192 h 220"/>
                    <a:gd name="T54" fmla="*/ 48 w 401"/>
                    <a:gd name="T55" fmla="*/ 201 h 220"/>
                    <a:gd name="T56" fmla="*/ 67 w 401"/>
                    <a:gd name="T57" fmla="*/ 182 h 220"/>
                    <a:gd name="T58" fmla="*/ 76 w 401"/>
                    <a:gd name="T59" fmla="*/ 153 h 220"/>
                    <a:gd name="T60" fmla="*/ 76 w 401"/>
                    <a:gd name="T61" fmla="*/ 134 h 220"/>
                    <a:gd name="T62" fmla="*/ 57 w 401"/>
                    <a:gd name="T63" fmla="*/ 144 h 220"/>
                    <a:gd name="T64" fmla="*/ 38 w 401"/>
                    <a:gd name="T65" fmla="*/ 153 h 220"/>
                    <a:gd name="T66" fmla="*/ 19 w 401"/>
                    <a:gd name="T67" fmla="*/ 163 h 220"/>
                    <a:gd name="T68" fmla="*/ 0 w 401"/>
                    <a:gd name="T69" fmla="*/ 144 h 220"/>
                    <a:gd name="T70" fmla="*/ 0 w 401"/>
                    <a:gd name="T71" fmla="*/ 125 h 220"/>
                    <a:gd name="T72" fmla="*/ 29 w 401"/>
                    <a:gd name="T73" fmla="*/ 115 h 220"/>
                    <a:gd name="T74" fmla="*/ 38 w 401"/>
                    <a:gd name="T75" fmla="*/ 96 h 220"/>
                    <a:gd name="T76" fmla="*/ 29 w 401"/>
                    <a:gd name="T77" fmla="*/ 67 h 220"/>
                    <a:gd name="T78" fmla="*/ 29 w 401"/>
                    <a:gd name="T79" fmla="*/ 48 h 220"/>
                    <a:gd name="T80" fmla="*/ 57 w 401"/>
                    <a:gd name="T81" fmla="*/ 48 h 220"/>
                    <a:gd name="T82" fmla="*/ 105 w 401"/>
                    <a:gd name="T83" fmla="*/ 48 h 220"/>
                    <a:gd name="T84" fmla="*/ 134 w 401"/>
                    <a:gd name="T85" fmla="*/ 39 h 220"/>
                    <a:gd name="T86" fmla="*/ 134 w 401"/>
                    <a:gd name="T87" fmla="*/ 29 h 220"/>
                    <a:gd name="T88" fmla="*/ 143 w 401"/>
                    <a:gd name="T89" fmla="*/ 10 h 220"/>
                    <a:gd name="T90" fmla="*/ 172 w 401"/>
                    <a:gd name="T91" fmla="*/ 0 h 220"/>
                    <a:gd name="T92" fmla="*/ 201 w 401"/>
                    <a:gd name="T93" fmla="*/ 10 h 220"/>
                    <a:gd name="T94" fmla="*/ 210 w 401"/>
                    <a:gd name="T95" fmla="*/ 19 h 220"/>
                    <a:gd name="T96" fmla="*/ 201 w 401"/>
                    <a:gd name="T97" fmla="*/ 48 h 220"/>
                    <a:gd name="T98" fmla="*/ 220 w 401"/>
                    <a:gd name="T99" fmla="*/ 58 h 220"/>
                    <a:gd name="T100" fmla="*/ 258 w 401"/>
                    <a:gd name="T101" fmla="*/ 58 h 220"/>
                    <a:gd name="T102" fmla="*/ 306 w 401"/>
                    <a:gd name="T103" fmla="*/ 48 h 2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1"/>
                    <a:gd name="T157" fmla="*/ 0 h 220"/>
                    <a:gd name="T158" fmla="*/ 401 w 401"/>
                    <a:gd name="T159" fmla="*/ 220 h 2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1" h="220">
                      <a:moveTo>
                        <a:pt x="325" y="48"/>
                      </a:moveTo>
                      <a:lnTo>
                        <a:pt x="325" y="48"/>
                      </a:lnTo>
                      <a:lnTo>
                        <a:pt x="334" y="58"/>
                      </a:lnTo>
                      <a:lnTo>
                        <a:pt x="325" y="67"/>
                      </a:lnTo>
                      <a:lnTo>
                        <a:pt x="325" y="77"/>
                      </a:lnTo>
                      <a:lnTo>
                        <a:pt x="325" y="86"/>
                      </a:lnTo>
                      <a:lnTo>
                        <a:pt x="315" y="86"/>
                      </a:lnTo>
                      <a:lnTo>
                        <a:pt x="315" y="96"/>
                      </a:lnTo>
                      <a:lnTo>
                        <a:pt x="315" y="106"/>
                      </a:lnTo>
                      <a:lnTo>
                        <a:pt x="306" y="115"/>
                      </a:lnTo>
                      <a:lnTo>
                        <a:pt x="315" y="115"/>
                      </a:lnTo>
                      <a:lnTo>
                        <a:pt x="315" y="125"/>
                      </a:lnTo>
                      <a:lnTo>
                        <a:pt x="325" y="125"/>
                      </a:lnTo>
                      <a:lnTo>
                        <a:pt x="334" y="125"/>
                      </a:lnTo>
                      <a:lnTo>
                        <a:pt x="344" y="125"/>
                      </a:lnTo>
                      <a:lnTo>
                        <a:pt x="344" y="115"/>
                      </a:lnTo>
                      <a:lnTo>
                        <a:pt x="354" y="115"/>
                      </a:lnTo>
                      <a:lnTo>
                        <a:pt x="354" y="106"/>
                      </a:lnTo>
                      <a:lnTo>
                        <a:pt x="354" y="96"/>
                      </a:lnTo>
                      <a:lnTo>
                        <a:pt x="363" y="96"/>
                      </a:lnTo>
                      <a:lnTo>
                        <a:pt x="373" y="96"/>
                      </a:lnTo>
                      <a:lnTo>
                        <a:pt x="382" y="96"/>
                      </a:lnTo>
                      <a:lnTo>
                        <a:pt x="392" y="96"/>
                      </a:lnTo>
                      <a:lnTo>
                        <a:pt x="392" y="106"/>
                      </a:lnTo>
                      <a:lnTo>
                        <a:pt x="401" y="106"/>
                      </a:lnTo>
                      <a:lnTo>
                        <a:pt x="401" y="115"/>
                      </a:lnTo>
                      <a:lnTo>
                        <a:pt x="401" y="125"/>
                      </a:lnTo>
                      <a:lnTo>
                        <a:pt x="392" y="125"/>
                      </a:lnTo>
                      <a:lnTo>
                        <a:pt x="392" y="134"/>
                      </a:lnTo>
                      <a:lnTo>
                        <a:pt x="382" y="134"/>
                      </a:lnTo>
                      <a:lnTo>
                        <a:pt x="382" y="144"/>
                      </a:lnTo>
                      <a:lnTo>
                        <a:pt x="373" y="144"/>
                      </a:lnTo>
                      <a:lnTo>
                        <a:pt x="363" y="144"/>
                      </a:lnTo>
                      <a:lnTo>
                        <a:pt x="354" y="153"/>
                      </a:lnTo>
                      <a:lnTo>
                        <a:pt x="344" y="153"/>
                      </a:lnTo>
                      <a:lnTo>
                        <a:pt x="334" y="153"/>
                      </a:lnTo>
                      <a:lnTo>
                        <a:pt x="334" y="163"/>
                      </a:lnTo>
                      <a:lnTo>
                        <a:pt x="325" y="163"/>
                      </a:lnTo>
                      <a:lnTo>
                        <a:pt x="325" y="173"/>
                      </a:lnTo>
                      <a:lnTo>
                        <a:pt x="325" y="182"/>
                      </a:lnTo>
                      <a:lnTo>
                        <a:pt x="325" y="192"/>
                      </a:lnTo>
                      <a:lnTo>
                        <a:pt x="325" y="201"/>
                      </a:lnTo>
                      <a:lnTo>
                        <a:pt x="315" y="192"/>
                      </a:lnTo>
                      <a:lnTo>
                        <a:pt x="306" y="192"/>
                      </a:lnTo>
                      <a:lnTo>
                        <a:pt x="296" y="192"/>
                      </a:lnTo>
                      <a:lnTo>
                        <a:pt x="287" y="192"/>
                      </a:lnTo>
                      <a:lnTo>
                        <a:pt x="277" y="201"/>
                      </a:lnTo>
                      <a:lnTo>
                        <a:pt x="268" y="201"/>
                      </a:lnTo>
                      <a:lnTo>
                        <a:pt x="258" y="201"/>
                      </a:lnTo>
                      <a:lnTo>
                        <a:pt x="248" y="211"/>
                      </a:lnTo>
                      <a:lnTo>
                        <a:pt x="239" y="211"/>
                      </a:lnTo>
                      <a:lnTo>
                        <a:pt x="229" y="211"/>
                      </a:lnTo>
                      <a:lnTo>
                        <a:pt x="220" y="220"/>
                      </a:lnTo>
                      <a:lnTo>
                        <a:pt x="210" y="220"/>
                      </a:lnTo>
                      <a:lnTo>
                        <a:pt x="201" y="220"/>
                      </a:lnTo>
                      <a:lnTo>
                        <a:pt x="191" y="220"/>
                      </a:lnTo>
                      <a:lnTo>
                        <a:pt x="182" y="220"/>
                      </a:lnTo>
                      <a:lnTo>
                        <a:pt x="172" y="211"/>
                      </a:lnTo>
                      <a:lnTo>
                        <a:pt x="172" y="201"/>
                      </a:lnTo>
                      <a:lnTo>
                        <a:pt x="182" y="192"/>
                      </a:lnTo>
                      <a:lnTo>
                        <a:pt x="191" y="182"/>
                      </a:lnTo>
                      <a:lnTo>
                        <a:pt x="201" y="182"/>
                      </a:lnTo>
                      <a:lnTo>
                        <a:pt x="210" y="182"/>
                      </a:lnTo>
                      <a:lnTo>
                        <a:pt x="220" y="182"/>
                      </a:lnTo>
                      <a:lnTo>
                        <a:pt x="220" y="173"/>
                      </a:lnTo>
                      <a:lnTo>
                        <a:pt x="229" y="173"/>
                      </a:lnTo>
                      <a:lnTo>
                        <a:pt x="229" y="163"/>
                      </a:lnTo>
                      <a:lnTo>
                        <a:pt x="220" y="163"/>
                      </a:lnTo>
                      <a:lnTo>
                        <a:pt x="220" y="153"/>
                      </a:lnTo>
                      <a:lnTo>
                        <a:pt x="210" y="153"/>
                      </a:lnTo>
                      <a:lnTo>
                        <a:pt x="201" y="153"/>
                      </a:lnTo>
                      <a:lnTo>
                        <a:pt x="191" y="153"/>
                      </a:lnTo>
                      <a:lnTo>
                        <a:pt x="182" y="163"/>
                      </a:lnTo>
                      <a:lnTo>
                        <a:pt x="172" y="163"/>
                      </a:lnTo>
                      <a:lnTo>
                        <a:pt x="162" y="163"/>
                      </a:lnTo>
                      <a:lnTo>
                        <a:pt x="153" y="173"/>
                      </a:lnTo>
                      <a:lnTo>
                        <a:pt x="143" y="173"/>
                      </a:lnTo>
                      <a:lnTo>
                        <a:pt x="134" y="182"/>
                      </a:lnTo>
                      <a:lnTo>
                        <a:pt x="124" y="182"/>
                      </a:lnTo>
                      <a:lnTo>
                        <a:pt x="115" y="192"/>
                      </a:lnTo>
                      <a:lnTo>
                        <a:pt x="105" y="192"/>
                      </a:lnTo>
                      <a:lnTo>
                        <a:pt x="95" y="192"/>
                      </a:lnTo>
                      <a:lnTo>
                        <a:pt x="86" y="192"/>
                      </a:lnTo>
                      <a:lnTo>
                        <a:pt x="76" y="192"/>
                      </a:lnTo>
                      <a:lnTo>
                        <a:pt x="67" y="201"/>
                      </a:lnTo>
                      <a:lnTo>
                        <a:pt x="57" y="201"/>
                      </a:lnTo>
                      <a:lnTo>
                        <a:pt x="48" y="201"/>
                      </a:lnTo>
                      <a:lnTo>
                        <a:pt x="48" y="192"/>
                      </a:lnTo>
                      <a:lnTo>
                        <a:pt x="57" y="182"/>
                      </a:lnTo>
                      <a:lnTo>
                        <a:pt x="67" y="182"/>
                      </a:lnTo>
                      <a:lnTo>
                        <a:pt x="67" y="173"/>
                      </a:lnTo>
                      <a:lnTo>
                        <a:pt x="76" y="173"/>
                      </a:lnTo>
                      <a:lnTo>
                        <a:pt x="76" y="163"/>
                      </a:lnTo>
                      <a:lnTo>
                        <a:pt x="76" y="153"/>
                      </a:lnTo>
                      <a:lnTo>
                        <a:pt x="76" y="144"/>
                      </a:lnTo>
                      <a:lnTo>
                        <a:pt x="76" y="134"/>
                      </a:lnTo>
                      <a:lnTo>
                        <a:pt x="67" y="134"/>
                      </a:lnTo>
                      <a:lnTo>
                        <a:pt x="57" y="134"/>
                      </a:lnTo>
                      <a:lnTo>
                        <a:pt x="57" y="144"/>
                      </a:lnTo>
                      <a:lnTo>
                        <a:pt x="48" y="144"/>
                      </a:lnTo>
                      <a:lnTo>
                        <a:pt x="48" y="153"/>
                      </a:lnTo>
                      <a:lnTo>
                        <a:pt x="38" y="153"/>
                      </a:lnTo>
                      <a:lnTo>
                        <a:pt x="29" y="163"/>
                      </a:lnTo>
                      <a:lnTo>
                        <a:pt x="19" y="163"/>
                      </a:lnTo>
                      <a:lnTo>
                        <a:pt x="9" y="163"/>
                      </a:lnTo>
                      <a:lnTo>
                        <a:pt x="9" y="153"/>
                      </a:lnTo>
                      <a:lnTo>
                        <a:pt x="0" y="153"/>
                      </a:lnTo>
                      <a:lnTo>
                        <a:pt x="0" y="144"/>
                      </a:lnTo>
                      <a:lnTo>
                        <a:pt x="0" y="134"/>
                      </a:lnTo>
                      <a:lnTo>
                        <a:pt x="0" y="125"/>
                      </a:lnTo>
                      <a:lnTo>
                        <a:pt x="9" y="125"/>
                      </a:lnTo>
                      <a:lnTo>
                        <a:pt x="19" y="125"/>
                      </a:lnTo>
                      <a:lnTo>
                        <a:pt x="19" y="115"/>
                      </a:lnTo>
                      <a:lnTo>
                        <a:pt x="29" y="115"/>
                      </a:lnTo>
                      <a:lnTo>
                        <a:pt x="38" y="106"/>
                      </a:lnTo>
                      <a:lnTo>
                        <a:pt x="38" y="96"/>
                      </a:lnTo>
                      <a:lnTo>
                        <a:pt x="38" y="86"/>
                      </a:lnTo>
                      <a:lnTo>
                        <a:pt x="38" y="77"/>
                      </a:lnTo>
                      <a:lnTo>
                        <a:pt x="29" y="67"/>
                      </a:lnTo>
                      <a:lnTo>
                        <a:pt x="29" y="58"/>
                      </a:lnTo>
                      <a:lnTo>
                        <a:pt x="29" y="48"/>
                      </a:lnTo>
                      <a:lnTo>
                        <a:pt x="38" y="48"/>
                      </a:lnTo>
                      <a:lnTo>
                        <a:pt x="48" y="48"/>
                      </a:lnTo>
                      <a:lnTo>
                        <a:pt x="57" y="48"/>
                      </a:lnTo>
                      <a:lnTo>
                        <a:pt x="67" y="48"/>
                      </a:lnTo>
                      <a:lnTo>
                        <a:pt x="76" y="48"/>
                      </a:lnTo>
                      <a:lnTo>
                        <a:pt x="86" y="48"/>
                      </a:lnTo>
                      <a:lnTo>
                        <a:pt x="105" y="48"/>
                      </a:lnTo>
                      <a:lnTo>
                        <a:pt x="115" y="48"/>
                      </a:lnTo>
                      <a:lnTo>
                        <a:pt x="124" y="48"/>
                      </a:lnTo>
                      <a:lnTo>
                        <a:pt x="134" y="48"/>
                      </a:lnTo>
                      <a:lnTo>
                        <a:pt x="134" y="39"/>
                      </a:lnTo>
                      <a:lnTo>
                        <a:pt x="134" y="29"/>
                      </a:lnTo>
                      <a:lnTo>
                        <a:pt x="134" y="19"/>
                      </a:lnTo>
                      <a:lnTo>
                        <a:pt x="134" y="10"/>
                      </a:lnTo>
                      <a:lnTo>
                        <a:pt x="143" y="10"/>
                      </a:lnTo>
                      <a:lnTo>
                        <a:pt x="153" y="10"/>
                      </a:lnTo>
                      <a:lnTo>
                        <a:pt x="162" y="10"/>
                      </a:lnTo>
                      <a:lnTo>
                        <a:pt x="172" y="0"/>
                      </a:lnTo>
                      <a:lnTo>
                        <a:pt x="182" y="0"/>
                      </a:lnTo>
                      <a:lnTo>
                        <a:pt x="191" y="0"/>
                      </a:lnTo>
                      <a:lnTo>
                        <a:pt x="191" y="10"/>
                      </a:lnTo>
                      <a:lnTo>
                        <a:pt x="201" y="10"/>
                      </a:lnTo>
                      <a:lnTo>
                        <a:pt x="210" y="10"/>
                      </a:lnTo>
                      <a:lnTo>
                        <a:pt x="210" y="19"/>
                      </a:lnTo>
                      <a:lnTo>
                        <a:pt x="210" y="29"/>
                      </a:lnTo>
                      <a:lnTo>
                        <a:pt x="210" y="39"/>
                      </a:lnTo>
                      <a:lnTo>
                        <a:pt x="201" y="39"/>
                      </a:lnTo>
                      <a:lnTo>
                        <a:pt x="201" y="48"/>
                      </a:lnTo>
                      <a:lnTo>
                        <a:pt x="210" y="48"/>
                      </a:lnTo>
                      <a:lnTo>
                        <a:pt x="220" y="48"/>
                      </a:lnTo>
                      <a:lnTo>
                        <a:pt x="220" y="58"/>
                      </a:lnTo>
                      <a:lnTo>
                        <a:pt x="229" y="58"/>
                      </a:lnTo>
                      <a:lnTo>
                        <a:pt x="239" y="58"/>
                      </a:lnTo>
                      <a:lnTo>
                        <a:pt x="248" y="58"/>
                      </a:lnTo>
                      <a:lnTo>
                        <a:pt x="258" y="58"/>
                      </a:lnTo>
                      <a:lnTo>
                        <a:pt x="268" y="48"/>
                      </a:lnTo>
                      <a:lnTo>
                        <a:pt x="277" y="48"/>
                      </a:lnTo>
                      <a:lnTo>
                        <a:pt x="287" y="48"/>
                      </a:lnTo>
                      <a:lnTo>
                        <a:pt x="296" y="48"/>
                      </a:lnTo>
                      <a:lnTo>
                        <a:pt x="306" y="48"/>
                      </a:lnTo>
                      <a:lnTo>
                        <a:pt x="325" y="48"/>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429" name="Rectangle 49"/>
              <p:cNvSpPr>
                <a:spLocks noChangeArrowheads="1"/>
              </p:cNvSpPr>
              <p:nvPr/>
            </p:nvSpPr>
            <p:spPr bwMode="auto">
              <a:xfrm>
                <a:off x="1981" y="2598"/>
                <a:ext cx="2179" cy="28"/>
              </a:xfrm>
              <a:prstGeom prst="rect">
                <a:avLst/>
              </a:prstGeom>
              <a:solidFill>
                <a:srgbClr val="023BC3"/>
              </a:solidFill>
              <a:ln w="15875">
                <a:solidFill>
                  <a:srgbClr val="000000"/>
                </a:solidFill>
                <a:miter lim="800000"/>
                <a:headEnd/>
                <a:tailEnd/>
              </a:ln>
            </p:spPr>
            <p:txBody>
              <a:bodyPr/>
              <a:lstStyle/>
              <a:p>
                <a:endParaRPr lang="en-US"/>
              </a:p>
            </p:txBody>
          </p:sp>
          <p:grpSp>
            <p:nvGrpSpPr>
              <p:cNvPr id="39430" name="Group 50"/>
              <p:cNvGrpSpPr>
                <a:grpSpLocks/>
              </p:cNvGrpSpPr>
              <p:nvPr/>
            </p:nvGrpSpPr>
            <p:grpSpPr bwMode="auto">
              <a:xfrm>
                <a:off x="3721" y="2368"/>
                <a:ext cx="325" cy="211"/>
                <a:chOff x="3721" y="2368"/>
                <a:chExt cx="325" cy="211"/>
              </a:xfrm>
            </p:grpSpPr>
            <p:sp>
              <p:nvSpPr>
                <p:cNvPr id="39543" name="Freeform 51"/>
                <p:cNvSpPr>
                  <a:spLocks/>
                </p:cNvSpPr>
                <p:nvPr/>
              </p:nvSpPr>
              <p:spPr bwMode="auto">
                <a:xfrm>
                  <a:off x="3721" y="2368"/>
                  <a:ext cx="325" cy="211"/>
                </a:xfrm>
                <a:custGeom>
                  <a:avLst/>
                  <a:gdLst>
                    <a:gd name="T0" fmla="*/ 28 w 325"/>
                    <a:gd name="T1" fmla="*/ 172 h 211"/>
                    <a:gd name="T2" fmla="*/ 47 w 325"/>
                    <a:gd name="T3" fmla="*/ 182 h 211"/>
                    <a:gd name="T4" fmla="*/ 66 w 325"/>
                    <a:gd name="T5" fmla="*/ 182 h 211"/>
                    <a:gd name="T6" fmla="*/ 86 w 325"/>
                    <a:gd name="T7" fmla="*/ 172 h 211"/>
                    <a:gd name="T8" fmla="*/ 105 w 325"/>
                    <a:gd name="T9" fmla="*/ 163 h 211"/>
                    <a:gd name="T10" fmla="*/ 124 w 325"/>
                    <a:gd name="T11" fmla="*/ 172 h 211"/>
                    <a:gd name="T12" fmla="*/ 114 w 325"/>
                    <a:gd name="T13" fmla="*/ 191 h 211"/>
                    <a:gd name="T14" fmla="*/ 124 w 325"/>
                    <a:gd name="T15" fmla="*/ 211 h 211"/>
                    <a:gd name="T16" fmla="*/ 143 w 325"/>
                    <a:gd name="T17" fmla="*/ 211 h 211"/>
                    <a:gd name="T18" fmla="*/ 172 w 325"/>
                    <a:gd name="T19" fmla="*/ 211 h 211"/>
                    <a:gd name="T20" fmla="*/ 191 w 325"/>
                    <a:gd name="T21" fmla="*/ 201 h 211"/>
                    <a:gd name="T22" fmla="*/ 200 w 325"/>
                    <a:gd name="T23" fmla="*/ 191 h 211"/>
                    <a:gd name="T24" fmla="*/ 200 w 325"/>
                    <a:gd name="T25" fmla="*/ 172 h 211"/>
                    <a:gd name="T26" fmla="*/ 219 w 325"/>
                    <a:gd name="T27" fmla="*/ 163 h 211"/>
                    <a:gd name="T28" fmla="*/ 248 w 325"/>
                    <a:gd name="T29" fmla="*/ 163 h 211"/>
                    <a:gd name="T30" fmla="*/ 267 w 325"/>
                    <a:gd name="T31" fmla="*/ 163 h 211"/>
                    <a:gd name="T32" fmla="*/ 277 w 325"/>
                    <a:gd name="T33" fmla="*/ 19 h 211"/>
                    <a:gd name="T34" fmla="*/ 258 w 325"/>
                    <a:gd name="T35" fmla="*/ 10 h 211"/>
                    <a:gd name="T36" fmla="*/ 229 w 325"/>
                    <a:gd name="T37" fmla="*/ 0 h 211"/>
                    <a:gd name="T38" fmla="*/ 200 w 325"/>
                    <a:gd name="T39" fmla="*/ 0 h 211"/>
                    <a:gd name="T40" fmla="*/ 181 w 325"/>
                    <a:gd name="T41" fmla="*/ 10 h 211"/>
                    <a:gd name="T42" fmla="*/ 162 w 325"/>
                    <a:gd name="T43" fmla="*/ 19 h 211"/>
                    <a:gd name="T44" fmla="*/ 172 w 325"/>
                    <a:gd name="T45" fmla="*/ 29 h 211"/>
                    <a:gd name="T46" fmla="*/ 162 w 325"/>
                    <a:gd name="T47" fmla="*/ 38 h 211"/>
                    <a:gd name="T48" fmla="*/ 143 w 325"/>
                    <a:gd name="T49" fmla="*/ 48 h 211"/>
                    <a:gd name="T50" fmla="*/ 124 w 325"/>
                    <a:gd name="T51" fmla="*/ 48 h 211"/>
                    <a:gd name="T52" fmla="*/ 105 w 325"/>
                    <a:gd name="T53" fmla="*/ 48 h 211"/>
                    <a:gd name="T54" fmla="*/ 95 w 325"/>
                    <a:gd name="T55" fmla="*/ 38 h 211"/>
                    <a:gd name="T56" fmla="*/ 105 w 325"/>
                    <a:gd name="T57" fmla="*/ 29 h 211"/>
                    <a:gd name="T58" fmla="*/ 114 w 325"/>
                    <a:gd name="T59" fmla="*/ 19 h 211"/>
                    <a:gd name="T60" fmla="*/ 105 w 325"/>
                    <a:gd name="T61" fmla="*/ 10 h 211"/>
                    <a:gd name="T62" fmla="*/ 76 w 325"/>
                    <a:gd name="T63" fmla="*/ 0 h 211"/>
                    <a:gd name="T64" fmla="*/ 47 w 325"/>
                    <a:gd name="T65" fmla="*/ 10 h 211"/>
                    <a:gd name="T66" fmla="*/ 19 w 325"/>
                    <a:gd name="T67" fmla="*/ 10 h 211"/>
                    <a:gd name="T68" fmla="*/ 19 w 325"/>
                    <a:gd name="T69" fmla="*/ 29 h 211"/>
                    <a:gd name="T70" fmla="*/ 19 w 325"/>
                    <a:gd name="T71" fmla="*/ 38 h 211"/>
                    <a:gd name="T72" fmla="*/ 9 w 325"/>
                    <a:gd name="T73" fmla="*/ 57 h 211"/>
                    <a:gd name="T74" fmla="*/ 0 w 325"/>
                    <a:gd name="T75" fmla="*/ 77 h 211"/>
                    <a:gd name="T76" fmla="*/ 9 w 325"/>
                    <a:gd name="T77" fmla="*/ 96 h 211"/>
                    <a:gd name="T78" fmla="*/ 28 w 325"/>
                    <a:gd name="T79" fmla="*/ 96 h 211"/>
                    <a:gd name="T80" fmla="*/ 38 w 325"/>
                    <a:gd name="T81" fmla="*/ 86 h 211"/>
                    <a:gd name="T82" fmla="*/ 47 w 325"/>
                    <a:gd name="T83" fmla="*/ 67 h 211"/>
                    <a:gd name="T84" fmla="*/ 66 w 325"/>
                    <a:gd name="T85" fmla="*/ 67 h 211"/>
                    <a:gd name="T86" fmla="*/ 76 w 325"/>
                    <a:gd name="T87" fmla="*/ 77 h 211"/>
                    <a:gd name="T88" fmla="*/ 86 w 325"/>
                    <a:gd name="T89" fmla="*/ 86 h 211"/>
                    <a:gd name="T90" fmla="*/ 76 w 325"/>
                    <a:gd name="T91" fmla="*/ 105 h 211"/>
                    <a:gd name="T92" fmla="*/ 57 w 325"/>
                    <a:gd name="T93" fmla="*/ 115 h 211"/>
                    <a:gd name="T94" fmla="*/ 47 w 325"/>
                    <a:gd name="T95" fmla="*/ 124 h 211"/>
                    <a:gd name="T96" fmla="*/ 28 w 325"/>
                    <a:gd name="T97" fmla="*/ 134 h 211"/>
                    <a:gd name="T98" fmla="*/ 19 w 325"/>
                    <a:gd name="T99" fmla="*/ 144 h 211"/>
                    <a:gd name="T100" fmla="*/ 9 w 325"/>
                    <a:gd name="T101" fmla="*/ 163 h 2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211"/>
                    <a:gd name="T155" fmla="*/ 325 w 325"/>
                    <a:gd name="T156" fmla="*/ 211 h 21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211">
                      <a:moveTo>
                        <a:pt x="19" y="172"/>
                      </a:moveTo>
                      <a:lnTo>
                        <a:pt x="19" y="172"/>
                      </a:lnTo>
                      <a:lnTo>
                        <a:pt x="28" y="172"/>
                      </a:lnTo>
                      <a:lnTo>
                        <a:pt x="38" y="172"/>
                      </a:lnTo>
                      <a:lnTo>
                        <a:pt x="47" y="172"/>
                      </a:lnTo>
                      <a:lnTo>
                        <a:pt x="47" y="182"/>
                      </a:lnTo>
                      <a:lnTo>
                        <a:pt x="57" y="182"/>
                      </a:lnTo>
                      <a:lnTo>
                        <a:pt x="66" y="182"/>
                      </a:lnTo>
                      <a:lnTo>
                        <a:pt x="76" y="172"/>
                      </a:lnTo>
                      <a:lnTo>
                        <a:pt x="86" y="172"/>
                      </a:lnTo>
                      <a:lnTo>
                        <a:pt x="95" y="163"/>
                      </a:lnTo>
                      <a:lnTo>
                        <a:pt x="105" y="163"/>
                      </a:lnTo>
                      <a:lnTo>
                        <a:pt x="114" y="163"/>
                      </a:lnTo>
                      <a:lnTo>
                        <a:pt x="114" y="172"/>
                      </a:lnTo>
                      <a:lnTo>
                        <a:pt x="124" y="172"/>
                      </a:lnTo>
                      <a:lnTo>
                        <a:pt x="124" y="182"/>
                      </a:lnTo>
                      <a:lnTo>
                        <a:pt x="114" y="191"/>
                      </a:lnTo>
                      <a:lnTo>
                        <a:pt x="114" y="201"/>
                      </a:lnTo>
                      <a:lnTo>
                        <a:pt x="124" y="211"/>
                      </a:lnTo>
                      <a:lnTo>
                        <a:pt x="133" y="211"/>
                      </a:lnTo>
                      <a:lnTo>
                        <a:pt x="143" y="211"/>
                      </a:lnTo>
                      <a:lnTo>
                        <a:pt x="153" y="211"/>
                      </a:lnTo>
                      <a:lnTo>
                        <a:pt x="162" y="211"/>
                      </a:lnTo>
                      <a:lnTo>
                        <a:pt x="172" y="211"/>
                      </a:lnTo>
                      <a:lnTo>
                        <a:pt x="181" y="211"/>
                      </a:lnTo>
                      <a:lnTo>
                        <a:pt x="191" y="201"/>
                      </a:lnTo>
                      <a:lnTo>
                        <a:pt x="200" y="191"/>
                      </a:lnTo>
                      <a:lnTo>
                        <a:pt x="200" y="182"/>
                      </a:lnTo>
                      <a:lnTo>
                        <a:pt x="200" y="172"/>
                      </a:lnTo>
                      <a:lnTo>
                        <a:pt x="210" y="172"/>
                      </a:lnTo>
                      <a:lnTo>
                        <a:pt x="210" y="163"/>
                      </a:lnTo>
                      <a:lnTo>
                        <a:pt x="219" y="163"/>
                      </a:lnTo>
                      <a:lnTo>
                        <a:pt x="229" y="163"/>
                      </a:lnTo>
                      <a:lnTo>
                        <a:pt x="239" y="163"/>
                      </a:lnTo>
                      <a:lnTo>
                        <a:pt x="248" y="163"/>
                      </a:lnTo>
                      <a:lnTo>
                        <a:pt x="258" y="163"/>
                      </a:lnTo>
                      <a:lnTo>
                        <a:pt x="267" y="163"/>
                      </a:lnTo>
                      <a:lnTo>
                        <a:pt x="277" y="163"/>
                      </a:lnTo>
                      <a:lnTo>
                        <a:pt x="325" y="163"/>
                      </a:lnTo>
                      <a:lnTo>
                        <a:pt x="277" y="19"/>
                      </a:lnTo>
                      <a:lnTo>
                        <a:pt x="277" y="10"/>
                      </a:lnTo>
                      <a:lnTo>
                        <a:pt x="267" y="10"/>
                      </a:lnTo>
                      <a:lnTo>
                        <a:pt x="258" y="10"/>
                      </a:lnTo>
                      <a:lnTo>
                        <a:pt x="248" y="0"/>
                      </a:lnTo>
                      <a:lnTo>
                        <a:pt x="239" y="0"/>
                      </a:lnTo>
                      <a:lnTo>
                        <a:pt x="229" y="0"/>
                      </a:lnTo>
                      <a:lnTo>
                        <a:pt x="219" y="0"/>
                      </a:lnTo>
                      <a:lnTo>
                        <a:pt x="210" y="0"/>
                      </a:lnTo>
                      <a:lnTo>
                        <a:pt x="200" y="0"/>
                      </a:lnTo>
                      <a:lnTo>
                        <a:pt x="191" y="0"/>
                      </a:lnTo>
                      <a:lnTo>
                        <a:pt x="181" y="10"/>
                      </a:lnTo>
                      <a:lnTo>
                        <a:pt x="172" y="10"/>
                      </a:lnTo>
                      <a:lnTo>
                        <a:pt x="162" y="10"/>
                      </a:lnTo>
                      <a:lnTo>
                        <a:pt x="162" y="19"/>
                      </a:lnTo>
                      <a:lnTo>
                        <a:pt x="172" y="19"/>
                      </a:lnTo>
                      <a:lnTo>
                        <a:pt x="172" y="29"/>
                      </a:lnTo>
                      <a:lnTo>
                        <a:pt x="162" y="38"/>
                      </a:lnTo>
                      <a:lnTo>
                        <a:pt x="153" y="48"/>
                      </a:lnTo>
                      <a:lnTo>
                        <a:pt x="143" y="48"/>
                      </a:lnTo>
                      <a:lnTo>
                        <a:pt x="133" y="48"/>
                      </a:lnTo>
                      <a:lnTo>
                        <a:pt x="124" y="48"/>
                      </a:lnTo>
                      <a:lnTo>
                        <a:pt x="114" y="48"/>
                      </a:lnTo>
                      <a:lnTo>
                        <a:pt x="105" y="48"/>
                      </a:lnTo>
                      <a:lnTo>
                        <a:pt x="95" y="38"/>
                      </a:lnTo>
                      <a:lnTo>
                        <a:pt x="95" y="29"/>
                      </a:lnTo>
                      <a:lnTo>
                        <a:pt x="105" y="29"/>
                      </a:lnTo>
                      <a:lnTo>
                        <a:pt x="105" y="19"/>
                      </a:lnTo>
                      <a:lnTo>
                        <a:pt x="114" y="19"/>
                      </a:lnTo>
                      <a:lnTo>
                        <a:pt x="114" y="10"/>
                      </a:lnTo>
                      <a:lnTo>
                        <a:pt x="105" y="10"/>
                      </a:lnTo>
                      <a:lnTo>
                        <a:pt x="95" y="0"/>
                      </a:lnTo>
                      <a:lnTo>
                        <a:pt x="86" y="0"/>
                      </a:lnTo>
                      <a:lnTo>
                        <a:pt x="76" y="0"/>
                      </a:lnTo>
                      <a:lnTo>
                        <a:pt x="66" y="0"/>
                      </a:lnTo>
                      <a:lnTo>
                        <a:pt x="57" y="10"/>
                      </a:lnTo>
                      <a:lnTo>
                        <a:pt x="47" y="10"/>
                      </a:lnTo>
                      <a:lnTo>
                        <a:pt x="38" y="10"/>
                      </a:lnTo>
                      <a:lnTo>
                        <a:pt x="28" y="10"/>
                      </a:lnTo>
                      <a:lnTo>
                        <a:pt x="19" y="10"/>
                      </a:lnTo>
                      <a:lnTo>
                        <a:pt x="19" y="19"/>
                      </a:lnTo>
                      <a:lnTo>
                        <a:pt x="19" y="29"/>
                      </a:lnTo>
                      <a:lnTo>
                        <a:pt x="19" y="38"/>
                      </a:lnTo>
                      <a:lnTo>
                        <a:pt x="19" y="48"/>
                      </a:lnTo>
                      <a:lnTo>
                        <a:pt x="9" y="48"/>
                      </a:lnTo>
                      <a:lnTo>
                        <a:pt x="9" y="57"/>
                      </a:lnTo>
                      <a:lnTo>
                        <a:pt x="9" y="67"/>
                      </a:lnTo>
                      <a:lnTo>
                        <a:pt x="9" y="77"/>
                      </a:lnTo>
                      <a:lnTo>
                        <a:pt x="0" y="77"/>
                      </a:lnTo>
                      <a:lnTo>
                        <a:pt x="0" y="86"/>
                      </a:lnTo>
                      <a:lnTo>
                        <a:pt x="9" y="96"/>
                      </a:lnTo>
                      <a:lnTo>
                        <a:pt x="19" y="96"/>
                      </a:lnTo>
                      <a:lnTo>
                        <a:pt x="28" y="96"/>
                      </a:lnTo>
                      <a:lnTo>
                        <a:pt x="38" y="96"/>
                      </a:lnTo>
                      <a:lnTo>
                        <a:pt x="38" y="86"/>
                      </a:lnTo>
                      <a:lnTo>
                        <a:pt x="38" y="77"/>
                      </a:lnTo>
                      <a:lnTo>
                        <a:pt x="47" y="77"/>
                      </a:lnTo>
                      <a:lnTo>
                        <a:pt x="47" y="67"/>
                      </a:lnTo>
                      <a:lnTo>
                        <a:pt x="57" y="67"/>
                      </a:lnTo>
                      <a:lnTo>
                        <a:pt x="66" y="67"/>
                      </a:lnTo>
                      <a:lnTo>
                        <a:pt x="76" y="67"/>
                      </a:lnTo>
                      <a:lnTo>
                        <a:pt x="76" y="77"/>
                      </a:lnTo>
                      <a:lnTo>
                        <a:pt x="86" y="77"/>
                      </a:lnTo>
                      <a:lnTo>
                        <a:pt x="86" y="86"/>
                      </a:lnTo>
                      <a:lnTo>
                        <a:pt x="86" y="96"/>
                      </a:lnTo>
                      <a:lnTo>
                        <a:pt x="76" y="105"/>
                      </a:lnTo>
                      <a:lnTo>
                        <a:pt x="76" y="115"/>
                      </a:lnTo>
                      <a:lnTo>
                        <a:pt x="66" y="115"/>
                      </a:lnTo>
                      <a:lnTo>
                        <a:pt x="57" y="115"/>
                      </a:lnTo>
                      <a:lnTo>
                        <a:pt x="57" y="124"/>
                      </a:lnTo>
                      <a:lnTo>
                        <a:pt x="47" y="124"/>
                      </a:lnTo>
                      <a:lnTo>
                        <a:pt x="38" y="124"/>
                      </a:lnTo>
                      <a:lnTo>
                        <a:pt x="28" y="134"/>
                      </a:lnTo>
                      <a:lnTo>
                        <a:pt x="19" y="134"/>
                      </a:lnTo>
                      <a:lnTo>
                        <a:pt x="19" y="144"/>
                      </a:lnTo>
                      <a:lnTo>
                        <a:pt x="9" y="153"/>
                      </a:lnTo>
                      <a:lnTo>
                        <a:pt x="9" y="163"/>
                      </a:lnTo>
                      <a:lnTo>
                        <a:pt x="19" y="172"/>
                      </a:lnTo>
                      <a:close/>
                    </a:path>
                  </a:pathLst>
                </a:custGeom>
                <a:solidFill>
                  <a:srgbClr val="8CF4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44" name="Freeform 52"/>
                <p:cNvSpPr>
                  <a:spLocks/>
                </p:cNvSpPr>
                <p:nvPr/>
              </p:nvSpPr>
              <p:spPr bwMode="auto">
                <a:xfrm>
                  <a:off x="3721" y="2368"/>
                  <a:ext cx="325" cy="211"/>
                </a:xfrm>
                <a:custGeom>
                  <a:avLst/>
                  <a:gdLst>
                    <a:gd name="T0" fmla="*/ 28 w 325"/>
                    <a:gd name="T1" fmla="*/ 172 h 211"/>
                    <a:gd name="T2" fmla="*/ 47 w 325"/>
                    <a:gd name="T3" fmla="*/ 182 h 211"/>
                    <a:gd name="T4" fmla="*/ 66 w 325"/>
                    <a:gd name="T5" fmla="*/ 182 h 211"/>
                    <a:gd name="T6" fmla="*/ 86 w 325"/>
                    <a:gd name="T7" fmla="*/ 172 h 211"/>
                    <a:gd name="T8" fmla="*/ 105 w 325"/>
                    <a:gd name="T9" fmla="*/ 163 h 211"/>
                    <a:gd name="T10" fmla="*/ 124 w 325"/>
                    <a:gd name="T11" fmla="*/ 172 h 211"/>
                    <a:gd name="T12" fmla="*/ 114 w 325"/>
                    <a:gd name="T13" fmla="*/ 191 h 211"/>
                    <a:gd name="T14" fmla="*/ 124 w 325"/>
                    <a:gd name="T15" fmla="*/ 211 h 211"/>
                    <a:gd name="T16" fmla="*/ 143 w 325"/>
                    <a:gd name="T17" fmla="*/ 211 h 211"/>
                    <a:gd name="T18" fmla="*/ 172 w 325"/>
                    <a:gd name="T19" fmla="*/ 211 h 211"/>
                    <a:gd name="T20" fmla="*/ 191 w 325"/>
                    <a:gd name="T21" fmla="*/ 201 h 211"/>
                    <a:gd name="T22" fmla="*/ 200 w 325"/>
                    <a:gd name="T23" fmla="*/ 191 h 211"/>
                    <a:gd name="T24" fmla="*/ 200 w 325"/>
                    <a:gd name="T25" fmla="*/ 172 h 211"/>
                    <a:gd name="T26" fmla="*/ 219 w 325"/>
                    <a:gd name="T27" fmla="*/ 163 h 211"/>
                    <a:gd name="T28" fmla="*/ 248 w 325"/>
                    <a:gd name="T29" fmla="*/ 163 h 211"/>
                    <a:gd name="T30" fmla="*/ 267 w 325"/>
                    <a:gd name="T31" fmla="*/ 163 h 211"/>
                    <a:gd name="T32" fmla="*/ 277 w 325"/>
                    <a:gd name="T33" fmla="*/ 19 h 211"/>
                    <a:gd name="T34" fmla="*/ 258 w 325"/>
                    <a:gd name="T35" fmla="*/ 10 h 211"/>
                    <a:gd name="T36" fmla="*/ 229 w 325"/>
                    <a:gd name="T37" fmla="*/ 0 h 211"/>
                    <a:gd name="T38" fmla="*/ 200 w 325"/>
                    <a:gd name="T39" fmla="*/ 0 h 211"/>
                    <a:gd name="T40" fmla="*/ 181 w 325"/>
                    <a:gd name="T41" fmla="*/ 10 h 211"/>
                    <a:gd name="T42" fmla="*/ 162 w 325"/>
                    <a:gd name="T43" fmla="*/ 19 h 211"/>
                    <a:gd name="T44" fmla="*/ 172 w 325"/>
                    <a:gd name="T45" fmla="*/ 29 h 211"/>
                    <a:gd name="T46" fmla="*/ 162 w 325"/>
                    <a:gd name="T47" fmla="*/ 38 h 211"/>
                    <a:gd name="T48" fmla="*/ 143 w 325"/>
                    <a:gd name="T49" fmla="*/ 48 h 211"/>
                    <a:gd name="T50" fmla="*/ 124 w 325"/>
                    <a:gd name="T51" fmla="*/ 48 h 211"/>
                    <a:gd name="T52" fmla="*/ 105 w 325"/>
                    <a:gd name="T53" fmla="*/ 48 h 211"/>
                    <a:gd name="T54" fmla="*/ 95 w 325"/>
                    <a:gd name="T55" fmla="*/ 38 h 211"/>
                    <a:gd name="T56" fmla="*/ 105 w 325"/>
                    <a:gd name="T57" fmla="*/ 29 h 211"/>
                    <a:gd name="T58" fmla="*/ 114 w 325"/>
                    <a:gd name="T59" fmla="*/ 19 h 211"/>
                    <a:gd name="T60" fmla="*/ 105 w 325"/>
                    <a:gd name="T61" fmla="*/ 10 h 211"/>
                    <a:gd name="T62" fmla="*/ 76 w 325"/>
                    <a:gd name="T63" fmla="*/ 0 h 211"/>
                    <a:gd name="T64" fmla="*/ 47 w 325"/>
                    <a:gd name="T65" fmla="*/ 10 h 211"/>
                    <a:gd name="T66" fmla="*/ 19 w 325"/>
                    <a:gd name="T67" fmla="*/ 10 h 211"/>
                    <a:gd name="T68" fmla="*/ 19 w 325"/>
                    <a:gd name="T69" fmla="*/ 29 h 211"/>
                    <a:gd name="T70" fmla="*/ 19 w 325"/>
                    <a:gd name="T71" fmla="*/ 38 h 211"/>
                    <a:gd name="T72" fmla="*/ 9 w 325"/>
                    <a:gd name="T73" fmla="*/ 57 h 211"/>
                    <a:gd name="T74" fmla="*/ 0 w 325"/>
                    <a:gd name="T75" fmla="*/ 77 h 211"/>
                    <a:gd name="T76" fmla="*/ 9 w 325"/>
                    <a:gd name="T77" fmla="*/ 96 h 211"/>
                    <a:gd name="T78" fmla="*/ 28 w 325"/>
                    <a:gd name="T79" fmla="*/ 96 h 211"/>
                    <a:gd name="T80" fmla="*/ 38 w 325"/>
                    <a:gd name="T81" fmla="*/ 86 h 211"/>
                    <a:gd name="T82" fmla="*/ 47 w 325"/>
                    <a:gd name="T83" fmla="*/ 67 h 211"/>
                    <a:gd name="T84" fmla="*/ 66 w 325"/>
                    <a:gd name="T85" fmla="*/ 67 h 211"/>
                    <a:gd name="T86" fmla="*/ 76 w 325"/>
                    <a:gd name="T87" fmla="*/ 77 h 211"/>
                    <a:gd name="T88" fmla="*/ 86 w 325"/>
                    <a:gd name="T89" fmla="*/ 86 h 211"/>
                    <a:gd name="T90" fmla="*/ 76 w 325"/>
                    <a:gd name="T91" fmla="*/ 105 h 211"/>
                    <a:gd name="T92" fmla="*/ 57 w 325"/>
                    <a:gd name="T93" fmla="*/ 115 h 211"/>
                    <a:gd name="T94" fmla="*/ 47 w 325"/>
                    <a:gd name="T95" fmla="*/ 124 h 211"/>
                    <a:gd name="T96" fmla="*/ 28 w 325"/>
                    <a:gd name="T97" fmla="*/ 134 h 211"/>
                    <a:gd name="T98" fmla="*/ 19 w 325"/>
                    <a:gd name="T99" fmla="*/ 144 h 211"/>
                    <a:gd name="T100" fmla="*/ 9 w 325"/>
                    <a:gd name="T101" fmla="*/ 163 h 2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211"/>
                    <a:gd name="T155" fmla="*/ 325 w 325"/>
                    <a:gd name="T156" fmla="*/ 211 h 21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211">
                      <a:moveTo>
                        <a:pt x="19" y="172"/>
                      </a:moveTo>
                      <a:lnTo>
                        <a:pt x="19" y="172"/>
                      </a:lnTo>
                      <a:lnTo>
                        <a:pt x="28" y="172"/>
                      </a:lnTo>
                      <a:lnTo>
                        <a:pt x="38" y="172"/>
                      </a:lnTo>
                      <a:lnTo>
                        <a:pt x="47" y="172"/>
                      </a:lnTo>
                      <a:lnTo>
                        <a:pt x="47" y="182"/>
                      </a:lnTo>
                      <a:lnTo>
                        <a:pt x="57" y="182"/>
                      </a:lnTo>
                      <a:lnTo>
                        <a:pt x="66" y="182"/>
                      </a:lnTo>
                      <a:lnTo>
                        <a:pt x="76" y="172"/>
                      </a:lnTo>
                      <a:lnTo>
                        <a:pt x="86" y="172"/>
                      </a:lnTo>
                      <a:lnTo>
                        <a:pt x="95" y="163"/>
                      </a:lnTo>
                      <a:lnTo>
                        <a:pt x="105" y="163"/>
                      </a:lnTo>
                      <a:lnTo>
                        <a:pt x="114" y="163"/>
                      </a:lnTo>
                      <a:lnTo>
                        <a:pt x="114" y="172"/>
                      </a:lnTo>
                      <a:lnTo>
                        <a:pt x="124" y="172"/>
                      </a:lnTo>
                      <a:lnTo>
                        <a:pt x="124" y="182"/>
                      </a:lnTo>
                      <a:lnTo>
                        <a:pt x="114" y="191"/>
                      </a:lnTo>
                      <a:lnTo>
                        <a:pt x="114" y="201"/>
                      </a:lnTo>
                      <a:lnTo>
                        <a:pt x="124" y="211"/>
                      </a:lnTo>
                      <a:lnTo>
                        <a:pt x="133" y="211"/>
                      </a:lnTo>
                      <a:lnTo>
                        <a:pt x="143" y="211"/>
                      </a:lnTo>
                      <a:lnTo>
                        <a:pt x="153" y="211"/>
                      </a:lnTo>
                      <a:lnTo>
                        <a:pt x="162" y="211"/>
                      </a:lnTo>
                      <a:lnTo>
                        <a:pt x="172" y="211"/>
                      </a:lnTo>
                      <a:lnTo>
                        <a:pt x="181" y="211"/>
                      </a:lnTo>
                      <a:lnTo>
                        <a:pt x="191" y="201"/>
                      </a:lnTo>
                      <a:lnTo>
                        <a:pt x="200" y="191"/>
                      </a:lnTo>
                      <a:lnTo>
                        <a:pt x="200" y="182"/>
                      </a:lnTo>
                      <a:lnTo>
                        <a:pt x="200" y="172"/>
                      </a:lnTo>
                      <a:lnTo>
                        <a:pt x="210" y="172"/>
                      </a:lnTo>
                      <a:lnTo>
                        <a:pt x="210" y="163"/>
                      </a:lnTo>
                      <a:lnTo>
                        <a:pt x="219" y="163"/>
                      </a:lnTo>
                      <a:lnTo>
                        <a:pt x="229" y="163"/>
                      </a:lnTo>
                      <a:lnTo>
                        <a:pt x="239" y="163"/>
                      </a:lnTo>
                      <a:lnTo>
                        <a:pt x="248" y="163"/>
                      </a:lnTo>
                      <a:lnTo>
                        <a:pt x="258" y="163"/>
                      </a:lnTo>
                      <a:lnTo>
                        <a:pt x="267" y="163"/>
                      </a:lnTo>
                      <a:lnTo>
                        <a:pt x="277" y="163"/>
                      </a:lnTo>
                      <a:lnTo>
                        <a:pt x="325" y="163"/>
                      </a:lnTo>
                      <a:lnTo>
                        <a:pt x="277" y="19"/>
                      </a:lnTo>
                      <a:lnTo>
                        <a:pt x="277" y="10"/>
                      </a:lnTo>
                      <a:lnTo>
                        <a:pt x="267" y="10"/>
                      </a:lnTo>
                      <a:lnTo>
                        <a:pt x="258" y="10"/>
                      </a:lnTo>
                      <a:lnTo>
                        <a:pt x="248" y="0"/>
                      </a:lnTo>
                      <a:lnTo>
                        <a:pt x="239" y="0"/>
                      </a:lnTo>
                      <a:lnTo>
                        <a:pt x="229" y="0"/>
                      </a:lnTo>
                      <a:lnTo>
                        <a:pt x="219" y="0"/>
                      </a:lnTo>
                      <a:lnTo>
                        <a:pt x="210" y="0"/>
                      </a:lnTo>
                      <a:lnTo>
                        <a:pt x="200" y="0"/>
                      </a:lnTo>
                      <a:lnTo>
                        <a:pt x="191" y="0"/>
                      </a:lnTo>
                      <a:lnTo>
                        <a:pt x="181" y="10"/>
                      </a:lnTo>
                      <a:lnTo>
                        <a:pt x="172" y="10"/>
                      </a:lnTo>
                      <a:lnTo>
                        <a:pt x="162" y="10"/>
                      </a:lnTo>
                      <a:lnTo>
                        <a:pt x="162" y="19"/>
                      </a:lnTo>
                      <a:lnTo>
                        <a:pt x="172" y="19"/>
                      </a:lnTo>
                      <a:lnTo>
                        <a:pt x="172" y="29"/>
                      </a:lnTo>
                      <a:lnTo>
                        <a:pt x="162" y="38"/>
                      </a:lnTo>
                      <a:lnTo>
                        <a:pt x="153" y="48"/>
                      </a:lnTo>
                      <a:lnTo>
                        <a:pt x="143" y="48"/>
                      </a:lnTo>
                      <a:lnTo>
                        <a:pt x="133" y="48"/>
                      </a:lnTo>
                      <a:lnTo>
                        <a:pt x="124" y="48"/>
                      </a:lnTo>
                      <a:lnTo>
                        <a:pt x="114" y="48"/>
                      </a:lnTo>
                      <a:lnTo>
                        <a:pt x="105" y="48"/>
                      </a:lnTo>
                      <a:lnTo>
                        <a:pt x="95" y="38"/>
                      </a:lnTo>
                      <a:lnTo>
                        <a:pt x="95" y="29"/>
                      </a:lnTo>
                      <a:lnTo>
                        <a:pt x="105" y="29"/>
                      </a:lnTo>
                      <a:lnTo>
                        <a:pt x="105" y="19"/>
                      </a:lnTo>
                      <a:lnTo>
                        <a:pt x="114" y="19"/>
                      </a:lnTo>
                      <a:lnTo>
                        <a:pt x="114" y="10"/>
                      </a:lnTo>
                      <a:lnTo>
                        <a:pt x="105" y="10"/>
                      </a:lnTo>
                      <a:lnTo>
                        <a:pt x="95" y="0"/>
                      </a:lnTo>
                      <a:lnTo>
                        <a:pt x="86" y="0"/>
                      </a:lnTo>
                      <a:lnTo>
                        <a:pt x="76" y="0"/>
                      </a:lnTo>
                      <a:lnTo>
                        <a:pt x="66" y="0"/>
                      </a:lnTo>
                      <a:lnTo>
                        <a:pt x="57" y="10"/>
                      </a:lnTo>
                      <a:lnTo>
                        <a:pt x="47" y="10"/>
                      </a:lnTo>
                      <a:lnTo>
                        <a:pt x="38" y="10"/>
                      </a:lnTo>
                      <a:lnTo>
                        <a:pt x="28" y="10"/>
                      </a:lnTo>
                      <a:lnTo>
                        <a:pt x="19" y="10"/>
                      </a:lnTo>
                      <a:lnTo>
                        <a:pt x="19" y="19"/>
                      </a:lnTo>
                      <a:lnTo>
                        <a:pt x="19" y="29"/>
                      </a:lnTo>
                      <a:lnTo>
                        <a:pt x="19" y="38"/>
                      </a:lnTo>
                      <a:lnTo>
                        <a:pt x="19" y="48"/>
                      </a:lnTo>
                      <a:lnTo>
                        <a:pt x="9" y="48"/>
                      </a:lnTo>
                      <a:lnTo>
                        <a:pt x="9" y="57"/>
                      </a:lnTo>
                      <a:lnTo>
                        <a:pt x="9" y="67"/>
                      </a:lnTo>
                      <a:lnTo>
                        <a:pt x="9" y="77"/>
                      </a:lnTo>
                      <a:lnTo>
                        <a:pt x="0" y="77"/>
                      </a:lnTo>
                      <a:lnTo>
                        <a:pt x="0" y="86"/>
                      </a:lnTo>
                      <a:lnTo>
                        <a:pt x="9" y="96"/>
                      </a:lnTo>
                      <a:lnTo>
                        <a:pt x="19" y="96"/>
                      </a:lnTo>
                      <a:lnTo>
                        <a:pt x="28" y="96"/>
                      </a:lnTo>
                      <a:lnTo>
                        <a:pt x="38" y="96"/>
                      </a:lnTo>
                      <a:lnTo>
                        <a:pt x="38" y="86"/>
                      </a:lnTo>
                      <a:lnTo>
                        <a:pt x="38" y="77"/>
                      </a:lnTo>
                      <a:lnTo>
                        <a:pt x="47" y="77"/>
                      </a:lnTo>
                      <a:lnTo>
                        <a:pt x="47" y="67"/>
                      </a:lnTo>
                      <a:lnTo>
                        <a:pt x="57" y="67"/>
                      </a:lnTo>
                      <a:lnTo>
                        <a:pt x="66" y="67"/>
                      </a:lnTo>
                      <a:lnTo>
                        <a:pt x="76" y="67"/>
                      </a:lnTo>
                      <a:lnTo>
                        <a:pt x="76" y="77"/>
                      </a:lnTo>
                      <a:lnTo>
                        <a:pt x="86" y="77"/>
                      </a:lnTo>
                      <a:lnTo>
                        <a:pt x="86" y="86"/>
                      </a:lnTo>
                      <a:lnTo>
                        <a:pt x="86" y="96"/>
                      </a:lnTo>
                      <a:lnTo>
                        <a:pt x="76" y="105"/>
                      </a:lnTo>
                      <a:lnTo>
                        <a:pt x="76" y="115"/>
                      </a:lnTo>
                      <a:lnTo>
                        <a:pt x="66" y="115"/>
                      </a:lnTo>
                      <a:lnTo>
                        <a:pt x="57" y="115"/>
                      </a:lnTo>
                      <a:lnTo>
                        <a:pt x="57" y="124"/>
                      </a:lnTo>
                      <a:lnTo>
                        <a:pt x="47" y="124"/>
                      </a:lnTo>
                      <a:lnTo>
                        <a:pt x="38" y="124"/>
                      </a:lnTo>
                      <a:lnTo>
                        <a:pt x="28" y="134"/>
                      </a:lnTo>
                      <a:lnTo>
                        <a:pt x="19" y="134"/>
                      </a:lnTo>
                      <a:lnTo>
                        <a:pt x="19" y="144"/>
                      </a:lnTo>
                      <a:lnTo>
                        <a:pt x="9" y="153"/>
                      </a:lnTo>
                      <a:lnTo>
                        <a:pt x="9" y="163"/>
                      </a:lnTo>
                      <a:lnTo>
                        <a:pt x="19" y="17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31" name="Group 53"/>
              <p:cNvGrpSpPr>
                <a:grpSpLocks/>
              </p:cNvGrpSpPr>
              <p:nvPr/>
            </p:nvGrpSpPr>
            <p:grpSpPr bwMode="auto">
              <a:xfrm>
                <a:off x="2889" y="1000"/>
                <a:ext cx="344" cy="363"/>
                <a:chOff x="2889" y="1000"/>
                <a:chExt cx="344" cy="363"/>
              </a:xfrm>
            </p:grpSpPr>
            <p:sp>
              <p:nvSpPr>
                <p:cNvPr id="39541" name="Freeform 54"/>
                <p:cNvSpPr>
                  <a:spLocks/>
                </p:cNvSpPr>
                <p:nvPr/>
              </p:nvSpPr>
              <p:spPr bwMode="auto">
                <a:xfrm>
                  <a:off x="2889" y="1000"/>
                  <a:ext cx="344" cy="363"/>
                </a:xfrm>
                <a:custGeom>
                  <a:avLst/>
                  <a:gdLst>
                    <a:gd name="T0" fmla="*/ 0 w 344"/>
                    <a:gd name="T1" fmla="*/ 229 h 363"/>
                    <a:gd name="T2" fmla="*/ 19 w 344"/>
                    <a:gd name="T3" fmla="*/ 229 h 363"/>
                    <a:gd name="T4" fmla="*/ 29 w 344"/>
                    <a:gd name="T5" fmla="*/ 229 h 363"/>
                    <a:gd name="T6" fmla="*/ 38 w 344"/>
                    <a:gd name="T7" fmla="*/ 239 h 363"/>
                    <a:gd name="T8" fmla="*/ 48 w 344"/>
                    <a:gd name="T9" fmla="*/ 258 h 363"/>
                    <a:gd name="T10" fmla="*/ 48 w 344"/>
                    <a:gd name="T11" fmla="*/ 268 h 363"/>
                    <a:gd name="T12" fmla="*/ 38 w 344"/>
                    <a:gd name="T13" fmla="*/ 296 h 363"/>
                    <a:gd name="T14" fmla="*/ 38 w 344"/>
                    <a:gd name="T15" fmla="*/ 306 h 363"/>
                    <a:gd name="T16" fmla="*/ 29 w 344"/>
                    <a:gd name="T17" fmla="*/ 335 h 363"/>
                    <a:gd name="T18" fmla="*/ 38 w 344"/>
                    <a:gd name="T19" fmla="*/ 335 h 363"/>
                    <a:gd name="T20" fmla="*/ 48 w 344"/>
                    <a:gd name="T21" fmla="*/ 344 h 363"/>
                    <a:gd name="T22" fmla="*/ 67 w 344"/>
                    <a:gd name="T23" fmla="*/ 344 h 363"/>
                    <a:gd name="T24" fmla="*/ 86 w 344"/>
                    <a:gd name="T25" fmla="*/ 344 h 363"/>
                    <a:gd name="T26" fmla="*/ 105 w 344"/>
                    <a:gd name="T27" fmla="*/ 344 h 363"/>
                    <a:gd name="T28" fmla="*/ 124 w 344"/>
                    <a:gd name="T29" fmla="*/ 344 h 363"/>
                    <a:gd name="T30" fmla="*/ 134 w 344"/>
                    <a:gd name="T31" fmla="*/ 335 h 363"/>
                    <a:gd name="T32" fmla="*/ 143 w 344"/>
                    <a:gd name="T33" fmla="*/ 325 h 363"/>
                    <a:gd name="T34" fmla="*/ 143 w 344"/>
                    <a:gd name="T35" fmla="*/ 315 h 363"/>
                    <a:gd name="T36" fmla="*/ 134 w 344"/>
                    <a:gd name="T37" fmla="*/ 296 h 363"/>
                    <a:gd name="T38" fmla="*/ 134 w 344"/>
                    <a:gd name="T39" fmla="*/ 277 h 363"/>
                    <a:gd name="T40" fmla="*/ 143 w 344"/>
                    <a:gd name="T41" fmla="*/ 258 h 363"/>
                    <a:gd name="T42" fmla="*/ 153 w 344"/>
                    <a:gd name="T43" fmla="*/ 248 h 363"/>
                    <a:gd name="T44" fmla="*/ 162 w 344"/>
                    <a:gd name="T45" fmla="*/ 248 h 363"/>
                    <a:gd name="T46" fmla="*/ 181 w 344"/>
                    <a:gd name="T47" fmla="*/ 239 h 363"/>
                    <a:gd name="T48" fmla="*/ 191 w 344"/>
                    <a:gd name="T49" fmla="*/ 239 h 363"/>
                    <a:gd name="T50" fmla="*/ 201 w 344"/>
                    <a:gd name="T51" fmla="*/ 248 h 363"/>
                    <a:gd name="T52" fmla="*/ 210 w 344"/>
                    <a:gd name="T53" fmla="*/ 258 h 363"/>
                    <a:gd name="T54" fmla="*/ 220 w 344"/>
                    <a:gd name="T55" fmla="*/ 277 h 363"/>
                    <a:gd name="T56" fmla="*/ 220 w 344"/>
                    <a:gd name="T57" fmla="*/ 287 h 363"/>
                    <a:gd name="T58" fmla="*/ 210 w 344"/>
                    <a:gd name="T59" fmla="*/ 306 h 363"/>
                    <a:gd name="T60" fmla="*/ 210 w 344"/>
                    <a:gd name="T61" fmla="*/ 325 h 363"/>
                    <a:gd name="T62" fmla="*/ 210 w 344"/>
                    <a:gd name="T63" fmla="*/ 344 h 363"/>
                    <a:gd name="T64" fmla="*/ 220 w 344"/>
                    <a:gd name="T65" fmla="*/ 354 h 363"/>
                    <a:gd name="T66" fmla="*/ 229 w 344"/>
                    <a:gd name="T67" fmla="*/ 354 h 363"/>
                    <a:gd name="T68" fmla="*/ 239 w 344"/>
                    <a:gd name="T69" fmla="*/ 363 h 363"/>
                    <a:gd name="T70" fmla="*/ 258 w 344"/>
                    <a:gd name="T71" fmla="*/ 354 h 363"/>
                    <a:gd name="T72" fmla="*/ 277 w 344"/>
                    <a:gd name="T73" fmla="*/ 354 h 363"/>
                    <a:gd name="T74" fmla="*/ 296 w 344"/>
                    <a:gd name="T75" fmla="*/ 344 h 363"/>
                    <a:gd name="T76" fmla="*/ 315 w 344"/>
                    <a:gd name="T77" fmla="*/ 335 h 363"/>
                    <a:gd name="T78" fmla="*/ 334 w 344"/>
                    <a:gd name="T79" fmla="*/ 325 h 363"/>
                    <a:gd name="T80" fmla="*/ 334 w 344"/>
                    <a:gd name="T81" fmla="*/ 306 h 363"/>
                    <a:gd name="T82" fmla="*/ 325 w 344"/>
                    <a:gd name="T83" fmla="*/ 287 h 363"/>
                    <a:gd name="T84" fmla="*/ 325 w 344"/>
                    <a:gd name="T85" fmla="*/ 268 h 363"/>
                    <a:gd name="T86" fmla="*/ 325 w 344"/>
                    <a:gd name="T87" fmla="*/ 239 h 363"/>
                    <a:gd name="T88" fmla="*/ 334 w 344"/>
                    <a:gd name="T89" fmla="*/ 220 h 363"/>
                    <a:gd name="T90" fmla="*/ 181 w 344"/>
                    <a:gd name="T91" fmla="*/ 0 h 3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4"/>
                    <a:gd name="T139" fmla="*/ 0 h 363"/>
                    <a:gd name="T140" fmla="*/ 344 w 344"/>
                    <a:gd name="T141" fmla="*/ 363 h 3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4" h="363">
                      <a:moveTo>
                        <a:pt x="181" y="0"/>
                      </a:moveTo>
                      <a:lnTo>
                        <a:pt x="0" y="229"/>
                      </a:lnTo>
                      <a:lnTo>
                        <a:pt x="9" y="229"/>
                      </a:lnTo>
                      <a:lnTo>
                        <a:pt x="19" y="229"/>
                      </a:lnTo>
                      <a:lnTo>
                        <a:pt x="29" y="229"/>
                      </a:lnTo>
                      <a:lnTo>
                        <a:pt x="38" y="229"/>
                      </a:lnTo>
                      <a:lnTo>
                        <a:pt x="38" y="239"/>
                      </a:lnTo>
                      <a:lnTo>
                        <a:pt x="38" y="248"/>
                      </a:lnTo>
                      <a:lnTo>
                        <a:pt x="48" y="258"/>
                      </a:lnTo>
                      <a:lnTo>
                        <a:pt x="48" y="268"/>
                      </a:lnTo>
                      <a:lnTo>
                        <a:pt x="38" y="277"/>
                      </a:lnTo>
                      <a:lnTo>
                        <a:pt x="38" y="296"/>
                      </a:lnTo>
                      <a:lnTo>
                        <a:pt x="38" y="306"/>
                      </a:lnTo>
                      <a:lnTo>
                        <a:pt x="29" y="325"/>
                      </a:lnTo>
                      <a:lnTo>
                        <a:pt x="29" y="335"/>
                      </a:lnTo>
                      <a:lnTo>
                        <a:pt x="38" y="335"/>
                      </a:lnTo>
                      <a:lnTo>
                        <a:pt x="48" y="335"/>
                      </a:lnTo>
                      <a:lnTo>
                        <a:pt x="48" y="344"/>
                      </a:lnTo>
                      <a:lnTo>
                        <a:pt x="57" y="344"/>
                      </a:lnTo>
                      <a:lnTo>
                        <a:pt x="67" y="344"/>
                      </a:lnTo>
                      <a:lnTo>
                        <a:pt x="76" y="344"/>
                      </a:lnTo>
                      <a:lnTo>
                        <a:pt x="86" y="344"/>
                      </a:lnTo>
                      <a:lnTo>
                        <a:pt x="105" y="344"/>
                      </a:lnTo>
                      <a:lnTo>
                        <a:pt x="115" y="344"/>
                      </a:lnTo>
                      <a:lnTo>
                        <a:pt x="124" y="344"/>
                      </a:lnTo>
                      <a:lnTo>
                        <a:pt x="124" y="335"/>
                      </a:lnTo>
                      <a:lnTo>
                        <a:pt x="134" y="335"/>
                      </a:lnTo>
                      <a:lnTo>
                        <a:pt x="143" y="325"/>
                      </a:lnTo>
                      <a:lnTo>
                        <a:pt x="143" y="315"/>
                      </a:lnTo>
                      <a:lnTo>
                        <a:pt x="143" y="306"/>
                      </a:lnTo>
                      <a:lnTo>
                        <a:pt x="134" y="296"/>
                      </a:lnTo>
                      <a:lnTo>
                        <a:pt x="134" y="287"/>
                      </a:lnTo>
                      <a:lnTo>
                        <a:pt x="134" y="277"/>
                      </a:lnTo>
                      <a:lnTo>
                        <a:pt x="134" y="268"/>
                      </a:lnTo>
                      <a:lnTo>
                        <a:pt x="143" y="258"/>
                      </a:lnTo>
                      <a:lnTo>
                        <a:pt x="153" y="248"/>
                      </a:lnTo>
                      <a:lnTo>
                        <a:pt x="162" y="248"/>
                      </a:lnTo>
                      <a:lnTo>
                        <a:pt x="172" y="239"/>
                      </a:lnTo>
                      <a:lnTo>
                        <a:pt x="181" y="239"/>
                      </a:lnTo>
                      <a:lnTo>
                        <a:pt x="191" y="239"/>
                      </a:lnTo>
                      <a:lnTo>
                        <a:pt x="201" y="248"/>
                      </a:lnTo>
                      <a:lnTo>
                        <a:pt x="210" y="258"/>
                      </a:lnTo>
                      <a:lnTo>
                        <a:pt x="220" y="268"/>
                      </a:lnTo>
                      <a:lnTo>
                        <a:pt x="220" y="277"/>
                      </a:lnTo>
                      <a:lnTo>
                        <a:pt x="220" y="287"/>
                      </a:lnTo>
                      <a:lnTo>
                        <a:pt x="220" y="296"/>
                      </a:lnTo>
                      <a:lnTo>
                        <a:pt x="210" y="306"/>
                      </a:lnTo>
                      <a:lnTo>
                        <a:pt x="210" y="315"/>
                      </a:lnTo>
                      <a:lnTo>
                        <a:pt x="210" y="325"/>
                      </a:lnTo>
                      <a:lnTo>
                        <a:pt x="210" y="335"/>
                      </a:lnTo>
                      <a:lnTo>
                        <a:pt x="210" y="344"/>
                      </a:lnTo>
                      <a:lnTo>
                        <a:pt x="220" y="354"/>
                      </a:lnTo>
                      <a:lnTo>
                        <a:pt x="229" y="354"/>
                      </a:lnTo>
                      <a:lnTo>
                        <a:pt x="239" y="363"/>
                      </a:lnTo>
                      <a:lnTo>
                        <a:pt x="248" y="363"/>
                      </a:lnTo>
                      <a:lnTo>
                        <a:pt x="258" y="354"/>
                      </a:lnTo>
                      <a:lnTo>
                        <a:pt x="268" y="354"/>
                      </a:lnTo>
                      <a:lnTo>
                        <a:pt x="277" y="354"/>
                      </a:lnTo>
                      <a:lnTo>
                        <a:pt x="287" y="354"/>
                      </a:lnTo>
                      <a:lnTo>
                        <a:pt x="296" y="344"/>
                      </a:lnTo>
                      <a:lnTo>
                        <a:pt x="306" y="344"/>
                      </a:lnTo>
                      <a:lnTo>
                        <a:pt x="315" y="335"/>
                      </a:lnTo>
                      <a:lnTo>
                        <a:pt x="334" y="335"/>
                      </a:lnTo>
                      <a:lnTo>
                        <a:pt x="334" y="325"/>
                      </a:lnTo>
                      <a:lnTo>
                        <a:pt x="334" y="315"/>
                      </a:lnTo>
                      <a:lnTo>
                        <a:pt x="334" y="306"/>
                      </a:lnTo>
                      <a:lnTo>
                        <a:pt x="325" y="296"/>
                      </a:lnTo>
                      <a:lnTo>
                        <a:pt x="325" y="287"/>
                      </a:lnTo>
                      <a:lnTo>
                        <a:pt x="325" y="277"/>
                      </a:lnTo>
                      <a:lnTo>
                        <a:pt x="325" y="268"/>
                      </a:lnTo>
                      <a:lnTo>
                        <a:pt x="325" y="248"/>
                      </a:lnTo>
                      <a:lnTo>
                        <a:pt x="325" y="239"/>
                      </a:lnTo>
                      <a:lnTo>
                        <a:pt x="334" y="229"/>
                      </a:lnTo>
                      <a:lnTo>
                        <a:pt x="334" y="220"/>
                      </a:lnTo>
                      <a:lnTo>
                        <a:pt x="344" y="210"/>
                      </a:lnTo>
                      <a:lnTo>
                        <a:pt x="181" y="0"/>
                      </a:lnTo>
                      <a:close/>
                    </a:path>
                  </a:pathLst>
                </a:custGeom>
                <a:solidFill>
                  <a:srgbClr val="5F00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42" name="Freeform 55"/>
                <p:cNvSpPr>
                  <a:spLocks/>
                </p:cNvSpPr>
                <p:nvPr/>
              </p:nvSpPr>
              <p:spPr bwMode="auto">
                <a:xfrm>
                  <a:off x="2889" y="1000"/>
                  <a:ext cx="344" cy="363"/>
                </a:xfrm>
                <a:custGeom>
                  <a:avLst/>
                  <a:gdLst>
                    <a:gd name="T0" fmla="*/ 0 w 344"/>
                    <a:gd name="T1" fmla="*/ 229 h 363"/>
                    <a:gd name="T2" fmla="*/ 19 w 344"/>
                    <a:gd name="T3" fmla="*/ 229 h 363"/>
                    <a:gd name="T4" fmla="*/ 29 w 344"/>
                    <a:gd name="T5" fmla="*/ 229 h 363"/>
                    <a:gd name="T6" fmla="*/ 38 w 344"/>
                    <a:gd name="T7" fmla="*/ 239 h 363"/>
                    <a:gd name="T8" fmla="*/ 48 w 344"/>
                    <a:gd name="T9" fmla="*/ 258 h 363"/>
                    <a:gd name="T10" fmla="*/ 48 w 344"/>
                    <a:gd name="T11" fmla="*/ 268 h 363"/>
                    <a:gd name="T12" fmla="*/ 38 w 344"/>
                    <a:gd name="T13" fmla="*/ 296 h 363"/>
                    <a:gd name="T14" fmla="*/ 38 w 344"/>
                    <a:gd name="T15" fmla="*/ 306 h 363"/>
                    <a:gd name="T16" fmla="*/ 29 w 344"/>
                    <a:gd name="T17" fmla="*/ 335 h 363"/>
                    <a:gd name="T18" fmla="*/ 38 w 344"/>
                    <a:gd name="T19" fmla="*/ 335 h 363"/>
                    <a:gd name="T20" fmla="*/ 48 w 344"/>
                    <a:gd name="T21" fmla="*/ 344 h 363"/>
                    <a:gd name="T22" fmla="*/ 67 w 344"/>
                    <a:gd name="T23" fmla="*/ 344 h 363"/>
                    <a:gd name="T24" fmla="*/ 86 w 344"/>
                    <a:gd name="T25" fmla="*/ 344 h 363"/>
                    <a:gd name="T26" fmla="*/ 105 w 344"/>
                    <a:gd name="T27" fmla="*/ 344 h 363"/>
                    <a:gd name="T28" fmla="*/ 124 w 344"/>
                    <a:gd name="T29" fmla="*/ 344 h 363"/>
                    <a:gd name="T30" fmla="*/ 134 w 344"/>
                    <a:gd name="T31" fmla="*/ 335 h 363"/>
                    <a:gd name="T32" fmla="*/ 143 w 344"/>
                    <a:gd name="T33" fmla="*/ 325 h 363"/>
                    <a:gd name="T34" fmla="*/ 143 w 344"/>
                    <a:gd name="T35" fmla="*/ 315 h 363"/>
                    <a:gd name="T36" fmla="*/ 134 w 344"/>
                    <a:gd name="T37" fmla="*/ 296 h 363"/>
                    <a:gd name="T38" fmla="*/ 134 w 344"/>
                    <a:gd name="T39" fmla="*/ 277 h 363"/>
                    <a:gd name="T40" fmla="*/ 143 w 344"/>
                    <a:gd name="T41" fmla="*/ 258 h 363"/>
                    <a:gd name="T42" fmla="*/ 153 w 344"/>
                    <a:gd name="T43" fmla="*/ 248 h 363"/>
                    <a:gd name="T44" fmla="*/ 162 w 344"/>
                    <a:gd name="T45" fmla="*/ 248 h 363"/>
                    <a:gd name="T46" fmla="*/ 181 w 344"/>
                    <a:gd name="T47" fmla="*/ 239 h 363"/>
                    <a:gd name="T48" fmla="*/ 191 w 344"/>
                    <a:gd name="T49" fmla="*/ 239 h 363"/>
                    <a:gd name="T50" fmla="*/ 201 w 344"/>
                    <a:gd name="T51" fmla="*/ 248 h 363"/>
                    <a:gd name="T52" fmla="*/ 210 w 344"/>
                    <a:gd name="T53" fmla="*/ 258 h 363"/>
                    <a:gd name="T54" fmla="*/ 220 w 344"/>
                    <a:gd name="T55" fmla="*/ 277 h 363"/>
                    <a:gd name="T56" fmla="*/ 220 w 344"/>
                    <a:gd name="T57" fmla="*/ 287 h 363"/>
                    <a:gd name="T58" fmla="*/ 210 w 344"/>
                    <a:gd name="T59" fmla="*/ 306 h 363"/>
                    <a:gd name="T60" fmla="*/ 210 w 344"/>
                    <a:gd name="T61" fmla="*/ 325 h 363"/>
                    <a:gd name="T62" fmla="*/ 210 w 344"/>
                    <a:gd name="T63" fmla="*/ 344 h 363"/>
                    <a:gd name="T64" fmla="*/ 220 w 344"/>
                    <a:gd name="T65" fmla="*/ 354 h 363"/>
                    <a:gd name="T66" fmla="*/ 229 w 344"/>
                    <a:gd name="T67" fmla="*/ 354 h 363"/>
                    <a:gd name="T68" fmla="*/ 239 w 344"/>
                    <a:gd name="T69" fmla="*/ 363 h 363"/>
                    <a:gd name="T70" fmla="*/ 258 w 344"/>
                    <a:gd name="T71" fmla="*/ 354 h 363"/>
                    <a:gd name="T72" fmla="*/ 277 w 344"/>
                    <a:gd name="T73" fmla="*/ 354 h 363"/>
                    <a:gd name="T74" fmla="*/ 296 w 344"/>
                    <a:gd name="T75" fmla="*/ 344 h 363"/>
                    <a:gd name="T76" fmla="*/ 315 w 344"/>
                    <a:gd name="T77" fmla="*/ 335 h 363"/>
                    <a:gd name="T78" fmla="*/ 334 w 344"/>
                    <a:gd name="T79" fmla="*/ 325 h 363"/>
                    <a:gd name="T80" fmla="*/ 334 w 344"/>
                    <a:gd name="T81" fmla="*/ 306 h 363"/>
                    <a:gd name="T82" fmla="*/ 325 w 344"/>
                    <a:gd name="T83" fmla="*/ 287 h 363"/>
                    <a:gd name="T84" fmla="*/ 325 w 344"/>
                    <a:gd name="T85" fmla="*/ 268 h 363"/>
                    <a:gd name="T86" fmla="*/ 325 w 344"/>
                    <a:gd name="T87" fmla="*/ 239 h 363"/>
                    <a:gd name="T88" fmla="*/ 334 w 344"/>
                    <a:gd name="T89" fmla="*/ 220 h 363"/>
                    <a:gd name="T90" fmla="*/ 181 w 344"/>
                    <a:gd name="T91" fmla="*/ 0 h 3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4"/>
                    <a:gd name="T139" fmla="*/ 0 h 363"/>
                    <a:gd name="T140" fmla="*/ 344 w 344"/>
                    <a:gd name="T141" fmla="*/ 363 h 3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4" h="363">
                      <a:moveTo>
                        <a:pt x="181" y="0"/>
                      </a:moveTo>
                      <a:lnTo>
                        <a:pt x="0" y="229"/>
                      </a:lnTo>
                      <a:lnTo>
                        <a:pt x="9" y="229"/>
                      </a:lnTo>
                      <a:lnTo>
                        <a:pt x="19" y="229"/>
                      </a:lnTo>
                      <a:lnTo>
                        <a:pt x="29" y="229"/>
                      </a:lnTo>
                      <a:lnTo>
                        <a:pt x="38" y="229"/>
                      </a:lnTo>
                      <a:lnTo>
                        <a:pt x="38" y="239"/>
                      </a:lnTo>
                      <a:lnTo>
                        <a:pt x="38" y="248"/>
                      </a:lnTo>
                      <a:lnTo>
                        <a:pt x="48" y="258"/>
                      </a:lnTo>
                      <a:lnTo>
                        <a:pt x="48" y="268"/>
                      </a:lnTo>
                      <a:lnTo>
                        <a:pt x="38" y="277"/>
                      </a:lnTo>
                      <a:lnTo>
                        <a:pt x="38" y="296"/>
                      </a:lnTo>
                      <a:lnTo>
                        <a:pt x="38" y="306"/>
                      </a:lnTo>
                      <a:lnTo>
                        <a:pt x="29" y="325"/>
                      </a:lnTo>
                      <a:lnTo>
                        <a:pt x="29" y="335"/>
                      </a:lnTo>
                      <a:lnTo>
                        <a:pt x="38" y="335"/>
                      </a:lnTo>
                      <a:lnTo>
                        <a:pt x="48" y="335"/>
                      </a:lnTo>
                      <a:lnTo>
                        <a:pt x="48" y="344"/>
                      </a:lnTo>
                      <a:lnTo>
                        <a:pt x="57" y="344"/>
                      </a:lnTo>
                      <a:lnTo>
                        <a:pt x="67" y="344"/>
                      </a:lnTo>
                      <a:lnTo>
                        <a:pt x="76" y="344"/>
                      </a:lnTo>
                      <a:lnTo>
                        <a:pt x="86" y="344"/>
                      </a:lnTo>
                      <a:lnTo>
                        <a:pt x="105" y="344"/>
                      </a:lnTo>
                      <a:lnTo>
                        <a:pt x="115" y="344"/>
                      </a:lnTo>
                      <a:lnTo>
                        <a:pt x="124" y="344"/>
                      </a:lnTo>
                      <a:lnTo>
                        <a:pt x="124" y="335"/>
                      </a:lnTo>
                      <a:lnTo>
                        <a:pt x="134" y="335"/>
                      </a:lnTo>
                      <a:lnTo>
                        <a:pt x="143" y="325"/>
                      </a:lnTo>
                      <a:lnTo>
                        <a:pt x="143" y="315"/>
                      </a:lnTo>
                      <a:lnTo>
                        <a:pt x="143" y="306"/>
                      </a:lnTo>
                      <a:lnTo>
                        <a:pt x="134" y="296"/>
                      </a:lnTo>
                      <a:lnTo>
                        <a:pt x="134" y="287"/>
                      </a:lnTo>
                      <a:lnTo>
                        <a:pt x="134" y="277"/>
                      </a:lnTo>
                      <a:lnTo>
                        <a:pt x="134" y="268"/>
                      </a:lnTo>
                      <a:lnTo>
                        <a:pt x="143" y="258"/>
                      </a:lnTo>
                      <a:lnTo>
                        <a:pt x="153" y="248"/>
                      </a:lnTo>
                      <a:lnTo>
                        <a:pt x="162" y="248"/>
                      </a:lnTo>
                      <a:lnTo>
                        <a:pt x="172" y="239"/>
                      </a:lnTo>
                      <a:lnTo>
                        <a:pt x="181" y="239"/>
                      </a:lnTo>
                      <a:lnTo>
                        <a:pt x="191" y="239"/>
                      </a:lnTo>
                      <a:lnTo>
                        <a:pt x="201" y="248"/>
                      </a:lnTo>
                      <a:lnTo>
                        <a:pt x="210" y="258"/>
                      </a:lnTo>
                      <a:lnTo>
                        <a:pt x="220" y="268"/>
                      </a:lnTo>
                      <a:lnTo>
                        <a:pt x="220" y="277"/>
                      </a:lnTo>
                      <a:lnTo>
                        <a:pt x="220" y="287"/>
                      </a:lnTo>
                      <a:lnTo>
                        <a:pt x="220" y="296"/>
                      </a:lnTo>
                      <a:lnTo>
                        <a:pt x="210" y="306"/>
                      </a:lnTo>
                      <a:lnTo>
                        <a:pt x="210" y="315"/>
                      </a:lnTo>
                      <a:lnTo>
                        <a:pt x="210" y="325"/>
                      </a:lnTo>
                      <a:lnTo>
                        <a:pt x="210" y="335"/>
                      </a:lnTo>
                      <a:lnTo>
                        <a:pt x="210" y="344"/>
                      </a:lnTo>
                      <a:lnTo>
                        <a:pt x="220" y="354"/>
                      </a:lnTo>
                      <a:lnTo>
                        <a:pt x="229" y="354"/>
                      </a:lnTo>
                      <a:lnTo>
                        <a:pt x="239" y="363"/>
                      </a:lnTo>
                      <a:lnTo>
                        <a:pt x="248" y="363"/>
                      </a:lnTo>
                      <a:lnTo>
                        <a:pt x="258" y="354"/>
                      </a:lnTo>
                      <a:lnTo>
                        <a:pt x="268" y="354"/>
                      </a:lnTo>
                      <a:lnTo>
                        <a:pt x="277" y="354"/>
                      </a:lnTo>
                      <a:lnTo>
                        <a:pt x="287" y="354"/>
                      </a:lnTo>
                      <a:lnTo>
                        <a:pt x="296" y="344"/>
                      </a:lnTo>
                      <a:lnTo>
                        <a:pt x="306" y="344"/>
                      </a:lnTo>
                      <a:lnTo>
                        <a:pt x="315" y="335"/>
                      </a:lnTo>
                      <a:lnTo>
                        <a:pt x="334" y="335"/>
                      </a:lnTo>
                      <a:lnTo>
                        <a:pt x="334" y="325"/>
                      </a:lnTo>
                      <a:lnTo>
                        <a:pt x="334" y="315"/>
                      </a:lnTo>
                      <a:lnTo>
                        <a:pt x="334" y="306"/>
                      </a:lnTo>
                      <a:lnTo>
                        <a:pt x="325" y="296"/>
                      </a:lnTo>
                      <a:lnTo>
                        <a:pt x="325" y="287"/>
                      </a:lnTo>
                      <a:lnTo>
                        <a:pt x="325" y="277"/>
                      </a:lnTo>
                      <a:lnTo>
                        <a:pt x="325" y="268"/>
                      </a:lnTo>
                      <a:lnTo>
                        <a:pt x="325" y="248"/>
                      </a:lnTo>
                      <a:lnTo>
                        <a:pt x="325" y="239"/>
                      </a:lnTo>
                      <a:lnTo>
                        <a:pt x="334" y="229"/>
                      </a:lnTo>
                      <a:lnTo>
                        <a:pt x="334" y="220"/>
                      </a:lnTo>
                      <a:lnTo>
                        <a:pt x="344" y="210"/>
                      </a:lnTo>
                      <a:lnTo>
                        <a:pt x="18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32" name="Group 56"/>
              <p:cNvGrpSpPr>
                <a:grpSpLocks/>
              </p:cNvGrpSpPr>
              <p:nvPr/>
            </p:nvGrpSpPr>
            <p:grpSpPr bwMode="auto">
              <a:xfrm>
                <a:off x="2851" y="1220"/>
                <a:ext cx="506" cy="363"/>
                <a:chOff x="2851" y="1220"/>
                <a:chExt cx="506" cy="363"/>
              </a:xfrm>
            </p:grpSpPr>
            <p:sp>
              <p:nvSpPr>
                <p:cNvPr id="39539" name="Freeform 57"/>
                <p:cNvSpPr>
                  <a:spLocks/>
                </p:cNvSpPr>
                <p:nvPr/>
              </p:nvSpPr>
              <p:spPr bwMode="auto">
                <a:xfrm>
                  <a:off x="2851" y="1220"/>
                  <a:ext cx="506" cy="363"/>
                </a:xfrm>
                <a:custGeom>
                  <a:avLst/>
                  <a:gdLst>
                    <a:gd name="T0" fmla="*/ 478 w 506"/>
                    <a:gd name="T1" fmla="*/ 182 h 363"/>
                    <a:gd name="T2" fmla="*/ 506 w 506"/>
                    <a:gd name="T3" fmla="*/ 287 h 363"/>
                    <a:gd name="T4" fmla="*/ 439 w 506"/>
                    <a:gd name="T5" fmla="*/ 287 h 363"/>
                    <a:gd name="T6" fmla="*/ 296 w 506"/>
                    <a:gd name="T7" fmla="*/ 354 h 363"/>
                    <a:gd name="T8" fmla="*/ 277 w 506"/>
                    <a:gd name="T9" fmla="*/ 354 h 363"/>
                    <a:gd name="T10" fmla="*/ 258 w 506"/>
                    <a:gd name="T11" fmla="*/ 363 h 363"/>
                    <a:gd name="T12" fmla="*/ 239 w 506"/>
                    <a:gd name="T13" fmla="*/ 354 h 363"/>
                    <a:gd name="T14" fmla="*/ 143 w 506"/>
                    <a:gd name="T15" fmla="*/ 325 h 363"/>
                    <a:gd name="T16" fmla="*/ 67 w 506"/>
                    <a:gd name="T17" fmla="*/ 316 h 363"/>
                    <a:gd name="T18" fmla="*/ 9 w 506"/>
                    <a:gd name="T19" fmla="*/ 258 h 363"/>
                    <a:gd name="T20" fmla="*/ 9 w 506"/>
                    <a:gd name="T21" fmla="*/ 249 h 363"/>
                    <a:gd name="T22" fmla="*/ 0 w 506"/>
                    <a:gd name="T23" fmla="*/ 229 h 363"/>
                    <a:gd name="T24" fmla="*/ 0 w 506"/>
                    <a:gd name="T25" fmla="*/ 220 h 363"/>
                    <a:gd name="T26" fmla="*/ 9 w 506"/>
                    <a:gd name="T27" fmla="*/ 210 h 363"/>
                    <a:gd name="T28" fmla="*/ 19 w 506"/>
                    <a:gd name="T29" fmla="*/ 201 h 363"/>
                    <a:gd name="T30" fmla="*/ 28 w 506"/>
                    <a:gd name="T31" fmla="*/ 191 h 363"/>
                    <a:gd name="T32" fmla="*/ 47 w 506"/>
                    <a:gd name="T33" fmla="*/ 172 h 363"/>
                    <a:gd name="T34" fmla="*/ 114 w 506"/>
                    <a:gd name="T35" fmla="*/ 76 h 363"/>
                    <a:gd name="T36" fmla="*/ 143 w 506"/>
                    <a:gd name="T37" fmla="*/ 76 h 363"/>
                    <a:gd name="T38" fmla="*/ 162 w 506"/>
                    <a:gd name="T39" fmla="*/ 67 h 363"/>
                    <a:gd name="T40" fmla="*/ 172 w 506"/>
                    <a:gd name="T41" fmla="*/ 67 h 363"/>
                    <a:gd name="T42" fmla="*/ 181 w 506"/>
                    <a:gd name="T43" fmla="*/ 57 h 363"/>
                    <a:gd name="T44" fmla="*/ 181 w 506"/>
                    <a:gd name="T45" fmla="*/ 48 h 363"/>
                    <a:gd name="T46" fmla="*/ 181 w 506"/>
                    <a:gd name="T47" fmla="*/ 28 h 363"/>
                    <a:gd name="T48" fmla="*/ 172 w 506"/>
                    <a:gd name="T49" fmla="*/ 19 h 363"/>
                    <a:gd name="T50" fmla="*/ 181 w 506"/>
                    <a:gd name="T51" fmla="*/ 9 h 363"/>
                    <a:gd name="T52" fmla="*/ 191 w 506"/>
                    <a:gd name="T53" fmla="*/ 0 h 363"/>
                    <a:gd name="T54" fmla="*/ 210 w 506"/>
                    <a:gd name="T55" fmla="*/ 0 h 363"/>
                    <a:gd name="T56" fmla="*/ 229 w 506"/>
                    <a:gd name="T57" fmla="*/ 0 h 363"/>
                    <a:gd name="T58" fmla="*/ 239 w 506"/>
                    <a:gd name="T59" fmla="*/ 0 h 363"/>
                    <a:gd name="T60" fmla="*/ 258 w 506"/>
                    <a:gd name="T61" fmla="*/ 0 h 363"/>
                    <a:gd name="T62" fmla="*/ 267 w 506"/>
                    <a:gd name="T63" fmla="*/ 9 h 363"/>
                    <a:gd name="T64" fmla="*/ 277 w 506"/>
                    <a:gd name="T65" fmla="*/ 19 h 363"/>
                    <a:gd name="T66" fmla="*/ 277 w 506"/>
                    <a:gd name="T67" fmla="*/ 28 h 363"/>
                    <a:gd name="T68" fmla="*/ 267 w 506"/>
                    <a:gd name="T69" fmla="*/ 48 h 363"/>
                    <a:gd name="T70" fmla="*/ 267 w 506"/>
                    <a:gd name="T71" fmla="*/ 57 h 363"/>
                    <a:gd name="T72" fmla="*/ 267 w 506"/>
                    <a:gd name="T73" fmla="*/ 67 h 363"/>
                    <a:gd name="T74" fmla="*/ 277 w 506"/>
                    <a:gd name="T75" fmla="*/ 76 h 363"/>
                    <a:gd name="T76" fmla="*/ 286 w 506"/>
                    <a:gd name="T77" fmla="*/ 76 h 363"/>
                    <a:gd name="T78" fmla="*/ 401 w 506"/>
                    <a:gd name="T79" fmla="*/ 143 h 3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06"/>
                    <a:gd name="T121" fmla="*/ 0 h 363"/>
                    <a:gd name="T122" fmla="*/ 506 w 506"/>
                    <a:gd name="T123" fmla="*/ 363 h 3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06" h="363">
                      <a:moveTo>
                        <a:pt x="401" y="143"/>
                      </a:moveTo>
                      <a:lnTo>
                        <a:pt x="478" y="182"/>
                      </a:lnTo>
                      <a:lnTo>
                        <a:pt x="497" y="229"/>
                      </a:lnTo>
                      <a:lnTo>
                        <a:pt x="506" y="287"/>
                      </a:lnTo>
                      <a:lnTo>
                        <a:pt x="478" y="287"/>
                      </a:lnTo>
                      <a:lnTo>
                        <a:pt x="439" y="287"/>
                      </a:lnTo>
                      <a:lnTo>
                        <a:pt x="296" y="363"/>
                      </a:lnTo>
                      <a:lnTo>
                        <a:pt x="296" y="354"/>
                      </a:lnTo>
                      <a:lnTo>
                        <a:pt x="286" y="354"/>
                      </a:lnTo>
                      <a:lnTo>
                        <a:pt x="277" y="354"/>
                      </a:lnTo>
                      <a:lnTo>
                        <a:pt x="267" y="363"/>
                      </a:lnTo>
                      <a:lnTo>
                        <a:pt x="258" y="363"/>
                      </a:lnTo>
                      <a:lnTo>
                        <a:pt x="248" y="363"/>
                      </a:lnTo>
                      <a:lnTo>
                        <a:pt x="239" y="354"/>
                      </a:lnTo>
                      <a:lnTo>
                        <a:pt x="219" y="363"/>
                      </a:lnTo>
                      <a:lnTo>
                        <a:pt x="143" y="325"/>
                      </a:lnTo>
                      <a:lnTo>
                        <a:pt x="67" y="325"/>
                      </a:lnTo>
                      <a:lnTo>
                        <a:pt x="67" y="316"/>
                      </a:lnTo>
                      <a:lnTo>
                        <a:pt x="38" y="249"/>
                      </a:lnTo>
                      <a:lnTo>
                        <a:pt x="9" y="258"/>
                      </a:lnTo>
                      <a:lnTo>
                        <a:pt x="9" y="249"/>
                      </a:lnTo>
                      <a:lnTo>
                        <a:pt x="0" y="239"/>
                      </a:lnTo>
                      <a:lnTo>
                        <a:pt x="0" y="229"/>
                      </a:lnTo>
                      <a:lnTo>
                        <a:pt x="0" y="220"/>
                      </a:lnTo>
                      <a:lnTo>
                        <a:pt x="0" y="210"/>
                      </a:lnTo>
                      <a:lnTo>
                        <a:pt x="9" y="210"/>
                      </a:lnTo>
                      <a:lnTo>
                        <a:pt x="9" y="201"/>
                      </a:lnTo>
                      <a:lnTo>
                        <a:pt x="19" y="201"/>
                      </a:lnTo>
                      <a:lnTo>
                        <a:pt x="28" y="191"/>
                      </a:lnTo>
                      <a:lnTo>
                        <a:pt x="38" y="182"/>
                      </a:lnTo>
                      <a:lnTo>
                        <a:pt x="47" y="172"/>
                      </a:lnTo>
                      <a:lnTo>
                        <a:pt x="57" y="172"/>
                      </a:lnTo>
                      <a:lnTo>
                        <a:pt x="114" y="76"/>
                      </a:lnTo>
                      <a:lnTo>
                        <a:pt x="133" y="76"/>
                      </a:lnTo>
                      <a:lnTo>
                        <a:pt x="143" y="76"/>
                      </a:lnTo>
                      <a:lnTo>
                        <a:pt x="153" y="67"/>
                      </a:lnTo>
                      <a:lnTo>
                        <a:pt x="162" y="67"/>
                      </a:lnTo>
                      <a:lnTo>
                        <a:pt x="172" y="67"/>
                      </a:lnTo>
                      <a:lnTo>
                        <a:pt x="172" y="57"/>
                      </a:lnTo>
                      <a:lnTo>
                        <a:pt x="181" y="57"/>
                      </a:lnTo>
                      <a:lnTo>
                        <a:pt x="181" y="48"/>
                      </a:lnTo>
                      <a:lnTo>
                        <a:pt x="181" y="38"/>
                      </a:lnTo>
                      <a:lnTo>
                        <a:pt x="181" y="28"/>
                      </a:lnTo>
                      <a:lnTo>
                        <a:pt x="172" y="28"/>
                      </a:lnTo>
                      <a:lnTo>
                        <a:pt x="172" y="19"/>
                      </a:lnTo>
                      <a:lnTo>
                        <a:pt x="181" y="19"/>
                      </a:lnTo>
                      <a:lnTo>
                        <a:pt x="181" y="9"/>
                      </a:lnTo>
                      <a:lnTo>
                        <a:pt x="191" y="9"/>
                      </a:lnTo>
                      <a:lnTo>
                        <a:pt x="191" y="0"/>
                      </a:lnTo>
                      <a:lnTo>
                        <a:pt x="200" y="0"/>
                      </a:lnTo>
                      <a:lnTo>
                        <a:pt x="210" y="0"/>
                      </a:lnTo>
                      <a:lnTo>
                        <a:pt x="219" y="0"/>
                      </a:lnTo>
                      <a:lnTo>
                        <a:pt x="229" y="0"/>
                      </a:lnTo>
                      <a:lnTo>
                        <a:pt x="239" y="0"/>
                      </a:lnTo>
                      <a:lnTo>
                        <a:pt x="248" y="0"/>
                      </a:lnTo>
                      <a:lnTo>
                        <a:pt x="258" y="0"/>
                      </a:lnTo>
                      <a:lnTo>
                        <a:pt x="267" y="0"/>
                      </a:lnTo>
                      <a:lnTo>
                        <a:pt x="267" y="9"/>
                      </a:lnTo>
                      <a:lnTo>
                        <a:pt x="277" y="9"/>
                      </a:lnTo>
                      <a:lnTo>
                        <a:pt x="277" y="19"/>
                      </a:lnTo>
                      <a:lnTo>
                        <a:pt x="277" y="28"/>
                      </a:lnTo>
                      <a:lnTo>
                        <a:pt x="277" y="38"/>
                      </a:lnTo>
                      <a:lnTo>
                        <a:pt x="267" y="48"/>
                      </a:lnTo>
                      <a:lnTo>
                        <a:pt x="267" y="57"/>
                      </a:lnTo>
                      <a:lnTo>
                        <a:pt x="267" y="67"/>
                      </a:lnTo>
                      <a:lnTo>
                        <a:pt x="267" y="76"/>
                      </a:lnTo>
                      <a:lnTo>
                        <a:pt x="277" y="76"/>
                      </a:lnTo>
                      <a:lnTo>
                        <a:pt x="286" y="76"/>
                      </a:lnTo>
                      <a:lnTo>
                        <a:pt x="296" y="105"/>
                      </a:lnTo>
                      <a:lnTo>
                        <a:pt x="401" y="143"/>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40" name="Freeform 58"/>
                <p:cNvSpPr>
                  <a:spLocks/>
                </p:cNvSpPr>
                <p:nvPr/>
              </p:nvSpPr>
              <p:spPr bwMode="auto">
                <a:xfrm>
                  <a:off x="2851" y="1220"/>
                  <a:ext cx="506" cy="363"/>
                </a:xfrm>
                <a:custGeom>
                  <a:avLst/>
                  <a:gdLst>
                    <a:gd name="T0" fmla="*/ 478 w 506"/>
                    <a:gd name="T1" fmla="*/ 182 h 363"/>
                    <a:gd name="T2" fmla="*/ 506 w 506"/>
                    <a:gd name="T3" fmla="*/ 287 h 363"/>
                    <a:gd name="T4" fmla="*/ 439 w 506"/>
                    <a:gd name="T5" fmla="*/ 287 h 363"/>
                    <a:gd name="T6" fmla="*/ 296 w 506"/>
                    <a:gd name="T7" fmla="*/ 354 h 363"/>
                    <a:gd name="T8" fmla="*/ 277 w 506"/>
                    <a:gd name="T9" fmla="*/ 354 h 363"/>
                    <a:gd name="T10" fmla="*/ 258 w 506"/>
                    <a:gd name="T11" fmla="*/ 363 h 363"/>
                    <a:gd name="T12" fmla="*/ 239 w 506"/>
                    <a:gd name="T13" fmla="*/ 354 h 363"/>
                    <a:gd name="T14" fmla="*/ 143 w 506"/>
                    <a:gd name="T15" fmla="*/ 325 h 363"/>
                    <a:gd name="T16" fmla="*/ 67 w 506"/>
                    <a:gd name="T17" fmla="*/ 316 h 363"/>
                    <a:gd name="T18" fmla="*/ 9 w 506"/>
                    <a:gd name="T19" fmla="*/ 258 h 363"/>
                    <a:gd name="T20" fmla="*/ 9 w 506"/>
                    <a:gd name="T21" fmla="*/ 249 h 363"/>
                    <a:gd name="T22" fmla="*/ 0 w 506"/>
                    <a:gd name="T23" fmla="*/ 229 h 363"/>
                    <a:gd name="T24" fmla="*/ 0 w 506"/>
                    <a:gd name="T25" fmla="*/ 220 h 363"/>
                    <a:gd name="T26" fmla="*/ 9 w 506"/>
                    <a:gd name="T27" fmla="*/ 210 h 363"/>
                    <a:gd name="T28" fmla="*/ 19 w 506"/>
                    <a:gd name="T29" fmla="*/ 201 h 363"/>
                    <a:gd name="T30" fmla="*/ 28 w 506"/>
                    <a:gd name="T31" fmla="*/ 191 h 363"/>
                    <a:gd name="T32" fmla="*/ 47 w 506"/>
                    <a:gd name="T33" fmla="*/ 172 h 363"/>
                    <a:gd name="T34" fmla="*/ 114 w 506"/>
                    <a:gd name="T35" fmla="*/ 76 h 363"/>
                    <a:gd name="T36" fmla="*/ 143 w 506"/>
                    <a:gd name="T37" fmla="*/ 76 h 363"/>
                    <a:gd name="T38" fmla="*/ 162 w 506"/>
                    <a:gd name="T39" fmla="*/ 67 h 363"/>
                    <a:gd name="T40" fmla="*/ 172 w 506"/>
                    <a:gd name="T41" fmla="*/ 67 h 363"/>
                    <a:gd name="T42" fmla="*/ 181 w 506"/>
                    <a:gd name="T43" fmla="*/ 57 h 363"/>
                    <a:gd name="T44" fmla="*/ 181 w 506"/>
                    <a:gd name="T45" fmla="*/ 48 h 363"/>
                    <a:gd name="T46" fmla="*/ 181 w 506"/>
                    <a:gd name="T47" fmla="*/ 28 h 363"/>
                    <a:gd name="T48" fmla="*/ 172 w 506"/>
                    <a:gd name="T49" fmla="*/ 19 h 363"/>
                    <a:gd name="T50" fmla="*/ 181 w 506"/>
                    <a:gd name="T51" fmla="*/ 9 h 363"/>
                    <a:gd name="T52" fmla="*/ 191 w 506"/>
                    <a:gd name="T53" fmla="*/ 0 h 363"/>
                    <a:gd name="T54" fmla="*/ 210 w 506"/>
                    <a:gd name="T55" fmla="*/ 0 h 363"/>
                    <a:gd name="T56" fmla="*/ 229 w 506"/>
                    <a:gd name="T57" fmla="*/ 0 h 363"/>
                    <a:gd name="T58" fmla="*/ 239 w 506"/>
                    <a:gd name="T59" fmla="*/ 0 h 363"/>
                    <a:gd name="T60" fmla="*/ 258 w 506"/>
                    <a:gd name="T61" fmla="*/ 0 h 363"/>
                    <a:gd name="T62" fmla="*/ 267 w 506"/>
                    <a:gd name="T63" fmla="*/ 9 h 363"/>
                    <a:gd name="T64" fmla="*/ 277 w 506"/>
                    <a:gd name="T65" fmla="*/ 19 h 363"/>
                    <a:gd name="T66" fmla="*/ 277 w 506"/>
                    <a:gd name="T67" fmla="*/ 28 h 363"/>
                    <a:gd name="T68" fmla="*/ 267 w 506"/>
                    <a:gd name="T69" fmla="*/ 48 h 363"/>
                    <a:gd name="T70" fmla="*/ 267 w 506"/>
                    <a:gd name="T71" fmla="*/ 57 h 363"/>
                    <a:gd name="T72" fmla="*/ 267 w 506"/>
                    <a:gd name="T73" fmla="*/ 67 h 363"/>
                    <a:gd name="T74" fmla="*/ 277 w 506"/>
                    <a:gd name="T75" fmla="*/ 76 h 363"/>
                    <a:gd name="T76" fmla="*/ 286 w 506"/>
                    <a:gd name="T77" fmla="*/ 76 h 363"/>
                    <a:gd name="T78" fmla="*/ 401 w 506"/>
                    <a:gd name="T79" fmla="*/ 143 h 3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06"/>
                    <a:gd name="T121" fmla="*/ 0 h 363"/>
                    <a:gd name="T122" fmla="*/ 506 w 506"/>
                    <a:gd name="T123" fmla="*/ 363 h 3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06" h="363">
                      <a:moveTo>
                        <a:pt x="401" y="143"/>
                      </a:moveTo>
                      <a:lnTo>
                        <a:pt x="478" y="182"/>
                      </a:lnTo>
                      <a:lnTo>
                        <a:pt x="497" y="229"/>
                      </a:lnTo>
                      <a:lnTo>
                        <a:pt x="506" y="287"/>
                      </a:lnTo>
                      <a:lnTo>
                        <a:pt x="478" y="287"/>
                      </a:lnTo>
                      <a:lnTo>
                        <a:pt x="439" y="287"/>
                      </a:lnTo>
                      <a:lnTo>
                        <a:pt x="296" y="363"/>
                      </a:lnTo>
                      <a:lnTo>
                        <a:pt x="296" y="354"/>
                      </a:lnTo>
                      <a:lnTo>
                        <a:pt x="286" y="354"/>
                      </a:lnTo>
                      <a:lnTo>
                        <a:pt x="277" y="354"/>
                      </a:lnTo>
                      <a:lnTo>
                        <a:pt x="267" y="363"/>
                      </a:lnTo>
                      <a:lnTo>
                        <a:pt x="258" y="363"/>
                      </a:lnTo>
                      <a:lnTo>
                        <a:pt x="248" y="363"/>
                      </a:lnTo>
                      <a:lnTo>
                        <a:pt x="239" y="354"/>
                      </a:lnTo>
                      <a:lnTo>
                        <a:pt x="219" y="363"/>
                      </a:lnTo>
                      <a:lnTo>
                        <a:pt x="143" y="325"/>
                      </a:lnTo>
                      <a:lnTo>
                        <a:pt x="67" y="325"/>
                      </a:lnTo>
                      <a:lnTo>
                        <a:pt x="67" y="316"/>
                      </a:lnTo>
                      <a:lnTo>
                        <a:pt x="38" y="249"/>
                      </a:lnTo>
                      <a:lnTo>
                        <a:pt x="9" y="258"/>
                      </a:lnTo>
                      <a:lnTo>
                        <a:pt x="9" y="249"/>
                      </a:lnTo>
                      <a:lnTo>
                        <a:pt x="0" y="239"/>
                      </a:lnTo>
                      <a:lnTo>
                        <a:pt x="0" y="229"/>
                      </a:lnTo>
                      <a:lnTo>
                        <a:pt x="0" y="220"/>
                      </a:lnTo>
                      <a:lnTo>
                        <a:pt x="0" y="210"/>
                      </a:lnTo>
                      <a:lnTo>
                        <a:pt x="9" y="210"/>
                      </a:lnTo>
                      <a:lnTo>
                        <a:pt x="9" y="201"/>
                      </a:lnTo>
                      <a:lnTo>
                        <a:pt x="19" y="201"/>
                      </a:lnTo>
                      <a:lnTo>
                        <a:pt x="28" y="191"/>
                      </a:lnTo>
                      <a:lnTo>
                        <a:pt x="38" y="182"/>
                      </a:lnTo>
                      <a:lnTo>
                        <a:pt x="47" y="172"/>
                      </a:lnTo>
                      <a:lnTo>
                        <a:pt x="57" y="172"/>
                      </a:lnTo>
                      <a:lnTo>
                        <a:pt x="114" y="76"/>
                      </a:lnTo>
                      <a:lnTo>
                        <a:pt x="133" y="76"/>
                      </a:lnTo>
                      <a:lnTo>
                        <a:pt x="143" y="76"/>
                      </a:lnTo>
                      <a:lnTo>
                        <a:pt x="153" y="67"/>
                      </a:lnTo>
                      <a:lnTo>
                        <a:pt x="162" y="67"/>
                      </a:lnTo>
                      <a:lnTo>
                        <a:pt x="172" y="67"/>
                      </a:lnTo>
                      <a:lnTo>
                        <a:pt x="172" y="57"/>
                      </a:lnTo>
                      <a:lnTo>
                        <a:pt x="181" y="57"/>
                      </a:lnTo>
                      <a:lnTo>
                        <a:pt x="181" y="48"/>
                      </a:lnTo>
                      <a:lnTo>
                        <a:pt x="181" y="38"/>
                      </a:lnTo>
                      <a:lnTo>
                        <a:pt x="181" y="28"/>
                      </a:lnTo>
                      <a:lnTo>
                        <a:pt x="172" y="28"/>
                      </a:lnTo>
                      <a:lnTo>
                        <a:pt x="172" y="19"/>
                      </a:lnTo>
                      <a:lnTo>
                        <a:pt x="181" y="19"/>
                      </a:lnTo>
                      <a:lnTo>
                        <a:pt x="181" y="9"/>
                      </a:lnTo>
                      <a:lnTo>
                        <a:pt x="191" y="9"/>
                      </a:lnTo>
                      <a:lnTo>
                        <a:pt x="191" y="0"/>
                      </a:lnTo>
                      <a:lnTo>
                        <a:pt x="200" y="0"/>
                      </a:lnTo>
                      <a:lnTo>
                        <a:pt x="210" y="0"/>
                      </a:lnTo>
                      <a:lnTo>
                        <a:pt x="219" y="0"/>
                      </a:lnTo>
                      <a:lnTo>
                        <a:pt x="229" y="0"/>
                      </a:lnTo>
                      <a:lnTo>
                        <a:pt x="239" y="0"/>
                      </a:lnTo>
                      <a:lnTo>
                        <a:pt x="248" y="0"/>
                      </a:lnTo>
                      <a:lnTo>
                        <a:pt x="258" y="0"/>
                      </a:lnTo>
                      <a:lnTo>
                        <a:pt x="267" y="0"/>
                      </a:lnTo>
                      <a:lnTo>
                        <a:pt x="267" y="9"/>
                      </a:lnTo>
                      <a:lnTo>
                        <a:pt x="277" y="9"/>
                      </a:lnTo>
                      <a:lnTo>
                        <a:pt x="277" y="19"/>
                      </a:lnTo>
                      <a:lnTo>
                        <a:pt x="277" y="28"/>
                      </a:lnTo>
                      <a:lnTo>
                        <a:pt x="277" y="38"/>
                      </a:lnTo>
                      <a:lnTo>
                        <a:pt x="267" y="48"/>
                      </a:lnTo>
                      <a:lnTo>
                        <a:pt x="267" y="57"/>
                      </a:lnTo>
                      <a:lnTo>
                        <a:pt x="267" y="67"/>
                      </a:lnTo>
                      <a:lnTo>
                        <a:pt x="267" y="76"/>
                      </a:lnTo>
                      <a:lnTo>
                        <a:pt x="277" y="76"/>
                      </a:lnTo>
                      <a:lnTo>
                        <a:pt x="286" y="76"/>
                      </a:lnTo>
                      <a:lnTo>
                        <a:pt x="296" y="105"/>
                      </a:lnTo>
                      <a:lnTo>
                        <a:pt x="401" y="14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33" name="Group 59"/>
              <p:cNvGrpSpPr>
                <a:grpSpLocks/>
              </p:cNvGrpSpPr>
              <p:nvPr/>
            </p:nvGrpSpPr>
            <p:grpSpPr bwMode="auto">
              <a:xfrm>
                <a:off x="2774" y="1172"/>
                <a:ext cx="296" cy="230"/>
                <a:chOff x="2774" y="1172"/>
                <a:chExt cx="296" cy="230"/>
              </a:xfrm>
            </p:grpSpPr>
            <p:sp>
              <p:nvSpPr>
                <p:cNvPr id="39537" name="Freeform 60"/>
                <p:cNvSpPr>
                  <a:spLocks/>
                </p:cNvSpPr>
                <p:nvPr/>
              </p:nvSpPr>
              <p:spPr bwMode="auto">
                <a:xfrm>
                  <a:off x="2774" y="1172"/>
                  <a:ext cx="296" cy="230"/>
                </a:xfrm>
                <a:custGeom>
                  <a:avLst/>
                  <a:gdLst>
                    <a:gd name="T0" fmla="*/ 268 w 296"/>
                    <a:gd name="T1" fmla="*/ 0 h 230"/>
                    <a:gd name="T2" fmla="*/ 268 w 296"/>
                    <a:gd name="T3" fmla="*/ 9 h 230"/>
                    <a:gd name="T4" fmla="*/ 277 w 296"/>
                    <a:gd name="T5" fmla="*/ 19 h 230"/>
                    <a:gd name="T6" fmla="*/ 287 w 296"/>
                    <a:gd name="T7" fmla="*/ 29 h 230"/>
                    <a:gd name="T8" fmla="*/ 296 w 296"/>
                    <a:gd name="T9" fmla="*/ 29 h 230"/>
                    <a:gd name="T10" fmla="*/ 296 w 296"/>
                    <a:gd name="T11" fmla="*/ 38 h 230"/>
                    <a:gd name="T12" fmla="*/ 296 w 296"/>
                    <a:gd name="T13" fmla="*/ 48 h 230"/>
                    <a:gd name="T14" fmla="*/ 296 w 296"/>
                    <a:gd name="T15" fmla="*/ 57 h 230"/>
                    <a:gd name="T16" fmla="*/ 287 w 296"/>
                    <a:gd name="T17" fmla="*/ 57 h 230"/>
                    <a:gd name="T18" fmla="*/ 277 w 296"/>
                    <a:gd name="T19" fmla="*/ 67 h 230"/>
                    <a:gd name="T20" fmla="*/ 268 w 296"/>
                    <a:gd name="T21" fmla="*/ 67 h 230"/>
                    <a:gd name="T22" fmla="*/ 249 w 296"/>
                    <a:gd name="T23" fmla="*/ 67 h 230"/>
                    <a:gd name="T24" fmla="*/ 239 w 296"/>
                    <a:gd name="T25" fmla="*/ 57 h 230"/>
                    <a:gd name="T26" fmla="*/ 230 w 296"/>
                    <a:gd name="T27" fmla="*/ 48 h 230"/>
                    <a:gd name="T28" fmla="*/ 220 w 296"/>
                    <a:gd name="T29" fmla="*/ 48 h 230"/>
                    <a:gd name="T30" fmla="*/ 201 w 296"/>
                    <a:gd name="T31" fmla="*/ 48 h 230"/>
                    <a:gd name="T32" fmla="*/ 191 w 296"/>
                    <a:gd name="T33" fmla="*/ 48 h 230"/>
                    <a:gd name="T34" fmla="*/ 182 w 296"/>
                    <a:gd name="T35" fmla="*/ 57 h 230"/>
                    <a:gd name="T36" fmla="*/ 172 w 296"/>
                    <a:gd name="T37" fmla="*/ 57 h 230"/>
                    <a:gd name="T38" fmla="*/ 163 w 296"/>
                    <a:gd name="T39" fmla="*/ 76 h 230"/>
                    <a:gd name="T40" fmla="*/ 163 w 296"/>
                    <a:gd name="T41" fmla="*/ 86 h 230"/>
                    <a:gd name="T42" fmla="*/ 163 w 296"/>
                    <a:gd name="T43" fmla="*/ 96 h 230"/>
                    <a:gd name="T44" fmla="*/ 172 w 296"/>
                    <a:gd name="T45" fmla="*/ 105 h 230"/>
                    <a:gd name="T46" fmla="*/ 182 w 296"/>
                    <a:gd name="T47" fmla="*/ 105 h 230"/>
                    <a:gd name="T48" fmla="*/ 201 w 296"/>
                    <a:gd name="T49" fmla="*/ 115 h 230"/>
                    <a:gd name="T50" fmla="*/ 220 w 296"/>
                    <a:gd name="T51" fmla="*/ 115 h 230"/>
                    <a:gd name="T52" fmla="*/ 239 w 296"/>
                    <a:gd name="T53" fmla="*/ 115 h 230"/>
                    <a:gd name="T54" fmla="*/ 258 w 296"/>
                    <a:gd name="T55" fmla="*/ 115 h 230"/>
                    <a:gd name="T56" fmla="*/ 268 w 296"/>
                    <a:gd name="T57" fmla="*/ 124 h 230"/>
                    <a:gd name="T58" fmla="*/ 277 w 296"/>
                    <a:gd name="T59" fmla="*/ 134 h 230"/>
                    <a:gd name="T60" fmla="*/ 277 w 296"/>
                    <a:gd name="T61" fmla="*/ 143 h 230"/>
                    <a:gd name="T62" fmla="*/ 277 w 296"/>
                    <a:gd name="T63" fmla="*/ 153 h 230"/>
                    <a:gd name="T64" fmla="*/ 268 w 296"/>
                    <a:gd name="T65" fmla="*/ 163 h 230"/>
                    <a:gd name="T66" fmla="*/ 258 w 296"/>
                    <a:gd name="T67" fmla="*/ 172 h 230"/>
                    <a:gd name="T68" fmla="*/ 210 w 296"/>
                    <a:gd name="T69" fmla="*/ 172 h 230"/>
                    <a:gd name="T70" fmla="*/ 182 w 296"/>
                    <a:gd name="T71" fmla="*/ 172 h 230"/>
                    <a:gd name="T72" fmla="*/ 153 w 296"/>
                    <a:gd name="T73" fmla="*/ 163 h 230"/>
                    <a:gd name="T74" fmla="*/ 134 w 296"/>
                    <a:gd name="T75" fmla="*/ 163 h 230"/>
                    <a:gd name="T76" fmla="*/ 115 w 296"/>
                    <a:gd name="T77" fmla="*/ 172 h 230"/>
                    <a:gd name="T78" fmla="*/ 105 w 296"/>
                    <a:gd name="T79" fmla="*/ 172 h 230"/>
                    <a:gd name="T80" fmla="*/ 105 w 296"/>
                    <a:gd name="T81" fmla="*/ 182 h 230"/>
                    <a:gd name="T82" fmla="*/ 115 w 296"/>
                    <a:gd name="T83" fmla="*/ 191 h 230"/>
                    <a:gd name="T84" fmla="*/ 115 w 296"/>
                    <a:gd name="T85" fmla="*/ 201 h 230"/>
                    <a:gd name="T86" fmla="*/ 115 w 296"/>
                    <a:gd name="T87" fmla="*/ 201 h 230"/>
                    <a:gd name="T88" fmla="*/ 105 w 296"/>
                    <a:gd name="T89" fmla="*/ 210 h 230"/>
                    <a:gd name="T90" fmla="*/ 96 w 296"/>
                    <a:gd name="T91" fmla="*/ 220 h 230"/>
                    <a:gd name="T92" fmla="*/ 77 w 296"/>
                    <a:gd name="T93" fmla="*/ 220 h 230"/>
                    <a:gd name="T94" fmla="*/ 67 w 296"/>
                    <a:gd name="T95" fmla="*/ 220 h 230"/>
                    <a:gd name="T96" fmla="*/ 48 w 296"/>
                    <a:gd name="T97" fmla="*/ 230 h 230"/>
                    <a:gd name="T98" fmla="*/ 38 w 296"/>
                    <a:gd name="T99" fmla="*/ 220 h 230"/>
                    <a:gd name="T100" fmla="*/ 29 w 296"/>
                    <a:gd name="T101" fmla="*/ 220 h 230"/>
                    <a:gd name="T102" fmla="*/ 19 w 296"/>
                    <a:gd name="T103" fmla="*/ 220 h 230"/>
                    <a:gd name="T104" fmla="*/ 10 w 296"/>
                    <a:gd name="T105" fmla="*/ 210 h 230"/>
                    <a:gd name="T106" fmla="*/ 0 w 296"/>
                    <a:gd name="T107" fmla="*/ 201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96"/>
                    <a:gd name="T163" fmla="*/ 0 h 230"/>
                    <a:gd name="T164" fmla="*/ 296 w 29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96" h="230">
                      <a:moveTo>
                        <a:pt x="153" y="9"/>
                      </a:moveTo>
                      <a:lnTo>
                        <a:pt x="268" y="0"/>
                      </a:lnTo>
                      <a:lnTo>
                        <a:pt x="268" y="9"/>
                      </a:lnTo>
                      <a:lnTo>
                        <a:pt x="277" y="9"/>
                      </a:lnTo>
                      <a:lnTo>
                        <a:pt x="277" y="19"/>
                      </a:lnTo>
                      <a:lnTo>
                        <a:pt x="287" y="19"/>
                      </a:lnTo>
                      <a:lnTo>
                        <a:pt x="287" y="29"/>
                      </a:lnTo>
                      <a:lnTo>
                        <a:pt x="296" y="29"/>
                      </a:lnTo>
                      <a:lnTo>
                        <a:pt x="296" y="38"/>
                      </a:lnTo>
                      <a:lnTo>
                        <a:pt x="296" y="48"/>
                      </a:lnTo>
                      <a:lnTo>
                        <a:pt x="296" y="57"/>
                      </a:lnTo>
                      <a:lnTo>
                        <a:pt x="287" y="57"/>
                      </a:lnTo>
                      <a:lnTo>
                        <a:pt x="287" y="67"/>
                      </a:lnTo>
                      <a:lnTo>
                        <a:pt x="277" y="67"/>
                      </a:lnTo>
                      <a:lnTo>
                        <a:pt x="268" y="67"/>
                      </a:lnTo>
                      <a:lnTo>
                        <a:pt x="258" y="67"/>
                      </a:lnTo>
                      <a:lnTo>
                        <a:pt x="249" y="67"/>
                      </a:lnTo>
                      <a:lnTo>
                        <a:pt x="239" y="57"/>
                      </a:lnTo>
                      <a:lnTo>
                        <a:pt x="230" y="57"/>
                      </a:lnTo>
                      <a:lnTo>
                        <a:pt x="230" y="48"/>
                      </a:lnTo>
                      <a:lnTo>
                        <a:pt x="220" y="48"/>
                      </a:lnTo>
                      <a:lnTo>
                        <a:pt x="210" y="48"/>
                      </a:lnTo>
                      <a:lnTo>
                        <a:pt x="201" y="48"/>
                      </a:lnTo>
                      <a:lnTo>
                        <a:pt x="191" y="48"/>
                      </a:lnTo>
                      <a:lnTo>
                        <a:pt x="182" y="57"/>
                      </a:lnTo>
                      <a:lnTo>
                        <a:pt x="172" y="57"/>
                      </a:lnTo>
                      <a:lnTo>
                        <a:pt x="163" y="67"/>
                      </a:lnTo>
                      <a:lnTo>
                        <a:pt x="163" y="76"/>
                      </a:lnTo>
                      <a:lnTo>
                        <a:pt x="163" y="86"/>
                      </a:lnTo>
                      <a:lnTo>
                        <a:pt x="163" y="96"/>
                      </a:lnTo>
                      <a:lnTo>
                        <a:pt x="172" y="96"/>
                      </a:lnTo>
                      <a:lnTo>
                        <a:pt x="172" y="105"/>
                      </a:lnTo>
                      <a:lnTo>
                        <a:pt x="182" y="105"/>
                      </a:lnTo>
                      <a:lnTo>
                        <a:pt x="191" y="115"/>
                      </a:lnTo>
                      <a:lnTo>
                        <a:pt x="201" y="115"/>
                      </a:lnTo>
                      <a:lnTo>
                        <a:pt x="220" y="115"/>
                      </a:lnTo>
                      <a:lnTo>
                        <a:pt x="230" y="115"/>
                      </a:lnTo>
                      <a:lnTo>
                        <a:pt x="239" y="115"/>
                      </a:lnTo>
                      <a:lnTo>
                        <a:pt x="249" y="115"/>
                      </a:lnTo>
                      <a:lnTo>
                        <a:pt x="258" y="115"/>
                      </a:lnTo>
                      <a:lnTo>
                        <a:pt x="268" y="115"/>
                      </a:lnTo>
                      <a:lnTo>
                        <a:pt x="268" y="124"/>
                      </a:lnTo>
                      <a:lnTo>
                        <a:pt x="277" y="124"/>
                      </a:lnTo>
                      <a:lnTo>
                        <a:pt x="277" y="134"/>
                      </a:lnTo>
                      <a:lnTo>
                        <a:pt x="277" y="143"/>
                      </a:lnTo>
                      <a:lnTo>
                        <a:pt x="277" y="153"/>
                      </a:lnTo>
                      <a:lnTo>
                        <a:pt x="268" y="153"/>
                      </a:lnTo>
                      <a:lnTo>
                        <a:pt x="268" y="163"/>
                      </a:lnTo>
                      <a:lnTo>
                        <a:pt x="258" y="163"/>
                      </a:lnTo>
                      <a:lnTo>
                        <a:pt x="258" y="172"/>
                      </a:lnTo>
                      <a:lnTo>
                        <a:pt x="230" y="172"/>
                      </a:lnTo>
                      <a:lnTo>
                        <a:pt x="210" y="172"/>
                      </a:lnTo>
                      <a:lnTo>
                        <a:pt x="201" y="172"/>
                      </a:lnTo>
                      <a:lnTo>
                        <a:pt x="182" y="172"/>
                      </a:lnTo>
                      <a:lnTo>
                        <a:pt x="172" y="172"/>
                      </a:lnTo>
                      <a:lnTo>
                        <a:pt x="153" y="163"/>
                      </a:lnTo>
                      <a:lnTo>
                        <a:pt x="144" y="163"/>
                      </a:lnTo>
                      <a:lnTo>
                        <a:pt x="134" y="163"/>
                      </a:lnTo>
                      <a:lnTo>
                        <a:pt x="124" y="172"/>
                      </a:lnTo>
                      <a:lnTo>
                        <a:pt x="115" y="172"/>
                      </a:lnTo>
                      <a:lnTo>
                        <a:pt x="105" y="172"/>
                      </a:lnTo>
                      <a:lnTo>
                        <a:pt x="105" y="182"/>
                      </a:lnTo>
                      <a:lnTo>
                        <a:pt x="115" y="191"/>
                      </a:lnTo>
                      <a:lnTo>
                        <a:pt x="115" y="201"/>
                      </a:lnTo>
                      <a:lnTo>
                        <a:pt x="115" y="210"/>
                      </a:lnTo>
                      <a:lnTo>
                        <a:pt x="105" y="210"/>
                      </a:lnTo>
                      <a:lnTo>
                        <a:pt x="96" y="220"/>
                      </a:lnTo>
                      <a:lnTo>
                        <a:pt x="86" y="220"/>
                      </a:lnTo>
                      <a:lnTo>
                        <a:pt x="77" y="220"/>
                      </a:lnTo>
                      <a:lnTo>
                        <a:pt x="67" y="220"/>
                      </a:lnTo>
                      <a:lnTo>
                        <a:pt x="57" y="230"/>
                      </a:lnTo>
                      <a:lnTo>
                        <a:pt x="48" y="230"/>
                      </a:lnTo>
                      <a:lnTo>
                        <a:pt x="38" y="220"/>
                      </a:lnTo>
                      <a:lnTo>
                        <a:pt x="29" y="220"/>
                      </a:lnTo>
                      <a:lnTo>
                        <a:pt x="19" y="220"/>
                      </a:lnTo>
                      <a:lnTo>
                        <a:pt x="10" y="210"/>
                      </a:lnTo>
                      <a:lnTo>
                        <a:pt x="0" y="210"/>
                      </a:lnTo>
                      <a:lnTo>
                        <a:pt x="0" y="201"/>
                      </a:lnTo>
                      <a:lnTo>
                        <a:pt x="153" y="9"/>
                      </a:lnTo>
                      <a:close/>
                    </a:path>
                  </a:pathLst>
                </a:custGeom>
                <a:solidFill>
                  <a:srgbClr val="00B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38" name="Freeform 61"/>
                <p:cNvSpPr>
                  <a:spLocks/>
                </p:cNvSpPr>
                <p:nvPr/>
              </p:nvSpPr>
              <p:spPr bwMode="auto">
                <a:xfrm>
                  <a:off x="2774" y="1172"/>
                  <a:ext cx="296" cy="230"/>
                </a:xfrm>
                <a:custGeom>
                  <a:avLst/>
                  <a:gdLst>
                    <a:gd name="T0" fmla="*/ 268 w 296"/>
                    <a:gd name="T1" fmla="*/ 0 h 230"/>
                    <a:gd name="T2" fmla="*/ 268 w 296"/>
                    <a:gd name="T3" fmla="*/ 9 h 230"/>
                    <a:gd name="T4" fmla="*/ 277 w 296"/>
                    <a:gd name="T5" fmla="*/ 19 h 230"/>
                    <a:gd name="T6" fmla="*/ 287 w 296"/>
                    <a:gd name="T7" fmla="*/ 29 h 230"/>
                    <a:gd name="T8" fmla="*/ 296 w 296"/>
                    <a:gd name="T9" fmla="*/ 29 h 230"/>
                    <a:gd name="T10" fmla="*/ 296 w 296"/>
                    <a:gd name="T11" fmla="*/ 38 h 230"/>
                    <a:gd name="T12" fmla="*/ 296 w 296"/>
                    <a:gd name="T13" fmla="*/ 48 h 230"/>
                    <a:gd name="T14" fmla="*/ 296 w 296"/>
                    <a:gd name="T15" fmla="*/ 57 h 230"/>
                    <a:gd name="T16" fmla="*/ 287 w 296"/>
                    <a:gd name="T17" fmla="*/ 57 h 230"/>
                    <a:gd name="T18" fmla="*/ 277 w 296"/>
                    <a:gd name="T19" fmla="*/ 67 h 230"/>
                    <a:gd name="T20" fmla="*/ 268 w 296"/>
                    <a:gd name="T21" fmla="*/ 67 h 230"/>
                    <a:gd name="T22" fmla="*/ 249 w 296"/>
                    <a:gd name="T23" fmla="*/ 67 h 230"/>
                    <a:gd name="T24" fmla="*/ 239 w 296"/>
                    <a:gd name="T25" fmla="*/ 57 h 230"/>
                    <a:gd name="T26" fmla="*/ 230 w 296"/>
                    <a:gd name="T27" fmla="*/ 48 h 230"/>
                    <a:gd name="T28" fmla="*/ 220 w 296"/>
                    <a:gd name="T29" fmla="*/ 48 h 230"/>
                    <a:gd name="T30" fmla="*/ 201 w 296"/>
                    <a:gd name="T31" fmla="*/ 48 h 230"/>
                    <a:gd name="T32" fmla="*/ 191 w 296"/>
                    <a:gd name="T33" fmla="*/ 48 h 230"/>
                    <a:gd name="T34" fmla="*/ 182 w 296"/>
                    <a:gd name="T35" fmla="*/ 57 h 230"/>
                    <a:gd name="T36" fmla="*/ 172 w 296"/>
                    <a:gd name="T37" fmla="*/ 57 h 230"/>
                    <a:gd name="T38" fmla="*/ 163 w 296"/>
                    <a:gd name="T39" fmla="*/ 76 h 230"/>
                    <a:gd name="T40" fmla="*/ 163 w 296"/>
                    <a:gd name="T41" fmla="*/ 86 h 230"/>
                    <a:gd name="T42" fmla="*/ 163 w 296"/>
                    <a:gd name="T43" fmla="*/ 96 h 230"/>
                    <a:gd name="T44" fmla="*/ 172 w 296"/>
                    <a:gd name="T45" fmla="*/ 105 h 230"/>
                    <a:gd name="T46" fmla="*/ 182 w 296"/>
                    <a:gd name="T47" fmla="*/ 105 h 230"/>
                    <a:gd name="T48" fmla="*/ 201 w 296"/>
                    <a:gd name="T49" fmla="*/ 115 h 230"/>
                    <a:gd name="T50" fmla="*/ 220 w 296"/>
                    <a:gd name="T51" fmla="*/ 115 h 230"/>
                    <a:gd name="T52" fmla="*/ 239 w 296"/>
                    <a:gd name="T53" fmla="*/ 115 h 230"/>
                    <a:gd name="T54" fmla="*/ 258 w 296"/>
                    <a:gd name="T55" fmla="*/ 115 h 230"/>
                    <a:gd name="T56" fmla="*/ 268 w 296"/>
                    <a:gd name="T57" fmla="*/ 124 h 230"/>
                    <a:gd name="T58" fmla="*/ 277 w 296"/>
                    <a:gd name="T59" fmla="*/ 134 h 230"/>
                    <a:gd name="T60" fmla="*/ 277 w 296"/>
                    <a:gd name="T61" fmla="*/ 143 h 230"/>
                    <a:gd name="T62" fmla="*/ 277 w 296"/>
                    <a:gd name="T63" fmla="*/ 153 h 230"/>
                    <a:gd name="T64" fmla="*/ 268 w 296"/>
                    <a:gd name="T65" fmla="*/ 163 h 230"/>
                    <a:gd name="T66" fmla="*/ 258 w 296"/>
                    <a:gd name="T67" fmla="*/ 172 h 230"/>
                    <a:gd name="T68" fmla="*/ 210 w 296"/>
                    <a:gd name="T69" fmla="*/ 172 h 230"/>
                    <a:gd name="T70" fmla="*/ 182 w 296"/>
                    <a:gd name="T71" fmla="*/ 172 h 230"/>
                    <a:gd name="T72" fmla="*/ 153 w 296"/>
                    <a:gd name="T73" fmla="*/ 163 h 230"/>
                    <a:gd name="T74" fmla="*/ 134 w 296"/>
                    <a:gd name="T75" fmla="*/ 163 h 230"/>
                    <a:gd name="T76" fmla="*/ 115 w 296"/>
                    <a:gd name="T77" fmla="*/ 172 h 230"/>
                    <a:gd name="T78" fmla="*/ 105 w 296"/>
                    <a:gd name="T79" fmla="*/ 172 h 230"/>
                    <a:gd name="T80" fmla="*/ 105 w 296"/>
                    <a:gd name="T81" fmla="*/ 182 h 230"/>
                    <a:gd name="T82" fmla="*/ 115 w 296"/>
                    <a:gd name="T83" fmla="*/ 191 h 230"/>
                    <a:gd name="T84" fmla="*/ 115 w 296"/>
                    <a:gd name="T85" fmla="*/ 201 h 230"/>
                    <a:gd name="T86" fmla="*/ 115 w 296"/>
                    <a:gd name="T87" fmla="*/ 201 h 230"/>
                    <a:gd name="T88" fmla="*/ 105 w 296"/>
                    <a:gd name="T89" fmla="*/ 210 h 230"/>
                    <a:gd name="T90" fmla="*/ 96 w 296"/>
                    <a:gd name="T91" fmla="*/ 220 h 230"/>
                    <a:gd name="T92" fmla="*/ 77 w 296"/>
                    <a:gd name="T93" fmla="*/ 220 h 230"/>
                    <a:gd name="T94" fmla="*/ 67 w 296"/>
                    <a:gd name="T95" fmla="*/ 220 h 230"/>
                    <a:gd name="T96" fmla="*/ 48 w 296"/>
                    <a:gd name="T97" fmla="*/ 230 h 230"/>
                    <a:gd name="T98" fmla="*/ 38 w 296"/>
                    <a:gd name="T99" fmla="*/ 220 h 230"/>
                    <a:gd name="T100" fmla="*/ 29 w 296"/>
                    <a:gd name="T101" fmla="*/ 220 h 230"/>
                    <a:gd name="T102" fmla="*/ 19 w 296"/>
                    <a:gd name="T103" fmla="*/ 220 h 230"/>
                    <a:gd name="T104" fmla="*/ 10 w 296"/>
                    <a:gd name="T105" fmla="*/ 210 h 230"/>
                    <a:gd name="T106" fmla="*/ 0 w 296"/>
                    <a:gd name="T107" fmla="*/ 201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96"/>
                    <a:gd name="T163" fmla="*/ 0 h 230"/>
                    <a:gd name="T164" fmla="*/ 296 w 29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96" h="230">
                      <a:moveTo>
                        <a:pt x="153" y="9"/>
                      </a:moveTo>
                      <a:lnTo>
                        <a:pt x="268" y="0"/>
                      </a:lnTo>
                      <a:lnTo>
                        <a:pt x="268" y="9"/>
                      </a:lnTo>
                      <a:lnTo>
                        <a:pt x="277" y="9"/>
                      </a:lnTo>
                      <a:lnTo>
                        <a:pt x="277" y="19"/>
                      </a:lnTo>
                      <a:lnTo>
                        <a:pt x="287" y="19"/>
                      </a:lnTo>
                      <a:lnTo>
                        <a:pt x="287" y="29"/>
                      </a:lnTo>
                      <a:lnTo>
                        <a:pt x="296" y="29"/>
                      </a:lnTo>
                      <a:lnTo>
                        <a:pt x="296" y="38"/>
                      </a:lnTo>
                      <a:lnTo>
                        <a:pt x="296" y="48"/>
                      </a:lnTo>
                      <a:lnTo>
                        <a:pt x="296" y="57"/>
                      </a:lnTo>
                      <a:lnTo>
                        <a:pt x="287" y="57"/>
                      </a:lnTo>
                      <a:lnTo>
                        <a:pt x="287" y="67"/>
                      </a:lnTo>
                      <a:lnTo>
                        <a:pt x="277" y="67"/>
                      </a:lnTo>
                      <a:lnTo>
                        <a:pt x="268" y="67"/>
                      </a:lnTo>
                      <a:lnTo>
                        <a:pt x="258" y="67"/>
                      </a:lnTo>
                      <a:lnTo>
                        <a:pt x="249" y="67"/>
                      </a:lnTo>
                      <a:lnTo>
                        <a:pt x="239" y="57"/>
                      </a:lnTo>
                      <a:lnTo>
                        <a:pt x="230" y="57"/>
                      </a:lnTo>
                      <a:lnTo>
                        <a:pt x="230" y="48"/>
                      </a:lnTo>
                      <a:lnTo>
                        <a:pt x="220" y="48"/>
                      </a:lnTo>
                      <a:lnTo>
                        <a:pt x="210" y="48"/>
                      </a:lnTo>
                      <a:lnTo>
                        <a:pt x="201" y="48"/>
                      </a:lnTo>
                      <a:lnTo>
                        <a:pt x="191" y="48"/>
                      </a:lnTo>
                      <a:lnTo>
                        <a:pt x="182" y="57"/>
                      </a:lnTo>
                      <a:lnTo>
                        <a:pt x="172" y="57"/>
                      </a:lnTo>
                      <a:lnTo>
                        <a:pt x="163" y="67"/>
                      </a:lnTo>
                      <a:lnTo>
                        <a:pt x="163" y="76"/>
                      </a:lnTo>
                      <a:lnTo>
                        <a:pt x="163" y="86"/>
                      </a:lnTo>
                      <a:lnTo>
                        <a:pt x="163" y="96"/>
                      </a:lnTo>
                      <a:lnTo>
                        <a:pt x="172" y="96"/>
                      </a:lnTo>
                      <a:lnTo>
                        <a:pt x="172" y="105"/>
                      </a:lnTo>
                      <a:lnTo>
                        <a:pt x="182" y="105"/>
                      </a:lnTo>
                      <a:lnTo>
                        <a:pt x="191" y="115"/>
                      </a:lnTo>
                      <a:lnTo>
                        <a:pt x="201" y="115"/>
                      </a:lnTo>
                      <a:lnTo>
                        <a:pt x="220" y="115"/>
                      </a:lnTo>
                      <a:lnTo>
                        <a:pt x="230" y="115"/>
                      </a:lnTo>
                      <a:lnTo>
                        <a:pt x="239" y="115"/>
                      </a:lnTo>
                      <a:lnTo>
                        <a:pt x="249" y="115"/>
                      </a:lnTo>
                      <a:lnTo>
                        <a:pt x="258" y="115"/>
                      </a:lnTo>
                      <a:lnTo>
                        <a:pt x="268" y="115"/>
                      </a:lnTo>
                      <a:lnTo>
                        <a:pt x="268" y="124"/>
                      </a:lnTo>
                      <a:lnTo>
                        <a:pt x="277" y="124"/>
                      </a:lnTo>
                      <a:lnTo>
                        <a:pt x="277" y="134"/>
                      </a:lnTo>
                      <a:lnTo>
                        <a:pt x="277" y="143"/>
                      </a:lnTo>
                      <a:lnTo>
                        <a:pt x="277" y="153"/>
                      </a:lnTo>
                      <a:lnTo>
                        <a:pt x="268" y="153"/>
                      </a:lnTo>
                      <a:lnTo>
                        <a:pt x="268" y="163"/>
                      </a:lnTo>
                      <a:lnTo>
                        <a:pt x="258" y="163"/>
                      </a:lnTo>
                      <a:lnTo>
                        <a:pt x="258" y="172"/>
                      </a:lnTo>
                      <a:lnTo>
                        <a:pt x="230" y="172"/>
                      </a:lnTo>
                      <a:lnTo>
                        <a:pt x="210" y="172"/>
                      </a:lnTo>
                      <a:lnTo>
                        <a:pt x="201" y="172"/>
                      </a:lnTo>
                      <a:lnTo>
                        <a:pt x="182" y="172"/>
                      </a:lnTo>
                      <a:lnTo>
                        <a:pt x="172" y="172"/>
                      </a:lnTo>
                      <a:lnTo>
                        <a:pt x="153" y="163"/>
                      </a:lnTo>
                      <a:lnTo>
                        <a:pt x="144" y="163"/>
                      </a:lnTo>
                      <a:lnTo>
                        <a:pt x="134" y="163"/>
                      </a:lnTo>
                      <a:lnTo>
                        <a:pt x="124" y="172"/>
                      </a:lnTo>
                      <a:lnTo>
                        <a:pt x="115" y="172"/>
                      </a:lnTo>
                      <a:lnTo>
                        <a:pt x="105" y="172"/>
                      </a:lnTo>
                      <a:lnTo>
                        <a:pt x="105" y="182"/>
                      </a:lnTo>
                      <a:lnTo>
                        <a:pt x="115" y="191"/>
                      </a:lnTo>
                      <a:lnTo>
                        <a:pt x="115" y="201"/>
                      </a:lnTo>
                      <a:lnTo>
                        <a:pt x="115" y="210"/>
                      </a:lnTo>
                      <a:lnTo>
                        <a:pt x="105" y="210"/>
                      </a:lnTo>
                      <a:lnTo>
                        <a:pt x="96" y="220"/>
                      </a:lnTo>
                      <a:lnTo>
                        <a:pt x="86" y="220"/>
                      </a:lnTo>
                      <a:lnTo>
                        <a:pt x="77" y="220"/>
                      </a:lnTo>
                      <a:lnTo>
                        <a:pt x="67" y="220"/>
                      </a:lnTo>
                      <a:lnTo>
                        <a:pt x="57" y="230"/>
                      </a:lnTo>
                      <a:lnTo>
                        <a:pt x="48" y="230"/>
                      </a:lnTo>
                      <a:lnTo>
                        <a:pt x="38" y="220"/>
                      </a:lnTo>
                      <a:lnTo>
                        <a:pt x="29" y="220"/>
                      </a:lnTo>
                      <a:lnTo>
                        <a:pt x="19" y="220"/>
                      </a:lnTo>
                      <a:lnTo>
                        <a:pt x="10" y="210"/>
                      </a:lnTo>
                      <a:lnTo>
                        <a:pt x="0" y="210"/>
                      </a:lnTo>
                      <a:lnTo>
                        <a:pt x="0" y="201"/>
                      </a:lnTo>
                      <a:lnTo>
                        <a:pt x="153" y="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434" name="Rectangle 62"/>
              <p:cNvSpPr>
                <a:spLocks noChangeArrowheads="1"/>
              </p:cNvSpPr>
              <p:nvPr/>
            </p:nvSpPr>
            <p:spPr bwMode="auto">
              <a:xfrm>
                <a:off x="2927" y="1727"/>
                <a:ext cx="335" cy="29"/>
              </a:xfrm>
              <a:prstGeom prst="rect">
                <a:avLst/>
              </a:prstGeom>
              <a:solidFill>
                <a:srgbClr val="808000"/>
              </a:solidFill>
              <a:ln w="15875">
                <a:solidFill>
                  <a:srgbClr val="000000"/>
                </a:solidFill>
                <a:miter lim="800000"/>
                <a:headEnd/>
                <a:tailEnd/>
              </a:ln>
            </p:spPr>
            <p:txBody>
              <a:bodyPr/>
              <a:lstStyle/>
              <a:p>
                <a:endParaRPr lang="en-US"/>
              </a:p>
            </p:txBody>
          </p:sp>
          <p:grpSp>
            <p:nvGrpSpPr>
              <p:cNvPr id="39435" name="Group 63"/>
              <p:cNvGrpSpPr>
                <a:grpSpLocks/>
              </p:cNvGrpSpPr>
              <p:nvPr/>
            </p:nvGrpSpPr>
            <p:grpSpPr bwMode="auto">
              <a:xfrm>
                <a:off x="2889" y="1469"/>
                <a:ext cx="411" cy="258"/>
                <a:chOff x="2889" y="1469"/>
                <a:chExt cx="411" cy="258"/>
              </a:xfrm>
            </p:grpSpPr>
            <p:sp>
              <p:nvSpPr>
                <p:cNvPr id="39535" name="Freeform 64"/>
                <p:cNvSpPr>
                  <a:spLocks/>
                </p:cNvSpPr>
                <p:nvPr/>
              </p:nvSpPr>
              <p:spPr bwMode="auto">
                <a:xfrm>
                  <a:off x="2889" y="1469"/>
                  <a:ext cx="411" cy="258"/>
                </a:xfrm>
                <a:custGeom>
                  <a:avLst/>
                  <a:gdLst>
                    <a:gd name="T0" fmla="*/ 373 w 411"/>
                    <a:gd name="T1" fmla="*/ 47 h 258"/>
                    <a:gd name="T2" fmla="*/ 354 w 411"/>
                    <a:gd name="T3" fmla="*/ 57 h 258"/>
                    <a:gd name="T4" fmla="*/ 334 w 411"/>
                    <a:gd name="T5" fmla="*/ 57 h 258"/>
                    <a:gd name="T6" fmla="*/ 306 w 411"/>
                    <a:gd name="T7" fmla="*/ 67 h 258"/>
                    <a:gd name="T8" fmla="*/ 277 w 411"/>
                    <a:gd name="T9" fmla="*/ 76 h 258"/>
                    <a:gd name="T10" fmla="*/ 248 w 411"/>
                    <a:gd name="T11" fmla="*/ 86 h 258"/>
                    <a:gd name="T12" fmla="*/ 229 w 411"/>
                    <a:gd name="T13" fmla="*/ 86 h 258"/>
                    <a:gd name="T14" fmla="*/ 210 w 411"/>
                    <a:gd name="T15" fmla="*/ 76 h 258"/>
                    <a:gd name="T16" fmla="*/ 210 w 411"/>
                    <a:gd name="T17" fmla="*/ 67 h 258"/>
                    <a:gd name="T18" fmla="*/ 210 w 411"/>
                    <a:gd name="T19" fmla="*/ 57 h 258"/>
                    <a:gd name="T20" fmla="*/ 220 w 411"/>
                    <a:gd name="T21" fmla="*/ 47 h 258"/>
                    <a:gd name="T22" fmla="*/ 239 w 411"/>
                    <a:gd name="T23" fmla="*/ 38 h 258"/>
                    <a:gd name="T24" fmla="*/ 258 w 411"/>
                    <a:gd name="T25" fmla="*/ 28 h 258"/>
                    <a:gd name="T26" fmla="*/ 277 w 411"/>
                    <a:gd name="T27" fmla="*/ 19 h 258"/>
                    <a:gd name="T28" fmla="*/ 277 w 411"/>
                    <a:gd name="T29" fmla="*/ 9 h 258"/>
                    <a:gd name="T30" fmla="*/ 258 w 411"/>
                    <a:gd name="T31" fmla="*/ 0 h 258"/>
                    <a:gd name="T32" fmla="*/ 239 w 411"/>
                    <a:gd name="T33" fmla="*/ 0 h 258"/>
                    <a:gd name="T34" fmla="*/ 210 w 411"/>
                    <a:gd name="T35" fmla="*/ 9 h 258"/>
                    <a:gd name="T36" fmla="*/ 191 w 411"/>
                    <a:gd name="T37" fmla="*/ 19 h 258"/>
                    <a:gd name="T38" fmla="*/ 162 w 411"/>
                    <a:gd name="T39" fmla="*/ 28 h 258"/>
                    <a:gd name="T40" fmla="*/ 134 w 411"/>
                    <a:gd name="T41" fmla="*/ 47 h 258"/>
                    <a:gd name="T42" fmla="*/ 105 w 411"/>
                    <a:gd name="T43" fmla="*/ 57 h 258"/>
                    <a:gd name="T44" fmla="*/ 76 w 411"/>
                    <a:gd name="T45" fmla="*/ 57 h 258"/>
                    <a:gd name="T46" fmla="*/ 57 w 411"/>
                    <a:gd name="T47" fmla="*/ 57 h 258"/>
                    <a:gd name="T48" fmla="*/ 67 w 411"/>
                    <a:gd name="T49" fmla="*/ 76 h 258"/>
                    <a:gd name="T50" fmla="*/ 0 w 411"/>
                    <a:gd name="T51" fmla="*/ 114 h 258"/>
                    <a:gd name="T52" fmla="*/ 0 w 411"/>
                    <a:gd name="T53" fmla="*/ 143 h 258"/>
                    <a:gd name="T54" fmla="*/ 0 w 411"/>
                    <a:gd name="T55" fmla="*/ 162 h 258"/>
                    <a:gd name="T56" fmla="*/ 9 w 411"/>
                    <a:gd name="T57" fmla="*/ 181 h 258"/>
                    <a:gd name="T58" fmla="*/ 19 w 411"/>
                    <a:gd name="T59" fmla="*/ 191 h 258"/>
                    <a:gd name="T60" fmla="*/ 38 w 411"/>
                    <a:gd name="T61" fmla="*/ 191 h 258"/>
                    <a:gd name="T62" fmla="*/ 67 w 411"/>
                    <a:gd name="T63" fmla="*/ 191 h 258"/>
                    <a:gd name="T64" fmla="*/ 76 w 411"/>
                    <a:gd name="T65" fmla="*/ 200 h 258"/>
                    <a:gd name="T66" fmla="*/ 67 w 411"/>
                    <a:gd name="T67" fmla="*/ 220 h 258"/>
                    <a:gd name="T68" fmla="*/ 57 w 411"/>
                    <a:gd name="T69" fmla="*/ 239 h 258"/>
                    <a:gd name="T70" fmla="*/ 48 w 411"/>
                    <a:gd name="T71" fmla="*/ 248 h 258"/>
                    <a:gd name="T72" fmla="*/ 382 w 411"/>
                    <a:gd name="T73" fmla="*/ 248 h 258"/>
                    <a:gd name="T74" fmla="*/ 382 w 411"/>
                    <a:gd name="T75" fmla="*/ 239 h 258"/>
                    <a:gd name="T76" fmla="*/ 392 w 411"/>
                    <a:gd name="T77" fmla="*/ 229 h 258"/>
                    <a:gd name="T78" fmla="*/ 401 w 411"/>
                    <a:gd name="T79" fmla="*/ 210 h 258"/>
                    <a:gd name="T80" fmla="*/ 411 w 411"/>
                    <a:gd name="T81" fmla="*/ 200 h 258"/>
                    <a:gd name="T82" fmla="*/ 411 w 411"/>
                    <a:gd name="T83" fmla="*/ 191 h 258"/>
                    <a:gd name="T84" fmla="*/ 401 w 411"/>
                    <a:gd name="T85" fmla="*/ 181 h 258"/>
                    <a:gd name="T86" fmla="*/ 306 w 411"/>
                    <a:gd name="T87" fmla="*/ 162 h 258"/>
                    <a:gd name="T88" fmla="*/ 315 w 411"/>
                    <a:gd name="T89" fmla="*/ 143 h 258"/>
                    <a:gd name="T90" fmla="*/ 334 w 411"/>
                    <a:gd name="T91" fmla="*/ 134 h 258"/>
                    <a:gd name="T92" fmla="*/ 344 w 411"/>
                    <a:gd name="T93" fmla="*/ 134 h 258"/>
                    <a:gd name="T94" fmla="*/ 373 w 411"/>
                    <a:gd name="T95" fmla="*/ 134 h 258"/>
                    <a:gd name="T96" fmla="*/ 382 w 411"/>
                    <a:gd name="T97" fmla="*/ 124 h 258"/>
                    <a:gd name="T98" fmla="*/ 392 w 411"/>
                    <a:gd name="T99" fmla="*/ 105 h 258"/>
                    <a:gd name="T100" fmla="*/ 392 w 411"/>
                    <a:gd name="T101" fmla="*/ 86 h 258"/>
                    <a:gd name="T102" fmla="*/ 382 w 411"/>
                    <a:gd name="T103" fmla="*/ 67 h 2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1"/>
                    <a:gd name="T157" fmla="*/ 0 h 258"/>
                    <a:gd name="T158" fmla="*/ 411 w 411"/>
                    <a:gd name="T159" fmla="*/ 258 h 25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1" h="258">
                      <a:moveTo>
                        <a:pt x="382" y="57"/>
                      </a:moveTo>
                      <a:lnTo>
                        <a:pt x="382" y="57"/>
                      </a:lnTo>
                      <a:lnTo>
                        <a:pt x="373" y="47"/>
                      </a:lnTo>
                      <a:lnTo>
                        <a:pt x="363" y="47"/>
                      </a:lnTo>
                      <a:lnTo>
                        <a:pt x="354" y="57"/>
                      </a:lnTo>
                      <a:lnTo>
                        <a:pt x="344" y="57"/>
                      </a:lnTo>
                      <a:lnTo>
                        <a:pt x="334" y="57"/>
                      </a:lnTo>
                      <a:lnTo>
                        <a:pt x="325" y="57"/>
                      </a:lnTo>
                      <a:lnTo>
                        <a:pt x="315" y="67"/>
                      </a:lnTo>
                      <a:lnTo>
                        <a:pt x="306" y="67"/>
                      </a:lnTo>
                      <a:lnTo>
                        <a:pt x="296" y="67"/>
                      </a:lnTo>
                      <a:lnTo>
                        <a:pt x="287" y="76"/>
                      </a:lnTo>
                      <a:lnTo>
                        <a:pt x="277" y="76"/>
                      </a:lnTo>
                      <a:lnTo>
                        <a:pt x="268" y="76"/>
                      </a:lnTo>
                      <a:lnTo>
                        <a:pt x="258" y="86"/>
                      </a:lnTo>
                      <a:lnTo>
                        <a:pt x="248" y="86"/>
                      </a:lnTo>
                      <a:lnTo>
                        <a:pt x="239" y="86"/>
                      </a:lnTo>
                      <a:lnTo>
                        <a:pt x="229" y="86"/>
                      </a:lnTo>
                      <a:lnTo>
                        <a:pt x="220" y="86"/>
                      </a:lnTo>
                      <a:lnTo>
                        <a:pt x="210" y="76"/>
                      </a:lnTo>
                      <a:lnTo>
                        <a:pt x="210" y="67"/>
                      </a:lnTo>
                      <a:lnTo>
                        <a:pt x="210" y="57"/>
                      </a:lnTo>
                      <a:lnTo>
                        <a:pt x="220" y="47"/>
                      </a:lnTo>
                      <a:lnTo>
                        <a:pt x="229" y="38"/>
                      </a:lnTo>
                      <a:lnTo>
                        <a:pt x="239" y="38"/>
                      </a:lnTo>
                      <a:lnTo>
                        <a:pt x="248" y="38"/>
                      </a:lnTo>
                      <a:lnTo>
                        <a:pt x="248" y="28"/>
                      </a:lnTo>
                      <a:lnTo>
                        <a:pt x="258" y="28"/>
                      </a:lnTo>
                      <a:lnTo>
                        <a:pt x="268" y="28"/>
                      </a:lnTo>
                      <a:lnTo>
                        <a:pt x="277" y="19"/>
                      </a:lnTo>
                      <a:lnTo>
                        <a:pt x="277" y="9"/>
                      </a:lnTo>
                      <a:lnTo>
                        <a:pt x="268" y="9"/>
                      </a:lnTo>
                      <a:lnTo>
                        <a:pt x="268" y="0"/>
                      </a:lnTo>
                      <a:lnTo>
                        <a:pt x="258" y="0"/>
                      </a:lnTo>
                      <a:lnTo>
                        <a:pt x="248" y="0"/>
                      </a:lnTo>
                      <a:lnTo>
                        <a:pt x="239" y="0"/>
                      </a:lnTo>
                      <a:lnTo>
                        <a:pt x="229" y="0"/>
                      </a:lnTo>
                      <a:lnTo>
                        <a:pt x="220" y="0"/>
                      </a:lnTo>
                      <a:lnTo>
                        <a:pt x="210" y="9"/>
                      </a:lnTo>
                      <a:lnTo>
                        <a:pt x="201" y="9"/>
                      </a:lnTo>
                      <a:lnTo>
                        <a:pt x="191" y="19"/>
                      </a:lnTo>
                      <a:lnTo>
                        <a:pt x="181" y="19"/>
                      </a:lnTo>
                      <a:lnTo>
                        <a:pt x="172" y="28"/>
                      </a:lnTo>
                      <a:lnTo>
                        <a:pt x="162" y="28"/>
                      </a:lnTo>
                      <a:lnTo>
                        <a:pt x="153" y="38"/>
                      </a:lnTo>
                      <a:lnTo>
                        <a:pt x="143" y="38"/>
                      </a:lnTo>
                      <a:lnTo>
                        <a:pt x="134" y="47"/>
                      </a:lnTo>
                      <a:lnTo>
                        <a:pt x="124" y="47"/>
                      </a:lnTo>
                      <a:lnTo>
                        <a:pt x="115" y="47"/>
                      </a:lnTo>
                      <a:lnTo>
                        <a:pt x="105" y="57"/>
                      </a:lnTo>
                      <a:lnTo>
                        <a:pt x="95" y="57"/>
                      </a:lnTo>
                      <a:lnTo>
                        <a:pt x="86" y="57"/>
                      </a:lnTo>
                      <a:lnTo>
                        <a:pt x="76" y="57"/>
                      </a:lnTo>
                      <a:lnTo>
                        <a:pt x="67" y="57"/>
                      </a:lnTo>
                      <a:lnTo>
                        <a:pt x="57" y="57"/>
                      </a:lnTo>
                      <a:lnTo>
                        <a:pt x="57" y="67"/>
                      </a:lnTo>
                      <a:lnTo>
                        <a:pt x="67" y="76"/>
                      </a:lnTo>
                      <a:lnTo>
                        <a:pt x="67" y="86"/>
                      </a:lnTo>
                      <a:lnTo>
                        <a:pt x="38" y="114"/>
                      </a:lnTo>
                      <a:lnTo>
                        <a:pt x="0" y="114"/>
                      </a:lnTo>
                      <a:lnTo>
                        <a:pt x="9" y="134"/>
                      </a:lnTo>
                      <a:lnTo>
                        <a:pt x="0" y="143"/>
                      </a:lnTo>
                      <a:lnTo>
                        <a:pt x="0" y="153"/>
                      </a:lnTo>
                      <a:lnTo>
                        <a:pt x="0" y="162"/>
                      </a:lnTo>
                      <a:lnTo>
                        <a:pt x="9" y="172"/>
                      </a:lnTo>
                      <a:lnTo>
                        <a:pt x="9" y="181"/>
                      </a:lnTo>
                      <a:lnTo>
                        <a:pt x="19" y="191"/>
                      </a:lnTo>
                      <a:lnTo>
                        <a:pt x="29" y="191"/>
                      </a:lnTo>
                      <a:lnTo>
                        <a:pt x="38" y="191"/>
                      </a:lnTo>
                      <a:lnTo>
                        <a:pt x="48" y="191"/>
                      </a:lnTo>
                      <a:lnTo>
                        <a:pt x="57" y="191"/>
                      </a:lnTo>
                      <a:lnTo>
                        <a:pt x="67" y="191"/>
                      </a:lnTo>
                      <a:lnTo>
                        <a:pt x="76" y="200"/>
                      </a:lnTo>
                      <a:lnTo>
                        <a:pt x="67" y="210"/>
                      </a:lnTo>
                      <a:lnTo>
                        <a:pt x="67" y="220"/>
                      </a:lnTo>
                      <a:lnTo>
                        <a:pt x="67" y="229"/>
                      </a:lnTo>
                      <a:lnTo>
                        <a:pt x="57" y="239"/>
                      </a:lnTo>
                      <a:lnTo>
                        <a:pt x="48" y="248"/>
                      </a:lnTo>
                      <a:lnTo>
                        <a:pt x="38" y="258"/>
                      </a:lnTo>
                      <a:lnTo>
                        <a:pt x="382" y="258"/>
                      </a:lnTo>
                      <a:lnTo>
                        <a:pt x="382" y="248"/>
                      </a:lnTo>
                      <a:lnTo>
                        <a:pt x="382" y="239"/>
                      </a:lnTo>
                      <a:lnTo>
                        <a:pt x="392" y="229"/>
                      </a:lnTo>
                      <a:lnTo>
                        <a:pt x="401" y="220"/>
                      </a:lnTo>
                      <a:lnTo>
                        <a:pt x="401" y="210"/>
                      </a:lnTo>
                      <a:lnTo>
                        <a:pt x="411" y="210"/>
                      </a:lnTo>
                      <a:lnTo>
                        <a:pt x="411" y="200"/>
                      </a:lnTo>
                      <a:lnTo>
                        <a:pt x="411" y="191"/>
                      </a:lnTo>
                      <a:lnTo>
                        <a:pt x="401" y="181"/>
                      </a:lnTo>
                      <a:lnTo>
                        <a:pt x="392" y="181"/>
                      </a:lnTo>
                      <a:lnTo>
                        <a:pt x="287" y="181"/>
                      </a:lnTo>
                      <a:lnTo>
                        <a:pt x="306" y="162"/>
                      </a:lnTo>
                      <a:lnTo>
                        <a:pt x="315" y="153"/>
                      </a:lnTo>
                      <a:lnTo>
                        <a:pt x="315" y="143"/>
                      </a:lnTo>
                      <a:lnTo>
                        <a:pt x="325" y="143"/>
                      </a:lnTo>
                      <a:lnTo>
                        <a:pt x="334" y="134"/>
                      </a:lnTo>
                      <a:lnTo>
                        <a:pt x="344" y="134"/>
                      </a:lnTo>
                      <a:lnTo>
                        <a:pt x="354" y="134"/>
                      </a:lnTo>
                      <a:lnTo>
                        <a:pt x="363" y="134"/>
                      </a:lnTo>
                      <a:lnTo>
                        <a:pt x="373" y="134"/>
                      </a:lnTo>
                      <a:lnTo>
                        <a:pt x="382" y="124"/>
                      </a:lnTo>
                      <a:lnTo>
                        <a:pt x="382" y="114"/>
                      </a:lnTo>
                      <a:lnTo>
                        <a:pt x="392" y="114"/>
                      </a:lnTo>
                      <a:lnTo>
                        <a:pt x="392" y="105"/>
                      </a:lnTo>
                      <a:lnTo>
                        <a:pt x="392" y="95"/>
                      </a:lnTo>
                      <a:lnTo>
                        <a:pt x="392" y="86"/>
                      </a:lnTo>
                      <a:lnTo>
                        <a:pt x="382" y="76"/>
                      </a:lnTo>
                      <a:lnTo>
                        <a:pt x="382" y="67"/>
                      </a:lnTo>
                      <a:lnTo>
                        <a:pt x="392" y="57"/>
                      </a:lnTo>
                      <a:lnTo>
                        <a:pt x="382" y="57"/>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36" name="Freeform 65"/>
                <p:cNvSpPr>
                  <a:spLocks/>
                </p:cNvSpPr>
                <p:nvPr/>
              </p:nvSpPr>
              <p:spPr bwMode="auto">
                <a:xfrm>
                  <a:off x="2889" y="1469"/>
                  <a:ext cx="411" cy="258"/>
                </a:xfrm>
                <a:custGeom>
                  <a:avLst/>
                  <a:gdLst>
                    <a:gd name="T0" fmla="*/ 373 w 411"/>
                    <a:gd name="T1" fmla="*/ 47 h 258"/>
                    <a:gd name="T2" fmla="*/ 354 w 411"/>
                    <a:gd name="T3" fmla="*/ 57 h 258"/>
                    <a:gd name="T4" fmla="*/ 334 w 411"/>
                    <a:gd name="T5" fmla="*/ 57 h 258"/>
                    <a:gd name="T6" fmla="*/ 306 w 411"/>
                    <a:gd name="T7" fmla="*/ 67 h 258"/>
                    <a:gd name="T8" fmla="*/ 277 w 411"/>
                    <a:gd name="T9" fmla="*/ 76 h 258"/>
                    <a:gd name="T10" fmla="*/ 248 w 411"/>
                    <a:gd name="T11" fmla="*/ 86 h 258"/>
                    <a:gd name="T12" fmla="*/ 229 w 411"/>
                    <a:gd name="T13" fmla="*/ 86 h 258"/>
                    <a:gd name="T14" fmla="*/ 210 w 411"/>
                    <a:gd name="T15" fmla="*/ 76 h 258"/>
                    <a:gd name="T16" fmla="*/ 210 w 411"/>
                    <a:gd name="T17" fmla="*/ 67 h 258"/>
                    <a:gd name="T18" fmla="*/ 210 w 411"/>
                    <a:gd name="T19" fmla="*/ 57 h 258"/>
                    <a:gd name="T20" fmla="*/ 220 w 411"/>
                    <a:gd name="T21" fmla="*/ 47 h 258"/>
                    <a:gd name="T22" fmla="*/ 239 w 411"/>
                    <a:gd name="T23" fmla="*/ 38 h 258"/>
                    <a:gd name="T24" fmla="*/ 258 w 411"/>
                    <a:gd name="T25" fmla="*/ 28 h 258"/>
                    <a:gd name="T26" fmla="*/ 277 w 411"/>
                    <a:gd name="T27" fmla="*/ 19 h 258"/>
                    <a:gd name="T28" fmla="*/ 277 w 411"/>
                    <a:gd name="T29" fmla="*/ 9 h 258"/>
                    <a:gd name="T30" fmla="*/ 258 w 411"/>
                    <a:gd name="T31" fmla="*/ 0 h 258"/>
                    <a:gd name="T32" fmla="*/ 239 w 411"/>
                    <a:gd name="T33" fmla="*/ 0 h 258"/>
                    <a:gd name="T34" fmla="*/ 210 w 411"/>
                    <a:gd name="T35" fmla="*/ 9 h 258"/>
                    <a:gd name="T36" fmla="*/ 191 w 411"/>
                    <a:gd name="T37" fmla="*/ 19 h 258"/>
                    <a:gd name="T38" fmla="*/ 162 w 411"/>
                    <a:gd name="T39" fmla="*/ 28 h 258"/>
                    <a:gd name="T40" fmla="*/ 134 w 411"/>
                    <a:gd name="T41" fmla="*/ 47 h 258"/>
                    <a:gd name="T42" fmla="*/ 105 w 411"/>
                    <a:gd name="T43" fmla="*/ 57 h 258"/>
                    <a:gd name="T44" fmla="*/ 76 w 411"/>
                    <a:gd name="T45" fmla="*/ 57 h 258"/>
                    <a:gd name="T46" fmla="*/ 57 w 411"/>
                    <a:gd name="T47" fmla="*/ 57 h 258"/>
                    <a:gd name="T48" fmla="*/ 67 w 411"/>
                    <a:gd name="T49" fmla="*/ 76 h 258"/>
                    <a:gd name="T50" fmla="*/ 0 w 411"/>
                    <a:gd name="T51" fmla="*/ 114 h 258"/>
                    <a:gd name="T52" fmla="*/ 0 w 411"/>
                    <a:gd name="T53" fmla="*/ 143 h 258"/>
                    <a:gd name="T54" fmla="*/ 0 w 411"/>
                    <a:gd name="T55" fmla="*/ 162 h 258"/>
                    <a:gd name="T56" fmla="*/ 9 w 411"/>
                    <a:gd name="T57" fmla="*/ 181 h 258"/>
                    <a:gd name="T58" fmla="*/ 19 w 411"/>
                    <a:gd name="T59" fmla="*/ 191 h 258"/>
                    <a:gd name="T60" fmla="*/ 38 w 411"/>
                    <a:gd name="T61" fmla="*/ 191 h 258"/>
                    <a:gd name="T62" fmla="*/ 67 w 411"/>
                    <a:gd name="T63" fmla="*/ 191 h 258"/>
                    <a:gd name="T64" fmla="*/ 76 w 411"/>
                    <a:gd name="T65" fmla="*/ 200 h 258"/>
                    <a:gd name="T66" fmla="*/ 67 w 411"/>
                    <a:gd name="T67" fmla="*/ 220 h 258"/>
                    <a:gd name="T68" fmla="*/ 57 w 411"/>
                    <a:gd name="T69" fmla="*/ 239 h 258"/>
                    <a:gd name="T70" fmla="*/ 48 w 411"/>
                    <a:gd name="T71" fmla="*/ 248 h 258"/>
                    <a:gd name="T72" fmla="*/ 382 w 411"/>
                    <a:gd name="T73" fmla="*/ 248 h 258"/>
                    <a:gd name="T74" fmla="*/ 382 w 411"/>
                    <a:gd name="T75" fmla="*/ 239 h 258"/>
                    <a:gd name="T76" fmla="*/ 392 w 411"/>
                    <a:gd name="T77" fmla="*/ 229 h 258"/>
                    <a:gd name="T78" fmla="*/ 401 w 411"/>
                    <a:gd name="T79" fmla="*/ 210 h 258"/>
                    <a:gd name="T80" fmla="*/ 411 w 411"/>
                    <a:gd name="T81" fmla="*/ 200 h 258"/>
                    <a:gd name="T82" fmla="*/ 411 w 411"/>
                    <a:gd name="T83" fmla="*/ 191 h 258"/>
                    <a:gd name="T84" fmla="*/ 401 w 411"/>
                    <a:gd name="T85" fmla="*/ 181 h 258"/>
                    <a:gd name="T86" fmla="*/ 306 w 411"/>
                    <a:gd name="T87" fmla="*/ 162 h 258"/>
                    <a:gd name="T88" fmla="*/ 315 w 411"/>
                    <a:gd name="T89" fmla="*/ 143 h 258"/>
                    <a:gd name="T90" fmla="*/ 334 w 411"/>
                    <a:gd name="T91" fmla="*/ 134 h 258"/>
                    <a:gd name="T92" fmla="*/ 344 w 411"/>
                    <a:gd name="T93" fmla="*/ 134 h 258"/>
                    <a:gd name="T94" fmla="*/ 373 w 411"/>
                    <a:gd name="T95" fmla="*/ 134 h 258"/>
                    <a:gd name="T96" fmla="*/ 382 w 411"/>
                    <a:gd name="T97" fmla="*/ 124 h 258"/>
                    <a:gd name="T98" fmla="*/ 392 w 411"/>
                    <a:gd name="T99" fmla="*/ 105 h 258"/>
                    <a:gd name="T100" fmla="*/ 392 w 411"/>
                    <a:gd name="T101" fmla="*/ 86 h 258"/>
                    <a:gd name="T102" fmla="*/ 382 w 411"/>
                    <a:gd name="T103" fmla="*/ 67 h 2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1"/>
                    <a:gd name="T157" fmla="*/ 0 h 258"/>
                    <a:gd name="T158" fmla="*/ 411 w 411"/>
                    <a:gd name="T159" fmla="*/ 258 h 25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1" h="258">
                      <a:moveTo>
                        <a:pt x="382" y="57"/>
                      </a:moveTo>
                      <a:lnTo>
                        <a:pt x="382" y="57"/>
                      </a:lnTo>
                      <a:lnTo>
                        <a:pt x="373" y="47"/>
                      </a:lnTo>
                      <a:lnTo>
                        <a:pt x="363" y="47"/>
                      </a:lnTo>
                      <a:lnTo>
                        <a:pt x="354" y="57"/>
                      </a:lnTo>
                      <a:lnTo>
                        <a:pt x="344" y="57"/>
                      </a:lnTo>
                      <a:lnTo>
                        <a:pt x="334" y="57"/>
                      </a:lnTo>
                      <a:lnTo>
                        <a:pt x="325" y="57"/>
                      </a:lnTo>
                      <a:lnTo>
                        <a:pt x="315" y="67"/>
                      </a:lnTo>
                      <a:lnTo>
                        <a:pt x="306" y="67"/>
                      </a:lnTo>
                      <a:lnTo>
                        <a:pt x="296" y="67"/>
                      </a:lnTo>
                      <a:lnTo>
                        <a:pt x="287" y="76"/>
                      </a:lnTo>
                      <a:lnTo>
                        <a:pt x="277" y="76"/>
                      </a:lnTo>
                      <a:lnTo>
                        <a:pt x="268" y="76"/>
                      </a:lnTo>
                      <a:lnTo>
                        <a:pt x="258" y="86"/>
                      </a:lnTo>
                      <a:lnTo>
                        <a:pt x="248" y="86"/>
                      </a:lnTo>
                      <a:lnTo>
                        <a:pt x="239" y="86"/>
                      </a:lnTo>
                      <a:lnTo>
                        <a:pt x="229" y="86"/>
                      </a:lnTo>
                      <a:lnTo>
                        <a:pt x="220" y="86"/>
                      </a:lnTo>
                      <a:lnTo>
                        <a:pt x="210" y="76"/>
                      </a:lnTo>
                      <a:lnTo>
                        <a:pt x="210" y="67"/>
                      </a:lnTo>
                      <a:lnTo>
                        <a:pt x="210" y="57"/>
                      </a:lnTo>
                      <a:lnTo>
                        <a:pt x="220" y="47"/>
                      </a:lnTo>
                      <a:lnTo>
                        <a:pt x="229" y="38"/>
                      </a:lnTo>
                      <a:lnTo>
                        <a:pt x="239" y="38"/>
                      </a:lnTo>
                      <a:lnTo>
                        <a:pt x="248" y="38"/>
                      </a:lnTo>
                      <a:lnTo>
                        <a:pt x="248" y="28"/>
                      </a:lnTo>
                      <a:lnTo>
                        <a:pt x="258" y="28"/>
                      </a:lnTo>
                      <a:lnTo>
                        <a:pt x="268" y="28"/>
                      </a:lnTo>
                      <a:lnTo>
                        <a:pt x="277" y="19"/>
                      </a:lnTo>
                      <a:lnTo>
                        <a:pt x="277" y="9"/>
                      </a:lnTo>
                      <a:lnTo>
                        <a:pt x="268" y="9"/>
                      </a:lnTo>
                      <a:lnTo>
                        <a:pt x="268" y="0"/>
                      </a:lnTo>
                      <a:lnTo>
                        <a:pt x="258" y="0"/>
                      </a:lnTo>
                      <a:lnTo>
                        <a:pt x="248" y="0"/>
                      </a:lnTo>
                      <a:lnTo>
                        <a:pt x="239" y="0"/>
                      </a:lnTo>
                      <a:lnTo>
                        <a:pt x="229" y="0"/>
                      </a:lnTo>
                      <a:lnTo>
                        <a:pt x="220" y="0"/>
                      </a:lnTo>
                      <a:lnTo>
                        <a:pt x="210" y="9"/>
                      </a:lnTo>
                      <a:lnTo>
                        <a:pt x="201" y="9"/>
                      </a:lnTo>
                      <a:lnTo>
                        <a:pt x="191" y="19"/>
                      </a:lnTo>
                      <a:lnTo>
                        <a:pt x="181" y="19"/>
                      </a:lnTo>
                      <a:lnTo>
                        <a:pt x="172" y="28"/>
                      </a:lnTo>
                      <a:lnTo>
                        <a:pt x="162" y="28"/>
                      </a:lnTo>
                      <a:lnTo>
                        <a:pt x="153" y="38"/>
                      </a:lnTo>
                      <a:lnTo>
                        <a:pt x="143" y="38"/>
                      </a:lnTo>
                      <a:lnTo>
                        <a:pt x="134" y="47"/>
                      </a:lnTo>
                      <a:lnTo>
                        <a:pt x="124" y="47"/>
                      </a:lnTo>
                      <a:lnTo>
                        <a:pt x="115" y="47"/>
                      </a:lnTo>
                      <a:lnTo>
                        <a:pt x="105" y="57"/>
                      </a:lnTo>
                      <a:lnTo>
                        <a:pt x="95" y="57"/>
                      </a:lnTo>
                      <a:lnTo>
                        <a:pt x="86" y="57"/>
                      </a:lnTo>
                      <a:lnTo>
                        <a:pt x="76" y="57"/>
                      </a:lnTo>
                      <a:lnTo>
                        <a:pt x="67" y="57"/>
                      </a:lnTo>
                      <a:lnTo>
                        <a:pt x="57" y="57"/>
                      </a:lnTo>
                      <a:lnTo>
                        <a:pt x="57" y="67"/>
                      </a:lnTo>
                      <a:lnTo>
                        <a:pt x="67" y="76"/>
                      </a:lnTo>
                      <a:lnTo>
                        <a:pt x="67" y="86"/>
                      </a:lnTo>
                      <a:lnTo>
                        <a:pt x="38" y="114"/>
                      </a:lnTo>
                      <a:lnTo>
                        <a:pt x="0" y="114"/>
                      </a:lnTo>
                      <a:lnTo>
                        <a:pt x="9" y="134"/>
                      </a:lnTo>
                      <a:lnTo>
                        <a:pt x="0" y="143"/>
                      </a:lnTo>
                      <a:lnTo>
                        <a:pt x="0" y="153"/>
                      </a:lnTo>
                      <a:lnTo>
                        <a:pt x="0" y="162"/>
                      </a:lnTo>
                      <a:lnTo>
                        <a:pt x="9" y="172"/>
                      </a:lnTo>
                      <a:lnTo>
                        <a:pt x="9" y="181"/>
                      </a:lnTo>
                      <a:lnTo>
                        <a:pt x="19" y="191"/>
                      </a:lnTo>
                      <a:lnTo>
                        <a:pt x="29" y="191"/>
                      </a:lnTo>
                      <a:lnTo>
                        <a:pt x="38" y="191"/>
                      </a:lnTo>
                      <a:lnTo>
                        <a:pt x="48" y="191"/>
                      </a:lnTo>
                      <a:lnTo>
                        <a:pt x="57" y="191"/>
                      </a:lnTo>
                      <a:lnTo>
                        <a:pt x="67" y="191"/>
                      </a:lnTo>
                      <a:lnTo>
                        <a:pt x="76" y="200"/>
                      </a:lnTo>
                      <a:lnTo>
                        <a:pt x="67" y="210"/>
                      </a:lnTo>
                      <a:lnTo>
                        <a:pt x="67" y="220"/>
                      </a:lnTo>
                      <a:lnTo>
                        <a:pt x="67" y="229"/>
                      </a:lnTo>
                      <a:lnTo>
                        <a:pt x="57" y="239"/>
                      </a:lnTo>
                      <a:lnTo>
                        <a:pt x="48" y="248"/>
                      </a:lnTo>
                      <a:lnTo>
                        <a:pt x="38" y="258"/>
                      </a:lnTo>
                      <a:lnTo>
                        <a:pt x="382" y="258"/>
                      </a:lnTo>
                      <a:lnTo>
                        <a:pt x="382" y="248"/>
                      </a:lnTo>
                      <a:lnTo>
                        <a:pt x="382" y="239"/>
                      </a:lnTo>
                      <a:lnTo>
                        <a:pt x="392" y="229"/>
                      </a:lnTo>
                      <a:lnTo>
                        <a:pt x="401" y="220"/>
                      </a:lnTo>
                      <a:lnTo>
                        <a:pt x="401" y="210"/>
                      </a:lnTo>
                      <a:lnTo>
                        <a:pt x="411" y="210"/>
                      </a:lnTo>
                      <a:lnTo>
                        <a:pt x="411" y="200"/>
                      </a:lnTo>
                      <a:lnTo>
                        <a:pt x="411" y="191"/>
                      </a:lnTo>
                      <a:lnTo>
                        <a:pt x="401" y="181"/>
                      </a:lnTo>
                      <a:lnTo>
                        <a:pt x="392" y="181"/>
                      </a:lnTo>
                      <a:lnTo>
                        <a:pt x="287" y="181"/>
                      </a:lnTo>
                      <a:lnTo>
                        <a:pt x="306" y="162"/>
                      </a:lnTo>
                      <a:lnTo>
                        <a:pt x="315" y="153"/>
                      </a:lnTo>
                      <a:lnTo>
                        <a:pt x="315" y="143"/>
                      </a:lnTo>
                      <a:lnTo>
                        <a:pt x="325" y="143"/>
                      </a:lnTo>
                      <a:lnTo>
                        <a:pt x="334" y="134"/>
                      </a:lnTo>
                      <a:lnTo>
                        <a:pt x="344" y="134"/>
                      </a:lnTo>
                      <a:lnTo>
                        <a:pt x="354" y="134"/>
                      </a:lnTo>
                      <a:lnTo>
                        <a:pt x="363" y="134"/>
                      </a:lnTo>
                      <a:lnTo>
                        <a:pt x="373" y="134"/>
                      </a:lnTo>
                      <a:lnTo>
                        <a:pt x="382" y="124"/>
                      </a:lnTo>
                      <a:lnTo>
                        <a:pt x="382" y="114"/>
                      </a:lnTo>
                      <a:lnTo>
                        <a:pt x="392" y="114"/>
                      </a:lnTo>
                      <a:lnTo>
                        <a:pt x="392" y="105"/>
                      </a:lnTo>
                      <a:lnTo>
                        <a:pt x="392" y="95"/>
                      </a:lnTo>
                      <a:lnTo>
                        <a:pt x="392" y="86"/>
                      </a:lnTo>
                      <a:lnTo>
                        <a:pt x="382" y="76"/>
                      </a:lnTo>
                      <a:lnTo>
                        <a:pt x="382" y="67"/>
                      </a:lnTo>
                      <a:lnTo>
                        <a:pt x="392" y="57"/>
                      </a:lnTo>
                      <a:lnTo>
                        <a:pt x="382" y="5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436" name="Rectangle 66"/>
              <p:cNvSpPr>
                <a:spLocks noChangeArrowheads="1"/>
              </p:cNvSpPr>
              <p:nvPr/>
            </p:nvSpPr>
            <p:spPr bwMode="auto">
              <a:xfrm>
                <a:off x="2497" y="1727"/>
                <a:ext cx="430" cy="29"/>
              </a:xfrm>
              <a:prstGeom prst="rect">
                <a:avLst/>
              </a:prstGeom>
              <a:solidFill>
                <a:srgbClr val="5F009F"/>
              </a:solidFill>
              <a:ln w="15875">
                <a:solidFill>
                  <a:srgbClr val="000000"/>
                </a:solidFill>
                <a:miter lim="800000"/>
                <a:headEnd/>
                <a:tailEnd/>
              </a:ln>
            </p:spPr>
            <p:txBody>
              <a:bodyPr/>
              <a:lstStyle/>
              <a:p>
                <a:endParaRPr lang="en-US"/>
              </a:p>
            </p:txBody>
          </p:sp>
          <p:grpSp>
            <p:nvGrpSpPr>
              <p:cNvPr id="39437" name="Group 67"/>
              <p:cNvGrpSpPr>
                <a:grpSpLocks/>
              </p:cNvGrpSpPr>
              <p:nvPr/>
            </p:nvGrpSpPr>
            <p:grpSpPr bwMode="auto">
              <a:xfrm>
                <a:off x="3176" y="1516"/>
                <a:ext cx="478" cy="211"/>
                <a:chOff x="3176" y="1516"/>
                <a:chExt cx="478" cy="211"/>
              </a:xfrm>
            </p:grpSpPr>
            <p:sp>
              <p:nvSpPr>
                <p:cNvPr id="39533" name="Freeform 68"/>
                <p:cNvSpPr>
                  <a:spLocks/>
                </p:cNvSpPr>
                <p:nvPr/>
              </p:nvSpPr>
              <p:spPr bwMode="auto">
                <a:xfrm>
                  <a:off x="3176" y="1516"/>
                  <a:ext cx="478" cy="211"/>
                </a:xfrm>
                <a:custGeom>
                  <a:avLst/>
                  <a:gdLst>
                    <a:gd name="T0" fmla="*/ 76 w 478"/>
                    <a:gd name="T1" fmla="*/ 10 h 211"/>
                    <a:gd name="T2" fmla="*/ 95 w 478"/>
                    <a:gd name="T3" fmla="*/ 10 h 211"/>
                    <a:gd name="T4" fmla="*/ 105 w 478"/>
                    <a:gd name="T5" fmla="*/ 10 h 211"/>
                    <a:gd name="T6" fmla="*/ 114 w 478"/>
                    <a:gd name="T7" fmla="*/ 10 h 211"/>
                    <a:gd name="T8" fmla="*/ 124 w 478"/>
                    <a:gd name="T9" fmla="*/ 10 h 211"/>
                    <a:gd name="T10" fmla="*/ 133 w 478"/>
                    <a:gd name="T11" fmla="*/ 10 h 211"/>
                    <a:gd name="T12" fmla="*/ 143 w 478"/>
                    <a:gd name="T13" fmla="*/ 10 h 211"/>
                    <a:gd name="T14" fmla="*/ 153 w 478"/>
                    <a:gd name="T15" fmla="*/ 0 h 211"/>
                    <a:gd name="T16" fmla="*/ 162 w 478"/>
                    <a:gd name="T17" fmla="*/ 0 h 211"/>
                    <a:gd name="T18" fmla="*/ 172 w 478"/>
                    <a:gd name="T19" fmla="*/ 0 h 211"/>
                    <a:gd name="T20" fmla="*/ 191 w 478"/>
                    <a:gd name="T21" fmla="*/ 0 h 211"/>
                    <a:gd name="T22" fmla="*/ 191 w 478"/>
                    <a:gd name="T23" fmla="*/ 10 h 211"/>
                    <a:gd name="T24" fmla="*/ 191 w 478"/>
                    <a:gd name="T25" fmla="*/ 20 h 211"/>
                    <a:gd name="T26" fmla="*/ 191 w 478"/>
                    <a:gd name="T27" fmla="*/ 29 h 211"/>
                    <a:gd name="T28" fmla="*/ 191 w 478"/>
                    <a:gd name="T29" fmla="*/ 48 h 211"/>
                    <a:gd name="T30" fmla="*/ 200 w 478"/>
                    <a:gd name="T31" fmla="*/ 58 h 211"/>
                    <a:gd name="T32" fmla="*/ 200 w 478"/>
                    <a:gd name="T33" fmla="*/ 58 h 211"/>
                    <a:gd name="T34" fmla="*/ 220 w 478"/>
                    <a:gd name="T35" fmla="*/ 58 h 211"/>
                    <a:gd name="T36" fmla="*/ 229 w 478"/>
                    <a:gd name="T37" fmla="*/ 67 h 211"/>
                    <a:gd name="T38" fmla="*/ 248 w 478"/>
                    <a:gd name="T39" fmla="*/ 58 h 211"/>
                    <a:gd name="T40" fmla="*/ 258 w 478"/>
                    <a:gd name="T41" fmla="*/ 58 h 211"/>
                    <a:gd name="T42" fmla="*/ 267 w 478"/>
                    <a:gd name="T43" fmla="*/ 48 h 211"/>
                    <a:gd name="T44" fmla="*/ 277 w 478"/>
                    <a:gd name="T45" fmla="*/ 39 h 211"/>
                    <a:gd name="T46" fmla="*/ 277 w 478"/>
                    <a:gd name="T47" fmla="*/ 29 h 211"/>
                    <a:gd name="T48" fmla="*/ 286 w 478"/>
                    <a:gd name="T49" fmla="*/ 10 h 211"/>
                    <a:gd name="T50" fmla="*/ 286 w 478"/>
                    <a:gd name="T51" fmla="*/ 0 h 211"/>
                    <a:gd name="T52" fmla="*/ 296 w 478"/>
                    <a:gd name="T53" fmla="*/ 0 h 211"/>
                    <a:gd name="T54" fmla="*/ 67 w 478"/>
                    <a:gd name="T55" fmla="*/ 211 h 211"/>
                    <a:gd name="T56" fmla="*/ 67 w 478"/>
                    <a:gd name="T57" fmla="*/ 201 h 211"/>
                    <a:gd name="T58" fmla="*/ 76 w 478"/>
                    <a:gd name="T59" fmla="*/ 192 h 211"/>
                    <a:gd name="T60" fmla="*/ 76 w 478"/>
                    <a:gd name="T61" fmla="*/ 182 h 211"/>
                    <a:gd name="T62" fmla="*/ 86 w 478"/>
                    <a:gd name="T63" fmla="*/ 173 h 211"/>
                    <a:gd name="T64" fmla="*/ 95 w 478"/>
                    <a:gd name="T65" fmla="*/ 163 h 211"/>
                    <a:gd name="T66" fmla="*/ 95 w 478"/>
                    <a:gd name="T67" fmla="*/ 163 h 211"/>
                    <a:gd name="T68" fmla="*/ 95 w 478"/>
                    <a:gd name="T69" fmla="*/ 144 h 211"/>
                    <a:gd name="T70" fmla="*/ 95 w 478"/>
                    <a:gd name="T71" fmla="*/ 134 h 211"/>
                    <a:gd name="T72" fmla="*/ 86 w 478"/>
                    <a:gd name="T73" fmla="*/ 134 h 211"/>
                    <a:gd name="T74" fmla="*/ 76 w 478"/>
                    <a:gd name="T75" fmla="*/ 134 h 211"/>
                    <a:gd name="T76" fmla="*/ 67 w 478"/>
                    <a:gd name="T77" fmla="*/ 134 h 211"/>
                    <a:gd name="T78" fmla="*/ 57 w 478"/>
                    <a:gd name="T79" fmla="*/ 134 h 211"/>
                    <a:gd name="T80" fmla="*/ 47 w 478"/>
                    <a:gd name="T81" fmla="*/ 134 h 211"/>
                    <a:gd name="T82" fmla="*/ 28 w 478"/>
                    <a:gd name="T83" fmla="*/ 134 h 211"/>
                    <a:gd name="T84" fmla="*/ 19 w 478"/>
                    <a:gd name="T85" fmla="*/ 134 h 211"/>
                    <a:gd name="T86" fmla="*/ 9 w 478"/>
                    <a:gd name="T87" fmla="*/ 134 h 211"/>
                    <a:gd name="T88" fmla="*/ 0 w 478"/>
                    <a:gd name="T89" fmla="*/ 125 h 211"/>
                    <a:gd name="T90" fmla="*/ 0 w 478"/>
                    <a:gd name="T91" fmla="*/ 115 h 211"/>
                    <a:gd name="T92" fmla="*/ 9 w 478"/>
                    <a:gd name="T93" fmla="*/ 106 h 211"/>
                    <a:gd name="T94" fmla="*/ 19 w 478"/>
                    <a:gd name="T95" fmla="*/ 96 h 211"/>
                    <a:gd name="T96" fmla="*/ 19 w 478"/>
                    <a:gd name="T97" fmla="*/ 87 h 211"/>
                    <a:gd name="T98" fmla="*/ 28 w 478"/>
                    <a:gd name="T99" fmla="*/ 87 h 211"/>
                    <a:gd name="T100" fmla="*/ 47 w 478"/>
                    <a:gd name="T101" fmla="*/ 87 h 211"/>
                    <a:gd name="T102" fmla="*/ 57 w 478"/>
                    <a:gd name="T103" fmla="*/ 87 h 211"/>
                    <a:gd name="T104" fmla="*/ 67 w 478"/>
                    <a:gd name="T105" fmla="*/ 77 h 211"/>
                    <a:gd name="T106" fmla="*/ 76 w 478"/>
                    <a:gd name="T107" fmla="*/ 67 h 211"/>
                    <a:gd name="T108" fmla="*/ 76 w 478"/>
                    <a:gd name="T109" fmla="*/ 58 h 211"/>
                    <a:gd name="T110" fmla="*/ 76 w 478"/>
                    <a:gd name="T111" fmla="*/ 48 h 211"/>
                    <a:gd name="T112" fmla="*/ 76 w 478"/>
                    <a:gd name="T113" fmla="*/ 29 h 211"/>
                    <a:gd name="T114" fmla="*/ 76 w 478"/>
                    <a:gd name="T115" fmla="*/ 20 h 211"/>
                    <a:gd name="T116" fmla="*/ 76 w 478"/>
                    <a:gd name="T117" fmla="*/ 10 h 21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8"/>
                    <a:gd name="T178" fmla="*/ 0 h 211"/>
                    <a:gd name="T179" fmla="*/ 478 w 478"/>
                    <a:gd name="T180" fmla="*/ 211 h 21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8" h="211">
                      <a:moveTo>
                        <a:pt x="76" y="10"/>
                      </a:moveTo>
                      <a:lnTo>
                        <a:pt x="76" y="10"/>
                      </a:lnTo>
                      <a:lnTo>
                        <a:pt x="86" y="10"/>
                      </a:lnTo>
                      <a:lnTo>
                        <a:pt x="95" y="10"/>
                      </a:lnTo>
                      <a:lnTo>
                        <a:pt x="105" y="10"/>
                      </a:lnTo>
                      <a:lnTo>
                        <a:pt x="114" y="10"/>
                      </a:lnTo>
                      <a:lnTo>
                        <a:pt x="124" y="10"/>
                      </a:lnTo>
                      <a:lnTo>
                        <a:pt x="133" y="10"/>
                      </a:lnTo>
                      <a:lnTo>
                        <a:pt x="143" y="10"/>
                      </a:lnTo>
                      <a:lnTo>
                        <a:pt x="153" y="10"/>
                      </a:lnTo>
                      <a:lnTo>
                        <a:pt x="153" y="0"/>
                      </a:lnTo>
                      <a:lnTo>
                        <a:pt x="162" y="0"/>
                      </a:lnTo>
                      <a:lnTo>
                        <a:pt x="172" y="0"/>
                      </a:lnTo>
                      <a:lnTo>
                        <a:pt x="181" y="0"/>
                      </a:lnTo>
                      <a:lnTo>
                        <a:pt x="191" y="0"/>
                      </a:lnTo>
                      <a:lnTo>
                        <a:pt x="191" y="10"/>
                      </a:lnTo>
                      <a:lnTo>
                        <a:pt x="200" y="10"/>
                      </a:lnTo>
                      <a:lnTo>
                        <a:pt x="191" y="20"/>
                      </a:lnTo>
                      <a:lnTo>
                        <a:pt x="191" y="29"/>
                      </a:lnTo>
                      <a:lnTo>
                        <a:pt x="191" y="39"/>
                      </a:lnTo>
                      <a:lnTo>
                        <a:pt x="191" y="48"/>
                      </a:lnTo>
                      <a:lnTo>
                        <a:pt x="200" y="58"/>
                      </a:lnTo>
                      <a:lnTo>
                        <a:pt x="210" y="58"/>
                      </a:lnTo>
                      <a:lnTo>
                        <a:pt x="220" y="58"/>
                      </a:lnTo>
                      <a:lnTo>
                        <a:pt x="229" y="67"/>
                      </a:lnTo>
                      <a:lnTo>
                        <a:pt x="239" y="58"/>
                      </a:lnTo>
                      <a:lnTo>
                        <a:pt x="248" y="58"/>
                      </a:lnTo>
                      <a:lnTo>
                        <a:pt x="258" y="58"/>
                      </a:lnTo>
                      <a:lnTo>
                        <a:pt x="267" y="48"/>
                      </a:lnTo>
                      <a:lnTo>
                        <a:pt x="277" y="48"/>
                      </a:lnTo>
                      <a:lnTo>
                        <a:pt x="277" y="39"/>
                      </a:lnTo>
                      <a:lnTo>
                        <a:pt x="277" y="29"/>
                      </a:lnTo>
                      <a:lnTo>
                        <a:pt x="277" y="20"/>
                      </a:lnTo>
                      <a:lnTo>
                        <a:pt x="286" y="10"/>
                      </a:lnTo>
                      <a:lnTo>
                        <a:pt x="286" y="0"/>
                      </a:lnTo>
                      <a:lnTo>
                        <a:pt x="296" y="0"/>
                      </a:lnTo>
                      <a:lnTo>
                        <a:pt x="478" y="211"/>
                      </a:lnTo>
                      <a:lnTo>
                        <a:pt x="67" y="211"/>
                      </a:lnTo>
                      <a:lnTo>
                        <a:pt x="67" y="201"/>
                      </a:lnTo>
                      <a:lnTo>
                        <a:pt x="67" y="192"/>
                      </a:lnTo>
                      <a:lnTo>
                        <a:pt x="76" y="192"/>
                      </a:lnTo>
                      <a:lnTo>
                        <a:pt x="76" y="182"/>
                      </a:lnTo>
                      <a:lnTo>
                        <a:pt x="86" y="182"/>
                      </a:lnTo>
                      <a:lnTo>
                        <a:pt x="86" y="173"/>
                      </a:lnTo>
                      <a:lnTo>
                        <a:pt x="95" y="163"/>
                      </a:lnTo>
                      <a:lnTo>
                        <a:pt x="95" y="153"/>
                      </a:lnTo>
                      <a:lnTo>
                        <a:pt x="95" y="144"/>
                      </a:lnTo>
                      <a:lnTo>
                        <a:pt x="95" y="134"/>
                      </a:lnTo>
                      <a:lnTo>
                        <a:pt x="86" y="134"/>
                      </a:lnTo>
                      <a:lnTo>
                        <a:pt x="76" y="134"/>
                      </a:lnTo>
                      <a:lnTo>
                        <a:pt x="76" y="125"/>
                      </a:lnTo>
                      <a:lnTo>
                        <a:pt x="67" y="134"/>
                      </a:lnTo>
                      <a:lnTo>
                        <a:pt x="57" y="134"/>
                      </a:lnTo>
                      <a:lnTo>
                        <a:pt x="47" y="134"/>
                      </a:lnTo>
                      <a:lnTo>
                        <a:pt x="38" y="134"/>
                      </a:lnTo>
                      <a:lnTo>
                        <a:pt x="28" y="134"/>
                      </a:lnTo>
                      <a:lnTo>
                        <a:pt x="19" y="134"/>
                      </a:lnTo>
                      <a:lnTo>
                        <a:pt x="9" y="134"/>
                      </a:lnTo>
                      <a:lnTo>
                        <a:pt x="9" y="125"/>
                      </a:lnTo>
                      <a:lnTo>
                        <a:pt x="0" y="125"/>
                      </a:lnTo>
                      <a:lnTo>
                        <a:pt x="0" y="115"/>
                      </a:lnTo>
                      <a:lnTo>
                        <a:pt x="9" y="106"/>
                      </a:lnTo>
                      <a:lnTo>
                        <a:pt x="9" y="96"/>
                      </a:lnTo>
                      <a:lnTo>
                        <a:pt x="19" y="96"/>
                      </a:lnTo>
                      <a:lnTo>
                        <a:pt x="19" y="87"/>
                      </a:lnTo>
                      <a:lnTo>
                        <a:pt x="28" y="87"/>
                      </a:lnTo>
                      <a:lnTo>
                        <a:pt x="38" y="87"/>
                      </a:lnTo>
                      <a:lnTo>
                        <a:pt x="47" y="87"/>
                      </a:lnTo>
                      <a:lnTo>
                        <a:pt x="57" y="87"/>
                      </a:lnTo>
                      <a:lnTo>
                        <a:pt x="67" y="77"/>
                      </a:lnTo>
                      <a:lnTo>
                        <a:pt x="76" y="67"/>
                      </a:lnTo>
                      <a:lnTo>
                        <a:pt x="76" y="58"/>
                      </a:lnTo>
                      <a:lnTo>
                        <a:pt x="76" y="48"/>
                      </a:lnTo>
                      <a:lnTo>
                        <a:pt x="76" y="39"/>
                      </a:lnTo>
                      <a:lnTo>
                        <a:pt x="76" y="29"/>
                      </a:lnTo>
                      <a:lnTo>
                        <a:pt x="76" y="20"/>
                      </a:lnTo>
                      <a:lnTo>
                        <a:pt x="76" y="1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34" name="Freeform 69"/>
                <p:cNvSpPr>
                  <a:spLocks/>
                </p:cNvSpPr>
                <p:nvPr/>
              </p:nvSpPr>
              <p:spPr bwMode="auto">
                <a:xfrm>
                  <a:off x="3176" y="1516"/>
                  <a:ext cx="478" cy="211"/>
                </a:xfrm>
                <a:custGeom>
                  <a:avLst/>
                  <a:gdLst>
                    <a:gd name="T0" fmla="*/ 76 w 478"/>
                    <a:gd name="T1" fmla="*/ 10 h 211"/>
                    <a:gd name="T2" fmla="*/ 95 w 478"/>
                    <a:gd name="T3" fmla="*/ 10 h 211"/>
                    <a:gd name="T4" fmla="*/ 105 w 478"/>
                    <a:gd name="T5" fmla="*/ 10 h 211"/>
                    <a:gd name="T6" fmla="*/ 114 w 478"/>
                    <a:gd name="T7" fmla="*/ 10 h 211"/>
                    <a:gd name="T8" fmla="*/ 124 w 478"/>
                    <a:gd name="T9" fmla="*/ 10 h 211"/>
                    <a:gd name="T10" fmla="*/ 133 w 478"/>
                    <a:gd name="T11" fmla="*/ 10 h 211"/>
                    <a:gd name="T12" fmla="*/ 143 w 478"/>
                    <a:gd name="T13" fmla="*/ 10 h 211"/>
                    <a:gd name="T14" fmla="*/ 153 w 478"/>
                    <a:gd name="T15" fmla="*/ 0 h 211"/>
                    <a:gd name="T16" fmla="*/ 162 w 478"/>
                    <a:gd name="T17" fmla="*/ 0 h 211"/>
                    <a:gd name="T18" fmla="*/ 172 w 478"/>
                    <a:gd name="T19" fmla="*/ 0 h 211"/>
                    <a:gd name="T20" fmla="*/ 191 w 478"/>
                    <a:gd name="T21" fmla="*/ 0 h 211"/>
                    <a:gd name="T22" fmla="*/ 191 w 478"/>
                    <a:gd name="T23" fmla="*/ 10 h 211"/>
                    <a:gd name="T24" fmla="*/ 191 w 478"/>
                    <a:gd name="T25" fmla="*/ 20 h 211"/>
                    <a:gd name="T26" fmla="*/ 191 w 478"/>
                    <a:gd name="T27" fmla="*/ 29 h 211"/>
                    <a:gd name="T28" fmla="*/ 191 w 478"/>
                    <a:gd name="T29" fmla="*/ 48 h 211"/>
                    <a:gd name="T30" fmla="*/ 200 w 478"/>
                    <a:gd name="T31" fmla="*/ 58 h 211"/>
                    <a:gd name="T32" fmla="*/ 200 w 478"/>
                    <a:gd name="T33" fmla="*/ 58 h 211"/>
                    <a:gd name="T34" fmla="*/ 220 w 478"/>
                    <a:gd name="T35" fmla="*/ 58 h 211"/>
                    <a:gd name="T36" fmla="*/ 229 w 478"/>
                    <a:gd name="T37" fmla="*/ 67 h 211"/>
                    <a:gd name="T38" fmla="*/ 248 w 478"/>
                    <a:gd name="T39" fmla="*/ 58 h 211"/>
                    <a:gd name="T40" fmla="*/ 258 w 478"/>
                    <a:gd name="T41" fmla="*/ 58 h 211"/>
                    <a:gd name="T42" fmla="*/ 267 w 478"/>
                    <a:gd name="T43" fmla="*/ 48 h 211"/>
                    <a:gd name="T44" fmla="*/ 277 w 478"/>
                    <a:gd name="T45" fmla="*/ 39 h 211"/>
                    <a:gd name="T46" fmla="*/ 277 w 478"/>
                    <a:gd name="T47" fmla="*/ 29 h 211"/>
                    <a:gd name="T48" fmla="*/ 286 w 478"/>
                    <a:gd name="T49" fmla="*/ 10 h 211"/>
                    <a:gd name="T50" fmla="*/ 286 w 478"/>
                    <a:gd name="T51" fmla="*/ 0 h 211"/>
                    <a:gd name="T52" fmla="*/ 296 w 478"/>
                    <a:gd name="T53" fmla="*/ 0 h 211"/>
                    <a:gd name="T54" fmla="*/ 67 w 478"/>
                    <a:gd name="T55" fmla="*/ 211 h 211"/>
                    <a:gd name="T56" fmla="*/ 67 w 478"/>
                    <a:gd name="T57" fmla="*/ 201 h 211"/>
                    <a:gd name="T58" fmla="*/ 76 w 478"/>
                    <a:gd name="T59" fmla="*/ 192 h 211"/>
                    <a:gd name="T60" fmla="*/ 76 w 478"/>
                    <a:gd name="T61" fmla="*/ 182 h 211"/>
                    <a:gd name="T62" fmla="*/ 86 w 478"/>
                    <a:gd name="T63" fmla="*/ 173 h 211"/>
                    <a:gd name="T64" fmla="*/ 95 w 478"/>
                    <a:gd name="T65" fmla="*/ 163 h 211"/>
                    <a:gd name="T66" fmla="*/ 95 w 478"/>
                    <a:gd name="T67" fmla="*/ 163 h 211"/>
                    <a:gd name="T68" fmla="*/ 95 w 478"/>
                    <a:gd name="T69" fmla="*/ 144 h 211"/>
                    <a:gd name="T70" fmla="*/ 95 w 478"/>
                    <a:gd name="T71" fmla="*/ 134 h 211"/>
                    <a:gd name="T72" fmla="*/ 86 w 478"/>
                    <a:gd name="T73" fmla="*/ 134 h 211"/>
                    <a:gd name="T74" fmla="*/ 76 w 478"/>
                    <a:gd name="T75" fmla="*/ 134 h 211"/>
                    <a:gd name="T76" fmla="*/ 67 w 478"/>
                    <a:gd name="T77" fmla="*/ 134 h 211"/>
                    <a:gd name="T78" fmla="*/ 57 w 478"/>
                    <a:gd name="T79" fmla="*/ 134 h 211"/>
                    <a:gd name="T80" fmla="*/ 47 w 478"/>
                    <a:gd name="T81" fmla="*/ 134 h 211"/>
                    <a:gd name="T82" fmla="*/ 28 w 478"/>
                    <a:gd name="T83" fmla="*/ 134 h 211"/>
                    <a:gd name="T84" fmla="*/ 19 w 478"/>
                    <a:gd name="T85" fmla="*/ 134 h 211"/>
                    <a:gd name="T86" fmla="*/ 9 w 478"/>
                    <a:gd name="T87" fmla="*/ 134 h 211"/>
                    <a:gd name="T88" fmla="*/ 0 w 478"/>
                    <a:gd name="T89" fmla="*/ 125 h 211"/>
                    <a:gd name="T90" fmla="*/ 0 w 478"/>
                    <a:gd name="T91" fmla="*/ 115 h 211"/>
                    <a:gd name="T92" fmla="*/ 9 w 478"/>
                    <a:gd name="T93" fmla="*/ 106 h 211"/>
                    <a:gd name="T94" fmla="*/ 19 w 478"/>
                    <a:gd name="T95" fmla="*/ 96 h 211"/>
                    <a:gd name="T96" fmla="*/ 19 w 478"/>
                    <a:gd name="T97" fmla="*/ 87 h 211"/>
                    <a:gd name="T98" fmla="*/ 28 w 478"/>
                    <a:gd name="T99" fmla="*/ 87 h 211"/>
                    <a:gd name="T100" fmla="*/ 47 w 478"/>
                    <a:gd name="T101" fmla="*/ 87 h 211"/>
                    <a:gd name="T102" fmla="*/ 57 w 478"/>
                    <a:gd name="T103" fmla="*/ 87 h 211"/>
                    <a:gd name="T104" fmla="*/ 67 w 478"/>
                    <a:gd name="T105" fmla="*/ 77 h 211"/>
                    <a:gd name="T106" fmla="*/ 76 w 478"/>
                    <a:gd name="T107" fmla="*/ 67 h 211"/>
                    <a:gd name="T108" fmla="*/ 76 w 478"/>
                    <a:gd name="T109" fmla="*/ 58 h 211"/>
                    <a:gd name="T110" fmla="*/ 76 w 478"/>
                    <a:gd name="T111" fmla="*/ 48 h 211"/>
                    <a:gd name="T112" fmla="*/ 76 w 478"/>
                    <a:gd name="T113" fmla="*/ 29 h 211"/>
                    <a:gd name="T114" fmla="*/ 76 w 478"/>
                    <a:gd name="T115" fmla="*/ 20 h 211"/>
                    <a:gd name="T116" fmla="*/ 76 w 478"/>
                    <a:gd name="T117" fmla="*/ 10 h 21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8"/>
                    <a:gd name="T178" fmla="*/ 0 h 211"/>
                    <a:gd name="T179" fmla="*/ 478 w 478"/>
                    <a:gd name="T180" fmla="*/ 211 h 21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8" h="211">
                      <a:moveTo>
                        <a:pt x="76" y="10"/>
                      </a:moveTo>
                      <a:lnTo>
                        <a:pt x="76" y="10"/>
                      </a:lnTo>
                      <a:lnTo>
                        <a:pt x="86" y="10"/>
                      </a:lnTo>
                      <a:lnTo>
                        <a:pt x="95" y="10"/>
                      </a:lnTo>
                      <a:lnTo>
                        <a:pt x="105" y="10"/>
                      </a:lnTo>
                      <a:lnTo>
                        <a:pt x="114" y="10"/>
                      </a:lnTo>
                      <a:lnTo>
                        <a:pt x="124" y="10"/>
                      </a:lnTo>
                      <a:lnTo>
                        <a:pt x="133" y="10"/>
                      </a:lnTo>
                      <a:lnTo>
                        <a:pt x="143" y="10"/>
                      </a:lnTo>
                      <a:lnTo>
                        <a:pt x="153" y="10"/>
                      </a:lnTo>
                      <a:lnTo>
                        <a:pt x="153" y="0"/>
                      </a:lnTo>
                      <a:lnTo>
                        <a:pt x="162" y="0"/>
                      </a:lnTo>
                      <a:lnTo>
                        <a:pt x="172" y="0"/>
                      </a:lnTo>
                      <a:lnTo>
                        <a:pt x="181" y="0"/>
                      </a:lnTo>
                      <a:lnTo>
                        <a:pt x="191" y="0"/>
                      </a:lnTo>
                      <a:lnTo>
                        <a:pt x="191" y="10"/>
                      </a:lnTo>
                      <a:lnTo>
                        <a:pt x="200" y="10"/>
                      </a:lnTo>
                      <a:lnTo>
                        <a:pt x="191" y="20"/>
                      </a:lnTo>
                      <a:lnTo>
                        <a:pt x="191" y="29"/>
                      </a:lnTo>
                      <a:lnTo>
                        <a:pt x="191" y="39"/>
                      </a:lnTo>
                      <a:lnTo>
                        <a:pt x="191" y="48"/>
                      </a:lnTo>
                      <a:lnTo>
                        <a:pt x="200" y="58"/>
                      </a:lnTo>
                      <a:lnTo>
                        <a:pt x="210" y="58"/>
                      </a:lnTo>
                      <a:lnTo>
                        <a:pt x="220" y="58"/>
                      </a:lnTo>
                      <a:lnTo>
                        <a:pt x="229" y="67"/>
                      </a:lnTo>
                      <a:lnTo>
                        <a:pt x="239" y="58"/>
                      </a:lnTo>
                      <a:lnTo>
                        <a:pt x="248" y="58"/>
                      </a:lnTo>
                      <a:lnTo>
                        <a:pt x="258" y="58"/>
                      </a:lnTo>
                      <a:lnTo>
                        <a:pt x="267" y="48"/>
                      </a:lnTo>
                      <a:lnTo>
                        <a:pt x="277" y="48"/>
                      </a:lnTo>
                      <a:lnTo>
                        <a:pt x="277" y="39"/>
                      </a:lnTo>
                      <a:lnTo>
                        <a:pt x="277" y="29"/>
                      </a:lnTo>
                      <a:lnTo>
                        <a:pt x="277" y="20"/>
                      </a:lnTo>
                      <a:lnTo>
                        <a:pt x="286" y="10"/>
                      </a:lnTo>
                      <a:lnTo>
                        <a:pt x="286" y="0"/>
                      </a:lnTo>
                      <a:lnTo>
                        <a:pt x="296" y="0"/>
                      </a:lnTo>
                      <a:lnTo>
                        <a:pt x="478" y="211"/>
                      </a:lnTo>
                      <a:lnTo>
                        <a:pt x="67" y="211"/>
                      </a:lnTo>
                      <a:lnTo>
                        <a:pt x="67" y="201"/>
                      </a:lnTo>
                      <a:lnTo>
                        <a:pt x="67" y="192"/>
                      </a:lnTo>
                      <a:lnTo>
                        <a:pt x="76" y="192"/>
                      </a:lnTo>
                      <a:lnTo>
                        <a:pt x="76" y="182"/>
                      </a:lnTo>
                      <a:lnTo>
                        <a:pt x="86" y="182"/>
                      </a:lnTo>
                      <a:lnTo>
                        <a:pt x="86" y="173"/>
                      </a:lnTo>
                      <a:lnTo>
                        <a:pt x="95" y="163"/>
                      </a:lnTo>
                      <a:lnTo>
                        <a:pt x="95" y="153"/>
                      </a:lnTo>
                      <a:lnTo>
                        <a:pt x="95" y="144"/>
                      </a:lnTo>
                      <a:lnTo>
                        <a:pt x="95" y="134"/>
                      </a:lnTo>
                      <a:lnTo>
                        <a:pt x="86" y="134"/>
                      </a:lnTo>
                      <a:lnTo>
                        <a:pt x="76" y="134"/>
                      </a:lnTo>
                      <a:lnTo>
                        <a:pt x="76" y="125"/>
                      </a:lnTo>
                      <a:lnTo>
                        <a:pt x="67" y="134"/>
                      </a:lnTo>
                      <a:lnTo>
                        <a:pt x="57" y="134"/>
                      </a:lnTo>
                      <a:lnTo>
                        <a:pt x="47" y="134"/>
                      </a:lnTo>
                      <a:lnTo>
                        <a:pt x="38" y="134"/>
                      </a:lnTo>
                      <a:lnTo>
                        <a:pt x="28" y="134"/>
                      </a:lnTo>
                      <a:lnTo>
                        <a:pt x="19" y="134"/>
                      </a:lnTo>
                      <a:lnTo>
                        <a:pt x="9" y="134"/>
                      </a:lnTo>
                      <a:lnTo>
                        <a:pt x="9" y="125"/>
                      </a:lnTo>
                      <a:lnTo>
                        <a:pt x="0" y="125"/>
                      </a:lnTo>
                      <a:lnTo>
                        <a:pt x="0" y="115"/>
                      </a:lnTo>
                      <a:lnTo>
                        <a:pt x="9" y="106"/>
                      </a:lnTo>
                      <a:lnTo>
                        <a:pt x="9" y="96"/>
                      </a:lnTo>
                      <a:lnTo>
                        <a:pt x="19" y="96"/>
                      </a:lnTo>
                      <a:lnTo>
                        <a:pt x="19" y="87"/>
                      </a:lnTo>
                      <a:lnTo>
                        <a:pt x="28" y="87"/>
                      </a:lnTo>
                      <a:lnTo>
                        <a:pt x="38" y="87"/>
                      </a:lnTo>
                      <a:lnTo>
                        <a:pt x="47" y="87"/>
                      </a:lnTo>
                      <a:lnTo>
                        <a:pt x="57" y="87"/>
                      </a:lnTo>
                      <a:lnTo>
                        <a:pt x="67" y="77"/>
                      </a:lnTo>
                      <a:lnTo>
                        <a:pt x="76" y="67"/>
                      </a:lnTo>
                      <a:lnTo>
                        <a:pt x="76" y="58"/>
                      </a:lnTo>
                      <a:lnTo>
                        <a:pt x="76" y="48"/>
                      </a:lnTo>
                      <a:lnTo>
                        <a:pt x="76" y="39"/>
                      </a:lnTo>
                      <a:lnTo>
                        <a:pt x="76" y="29"/>
                      </a:lnTo>
                      <a:lnTo>
                        <a:pt x="76" y="20"/>
                      </a:lnTo>
                      <a:lnTo>
                        <a:pt x="76" y="1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438" name="Rectangle 70"/>
              <p:cNvSpPr>
                <a:spLocks noChangeArrowheads="1"/>
              </p:cNvSpPr>
              <p:nvPr/>
            </p:nvSpPr>
            <p:spPr bwMode="auto">
              <a:xfrm>
                <a:off x="3243" y="1727"/>
                <a:ext cx="411" cy="29"/>
              </a:xfrm>
              <a:prstGeom prst="rect">
                <a:avLst/>
              </a:prstGeom>
              <a:solidFill>
                <a:srgbClr val="000080"/>
              </a:solidFill>
              <a:ln w="15875">
                <a:solidFill>
                  <a:srgbClr val="000000"/>
                </a:solidFill>
                <a:miter lim="800000"/>
                <a:headEnd/>
                <a:tailEnd/>
              </a:ln>
            </p:spPr>
            <p:txBody>
              <a:bodyPr/>
              <a:lstStyle/>
              <a:p>
                <a:endParaRPr lang="en-US"/>
              </a:p>
            </p:txBody>
          </p:sp>
          <p:grpSp>
            <p:nvGrpSpPr>
              <p:cNvPr id="39439" name="Group 71"/>
              <p:cNvGrpSpPr>
                <a:grpSpLocks/>
              </p:cNvGrpSpPr>
              <p:nvPr/>
            </p:nvGrpSpPr>
            <p:grpSpPr bwMode="auto">
              <a:xfrm>
                <a:off x="3214" y="1363"/>
                <a:ext cx="277" cy="240"/>
                <a:chOff x="3214" y="1363"/>
                <a:chExt cx="277" cy="240"/>
              </a:xfrm>
            </p:grpSpPr>
            <p:sp>
              <p:nvSpPr>
                <p:cNvPr id="39531" name="Freeform 72"/>
                <p:cNvSpPr>
                  <a:spLocks/>
                </p:cNvSpPr>
                <p:nvPr/>
              </p:nvSpPr>
              <p:spPr bwMode="auto">
                <a:xfrm>
                  <a:off x="3214" y="1363"/>
                  <a:ext cx="277" cy="240"/>
                </a:xfrm>
                <a:custGeom>
                  <a:avLst/>
                  <a:gdLst>
                    <a:gd name="T0" fmla="*/ 29 w 277"/>
                    <a:gd name="T1" fmla="*/ 192 h 240"/>
                    <a:gd name="T2" fmla="*/ 48 w 277"/>
                    <a:gd name="T3" fmla="*/ 192 h 240"/>
                    <a:gd name="T4" fmla="*/ 67 w 277"/>
                    <a:gd name="T5" fmla="*/ 201 h 240"/>
                    <a:gd name="T6" fmla="*/ 86 w 277"/>
                    <a:gd name="T7" fmla="*/ 201 h 240"/>
                    <a:gd name="T8" fmla="*/ 105 w 277"/>
                    <a:gd name="T9" fmla="*/ 192 h 240"/>
                    <a:gd name="T10" fmla="*/ 124 w 277"/>
                    <a:gd name="T11" fmla="*/ 182 h 240"/>
                    <a:gd name="T12" fmla="*/ 143 w 277"/>
                    <a:gd name="T13" fmla="*/ 182 h 240"/>
                    <a:gd name="T14" fmla="*/ 153 w 277"/>
                    <a:gd name="T15" fmla="*/ 192 h 240"/>
                    <a:gd name="T16" fmla="*/ 153 w 277"/>
                    <a:gd name="T17" fmla="*/ 211 h 240"/>
                    <a:gd name="T18" fmla="*/ 153 w 277"/>
                    <a:gd name="T19" fmla="*/ 220 h 240"/>
                    <a:gd name="T20" fmla="*/ 162 w 277"/>
                    <a:gd name="T21" fmla="*/ 240 h 240"/>
                    <a:gd name="T22" fmla="*/ 182 w 277"/>
                    <a:gd name="T23" fmla="*/ 240 h 240"/>
                    <a:gd name="T24" fmla="*/ 210 w 277"/>
                    <a:gd name="T25" fmla="*/ 240 h 240"/>
                    <a:gd name="T26" fmla="*/ 239 w 277"/>
                    <a:gd name="T27" fmla="*/ 230 h 240"/>
                    <a:gd name="T28" fmla="*/ 248 w 277"/>
                    <a:gd name="T29" fmla="*/ 230 h 240"/>
                    <a:gd name="T30" fmla="*/ 258 w 277"/>
                    <a:gd name="T31" fmla="*/ 211 h 240"/>
                    <a:gd name="T32" fmla="*/ 258 w 277"/>
                    <a:gd name="T33" fmla="*/ 192 h 240"/>
                    <a:gd name="T34" fmla="*/ 277 w 277"/>
                    <a:gd name="T35" fmla="*/ 182 h 240"/>
                    <a:gd name="T36" fmla="*/ 115 w 277"/>
                    <a:gd name="T37" fmla="*/ 0 h 240"/>
                    <a:gd name="T38" fmla="*/ 76 w 277"/>
                    <a:gd name="T39" fmla="*/ 0 h 240"/>
                    <a:gd name="T40" fmla="*/ 38 w 277"/>
                    <a:gd name="T41" fmla="*/ 0 h 240"/>
                    <a:gd name="T42" fmla="*/ 19 w 277"/>
                    <a:gd name="T43" fmla="*/ 10 h 240"/>
                    <a:gd name="T44" fmla="*/ 29 w 277"/>
                    <a:gd name="T45" fmla="*/ 19 h 240"/>
                    <a:gd name="T46" fmla="*/ 29 w 277"/>
                    <a:gd name="T47" fmla="*/ 39 h 240"/>
                    <a:gd name="T48" fmla="*/ 19 w 277"/>
                    <a:gd name="T49" fmla="*/ 48 h 240"/>
                    <a:gd name="T50" fmla="*/ 9 w 277"/>
                    <a:gd name="T51" fmla="*/ 67 h 240"/>
                    <a:gd name="T52" fmla="*/ 0 w 277"/>
                    <a:gd name="T53" fmla="*/ 77 h 240"/>
                    <a:gd name="T54" fmla="*/ 0 w 277"/>
                    <a:gd name="T55" fmla="*/ 96 h 240"/>
                    <a:gd name="T56" fmla="*/ 9 w 277"/>
                    <a:gd name="T57" fmla="*/ 106 h 240"/>
                    <a:gd name="T58" fmla="*/ 29 w 277"/>
                    <a:gd name="T59" fmla="*/ 106 h 240"/>
                    <a:gd name="T60" fmla="*/ 48 w 277"/>
                    <a:gd name="T61" fmla="*/ 96 h 240"/>
                    <a:gd name="T62" fmla="*/ 48 w 277"/>
                    <a:gd name="T63" fmla="*/ 77 h 240"/>
                    <a:gd name="T64" fmla="*/ 67 w 277"/>
                    <a:gd name="T65" fmla="*/ 67 h 240"/>
                    <a:gd name="T66" fmla="*/ 86 w 277"/>
                    <a:gd name="T67" fmla="*/ 67 h 240"/>
                    <a:gd name="T68" fmla="*/ 95 w 277"/>
                    <a:gd name="T69" fmla="*/ 77 h 240"/>
                    <a:gd name="T70" fmla="*/ 115 w 277"/>
                    <a:gd name="T71" fmla="*/ 86 h 240"/>
                    <a:gd name="T72" fmla="*/ 105 w 277"/>
                    <a:gd name="T73" fmla="*/ 106 h 240"/>
                    <a:gd name="T74" fmla="*/ 95 w 277"/>
                    <a:gd name="T75" fmla="*/ 115 h 240"/>
                    <a:gd name="T76" fmla="*/ 86 w 277"/>
                    <a:gd name="T77" fmla="*/ 125 h 240"/>
                    <a:gd name="T78" fmla="*/ 67 w 277"/>
                    <a:gd name="T79" fmla="*/ 134 h 240"/>
                    <a:gd name="T80" fmla="*/ 48 w 277"/>
                    <a:gd name="T81" fmla="*/ 134 h 240"/>
                    <a:gd name="T82" fmla="*/ 29 w 277"/>
                    <a:gd name="T83" fmla="*/ 144 h 240"/>
                    <a:gd name="T84" fmla="*/ 19 w 277"/>
                    <a:gd name="T85" fmla="*/ 153 h 240"/>
                    <a:gd name="T86" fmla="*/ 19 w 277"/>
                    <a:gd name="T87" fmla="*/ 173 h 240"/>
                    <a:gd name="T88" fmla="*/ 19 w 277"/>
                    <a:gd name="T89" fmla="*/ 192 h 2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7"/>
                    <a:gd name="T136" fmla="*/ 0 h 240"/>
                    <a:gd name="T137" fmla="*/ 277 w 277"/>
                    <a:gd name="T138" fmla="*/ 240 h 24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7" h="240">
                      <a:moveTo>
                        <a:pt x="19" y="192"/>
                      </a:moveTo>
                      <a:lnTo>
                        <a:pt x="29" y="192"/>
                      </a:lnTo>
                      <a:lnTo>
                        <a:pt x="38" y="192"/>
                      </a:lnTo>
                      <a:lnTo>
                        <a:pt x="48" y="192"/>
                      </a:lnTo>
                      <a:lnTo>
                        <a:pt x="57" y="192"/>
                      </a:lnTo>
                      <a:lnTo>
                        <a:pt x="57" y="201"/>
                      </a:lnTo>
                      <a:lnTo>
                        <a:pt x="67" y="201"/>
                      </a:lnTo>
                      <a:lnTo>
                        <a:pt x="76" y="201"/>
                      </a:lnTo>
                      <a:lnTo>
                        <a:pt x="86" y="201"/>
                      </a:lnTo>
                      <a:lnTo>
                        <a:pt x="95" y="192"/>
                      </a:lnTo>
                      <a:lnTo>
                        <a:pt x="105" y="192"/>
                      </a:lnTo>
                      <a:lnTo>
                        <a:pt x="115" y="192"/>
                      </a:lnTo>
                      <a:lnTo>
                        <a:pt x="124" y="182"/>
                      </a:lnTo>
                      <a:lnTo>
                        <a:pt x="134" y="182"/>
                      </a:lnTo>
                      <a:lnTo>
                        <a:pt x="143" y="182"/>
                      </a:lnTo>
                      <a:lnTo>
                        <a:pt x="153" y="192"/>
                      </a:lnTo>
                      <a:lnTo>
                        <a:pt x="162" y="192"/>
                      </a:lnTo>
                      <a:lnTo>
                        <a:pt x="162" y="201"/>
                      </a:lnTo>
                      <a:lnTo>
                        <a:pt x="153" y="211"/>
                      </a:lnTo>
                      <a:lnTo>
                        <a:pt x="153" y="220"/>
                      </a:lnTo>
                      <a:lnTo>
                        <a:pt x="153" y="230"/>
                      </a:lnTo>
                      <a:lnTo>
                        <a:pt x="162" y="230"/>
                      </a:lnTo>
                      <a:lnTo>
                        <a:pt x="162" y="240"/>
                      </a:lnTo>
                      <a:lnTo>
                        <a:pt x="172" y="240"/>
                      </a:lnTo>
                      <a:lnTo>
                        <a:pt x="182" y="240"/>
                      </a:lnTo>
                      <a:lnTo>
                        <a:pt x="191" y="240"/>
                      </a:lnTo>
                      <a:lnTo>
                        <a:pt x="201" y="240"/>
                      </a:lnTo>
                      <a:lnTo>
                        <a:pt x="210" y="240"/>
                      </a:lnTo>
                      <a:lnTo>
                        <a:pt x="220" y="240"/>
                      </a:lnTo>
                      <a:lnTo>
                        <a:pt x="229" y="240"/>
                      </a:lnTo>
                      <a:lnTo>
                        <a:pt x="239" y="230"/>
                      </a:lnTo>
                      <a:lnTo>
                        <a:pt x="248" y="230"/>
                      </a:lnTo>
                      <a:lnTo>
                        <a:pt x="258" y="220"/>
                      </a:lnTo>
                      <a:lnTo>
                        <a:pt x="258" y="211"/>
                      </a:lnTo>
                      <a:lnTo>
                        <a:pt x="258" y="201"/>
                      </a:lnTo>
                      <a:lnTo>
                        <a:pt x="258" y="192"/>
                      </a:lnTo>
                      <a:lnTo>
                        <a:pt x="268" y="192"/>
                      </a:lnTo>
                      <a:lnTo>
                        <a:pt x="268" y="182"/>
                      </a:lnTo>
                      <a:lnTo>
                        <a:pt x="277" y="182"/>
                      </a:lnTo>
                      <a:lnTo>
                        <a:pt x="143" y="0"/>
                      </a:lnTo>
                      <a:lnTo>
                        <a:pt x="115" y="0"/>
                      </a:lnTo>
                      <a:lnTo>
                        <a:pt x="105" y="0"/>
                      </a:lnTo>
                      <a:lnTo>
                        <a:pt x="86" y="0"/>
                      </a:lnTo>
                      <a:lnTo>
                        <a:pt x="76" y="0"/>
                      </a:lnTo>
                      <a:lnTo>
                        <a:pt x="67" y="0"/>
                      </a:lnTo>
                      <a:lnTo>
                        <a:pt x="57" y="0"/>
                      </a:lnTo>
                      <a:lnTo>
                        <a:pt x="38" y="0"/>
                      </a:lnTo>
                      <a:lnTo>
                        <a:pt x="29" y="10"/>
                      </a:lnTo>
                      <a:lnTo>
                        <a:pt x="19" y="10"/>
                      </a:lnTo>
                      <a:lnTo>
                        <a:pt x="29" y="19"/>
                      </a:lnTo>
                      <a:lnTo>
                        <a:pt x="29" y="29"/>
                      </a:lnTo>
                      <a:lnTo>
                        <a:pt x="29" y="39"/>
                      </a:lnTo>
                      <a:lnTo>
                        <a:pt x="19" y="39"/>
                      </a:lnTo>
                      <a:lnTo>
                        <a:pt x="19" y="48"/>
                      </a:lnTo>
                      <a:lnTo>
                        <a:pt x="19" y="58"/>
                      </a:lnTo>
                      <a:lnTo>
                        <a:pt x="9" y="58"/>
                      </a:lnTo>
                      <a:lnTo>
                        <a:pt x="9" y="67"/>
                      </a:lnTo>
                      <a:lnTo>
                        <a:pt x="9" y="77"/>
                      </a:lnTo>
                      <a:lnTo>
                        <a:pt x="0" y="77"/>
                      </a:lnTo>
                      <a:lnTo>
                        <a:pt x="0" y="86"/>
                      </a:lnTo>
                      <a:lnTo>
                        <a:pt x="0" y="96"/>
                      </a:lnTo>
                      <a:lnTo>
                        <a:pt x="9" y="106"/>
                      </a:lnTo>
                      <a:lnTo>
                        <a:pt x="19" y="106"/>
                      </a:lnTo>
                      <a:lnTo>
                        <a:pt x="29" y="106"/>
                      </a:lnTo>
                      <a:lnTo>
                        <a:pt x="38" y="106"/>
                      </a:lnTo>
                      <a:lnTo>
                        <a:pt x="38" y="96"/>
                      </a:lnTo>
                      <a:lnTo>
                        <a:pt x="48" y="96"/>
                      </a:lnTo>
                      <a:lnTo>
                        <a:pt x="48" y="86"/>
                      </a:lnTo>
                      <a:lnTo>
                        <a:pt x="48" y="77"/>
                      </a:lnTo>
                      <a:lnTo>
                        <a:pt x="57" y="77"/>
                      </a:lnTo>
                      <a:lnTo>
                        <a:pt x="67" y="67"/>
                      </a:lnTo>
                      <a:lnTo>
                        <a:pt x="76" y="67"/>
                      </a:lnTo>
                      <a:lnTo>
                        <a:pt x="86" y="67"/>
                      </a:lnTo>
                      <a:lnTo>
                        <a:pt x="95" y="67"/>
                      </a:lnTo>
                      <a:lnTo>
                        <a:pt x="95" y="77"/>
                      </a:lnTo>
                      <a:lnTo>
                        <a:pt x="105" y="77"/>
                      </a:lnTo>
                      <a:lnTo>
                        <a:pt x="115" y="86"/>
                      </a:lnTo>
                      <a:lnTo>
                        <a:pt x="115" y="96"/>
                      </a:lnTo>
                      <a:lnTo>
                        <a:pt x="105" y="106"/>
                      </a:lnTo>
                      <a:lnTo>
                        <a:pt x="105" y="115"/>
                      </a:lnTo>
                      <a:lnTo>
                        <a:pt x="95" y="115"/>
                      </a:lnTo>
                      <a:lnTo>
                        <a:pt x="95" y="125"/>
                      </a:lnTo>
                      <a:lnTo>
                        <a:pt x="86" y="125"/>
                      </a:lnTo>
                      <a:lnTo>
                        <a:pt x="76" y="134"/>
                      </a:lnTo>
                      <a:lnTo>
                        <a:pt x="67" y="134"/>
                      </a:lnTo>
                      <a:lnTo>
                        <a:pt x="57" y="134"/>
                      </a:lnTo>
                      <a:lnTo>
                        <a:pt x="48" y="134"/>
                      </a:lnTo>
                      <a:lnTo>
                        <a:pt x="38" y="144"/>
                      </a:lnTo>
                      <a:lnTo>
                        <a:pt x="29" y="144"/>
                      </a:lnTo>
                      <a:lnTo>
                        <a:pt x="29" y="153"/>
                      </a:lnTo>
                      <a:lnTo>
                        <a:pt x="19" y="153"/>
                      </a:lnTo>
                      <a:lnTo>
                        <a:pt x="19" y="163"/>
                      </a:lnTo>
                      <a:lnTo>
                        <a:pt x="19" y="173"/>
                      </a:lnTo>
                      <a:lnTo>
                        <a:pt x="19" y="182"/>
                      </a:lnTo>
                      <a:lnTo>
                        <a:pt x="19" y="19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32" name="Freeform 73"/>
                <p:cNvSpPr>
                  <a:spLocks/>
                </p:cNvSpPr>
                <p:nvPr/>
              </p:nvSpPr>
              <p:spPr bwMode="auto">
                <a:xfrm>
                  <a:off x="3214" y="1363"/>
                  <a:ext cx="277" cy="240"/>
                </a:xfrm>
                <a:custGeom>
                  <a:avLst/>
                  <a:gdLst>
                    <a:gd name="T0" fmla="*/ 29 w 277"/>
                    <a:gd name="T1" fmla="*/ 192 h 240"/>
                    <a:gd name="T2" fmla="*/ 48 w 277"/>
                    <a:gd name="T3" fmla="*/ 192 h 240"/>
                    <a:gd name="T4" fmla="*/ 67 w 277"/>
                    <a:gd name="T5" fmla="*/ 201 h 240"/>
                    <a:gd name="T6" fmla="*/ 86 w 277"/>
                    <a:gd name="T7" fmla="*/ 201 h 240"/>
                    <a:gd name="T8" fmla="*/ 105 w 277"/>
                    <a:gd name="T9" fmla="*/ 192 h 240"/>
                    <a:gd name="T10" fmla="*/ 124 w 277"/>
                    <a:gd name="T11" fmla="*/ 182 h 240"/>
                    <a:gd name="T12" fmla="*/ 143 w 277"/>
                    <a:gd name="T13" fmla="*/ 182 h 240"/>
                    <a:gd name="T14" fmla="*/ 153 w 277"/>
                    <a:gd name="T15" fmla="*/ 192 h 240"/>
                    <a:gd name="T16" fmla="*/ 153 w 277"/>
                    <a:gd name="T17" fmla="*/ 211 h 240"/>
                    <a:gd name="T18" fmla="*/ 153 w 277"/>
                    <a:gd name="T19" fmla="*/ 220 h 240"/>
                    <a:gd name="T20" fmla="*/ 162 w 277"/>
                    <a:gd name="T21" fmla="*/ 240 h 240"/>
                    <a:gd name="T22" fmla="*/ 182 w 277"/>
                    <a:gd name="T23" fmla="*/ 240 h 240"/>
                    <a:gd name="T24" fmla="*/ 210 w 277"/>
                    <a:gd name="T25" fmla="*/ 240 h 240"/>
                    <a:gd name="T26" fmla="*/ 239 w 277"/>
                    <a:gd name="T27" fmla="*/ 230 h 240"/>
                    <a:gd name="T28" fmla="*/ 248 w 277"/>
                    <a:gd name="T29" fmla="*/ 230 h 240"/>
                    <a:gd name="T30" fmla="*/ 258 w 277"/>
                    <a:gd name="T31" fmla="*/ 211 h 240"/>
                    <a:gd name="T32" fmla="*/ 258 w 277"/>
                    <a:gd name="T33" fmla="*/ 192 h 240"/>
                    <a:gd name="T34" fmla="*/ 277 w 277"/>
                    <a:gd name="T35" fmla="*/ 182 h 240"/>
                    <a:gd name="T36" fmla="*/ 115 w 277"/>
                    <a:gd name="T37" fmla="*/ 0 h 240"/>
                    <a:gd name="T38" fmla="*/ 76 w 277"/>
                    <a:gd name="T39" fmla="*/ 0 h 240"/>
                    <a:gd name="T40" fmla="*/ 38 w 277"/>
                    <a:gd name="T41" fmla="*/ 0 h 240"/>
                    <a:gd name="T42" fmla="*/ 19 w 277"/>
                    <a:gd name="T43" fmla="*/ 10 h 240"/>
                    <a:gd name="T44" fmla="*/ 29 w 277"/>
                    <a:gd name="T45" fmla="*/ 19 h 240"/>
                    <a:gd name="T46" fmla="*/ 29 w 277"/>
                    <a:gd name="T47" fmla="*/ 39 h 240"/>
                    <a:gd name="T48" fmla="*/ 19 w 277"/>
                    <a:gd name="T49" fmla="*/ 48 h 240"/>
                    <a:gd name="T50" fmla="*/ 9 w 277"/>
                    <a:gd name="T51" fmla="*/ 67 h 240"/>
                    <a:gd name="T52" fmla="*/ 0 w 277"/>
                    <a:gd name="T53" fmla="*/ 77 h 240"/>
                    <a:gd name="T54" fmla="*/ 0 w 277"/>
                    <a:gd name="T55" fmla="*/ 96 h 240"/>
                    <a:gd name="T56" fmla="*/ 9 w 277"/>
                    <a:gd name="T57" fmla="*/ 106 h 240"/>
                    <a:gd name="T58" fmla="*/ 29 w 277"/>
                    <a:gd name="T59" fmla="*/ 106 h 240"/>
                    <a:gd name="T60" fmla="*/ 48 w 277"/>
                    <a:gd name="T61" fmla="*/ 96 h 240"/>
                    <a:gd name="T62" fmla="*/ 48 w 277"/>
                    <a:gd name="T63" fmla="*/ 77 h 240"/>
                    <a:gd name="T64" fmla="*/ 67 w 277"/>
                    <a:gd name="T65" fmla="*/ 67 h 240"/>
                    <a:gd name="T66" fmla="*/ 86 w 277"/>
                    <a:gd name="T67" fmla="*/ 67 h 240"/>
                    <a:gd name="T68" fmla="*/ 95 w 277"/>
                    <a:gd name="T69" fmla="*/ 77 h 240"/>
                    <a:gd name="T70" fmla="*/ 115 w 277"/>
                    <a:gd name="T71" fmla="*/ 86 h 240"/>
                    <a:gd name="T72" fmla="*/ 105 w 277"/>
                    <a:gd name="T73" fmla="*/ 106 h 240"/>
                    <a:gd name="T74" fmla="*/ 95 w 277"/>
                    <a:gd name="T75" fmla="*/ 115 h 240"/>
                    <a:gd name="T76" fmla="*/ 86 w 277"/>
                    <a:gd name="T77" fmla="*/ 125 h 240"/>
                    <a:gd name="T78" fmla="*/ 67 w 277"/>
                    <a:gd name="T79" fmla="*/ 134 h 240"/>
                    <a:gd name="T80" fmla="*/ 48 w 277"/>
                    <a:gd name="T81" fmla="*/ 134 h 240"/>
                    <a:gd name="T82" fmla="*/ 29 w 277"/>
                    <a:gd name="T83" fmla="*/ 144 h 240"/>
                    <a:gd name="T84" fmla="*/ 19 w 277"/>
                    <a:gd name="T85" fmla="*/ 153 h 240"/>
                    <a:gd name="T86" fmla="*/ 19 w 277"/>
                    <a:gd name="T87" fmla="*/ 173 h 240"/>
                    <a:gd name="T88" fmla="*/ 19 w 277"/>
                    <a:gd name="T89" fmla="*/ 192 h 2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7"/>
                    <a:gd name="T136" fmla="*/ 0 h 240"/>
                    <a:gd name="T137" fmla="*/ 277 w 277"/>
                    <a:gd name="T138" fmla="*/ 240 h 24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7" h="240">
                      <a:moveTo>
                        <a:pt x="19" y="192"/>
                      </a:moveTo>
                      <a:lnTo>
                        <a:pt x="29" y="192"/>
                      </a:lnTo>
                      <a:lnTo>
                        <a:pt x="38" y="192"/>
                      </a:lnTo>
                      <a:lnTo>
                        <a:pt x="48" y="192"/>
                      </a:lnTo>
                      <a:lnTo>
                        <a:pt x="57" y="192"/>
                      </a:lnTo>
                      <a:lnTo>
                        <a:pt x="57" y="201"/>
                      </a:lnTo>
                      <a:lnTo>
                        <a:pt x="67" y="201"/>
                      </a:lnTo>
                      <a:lnTo>
                        <a:pt x="76" y="201"/>
                      </a:lnTo>
                      <a:lnTo>
                        <a:pt x="86" y="201"/>
                      </a:lnTo>
                      <a:lnTo>
                        <a:pt x="95" y="192"/>
                      </a:lnTo>
                      <a:lnTo>
                        <a:pt x="105" y="192"/>
                      </a:lnTo>
                      <a:lnTo>
                        <a:pt x="115" y="192"/>
                      </a:lnTo>
                      <a:lnTo>
                        <a:pt x="124" y="182"/>
                      </a:lnTo>
                      <a:lnTo>
                        <a:pt x="134" y="182"/>
                      </a:lnTo>
                      <a:lnTo>
                        <a:pt x="143" y="182"/>
                      </a:lnTo>
                      <a:lnTo>
                        <a:pt x="153" y="192"/>
                      </a:lnTo>
                      <a:lnTo>
                        <a:pt x="162" y="192"/>
                      </a:lnTo>
                      <a:lnTo>
                        <a:pt x="162" y="201"/>
                      </a:lnTo>
                      <a:lnTo>
                        <a:pt x="153" y="211"/>
                      </a:lnTo>
                      <a:lnTo>
                        <a:pt x="153" y="220"/>
                      </a:lnTo>
                      <a:lnTo>
                        <a:pt x="153" y="230"/>
                      </a:lnTo>
                      <a:lnTo>
                        <a:pt x="162" y="230"/>
                      </a:lnTo>
                      <a:lnTo>
                        <a:pt x="162" y="240"/>
                      </a:lnTo>
                      <a:lnTo>
                        <a:pt x="172" y="240"/>
                      </a:lnTo>
                      <a:lnTo>
                        <a:pt x="182" y="240"/>
                      </a:lnTo>
                      <a:lnTo>
                        <a:pt x="191" y="240"/>
                      </a:lnTo>
                      <a:lnTo>
                        <a:pt x="201" y="240"/>
                      </a:lnTo>
                      <a:lnTo>
                        <a:pt x="210" y="240"/>
                      </a:lnTo>
                      <a:lnTo>
                        <a:pt x="220" y="240"/>
                      </a:lnTo>
                      <a:lnTo>
                        <a:pt x="229" y="240"/>
                      </a:lnTo>
                      <a:lnTo>
                        <a:pt x="239" y="230"/>
                      </a:lnTo>
                      <a:lnTo>
                        <a:pt x="248" y="230"/>
                      </a:lnTo>
                      <a:lnTo>
                        <a:pt x="258" y="220"/>
                      </a:lnTo>
                      <a:lnTo>
                        <a:pt x="258" y="211"/>
                      </a:lnTo>
                      <a:lnTo>
                        <a:pt x="258" y="201"/>
                      </a:lnTo>
                      <a:lnTo>
                        <a:pt x="258" y="192"/>
                      </a:lnTo>
                      <a:lnTo>
                        <a:pt x="268" y="192"/>
                      </a:lnTo>
                      <a:lnTo>
                        <a:pt x="268" y="182"/>
                      </a:lnTo>
                      <a:lnTo>
                        <a:pt x="277" y="182"/>
                      </a:lnTo>
                      <a:lnTo>
                        <a:pt x="143" y="0"/>
                      </a:lnTo>
                      <a:lnTo>
                        <a:pt x="115" y="0"/>
                      </a:lnTo>
                      <a:lnTo>
                        <a:pt x="105" y="0"/>
                      </a:lnTo>
                      <a:lnTo>
                        <a:pt x="86" y="0"/>
                      </a:lnTo>
                      <a:lnTo>
                        <a:pt x="76" y="0"/>
                      </a:lnTo>
                      <a:lnTo>
                        <a:pt x="67" y="0"/>
                      </a:lnTo>
                      <a:lnTo>
                        <a:pt x="57" y="0"/>
                      </a:lnTo>
                      <a:lnTo>
                        <a:pt x="38" y="0"/>
                      </a:lnTo>
                      <a:lnTo>
                        <a:pt x="29" y="10"/>
                      </a:lnTo>
                      <a:lnTo>
                        <a:pt x="19" y="10"/>
                      </a:lnTo>
                      <a:lnTo>
                        <a:pt x="29" y="19"/>
                      </a:lnTo>
                      <a:lnTo>
                        <a:pt x="29" y="29"/>
                      </a:lnTo>
                      <a:lnTo>
                        <a:pt x="29" y="39"/>
                      </a:lnTo>
                      <a:lnTo>
                        <a:pt x="19" y="39"/>
                      </a:lnTo>
                      <a:lnTo>
                        <a:pt x="19" y="48"/>
                      </a:lnTo>
                      <a:lnTo>
                        <a:pt x="19" y="58"/>
                      </a:lnTo>
                      <a:lnTo>
                        <a:pt x="9" y="58"/>
                      </a:lnTo>
                      <a:lnTo>
                        <a:pt x="9" y="67"/>
                      </a:lnTo>
                      <a:lnTo>
                        <a:pt x="9" y="77"/>
                      </a:lnTo>
                      <a:lnTo>
                        <a:pt x="0" y="77"/>
                      </a:lnTo>
                      <a:lnTo>
                        <a:pt x="0" y="86"/>
                      </a:lnTo>
                      <a:lnTo>
                        <a:pt x="0" y="96"/>
                      </a:lnTo>
                      <a:lnTo>
                        <a:pt x="9" y="106"/>
                      </a:lnTo>
                      <a:lnTo>
                        <a:pt x="19" y="106"/>
                      </a:lnTo>
                      <a:lnTo>
                        <a:pt x="29" y="106"/>
                      </a:lnTo>
                      <a:lnTo>
                        <a:pt x="38" y="106"/>
                      </a:lnTo>
                      <a:lnTo>
                        <a:pt x="38" y="96"/>
                      </a:lnTo>
                      <a:lnTo>
                        <a:pt x="48" y="96"/>
                      </a:lnTo>
                      <a:lnTo>
                        <a:pt x="48" y="86"/>
                      </a:lnTo>
                      <a:lnTo>
                        <a:pt x="48" y="77"/>
                      </a:lnTo>
                      <a:lnTo>
                        <a:pt x="57" y="77"/>
                      </a:lnTo>
                      <a:lnTo>
                        <a:pt x="67" y="67"/>
                      </a:lnTo>
                      <a:lnTo>
                        <a:pt x="76" y="67"/>
                      </a:lnTo>
                      <a:lnTo>
                        <a:pt x="86" y="67"/>
                      </a:lnTo>
                      <a:lnTo>
                        <a:pt x="95" y="67"/>
                      </a:lnTo>
                      <a:lnTo>
                        <a:pt x="95" y="77"/>
                      </a:lnTo>
                      <a:lnTo>
                        <a:pt x="105" y="77"/>
                      </a:lnTo>
                      <a:lnTo>
                        <a:pt x="115" y="86"/>
                      </a:lnTo>
                      <a:lnTo>
                        <a:pt x="115" y="96"/>
                      </a:lnTo>
                      <a:lnTo>
                        <a:pt x="105" y="106"/>
                      </a:lnTo>
                      <a:lnTo>
                        <a:pt x="105" y="115"/>
                      </a:lnTo>
                      <a:lnTo>
                        <a:pt x="95" y="115"/>
                      </a:lnTo>
                      <a:lnTo>
                        <a:pt x="95" y="125"/>
                      </a:lnTo>
                      <a:lnTo>
                        <a:pt x="86" y="125"/>
                      </a:lnTo>
                      <a:lnTo>
                        <a:pt x="76" y="134"/>
                      </a:lnTo>
                      <a:lnTo>
                        <a:pt x="67" y="134"/>
                      </a:lnTo>
                      <a:lnTo>
                        <a:pt x="57" y="134"/>
                      </a:lnTo>
                      <a:lnTo>
                        <a:pt x="48" y="134"/>
                      </a:lnTo>
                      <a:lnTo>
                        <a:pt x="38" y="144"/>
                      </a:lnTo>
                      <a:lnTo>
                        <a:pt x="29" y="144"/>
                      </a:lnTo>
                      <a:lnTo>
                        <a:pt x="29" y="153"/>
                      </a:lnTo>
                      <a:lnTo>
                        <a:pt x="19" y="153"/>
                      </a:lnTo>
                      <a:lnTo>
                        <a:pt x="19" y="163"/>
                      </a:lnTo>
                      <a:lnTo>
                        <a:pt x="19" y="173"/>
                      </a:lnTo>
                      <a:lnTo>
                        <a:pt x="19" y="182"/>
                      </a:lnTo>
                      <a:lnTo>
                        <a:pt x="19" y="19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40" name="Group 74"/>
              <p:cNvGrpSpPr>
                <a:grpSpLocks/>
              </p:cNvGrpSpPr>
              <p:nvPr/>
            </p:nvGrpSpPr>
            <p:grpSpPr bwMode="auto">
              <a:xfrm>
                <a:off x="2564" y="1325"/>
                <a:ext cx="468" cy="325"/>
                <a:chOff x="2564" y="1325"/>
                <a:chExt cx="468" cy="325"/>
              </a:xfrm>
            </p:grpSpPr>
            <p:sp>
              <p:nvSpPr>
                <p:cNvPr id="39529" name="Freeform 75"/>
                <p:cNvSpPr>
                  <a:spLocks/>
                </p:cNvSpPr>
                <p:nvPr/>
              </p:nvSpPr>
              <p:spPr bwMode="auto">
                <a:xfrm>
                  <a:off x="2564" y="1325"/>
                  <a:ext cx="468" cy="325"/>
                </a:xfrm>
                <a:custGeom>
                  <a:avLst/>
                  <a:gdLst>
                    <a:gd name="T0" fmla="*/ 181 w 468"/>
                    <a:gd name="T1" fmla="*/ 287 h 325"/>
                    <a:gd name="T2" fmla="*/ 191 w 468"/>
                    <a:gd name="T3" fmla="*/ 287 h 325"/>
                    <a:gd name="T4" fmla="*/ 210 w 468"/>
                    <a:gd name="T5" fmla="*/ 287 h 325"/>
                    <a:gd name="T6" fmla="*/ 220 w 468"/>
                    <a:gd name="T7" fmla="*/ 278 h 325"/>
                    <a:gd name="T8" fmla="*/ 229 w 468"/>
                    <a:gd name="T9" fmla="*/ 268 h 325"/>
                    <a:gd name="T10" fmla="*/ 239 w 468"/>
                    <a:gd name="T11" fmla="*/ 258 h 325"/>
                    <a:gd name="T12" fmla="*/ 239 w 468"/>
                    <a:gd name="T13" fmla="*/ 239 h 325"/>
                    <a:gd name="T14" fmla="*/ 248 w 468"/>
                    <a:gd name="T15" fmla="*/ 239 h 325"/>
                    <a:gd name="T16" fmla="*/ 267 w 468"/>
                    <a:gd name="T17" fmla="*/ 230 h 325"/>
                    <a:gd name="T18" fmla="*/ 287 w 468"/>
                    <a:gd name="T19" fmla="*/ 230 h 325"/>
                    <a:gd name="T20" fmla="*/ 306 w 468"/>
                    <a:gd name="T21" fmla="*/ 220 h 325"/>
                    <a:gd name="T22" fmla="*/ 354 w 468"/>
                    <a:gd name="T23" fmla="*/ 220 h 325"/>
                    <a:gd name="T24" fmla="*/ 401 w 468"/>
                    <a:gd name="T25" fmla="*/ 220 h 325"/>
                    <a:gd name="T26" fmla="*/ 420 w 468"/>
                    <a:gd name="T27" fmla="*/ 220 h 325"/>
                    <a:gd name="T28" fmla="*/ 430 w 468"/>
                    <a:gd name="T29" fmla="*/ 211 h 325"/>
                    <a:gd name="T30" fmla="*/ 440 w 468"/>
                    <a:gd name="T31" fmla="*/ 201 h 325"/>
                    <a:gd name="T32" fmla="*/ 449 w 468"/>
                    <a:gd name="T33" fmla="*/ 191 h 325"/>
                    <a:gd name="T34" fmla="*/ 459 w 468"/>
                    <a:gd name="T35" fmla="*/ 182 h 325"/>
                    <a:gd name="T36" fmla="*/ 468 w 468"/>
                    <a:gd name="T37" fmla="*/ 172 h 325"/>
                    <a:gd name="T38" fmla="*/ 468 w 468"/>
                    <a:gd name="T39" fmla="*/ 163 h 325"/>
                    <a:gd name="T40" fmla="*/ 468 w 468"/>
                    <a:gd name="T41" fmla="*/ 153 h 325"/>
                    <a:gd name="T42" fmla="*/ 459 w 468"/>
                    <a:gd name="T43" fmla="*/ 144 h 325"/>
                    <a:gd name="T44" fmla="*/ 449 w 468"/>
                    <a:gd name="T45" fmla="*/ 134 h 325"/>
                    <a:gd name="T46" fmla="*/ 440 w 468"/>
                    <a:gd name="T47" fmla="*/ 134 h 325"/>
                    <a:gd name="T48" fmla="*/ 430 w 468"/>
                    <a:gd name="T49" fmla="*/ 144 h 325"/>
                    <a:gd name="T50" fmla="*/ 420 w 468"/>
                    <a:gd name="T51" fmla="*/ 153 h 325"/>
                    <a:gd name="T52" fmla="*/ 411 w 468"/>
                    <a:gd name="T53" fmla="*/ 163 h 325"/>
                    <a:gd name="T54" fmla="*/ 392 w 468"/>
                    <a:gd name="T55" fmla="*/ 172 h 325"/>
                    <a:gd name="T56" fmla="*/ 382 w 468"/>
                    <a:gd name="T57" fmla="*/ 172 h 325"/>
                    <a:gd name="T58" fmla="*/ 373 w 468"/>
                    <a:gd name="T59" fmla="*/ 163 h 325"/>
                    <a:gd name="T60" fmla="*/ 363 w 468"/>
                    <a:gd name="T61" fmla="*/ 163 h 325"/>
                    <a:gd name="T62" fmla="*/ 354 w 468"/>
                    <a:gd name="T63" fmla="*/ 153 h 325"/>
                    <a:gd name="T64" fmla="*/ 354 w 468"/>
                    <a:gd name="T65" fmla="*/ 134 h 325"/>
                    <a:gd name="T66" fmla="*/ 354 w 468"/>
                    <a:gd name="T67" fmla="*/ 124 h 325"/>
                    <a:gd name="T68" fmla="*/ 363 w 468"/>
                    <a:gd name="T69" fmla="*/ 124 h 325"/>
                    <a:gd name="T70" fmla="*/ 382 w 468"/>
                    <a:gd name="T71" fmla="*/ 115 h 325"/>
                    <a:gd name="T72" fmla="*/ 401 w 468"/>
                    <a:gd name="T73" fmla="*/ 105 h 325"/>
                    <a:gd name="T74" fmla="*/ 411 w 468"/>
                    <a:gd name="T75" fmla="*/ 96 h 325"/>
                    <a:gd name="T76" fmla="*/ 411 w 468"/>
                    <a:gd name="T77" fmla="*/ 86 h 325"/>
                    <a:gd name="T78" fmla="*/ 420 w 468"/>
                    <a:gd name="T79" fmla="*/ 77 h 325"/>
                    <a:gd name="T80" fmla="*/ 411 w 468"/>
                    <a:gd name="T81" fmla="*/ 57 h 325"/>
                    <a:gd name="T82" fmla="*/ 401 w 468"/>
                    <a:gd name="T83" fmla="*/ 48 h 325"/>
                    <a:gd name="T84" fmla="*/ 401 w 468"/>
                    <a:gd name="T85" fmla="*/ 29 h 325"/>
                    <a:gd name="T86" fmla="*/ 392 w 468"/>
                    <a:gd name="T87" fmla="*/ 19 h 325"/>
                    <a:gd name="T88" fmla="*/ 401 w 468"/>
                    <a:gd name="T89" fmla="*/ 0 h 325"/>
                    <a:gd name="T90" fmla="*/ 363 w 468"/>
                    <a:gd name="T91" fmla="*/ 0 h 325"/>
                    <a:gd name="T92" fmla="*/ 334 w 468"/>
                    <a:gd name="T93" fmla="*/ 0 h 325"/>
                    <a:gd name="T94" fmla="*/ 306 w 468"/>
                    <a:gd name="T95" fmla="*/ 0 h 325"/>
                    <a:gd name="T96" fmla="*/ 277 w 468"/>
                    <a:gd name="T97" fmla="*/ 0 h 325"/>
                    <a:gd name="T98" fmla="*/ 267 w 468"/>
                    <a:gd name="T99" fmla="*/ 0 h 325"/>
                    <a:gd name="T100" fmla="*/ 258 w 468"/>
                    <a:gd name="T101" fmla="*/ 10 h 325"/>
                    <a:gd name="T102" fmla="*/ 258 w 468"/>
                    <a:gd name="T103" fmla="*/ 19 h 325"/>
                    <a:gd name="T104" fmla="*/ 267 w 468"/>
                    <a:gd name="T105" fmla="*/ 29 h 325"/>
                    <a:gd name="T106" fmla="*/ 267 w 468"/>
                    <a:gd name="T107" fmla="*/ 38 h 325"/>
                    <a:gd name="T108" fmla="*/ 267 w 468"/>
                    <a:gd name="T109" fmla="*/ 48 h 325"/>
                    <a:gd name="T110" fmla="*/ 258 w 468"/>
                    <a:gd name="T111" fmla="*/ 57 h 325"/>
                    <a:gd name="T112" fmla="*/ 248 w 468"/>
                    <a:gd name="T113" fmla="*/ 57 h 325"/>
                    <a:gd name="T114" fmla="*/ 229 w 468"/>
                    <a:gd name="T115" fmla="*/ 67 h 325"/>
                    <a:gd name="T116" fmla="*/ 220 w 468"/>
                    <a:gd name="T117" fmla="*/ 67 h 325"/>
                    <a:gd name="T118" fmla="*/ 210 w 468"/>
                    <a:gd name="T119" fmla="*/ 67 h 325"/>
                    <a:gd name="T120" fmla="*/ 0 w 468"/>
                    <a:gd name="T121" fmla="*/ 325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68"/>
                    <a:gd name="T184" fmla="*/ 0 h 325"/>
                    <a:gd name="T185" fmla="*/ 468 w 468"/>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68" h="325">
                      <a:moveTo>
                        <a:pt x="0" y="325"/>
                      </a:moveTo>
                      <a:lnTo>
                        <a:pt x="181" y="287"/>
                      </a:lnTo>
                      <a:lnTo>
                        <a:pt x="191" y="287"/>
                      </a:lnTo>
                      <a:lnTo>
                        <a:pt x="201" y="287"/>
                      </a:lnTo>
                      <a:lnTo>
                        <a:pt x="210" y="287"/>
                      </a:lnTo>
                      <a:lnTo>
                        <a:pt x="210" y="278"/>
                      </a:lnTo>
                      <a:lnTo>
                        <a:pt x="220" y="278"/>
                      </a:lnTo>
                      <a:lnTo>
                        <a:pt x="229" y="278"/>
                      </a:lnTo>
                      <a:lnTo>
                        <a:pt x="229" y="268"/>
                      </a:lnTo>
                      <a:lnTo>
                        <a:pt x="239" y="258"/>
                      </a:lnTo>
                      <a:lnTo>
                        <a:pt x="239" y="249"/>
                      </a:lnTo>
                      <a:lnTo>
                        <a:pt x="239" y="239"/>
                      </a:lnTo>
                      <a:lnTo>
                        <a:pt x="248" y="239"/>
                      </a:lnTo>
                      <a:lnTo>
                        <a:pt x="258" y="239"/>
                      </a:lnTo>
                      <a:lnTo>
                        <a:pt x="267" y="230"/>
                      </a:lnTo>
                      <a:lnTo>
                        <a:pt x="277" y="230"/>
                      </a:lnTo>
                      <a:lnTo>
                        <a:pt x="287" y="230"/>
                      </a:lnTo>
                      <a:lnTo>
                        <a:pt x="296" y="220"/>
                      </a:lnTo>
                      <a:lnTo>
                        <a:pt x="306" y="220"/>
                      </a:lnTo>
                      <a:lnTo>
                        <a:pt x="325" y="220"/>
                      </a:lnTo>
                      <a:lnTo>
                        <a:pt x="354" y="220"/>
                      </a:lnTo>
                      <a:lnTo>
                        <a:pt x="373" y="220"/>
                      </a:lnTo>
                      <a:lnTo>
                        <a:pt x="401" y="220"/>
                      </a:lnTo>
                      <a:lnTo>
                        <a:pt x="420" y="220"/>
                      </a:lnTo>
                      <a:lnTo>
                        <a:pt x="430" y="211"/>
                      </a:lnTo>
                      <a:lnTo>
                        <a:pt x="440" y="201"/>
                      </a:lnTo>
                      <a:lnTo>
                        <a:pt x="449" y="191"/>
                      </a:lnTo>
                      <a:lnTo>
                        <a:pt x="459" y="191"/>
                      </a:lnTo>
                      <a:lnTo>
                        <a:pt x="459" y="182"/>
                      </a:lnTo>
                      <a:lnTo>
                        <a:pt x="459" y="172"/>
                      </a:lnTo>
                      <a:lnTo>
                        <a:pt x="468" y="172"/>
                      </a:lnTo>
                      <a:lnTo>
                        <a:pt x="468" y="163"/>
                      </a:lnTo>
                      <a:lnTo>
                        <a:pt x="468" y="153"/>
                      </a:lnTo>
                      <a:lnTo>
                        <a:pt x="468" y="144"/>
                      </a:lnTo>
                      <a:lnTo>
                        <a:pt x="459" y="144"/>
                      </a:lnTo>
                      <a:lnTo>
                        <a:pt x="459" y="134"/>
                      </a:lnTo>
                      <a:lnTo>
                        <a:pt x="449" y="134"/>
                      </a:lnTo>
                      <a:lnTo>
                        <a:pt x="440" y="134"/>
                      </a:lnTo>
                      <a:lnTo>
                        <a:pt x="430" y="144"/>
                      </a:lnTo>
                      <a:lnTo>
                        <a:pt x="420" y="153"/>
                      </a:lnTo>
                      <a:lnTo>
                        <a:pt x="411" y="163"/>
                      </a:lnTo>
                      <a:lnTo>
                        <a:pt x="401" y="172"/>
                      </a:lnTo>
                      <a:lnTo>
                        <a:pt x="392" y="172"/>
                      </a:lnTo>
                      <a:lnTo>
                        <a:pt x="382" y="172"/>
                      </a:lnTo>
                      <a:lnTo>
                        <a:pt x="373" y="172"/>
                      </a:lnTo>
                      <a:lnTo>
                        <a:pt x="373" y="163"/>
                      </a:lnTo>
                      <a:lnTo>
                        <a:pt x="363" y="163"/>
                      </a:lnTo>
                      <a:lnTo>
                        <a:pt x="354" y="153"/>
                      </a:lnTo>
                      <a:lnTo>
                        <a:pt x="354" y="144"/>
                      </a:lnTo>
                      <a:lnTo>
                        <a:pt x="354" y="134"/>
                      </a:lnTo>
                      <a:lnTo>
                        <a:pt x="354" y="124"/>
                      </a:lnTo>
                      <a:lnTo>
                        <a:pt x="363" y="124"/>
                      </a:lnTo>
                      <a:lnTo>
                        <a:pt x="373" y="115"/>
                      </a:lnTo>
                      <a:lnTo>
                        <a:pt x="382" y="115"/>
                      </a:lnTo>
                      <a:lnTo>
                        <a:pt x="392" y="105"/>
                      </a:lnTo>
                      <a:lnTo>
                        <a:pt x="401" y="105"/>
                      </a:lnTo>
                      <a:lnTo>
                        <a:pt x="411" y="96"/>
                      </a:lnTo>
                      <a:lnTo>
                        <a:pt x="411" y="86"/>
                      </a:lnTo>
                      <a:lnTo>
                        <a:pt x="420" y="77"/>
                      </a:lnTo>
                      <a:lnTo>
                        <a:pt x="411" y="67"/>
                      </a:lnTo>
                      <a:lnTo>
                        <a:pt x="411" y="57"/>
                      </a:lnTo>
                      <a:lnTo>
                        <a:pt x="411" y="48"/>
                      </a:lnTo>
                      <a:lnTo>
                        <a:pt x="401" y="48"/>
                      </a:lnTo>
                      <a:lnTo>
                        <a:pt x="401" y="38"/>
                      </a:lnTo>
                      <a:lnTo>
                        <a:pt x="401" y="29"/>
                      </a:lnTo>
                      <a:lnTo>
                        <a:pt x="392" y="19"/>
                      </a:lnTo>
                      <a:lnTo>
                        <a:pt x="401" y="10"/>
                      </a:lnTo>
                      <a:lnTo>
                        <a:pt x="401" y="0"/>
                      </a:lnTo>
                      <a:lnTo>
                        <a:pt x="382" y="0"/>
                      </a:lnTo>
                      <a:lnTo>
                        <a:pt x="363" y="0"/>
                      </a:lnTo>
                      <a:lnTo>
                        <a:pt x="344" y="0"/>
                      </a:lnTo>
                      <a:lnTo>
                        <a:pt x="334" y="0"/>
                      </a:lnTo>
                      <a:lnTo>
                        <a:pt x="325" y="0"/>
                      </a:lnTo>
                      <a:lnTo>
                        <a:pt x="306" y="0"/>
                      </a:lnTo>
                      <a:lnTo>
                        <a:pt x="287" y="0"/>
                      </a:lnTo>
                      <a:lnTo>
                        <a:pt x="277" y="0"/>
                      </a:lnTo>
                      <a:lnTo>
                        <a:pt x="267" y="0"/>
                      </a:lnTo>
                      <a:lnTo>
                        <a:pt x="258" y="0"/>
                      </a:lnTo>
                      <a:lnTo>
                        <a:pt x="258" y="10"/>
                      </a:lnTo>
                      <a:lnTo>
                        <a:pt x="258" y="19"/>
                      </a:lnTo>
                      <a:lnTo>
                        <a:pt x="267" y="29"/>
                      </a:lnTo>
                      <a:lnTo>
                        <a:pt x="267" y="38"/>
                      </a:lnTo>
                      <a:lnTo>
                        <a:pt x="267" y="48"/>
                      </a:lnTo>
                      <a:lnTo>
                        <a:pt x="258" y="57"/>
                      </a:lnTo>
                      <a:lnTo>
                        <a:pt x="248" y="57"/>
                      </a:lnTo>
                      <a:lnTo>
                        <a:pt x="239" y="67"/>
                      </a:lnTo>
                      <a:lnTo>
                        <a:pt x="229" y="67"/>
                      </a:lnTo>
                      <a:lnTo>
                        <a:pt x="220" y="67"/>
                      </a:lnTo>
                      <a:lnTo>
                        <a:pt x="210" y="67"/>
                      </a:lnTo>
                      <a:lnTo>
                        <a:pt x="201" y="67"/>
                      </a:lnTo>
                      <a:lnTo>
                        <a:pt x="0" y="325"/>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30" name="Freeform 76"/>
                <p:cNvSpPr>
                  <a:spLocks/>
                </p:cNvSpPr>
                <p:nvPr/>
              </p:nvSpPr>
              <p:spPr bwMode="auto">
                <a:xfrm>
                  <a:off x="2564" y="1325"/>
                  <a:ext cx="468" cy="325"/>
                </a:xfrm>
                <a:custGeom>
                  <a:avLst/>
                  <a:gdLst>
                    <a:gd name="T0" fmla="*/ 181 w 468"/>
                    <a:gd name="T1" fmla="*/ 287 h 325"/>
                    <a:gd name="T2" fmla="*/ 191 w 468"/>
                    <a:gd name="T3" fmla="*/ 287 h 325"/>
                    <a:gd name="T4" fmla="*/ 210 w 468"/>
                    <a:gd name="T5" fmla="*/ 287 h 325"/>
                    <a:gd name="T6" fmla="*/ 220 w 468"/>
                    <a:gd name="T7" fmla="*/ 278 h 325"/>
                    <a:gd name="T8" fmla="*/ 229 w 468"/>
                    <a:gd name="T9" fmla="*/ 268 h 325"/>
                    <a:gd name="T10" fmla="*/ 239 w 468"/>
                    <a:gd name="T11" fmla="*/ 258 h 325"/>
                    <a:gd name="T12" fmla="*/ 239 w 468"/>
                    <a:gd name="T13" fmla="*/ 239 h 325"/>
                    <a:gd name="T14" fmla="*/ 248 w 468"/>
                    <a:gd name="T15" fmla="*/ 239 h 325"/>
                    <a:gd name="T16" fmla="*/ 267 w 468"/>
                    <a:gd name="T17" fmla="*/ 230 h 325"/>
                    <a:gd name="T18" fmla="*/ 287 w 468"/>
                    <a:gd name="T19" fmla="*/ 230 h 325"/>
                    <a:gd name="T20" fmla="*/ 306 w 468"/>
                    <a:gd name="T21" fmla="*/ 220 h 325"/>
                    <a:gd name="T22" fmla="*/ 354 w 468"/>
                    <a:gd name="T23" fmla="*/ 220 h 325"/>
                    <a:gd name="T24" fmla="*/ 401 w 468"/>
                    <a:gd name="T25" fmla="*/ 220 h 325"/>
                    <a:gd name="T26" fmla="*/ 420 w 468"/>
                    <a:gd name="T27" fmla="*/ 220 h 325"/>
                    <a:gd name="T28" fmla="*/ 430 w 468"/>
                    <a:gd name="T29" fmla="*/ 211 h 325"/>
                    <a:gd name="T30" fmla="*/ 440 w 468"/>
                    <a:gd name="T31" fmla="*/ 201 h 325"/>
                    <a:gd name="T32" fmla="*/ 449 w 468"/>
                    <a:gd name="T33" fmla="*/ 191 h 325"/>
                    <a:gd name="T34" fmla="*/ 459 w 468"/>
                    <a:gd name="T35" fmla="*/ 182 h 325"/>
                    <a:gd name="T36" fmla="*/ 468 w 468"/>
                    <a:gd name="T37" fmla="*/ 172 h 325"/>
                    <a:gd name="T38" fmla="*/ 468 w 468"/>
                    <a:gd name="T39" fmla="*/ 163 h 325"/>
                    <a:gd name="T40" fmla="*/ 468 w 468"/>
                    <a:gd name="T41" fmla="*/ 153 h 325"/>
                    <a:gd name="T42" fmla="*/ 459 w 468"/>
                    <a:gd name="T43" fmla="*/ 144 h 325"/>
                    <a:gd name="T44" fmla="*/ 449 w 468"/>
                    <a:gd name="T45" fmla="*/ 134 h 325"/>
                    <a:gd name="T46" fmla="*/ 440 w 468"/>
                    <a:gd name="T47" fmla="*/ 134 h 325"/>
                    <a:gd name="T48" fmla="*/ 430 w 468"/>
                    <a:gd name="T49" fmla="*/ 144 h 325"/>
                    <a:gd name="T50" fmla="*/ 420 w 468"/>
                    <a:gd name="T51" fmla="*/ 153 h 325"/>
                    <a:gd name="T52" fmla="*/ 411 w 468"/>
                    <a:gd name="T53" fmla="*/ 163 h 325"/>
                    <a:gd name="T54" fmla="*/ 392 w 468"/>
                    <a:gd name="T55" fmla="*/ 172 h 325"/>
                    <a:gd name="T56" fmla="*/ 382 w 468"/>
                    <a:gd name="T57" fmla="*/ 172 h 325"/>
                    <a:gd name="T58" fmla="*/ 373 w 468"/>
                    <a:gd name="T59" fmla="*/ 163 h 325"/>
                    <a:gd name="T60" fmla="*/ 363 w 468"/>
                    <a:gd name="T61" fmla="*/ 163 h 325"/>
                    <a:gd name="T62" fmla="*/ 354 w 468"/>
                    <a:gd name="T63" fmla="*/ 153 h 325"/>
                    <a:gd name="T64" fmla="*/ 354 w 468"/>
                    <a:gd name="T65" fmla="*/ 134 h 325"/>
                    <a:gd name="T66" fmla="*/ 354 w 468"/>
                    <a:gd name="T67" fmla="*/ 124 h 325"/>
                    <a:gd name="T68" fmla="*/ 363 w 468"/>
                    <a:gd name="T69" fmla="*/ 124 h 325"/>
                    <a:gd name="T70" fmla="*/ 382 w 468"/>
                    <a:gd name="T71" fmla="*/ 115 h 325"/>
                    <a:gd name="T72" fmla="*/ 401 w 468"/>
                    <a:gd name="T73" fmla="*/ 105 h 325"/>
                    <a:gd name="T74" fmla="*/ 411 w 468"/>
                    <a:gd name="T75" fmla="*/ 96 h 325"/>
                    <a:gd name="T76" fmla="*/ 411 w 468"/>
                    <a:gd name="T77" fmla="*/ 86 h 325"/>
                    <a:gd name="T78" fmla="*/ 420 w 468"/>
                    <a:gd name="T79" fmla="*/ 77 h 325"/>
                    <a:gd name="T80" fmla="*/ 411 w 468"/>
                    <a:gd name="T81" fmla="*/ 57 h 325"/>
                    <a:gd name="T82" fmla="*/ 401 w 468"/>
                    <a:gd name="T83" fmla="*/ 48 h 325"/>
                    <a:gd name="T84" fmla="*/ 401 w 468"/>
                    <a:gd name="T85" fmla="*/ 29 h 325"/>
                    <a:gd name="T86" fmla="*/ 392 w 468"/>
                    <a:gd name="T87" fmla="*/ 19 h 325"/>
                    <a:gd name="T88" fmla="*/ 401 w 468"/>
                    <a:gd name="T89" fmla="*/ 0 h 325"/>
                    <a:gd name="T90" fmla="*/ 363 w 468"/>
                    <a:gd name="T91" fmla="*/ 0 h 325"/>
                    <a:gd name="T92" fmla="*/ 334 w 468"/>
                    <a:gd name="T93" fmla="*/ 0 h 325"/>
                    <a:gd name="T94" fmla="*/ 306 w 468"/>
                    <a:gd name="T95" fmla="*/ 0 h 325"/>
                    <a:gd name="T96" fmla="*/ 277 w 468"/>
                    <a:gd name="T97" fmla="*/ 0 h 325"/>
                    <a:gd name="T98" fmla="*/ 267 w 468"/>
                    <a:gd name="T99" fmla="*/ 0 h 325"/>
                    <a:gd name="T100" fmla="*/ 258 w 468"/>
                    <a:gd name="T101" fmla="*/ 10 h 325"/>
                    <a:gd name="T102" fmla="*/ 258 w 468"/>
                    <a:gd name="T103" fmla="*/ 19 h 325"/>
                    <a:gd name="T104" fmla="*/ 267 w 468"/>
                    <a:gd name="T105" fmla="*/ 29 h 325"/>
                    <a:gd name="T106" fmla="*/ 267 w 468"/>
                    <a:gd name="T107" fmla="*/ 38 h 325"/>
                    <a:gd name="T108" fmla="*/ 267 w 468"/>
                    <a:gd name="T109" fmla="*/ 48 h 325"/>
                    <a:gd name="T110" fmla="*/ 258 w 468"/>
                    <a:gd name="T111" fmla="*/ 57 h 325"/>
                    <a:gd name="T112" fmla="*/ 248 w 468"/>
                    <a:gd name="T113" fmla="*/ 57 h 325"/>
                    <a:gd name="T114" fmla="*/ 229 w 468"/>
                    <a:gd name="T115" fmla="*/ 67 h 325"/>
                    <a:gd name="T116" fmla="*/ 220 w 468"/>
                    <a:gd name="T117" fmla="*/ 67 h 325"/>
                    <a:gd name="T118" fmla="*/ 210 w 468"/>
                    <a:gd name="T119" fmla="*/ 67 h 325"/>
                    <a:gd name="T120" fmla="*/ 0 w 468"/>
                    <a:gd name="T121" fmla="*/ 325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68"/>
                    <a:gd name="T184" fmla="*/ 0 h 325"/>
                    <a:gd name="T185" fmla="*/ 468 w 468"/>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68" h="325">
                      <a:moveTo>
                        <a:pt x="0" y="325"/>
                      </a:moveTo>
                      <a:lnTo>
                        <a:pt x="181" y="287"/>
                      </a:lnTo>
                      <a:lnTo>
                        <a:pt x="191" y="287"/>
                      </a:lnTo>
                      <a:lnTo>
                        <a:pt x="201" y="287"/>
                      </a:lnTo>
                      <a:lnTo>
                        <a:pt x="210" y="287"/>
                      </a:lnTo>
                      <a:lnTo>
                        <a:pt x="210" y="278"/>
                      </a:lnTo>
                      <a:lnTo>
                        <a:pt x="220" y="278"/>
                      </a:lnTo>
                      <a:lnTo>
                        <a:pt x="229" y="278"/>
                      </a:lnTo>
                      <a:lnTo>
                        <a:pt x="229" y="268"/>
                      </a:lnTo>
                      <a:lnTo>
                        <a:pt x="239" y="258"/>
                      </a:lnTo>
                      <a:lnTo>
                        <a:pt x="239" y="249"/>
                      </a:lnTo>
                      <a:lnTo>
                        <a:pt x="239" y="239"/>
                      </a:lnTo>
                      <a:lnTo>
                        <a:pt x="248" y="239"/>
                      </a:lnTo>
                      <a:lnTo>
                        <a:pt x="258" y="239"/>
                      </a:lnTo>
                      <a:lnTo>
                        <a:pt x="267" y="230"/>
                      </a:lnTo>
                      <a:lnTo>
                        <a:pt x="277" y="230"/>
                      </a:lnTo>
                      <a:lnTo>
                        <a:pt x="287" y="230"/>
                      </a:lnTo>
                      <a:lnTo>
                        <a:pt x="296" y="220"/>
                      </a:lnTo>
                      <a:lnTo>
                        <a:pt x="306" y="220"/>
                      </a:lnTo>
                      <a:lnTo>
                        <a:pt x="325" y="220"/>
                      </a:lnTo>
                      <a:lnTo>
                        <a:pt x="354" y="220"/>
                      </a:lnTo>
                      <a:lnTo>
                        <a:pt x="373" y="220"/>
                      </a:lnTo>
                      <a:lnTo>
                        <a:pt x="401" y="220"/>
                      </a:lnTo>
                      <a:lnTo>
                        <a:pt x="420" y="220"/>
                      </a:lnTo>
                      <a:lnTo>
                        <a:pt x="430" y="211"/>
                      </a:lnTo>
                      <a:lnTo>
                        <a:pt x="440" y="201"/>
                      </a:lnTo>
                      <a:lnTo>
                        <a:pt x="449" y="191"/>
                      </a:lnTo>
                      <a:lnTo>
                        <a:pt x="459" y="191"/>
                      </a:lnTo>
                      <a:lnTo>
                        <a:pt x="459" y="182"/>
                      </a:lnTo>
                      <a:lnTo>
                        <a:pt x="459" y="172"/>
                      </a:lnTo>
                      <a:lnTo>
                        <a:pt x="468" y="172"/>
                      </a:lnTo>
                      <a:lnTo>
                        <a:pt x="468" y="163"/>
                      </a:lnTo>
                      <a:lnTo>
                        <a:pt x="468" y="153"/>
                      </a:lnTo>
                      <a:lnTo>
                        <a:pt x="468" y="144"/>
                      </a:lnTo>
                      <a:lnTo>
                        <a:pt x="459" y="144"/>
                      </a:lnTo>
                      <a:lnTo>
                        <a:pt x="459" y="134"/>
                      </a:lnTo>
                      <a:lnTo>
                        <a:pt x="449" y="134"/>
                      </a:lnTo>
                      <a:lnTo>
                        <a:pt x="440" y="134"/>
                      </a:lnTo>
                      <a:lnTo>
                        <a:pt x="430" y="144"/>
                      </a:lnTo>
                      <a:lnTo>
                        <a:pt x="420" y="153"/>
                      </a:lnTo>
                      <a:lnTo>
                        <a:pt x="411" y="163"/>
                      </a:lnTo>
                      <a:lnTo>
                        <a:pt x="401" y="172"/>
                      </a:lnTo>
                      <a:lnTo>
                        <a:pt x="392" y="172"/>
                      </a:lnTo>
                      <a:lnTo>
                        <a:pt x="382" y="172"/>
                      </a:lnTo>
                      <a:lnTo>
                        <a:pt x="373" y="172"/>
                      </a:lnTo>
                      <a:lnTo>
                        <a:pt x="373" y="163"/>
                      </a:lnTo>
                      <a:lnTo>
                        <a:pt x="363" y="163"/>
                      </a:lnTo>
                      <a:lnTo>
                        <a:pt x="354" y="153"/>
                      </a:lnTo>
                      <a:lnTo>
                        <a:pt x="354" y="144"/>
                      </a:lnTo>
                      <a:lnTo>
                        <a:pt x="354" y="134"/>
                      </a:lnTo>
                      <a:lnTo>
                        <a:pt x="354" y="124"/>
                      </a:lnTo>
                      <a:lnTo>
                        <a:pt x="363" y="124"/>
                      </a:lnTo>
                      <a:lnTo>
                        <a:pt x="373" y="115"/>
                      </a:lnTo>
                      <a:lnTo>
                        <a:pt x="382" y="115"/>
                      </a:lnTo>
                      <a:lnTo>
                        <a:pt x="392" y="105"/>
                      </a:lnTo>
                      <a:lnTo>
                        <a:pt x="401" y="105"/>
                      </a:lnTo>
                      <a:lnTo>
                        <a:pt x="411" y="96"/>
                      </a:lnTo>
                      <a:lnTo>
                        <a:pt x="411" y="86"/>
                      </a:lnTo>
                      <a:lnTo>
                        <a:pt x="420" y="77"/>
                      </a:lnTo>
                      <a:lnTo>
                        <a:pt x="411" y="67"/>
                      </a:lnTo>
                      <a:lnTo>
                        <a:pt x="411" y="57"/>
                      </a:lnTo>
                      <a:lnTo>
                        <a:pt x="411" y="48"/>
                      </a:lnTo>
                      <a:lnTo>
                        <a:pt x="401" y="48"/>
                      </a:lnTo>
                      <a:lnTo>
                        <a:pt x="401" y="38"/>
                      </a:lnTo>
                      <a:lnTo>
                        <a:pt x="401" y="29"/>
                      </a:lnTo>
                      <a:lnTo>
                        <a:pt x="392" y="19"/>
                      </a:lnTo>
                      <a:lnTo>
                        <a:pt x="401" y="10"/>
                      </a:lnTo>
                      <a:lnTo>
                        <a:pt x="401" y="0"/>
                      </a:lnTo>
                      <a:lnTo>
                        <a:pt x="382" y="0"/>
                      </a:lnTo>
                      <a:lnTo>
                        <a:pt x="363" y="0"/>
                      </a:lnTo>
                      <a:lnTo>
                        <a:pt x="344" y="0"/>
                      </a:lnTo>
                      <a:lnTo>
                        <a:pt x="334" y="0"/>
                      </a:lnTo>
                      <a:lnTo>
                        <a:pt x="325" y="0"/>
                      </a:lnTo>
                      <a:lnTo>
                        <a:pt x="306" y="0"/>
                      </a:lnTo>
                      <a:lnTo>
                        <a:pt x="287" y="0"/>
                      </a:lnTo>
                      <a:lnTo>
                        <a:pt x="277" y="0"/>
                      </a:lnTo>
                      <a:lnTo>
                        <a:pt x="267" y="0"/>
                      </a:lnTo>
                      <a:lnTo>
                        <a:pt x="258" y="0"/>
                      </a:lnTo>
                      <a:lnTo>
                        <a:pt x="258" y="10"/>
                      </a:lnTo>
                      <a:lnTo>
                        <a:pt x="258" y="19"/>
                      </a:lnTo>
                      <a:lnTo>
                        <a:pt x="267" y="29"/>
                      </a:lnTo>
                      <a:lnTo>
                        <a:pt x="267" y="38"/>
                      </a:lnTo>
                      <a:lnTo>
                        <a:pt x="267" y="48"/>
                      </a:lnTo>
                      <a:lnTo>
                        <a:pt x="258" y="57"/>
                      </a:lnTo>
                      <a:lnTo>
                        <a:pt x="248" y="57"/>
                      </a:lnTo>
                      <a:lnTo>
                        <a:pt x="239" y="67"/>
                      </a:lnTo>
                      <a:lnTo>
                        <a:pt x="229" y="67"/>
                      </a:lnTo>
                      <a:lnTo>
                        <a:pt x="220" y="67"/>
                      </a:lnTo>
                      <a:lnTo>
                        <a:pt x="210" y="67"/>
                      </a:lnTo>
                      <a:lnTo>
                        <a:pt x="201" y="67"/>
                      </a:lnTo>
                      <a:lnTo>
                        <a:pt x="0" y="325"/>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41" name="Group 77"/>
              <p:cNvGrpSpPr>
                <a:grpSpLocks/>
              </p:cNvGrpSpPr>
              <p:nvPr/>
            </p:nvGrpSpPr>
            <p:grpSpPr bwMode="auto">
              <a:xfrm>
                <a:off x="2487" y="1507"/>
                <a:ext cx="488" cy="220"/>
                <a:chOff x="2487" y="1507"/>
                <a:chExt cx="488" cy="220"/>
              </a:xfrm>
            </p:grpSpPr>
            <p:sp>
              <p:nvSpPr>
                <p:cNvPr id="39527" name="Freeform 78"/>
                <p:cNvSpPr>
                  <a:spLocks/>
                </p:cNvSpPr>
                <p:nvPr/>
              </p:nvSpPr>
              <p:spPr bwMode="auto">
                <a:xfrm>
                  <a:off x="2487" y="1507"/>
                  <a:ext cx="488" cy="220"/>
                </a:xfrm>
                <a:custGeom>
                  <a:avLst/>
                  <a:gdLst>
                    <a:gd name="T0" fmla="*/ 192 w 488"/>
                    <a:gd name="T1" fmla="*/ 0 h 220"/>
                    <a:gd name="T2" fmla="*/ 211 w 488"/>
                    <a:gd name="T3" fmla="*/ 0 h 220"/>
                    <a:gd name="T4" fmla="*/ 220 w 488"/>
                    <a:gd name="T5" fmla="*/ 9 h 220"/>
                    <a:gd name="T6" fmla="*/ 220 w 488"/>
                    <a:gd name="T7" fmla="*/ 19 h 220"/>
                    <a:gd name="T8" fmla="*/ 220 w 488"/>
                    <a:gd name="T9" fmla="*/ 29 h 220"/>
                    <a:gd name="T10" fmla="*/ 211 w 488"/>
                    <a:gd name="T11" fmla="*/ 38 h 220"/>
                    <a:gd name="T12" fmla="*/ 211 w 488"/>
                    <a:gd name="T13" fmla="*/ 48 h 220"/>
                    <a:gd name="T14" fmla="*/ 211 w 488"/>
                    <a:gd name="T15" fmla="*/ 57 h 220"/>
                    <a:gd name="T16" fmla="*/ 211 w 488"/>
                    <a:gd name="T17" fmla="*/ 67 h 220"/>
                    <a:gd name="T18" fmla="*/ 220 w 488"/>
                    <a:gd name="T19" fmla="*/ 76 h 220"/>
                    <a:gd name="T20" fmla="*/ 239 w 488"/>
                    <a:gd name="T21" fmla="*/ 86 h 220"/>
                    <a:gd name="T22" fmla="*/ 249 w 488"/>
                    <a:gd name="T23" fmla="*/ 86 h 220"/>
                    <a:gd name="T24" fmla="*/ 268 w 488"/>
                    <a:gd name="T25" fmla="*/ 76 h 220"/>
                    <a:gd name="T26" fmla="*/ 278 w 488"/>
                    <a:gd name="T27" fmla="*/ 67 h 220"/>
                    <a:gd name="T28" fmla="*/ 287 w 488"/>
                    <a:gd name="T29" fmla="*/ 67 h 220"/>
                    <a:gd name="T30" fmla="*/ 297 w 488"/>
                    <a:gd name="T31" fmla="*/ 57 h 220"/>
                    <a:gd name="T32" fmla="*/ 297 w 488"/>
                    <a:gd name="T33" fmla="*/ 38 h 220"/>
                    <a:gd name="T34" fmla="*/ 306 w 488"/>
                    <a:gd name="T35" fmla="*/ 29 h 220"/>
                    <a:gd name="T36" fmla="*/ 316 w 488"/>
                    <a:gd name="T37" fmla="*/ 29 h 220"/>
                    <a:gd name="T38" fmla="*/ 335 w 488"/>
                    <a:gd name="T39" fmla="*/ 19 h 220"/>
                    <a:gd name="T40" fmla="*/ 344 w 488"/>
                    <a:gd name="T41" fmla="*/ 19 h 220"/>
                    <a:gd name="T42" fmla="*/ 383 w 488"/>
                    <a:gd name="T43" fmla="*/ 9 h 220"/>
                    <a:gd name="T44" fmla="*/ 421 w 488"/>
                    <a:gd name="T45" fmla="*/ 9 h 220"/>
                    <a:gd name="T46" fmla="*/ 469 w 488"/>
                    <a:gd name="T47" fmla="*/ 9 h 220"/>
                    <a:gd name="T48" fmla="*/ 469 w 488"/>
                    <a:gd name="T49" fmla="*/ 19 h 220"/>
                    <a:gd name="T50" fmla="*/ 478 w 488"/>
                    <a:gd name="T51" fmla="*/ 48 h 220"/>
                    <a:gd name="T52" fmla="*/ 478 w 488"/>
                    <a:gd name="T53" fmla="*/ 57 h 220"/>
                    <a:gd name="T54" fmla="*/ 488 w 488"/>
                    <a:gd name="T55" fmla="*/ 76 h 220"/>
                    <a:gd name="T56" fmla="*/ 478 w 488"/>
                    <a:gd name="T57" fmla="*/ 86 h 220"/>
                    <a:gd name="T58" fmla="*/ 478 w 488"/>
                    <a:gd name="T59" fmla="*/ 96 h 220"/>
                    <a:gd name="T60" fmla="*/ 469 w 488"/>
                    <a:gd name="T61" fmla="*/ 96 h 220"/>
                    <a:gd name="T62" fmla="*/ 459 w 488"/>
                    <a:gd name="T63" fmla="*/ 96 h 220"/>
                    <a:gd name="T64" fmla="*/ 450 w 488"/>
                    <a:gd name="T65" fmla="*/ 86 h 220"/>
                    <a:gd name="T66" fmla="*/ 440 w 488"/>
                    <a:gd name="T67" fmla="*/ 86 h 220"/>
                    <a:gd name="T68" fmla="*/ 421 w 488"/>
                    <a:gd name="T69" fmla="*/ 86 h 220"/>
                    <a:gd name="T70" fmla="*/ 411 w 488"/>
                    <a:gd name="T71" fmla="*/ 86 h 220"/>
                    <a:gd name="T72" fmla="*/ 411 w 488"/>
                    <a:gd name="T73" fmla="*/ 96 h 220"/>
                    <a:gd name="T74" fmla="*/ 402 w 488"/>
                    <a:gd name="T75" fmla="*/ 105 h 220"/>
                    <a:gd name="T76" fmla="*/ 402 w 488"/>
                    <a:gd name="T77" fmla="*/ 115 h 220"/>
                    <a:gd name="T78" fmla="*/ 402 w 488"/>
                    <a:gd name="T79" fmla="*/ 124 h 220"/>
                    <a:gd name="T80" fmla="*/ 411 w 488"/>
                    <a:gd name="T81" fmla="*/ 134 h 220"/>
                    <a:gd name="T82" fmla="*/ 421 w 488"/>
                    <a:gd name="T83" fmla="*/ 143 h 220"/>
                    <a:gd name="T84" fmla="*/ 431 w 488"/>
                    <a:gd name="T85" fmla="*/ 153 h 220"/>
                    <a:gd name="T86" fmla="*/ 450 w 488"/>
                    <a:gd name="T87" fmla="*/ 153 h 220"/>
                    <a:gd name="T88" fmla="*/ 459 w 488"/>
                    <a:gd name="T89" fmla="*/ 153 h 220"/>
                    <a:gd name="T90" fmla="*/ 478 w 488"/>
                    <a:gd name="T91" fmla="*/ 153 h 220"/>
                    <a:gd name="T92" fmla="*/ 478 w 488"/>
                    <a:gd name="T93" fmla="*/ 162 h 220"/>
                    <a:gd name="T94" fmla="*/ 478 w 488"/>
                    <a:gd name="T95" fmla="*/ 162 h 220"/>
                    <a:gd name="T96" fmla="*/ 478 w 488"/>
                    <a:gd name="T97" fmla="*/ 172 h 220"/>
                    <a:gd name="T98" fmla="*/ 469 w 488"/>
                    <a:gd name="T99" fmla="*/ 191 h 220"/>
                    <a:gd name="T100" fmla="*/ 459 w 488"/>
                    <a:gd name="T101" fmla="*/ 201 h 220"/>
                    <a:gd name="T102" fmla="*/ 450 w 488"/>
                    <a:gd name="T103" fmla="*/ 220 h 220"/>
                    <a:gd name="T104" fmla="*/ 0 w 488"/>
                    <a:gd name="T105" fmla="*/ 220 h 2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8"/>
                    <a:gd name="T160" fmla="*/ 0 h 220"/>
                    <a:gd name="T161" fmla="*/ 488 w 488"/>
                    <a:gd name="T162" fmla="*/ 220 h 22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8" h="220">
                      <a:moveTo>
                        <a:pt x="0" y="220"/>
                      </a:moveTo>
                      <a:lnTo>
                        <a:pt x="192" y="0"/>
                      </a:lnTo>
                      <a:lnTo>
                        <a:pt x="201" y="0"/>
                      </a:lnTo>
                      <a:lnTo>
                        <a:pt x="211" y="0"/>
                      </a:lnTo>
                      <a:lnTo>
                        <a:pt x="211" y="9"/>
                      </a:lnTo>
                      <a:lnTo>
                        <a:pt x="220" y="9"/>
                      </a:lnTo>
                      <a:lnTo>
                        <a:pt x="220" y="19"/>
                      </a:lnTo>
                      <a:lnTo>
                        <a:pt x="220" y="29"/>
                      </a:lnTo>
                      <a:lnTo>
                        <a:pt x="211" y="29"/>
                      </a:lnTo>
                      <a:lnTo>
                        <a:pt x="211" y="38"/>
                      </a:lnTo>
                      <a:lnTo>
                        <a:pt x="211" y="48"/>
                      </a:lnTo>
                      <a:lnTo>
                        <a:pt x="201" y="57"/>
                      </a:lnTo>
                      <a:lnTo>
                        <a:pt x="211" y="57"/>
                      </a:lnTo>
                      <a:lnTo>
                        <a:pt x="211" y="67"/>
                      </a:lnTo>
                      <a:lnTo>
                        <a:pt x="220" y="76"/>
                      </a:lnTo>
                      <a:lnTo>
                        <a:pt x="230" y="76"/>
                      </a:lnTo>
                      <a:lnTo>
                        <a:pt x="239" y="86"/>
                      </a:lnTo>
                      <a:lnTo>
                        <a:pt x="249" y="86"/>
                      </a:lnTo>
                      <a:lnTo>
                        <a:pt x="258" y="76"/>
                      </a:lnTo>
                      <a:lnTo>
                        <a:pt x="268" y="76"/>
                      </a:lnTo>
                      <a:lnTo>
                        <a:pt x="278" y="67"/>
                      </a:lnTo>
                      <a:lnTo>
                        <a:pt x="287" y="67"/>
                      </a:lnTo>
                      <a:lnTo>
                        <a:pt x="297" y="57"/>
                      </a:lnTo>
                      <a:lnTo>
                        <a:pt x="297" y="48"/>
                      </a:lnTo>
                      <a:lnTo>
                        <a:pt x="297" y="38"/>
                      </a:lnTo>
                      <a:lnTo>
                        <a:pt x="306" y="29"/>
                      </a:lnTo>
                      <a:lnTo>
                        <a:pt x="316" y="29"/>
                      </a:lnTo>
                      <a:lnTo>
                        <a:pt x="325" y="19"/>
                      </a:lnTo>
                      <a:lnTo>
                        <a:pt x="335" y="19"/>
                      </a:lnTo>
                      <a:lnTo>
                        <a:pt x="344" y="19"/>
                      </a:lnTo>
                      <a:lnTo>
                        <a:pt x="364" y="9"/>
                      </a:lnTo>
                      <a:lnTo>
                        <a:pt x="383" y="9"/>
                      </a:lnTo>
                      <a:lnTo>
                        <a:pt x="402" y="9"/>
                      </a:lnTo>
                      <a:lnTo>
                        <a:pt x="421" y="9"/>
                      </a:lnTo>
                      <a:lnTo>
                        <a:pt x="450" y="9"/>
                      </a:lnTo>
                      <a:lnTo>
                        <a:pt x="469" y="9"/>
                      </a:lnTo>
                      <a:lnTo>
                        <a:pt x="469" y="19"/>
                      </a:lnTo>
                      <a:lnTo>
                        <a:pt x="469" y="29"/>
                      </a:lnTo>
                      <a:lnTo>
                        <a:pt x="478" y="48"/>
                      </a:lnTo>
                      <a:lnTo>
                        <a:pt x="478" y="57"/>
                      </a:lnTo>
                      <a:lnTo>
                        <a:pt x="478" y="67"/>
                      </a:lnTo>
                      <a:lnTo>
                        <a:pt x="488" y="76"/>
                      </a:lnTo>
                      <a:lnTo>
                        <a:pt x="478" y="76"/>
                      </a:lnTo>
                      <a:lnTo>
                        <a:pt x="478" y="86"/>
                      </a:lnTo>
                      <a:lnTo>
                        <a:pt x="478" y="96"/>
                      </a:lnTo>
                      <a:lnTo>
                        <a:pt x="469" y="96"/>
                      </a:lnTo>
                      <a:lnTo>
                        <a:pt x="459" y="96"/>
                      </a:lnTo>
                      <a:lnTo>
                        <a:pt x="450" y="96"/>
                      </a:lnTo>
                      <a:lnTo>
                        <a:pt x="450" y="86"/>
                      </a:lnTo>
                      <a:lnTo>
                        <a:pt x="440" y="86"/>
                      </a:lnTo>
                      <a:lnTo>
                        <a:pt x="431" y="86"/>
                      </a:lnTo>
                      <a:lnTo>
                        <a:pt x="421" y="86"/>
                      </a:lnTo>
                      <a:lnTo>
                        <a:pt x="411" y="86"/>
                      </a:lnTo>
                      <a:lnTo>
                        <a:pt x="411" y="96"/>
                      </a:lnTo>
                      <a:lnTo>
                        <a:pt x="402" y="96"/>
                      </a:lnTo>
                      <a:lnTo>
                        <a:pt x="402" y="105"/>
                      </a:lnTo>
                      <a:lnTo>
                        <a:pt x="402" y="115"/>
                      </a:lnTo>
                      <a:lnTo>
                        <a:pt x="402" y="124"/>
                      </a:lnTo>
                      <a:lnTo>
                        <a:pt x="411" y="134"/>
                      </a:lnTo>
                      <a:lnTo>
                        <a:pt x="411" y="143"/>
                      </a:lnTo>
                      <a:lnTo>
                        <a:pt x="421" y="143"/>
                      </a:lnTo>
                      <a:lnTo>
                        <a:pt x="431" y="153"/>
                      </a:lnTo>
                      <a:lnTo>
                        <a:pt x="440" y="153"/>
                      </a:lnTo>
                      <a:lnTo>
                        <a:pt x="450" y="153"/>
                      </a:lnTo>
                      <a:lnTo>
                        <a:pt x="459" y="153"/>
                      </a:lnTo>
                      <a:lnTo>
                        <a:pt x="469" y="153"/>
                      </a:lnTo>
                      <a:lnTo>
                        <a:pt x="478" y="153"/>
                      </a:lnTo>
                      <a:lnTo>
                        <a:pt x="478" y="162"/>
                      </a:lnTo>
                      <a:lnTo>
                        <a:pt x="478" y="172"/>
                      </a:lnTo>
                      <a:lnTo>
                        <a:pt x="478" y="182"/>
                      </a:lnTo>
                      <a:lnTo>
                        <a:pt x="469" y="191"/>
                      </a:lnTo>
                      <a:lnTo>
                        <a:pt x="469" y="201"/>
                      </a:lnTo>
                      <a:lnTo>
                        <a:pt x="459" y="201"/>
                      </a:lnTo>
                      <a:lnTo>
                        <a:pt x="459" y="210"/>
                      </a:lnTo>
                      <a:lnTo>
                        <a:pt x="450" y="220"/>
                      </a:lnTo>
                      <a:lnTo>
                        <a:pt x="0" y="220"/>
                      </a:lnTo>
                      <a:close/>
                    </a:path>
                  </a:pathLst>
                </a:custGeom>
                <a:solidFill>
                  <a:srgbClr val="9F3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28" name="Freeform 79"/>
                <p:cNvSpPr>
                  <a:spLocks/>
                </p:cNvSpPr>
                <p:nvPr/>
              </p:nvSpPr>
              <p:spPr bwMode="auto">
                <a:xfrm>
                  <a:off x="2487" y="1507"/>
                  <a:ext cx="488" cy="220"/>
                </a:xfrm>
                <a:custGeom>
                  <a:avLst/>
                  <a:gdLst>
                    <a:gd name="T0" fmla="*/ 192 w 488"/>
                    <a:gd name="T1" fmla="*/ 0 h 220"/>
                    <a:gd name="T2" fmla="*/ 211 w 488"/>
                    <a:gd name="T3" fmla="*/ 0 h 220"/>
                    <a:gd name="T4" fmla="*/ 220 w 488"/>
                    <a:gd name="T5" fmla="*/ 9 h 220"/>
                    <a:gd name="T6" fmla="*/ 220 w 488"/>
                    <a:gd name="T7" fmla="*/ 19 h 220"/>
                    <a:gd name="T8" fmla="*/ 220 w 488"/>
                    <a:gd name="T9" fmla="*/ 29 h 220"/>
                    <a:gd name="T10" fmla="*/ 211 w 488"/>
                    <a:gd name="T11" fmla="*/ 38 h 220"/>
                    <a:gd name="T12" fmla="*/ 211 w 488"/>
                    <a:gd name="T13" fmla="*/ 48 h 220"/>
                    <a:gd name="T14" fmla="*/ 211 w 488"/>
                    <a:gd name="T15" fmla="*/ 57 h 220"/>
                    <a:gd name="T16" fmla="*/ 211 w 488"/>
                    <a:gd name="T17" fmla="*/ 67 h 220"/>
                    <a:gd name="T18" fmla="*/ 220 w 488"/>
                    <a:gd name="T19" fmla="*/ 76 h 220"/>
                    <a:gd name="T20" fmla="*/ 239 w 488"/>
                    <a:gd name="T21" fmla="*/ 86 h 220"/>
                    <a:gd name="T22" fmla="*/ 249 w 488"/>
                    <a:gd name="T23" fmla="*/ 86 h 220"/>
                    <a:gd name="T24" fmla="*/ 268 w 488"/>
                    <a:gd name="T25" fmla="*/ 76 h 220"/>
                    <a:gd name="T26" fmla="*/ 278 w 488"/>
                    <a:gd name="T27" fmla="*/ 67 h 220"/>
                    <a:gd name="T28" fmla="*/ 287 w 488"/>
                    <a:gd name="T29" fmla="*/ 67 h 220"/>
                    <a:gd name="T30" fmla="*/ 297 w 488"/>
                    <a:gd name="T31" fmla="*/ 57 h 220"/>
                    <a:gd name="T32" fmla="*/ 297 w 488"/>
                    <a:gd name="T33" fmla="*/ 38 h 220"/>
                    <a:gd name="T34" fmla="*/ 306 w 488"/>
                    <a:gd name="T35" fmla="*/ 29 h 220"/>
                    <a:gd name="T36" fmla="*/ 316 w 488"/>
                    <a:gd name="T37" fmla="*/ 29 h 220"/>
                    <a:gd name="T38" fmla="*/ 335 w 488"/>
                    <a:gd name="T39" fmla="*/ 19 h 220"/>
                    <a:gd name="T40" fmla="*/ 344 w 488"/>
                    <a:gd name="T41" fmla="*/ 19 h 220"/>
                    <a:gd name="T42" fmla="*/ 383 w 488"/>
                    <a:gd name="T43" fmla="*/ 9 h 220"/>
                    <a:gd name="T44" fmla="*/ 421 w 488"/>
                    <a:gd name="T45" fmla="*/ 9 h 220"/>
                    <a:gd name="T46" fmla="*/ 469 w 488"/>
                    <a:gd name="T47" fmla="*/ 9 h 220"/>
                    <a:gd name="T48" fmla="*/ 469 w 488"/>
                    <a:gd name="T49" fmla="*/ 19 h 220"/>
                    <a:gd name="T50" fmla="*/ 478 w 488"/>
                    <a:gd name="T51" fmla="*/ 48 h 220"/>
                    <a:gd name="T52" fmla="*/ 478 w 488"/>
                    <a:gd name="T53" fmla="*/ 57 h 220"/>
                    <a:gd name="T54" fmla="*/ 488 w 488"/>
                    <a:gd name="T55" fmla="*/ 76 h 220"/>
                    <a:gd name="T56" fmla="*/ 478 w 488"/>
                    <a:gd name="T57" fmla="*/ 86 h 220"/>
                    <a:gd name="T58" fmla="*/ 478 w 488"/>
                    <a:gd name="T59" fmla="*/ 96 h 220"/>
                    <a:gd name="T60" fmla="*/ 469 w 488"/>
                    <a:gd name="T61" fmla="*/ 96 h 220"/>
                    <a:gd name="T62" fmla="*/ 459 w 488"/>
                    <a:gd name="T63" fmla="*/ 96 h 220"/>
                    <a:gd name="T64" fmla="*/ 450 w 488"/>
                    <a:gd name="T65" fmla="*/ 86 h 220"/>
                    <a:gd name="T66" fmla="*/ 440 w 488"/>
                    <a:gd name="T67" fmla="*/ 86 h 220"/>
                    <a:gd name="T68" fmla="*/ 421 w 488"/>
                    <a:gd name="T69" fmla="*/ 86 h 220"/>
                    <a:gd name="T70" fmla="*/ 411 w 488"/>
                    <a:gd name="T71" fmla="*/ 86 h 220"/>
                    <a:gd name="T72" fmla="*/ 411 w 488"/>
                    <a:gd name="T73" fmla="*/ 96 h 220"/>
                    <a:gd name="T74" fmla="*/ 402 w 488"/>
                    <a:gd name="T75" fmla="*/ 105 h 220"/>
                    <a:gd name="T76" fmla="*/ 402 w 488"/>
                    <a:gd name="T77" fmla="*/ 115 h 220"/>
                    <a:gd name="T78" fmla="*/ 402 w 488"/>
                    <a:gd name="T79" fmla="*/ 124 h 220"/>
                    <a:gd name="T80" fmla="*/ 411 w 488"/>
                    <a:gd name="T81" fmla="*/ 134 h 220"/>
                    <a:gd name="T82" fmla="*/ 421 w 488"/>
                    <a:gd name="T83" fmla="*/ 143 h 220"/>
                    <a:gd name="T84" fmla="*/ 431 w 488"/>
                    <a:gd name="T85" fmla="*/ 153 h 220"/>
                    <a:gd name="T86" fmla="*/ 450 w 488"/>
                    <a:gd name="T87" fmla="*/ 153 h 220"/>
                    <a:gd name="T88" fmla="*/ 459 w 488"/>
                    <a:gd name="T89" fmla="*/ 153 h 220"/>
                    <a:gd name="T90" fmla="*/ 478 w 488"/>
                    <a:gd name="T91" fmla="*/ 153 h 220"/>
                    <a:gd name="T92" fmla="*/ 478 w 488"/>
                    <a:gd name="T93" fmla="*/ 162 h 220"/>
                    <a:gd name="T94" fmla="*/ 478 w 488"/>
                    <a:gd name="T95" fmla="*/ 162 h 220"/>
                    <a:gd name="T96" fmla="*/ 478 w 488"/>
                    <a:gd name="T97" fmla="*/ 172 h 220"/>
                    <a:gd name="T98" fmla="*/ 469 w 488"/>
                    <a:gd name="T99" fmla="*/ 191 h 220"/>
                    <a:gd name="T100" fmla="*/ 459 w 488"/>
                    <a:gd name="T101" fmla="*/ 201 h 220"/>
                    <a:gd name="T102" fmla="*/ 450 w 488"/>
                    <a:gd name="T103" fmla="*/ 220 h 220"/>
                    <a:gd name="T104" fmla="*/ 0 w 488"/>
                    <a:gd name="T105" fmla="*/ 220 h 2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8"/>
                    <a:gd name="T160" fmla="*/ 0 h 220"/>
                    <a:gd name="T161" fmla="*/ 488 w 488"/>
                    <a:gd name="T162" fmla="*/ 220 h 22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8" h="220">
                      <a:moveTo>
                        <a:pt x="0" y="220"/>
                      </a:moveTo>
                      <a:lnTo>
                        <a:pt x="192" y="0"/>
                      </a:lnTo>
                      <a:lnTo>
                        <a:pt x="201" y="0"/>
                      </a:lnTo>
                      <a:lnTo>
                        <a:pt x="211" y="0"/>
                      </a:lnTo>
                      <a:lnTo>
                        <a:pt x="211" y="9"/>
                      </a:lnTo>
                      <a:lnTo>
                        <a:pt x="220" y="9"/>
                      </a:lnTo>
                      <a:lnTo>
                        <a:pt x="220" y="19"/>
                      </a:lnTo>
                      <a:lnTo>
                        <a:pt x="220" y="29"/>
                      </a:lnTo>
                      <a:lnTo>
                        <a:pt x="211" y="29"/>
                      </a:lnTo>
                      <a:lnTo>
                        <a:pt x="211" y="38"/>
                      </a:lnTo>
                      <a:lnTo>
                        <a:pt x="211" y="48"/>
                      </a:lnTo>
                      <a:lnTo>
                        <a:pt x="201" y="57"/>
                      </a:lnTo>
                      <a:lnTo>
                        <a:pt x="211" y="57"/>
                      </a:lnTo>
                      <a:lnTo>
                        <a:pt x="211" y="67"/>
                      </a:lnTo>
                      <a:lnTo>
                        <a:pt x="220" y="76"/>
                      </a:lnTo>
                      <a:lnTo>
                        <a:pt x="230" y="76"/>
                      </a:lnTo>
                      <a:lnTo>
                        <a:pt x="239" y="86"/>
                      </a:lnTo>
                      <a:lnTo>
                        <a:pt x="249" y="86"/>
                      </a:lnTo>
                      <a:lnTo>
                        <a:pt x="258" y="76"/>
                      </a:lnTo>
                      <a:lnTo>
                        <a:pt x="268" y="76"/>
                      </a:lnTo>
                      <a:lnTo>
                        <a:pt x="278" y="67"/>
                      </a:lnTo>
                      <a:lnTo>
                        <a:pt x="287" y="67"/>
                      </a:lnTo>
                      <a:lnTo>
                        <a:pt x="297" y="57"/>
                      </a:lnTo>
                      <a:lnTo>
                        <a:pt x="297" y="48"/>
                      </a:lnTo>
                      <a:lnTo>
                        <a:pt x="297" y="38"/>
                      </a:lnTo>
                      <a:lnTo>
                        <a:pt x="306" y="29"/>
                      </a:lnTo>
                      <a:lnTo>
                        <a:pt x="316" y="29"/>
                      </a:lnTo>
                      <a:lnTo>
                        <a:pt x="325" y="19"/>
                      </a:lnTo>
                      <a:lnTo>
                        <a:pt x="335" y="19"/>
                      </a:lnTo>
                      <a:lnTo>
                        <a:pt x="344" y="19"/>
                      </a:lnTo>
                      <a:lnTo>
                        <a:pt x="364" y="9"/>
                      </a:lnTo>
                      <a:lnTo>
                        <a:pt x="383" y="9"/>
                      </a:lnTo>
                      <a:lnTo>
                        <a:pt x="402" y="9"/>
                      </a:lnTo>
                      <a:lnTo>
                        <a:pt x="421" y="9"/>
                      </a:lnTo>
                      <a:lnTo>
                        <a:pt x="450" y="9"/>
                      </a:lnTo>
                      <a:lnTo>
                        <a:pt x="469" y="9"/>
                      </a:lnTo>
                      <a:lnTo>
                        <a:pt x="469" y="19"/>
                      </a:lnTo>
                      <a:lnTo>
                        <a:pt x="469" y="29"/>
                      </a:lnTo>
                      <a:lnTo>
                        <a:pt x="478" y="48"/>
                      </a:lnTo>
                      <a:lnTo>
                        <a:pt x="478" y="57"/>
                      </a:lnTo>
                      <a:lnTo>
                        <a:pt x="478" y="67"/>
                      </a:lnTo>
                      <a:lnTo>
                        <a:pt x="488" y="76"/>
                      </a:lnTo>
                      <a:lnTo>
                        <a:pt x="478" y="76"/>
                      </a:lnTo>
                      <a:lnTo>
                        <a:pt x="478" y="86"/>
                      </a:lnTo>
                      <a:lnTo>
                        <a:pt x="478" y="96"/>
                      </a:lnTo>
                      <a:lnTo>
                        <a:pt x="469" y="96"/>
                      </a:lnTo>
                      <a:lnTo>
                        <a:pt x="459" y="96"/>
                      </a:lnTo>
                      <a:lnTo>
                        <a:pt x="450" y="96"/>
                      </a:lnTo>
                      <a:lnTo>
                        <a:pt x="450" y="86"/>
                      </a:lnTo>
                      <a:lnTo>
                        <a:pt x="440" y="86"/>
                      </a:lnTo>
                      <a:lnTo>
                        <a:pt x="431" y="86"/>
                      </a:lnTo>
                      <a:lnTo>
                        <a:pt x="421" y="86"/>
                      </a:lnTo>
                      <a:lnTo>
                        <a:pt x="411" y="86"/>
                      </a:lnTo>
                      <a:lnTo>
                        <a:pt x="411" y="96"/>
                      </a:lnTo>
                      <a:lnTo>
                        <a:pt x="402" y="96"/>
                      </a:lnTo>
                      <a:lnTo>
                        <a:pt x="402" y="105"/>
                      </a:lnTo>
                      <a:lnTo>
                        <a:pt x="402" y="115"/>
                      </a:lnTo>
                      <a:lnTo>
                        <a:pt x="402" y="124"/>
                      </a:lnTo>
                      <a:lnTo>
                        <a:pt x="411" y="134"/>
                      </a:lnTo>
                      <a:lnTo>
                        <a:pt x="411" y="143"/>
                      </a:lnTo>
                      <a:lnTo>
                        <a:pt x="421" y="143"/>
                      </a:lnTo>
                      <a:lnTo>
                        <a:pt x="431" y="153"/>
                      </a:lnTo>
                      <a:lnTo>
                        <a:pt x="440" y="153"/>
                      </a:lnTo>
                      <a:lnTo>
                        <a:pt x="450" y="153"/>
                      </a:lnTo>
                      <a:lnTo>
                        <a:pt x="459" y="153"/>
                      </a:lnTo>
                      <a:lnTo>
                        <a:pt x="469" y="153"/>
                      </a:lnTo>
                      <a:lnTo>
                        <a:pt x="478" y="153"/>
                      </a:lnTo>
                      <a:lnTo>
                        <a:pt x="478" y="162"/>
                      </a:lnTo>
                      <a:lnTo>
                        <a:pt x="478" y="172"/>
                      </a:lnTo>
                      <a:lnTo>
                        <a:pt x="478" y="182"/>
                      </a:lnTo>
                      <a:lnTo>
                        <a:pt x="469" y="191"/>
                      </a:lnTo>
                      <a:lnTo>
                        <a:pt x="469" y="201"/>
                      </a:lnTo>
                      <a:lnTo>
                        <a:pt x="459" y="201"/>
                      </a:lnTo>
                      <a:lnTo>
                        <a:pt x="459" y="210"/>
                      </a:lnTo>
                      <a:lnTo>
                        <a:pt x="450" y="220"/>
                      </a:lnTo>
                      <a:lnTo>
                        <a:pt x="0" y="22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42" name="Group 80"/>
              <p:cNvGrpSpPr>
                <a:grpSpLocks/>
              </p:cNvGrpSpPr>
              <p:nvPr/>
            </p:nvGrpSpPr>
            <p:grpSpPr bwMode="auto">
              <a:xfrm>
                <a:off x="3109" y="1181"/>
                <a:ext cx="248" cy="221"/>
                <a:chOff x="3109" y="1181"/>
                <a:chExt cx="248" cy="221"/>
              </a:xfrm>
            </p:grpSpPr>
            <p:sp>
              <p:nvSpPr>
                <p:cNvPr id="39525" name="Freeform 81"/>
                <p:cNvSpPr>
                  <a:spLocks/>
                </p:cNvSpPr>
                <p:nvPr/>
              </p:nvSpPr>
              <p:spPr bwMode="auto">
                <a:xfrm>
                  <a:off x="3109" y="1181"/>
                  <a:ext cx="248" cy="221"/>
                </a:xfrm>
                <a:custGeom>
                  <a:avLst/>
                  <a:gdLst>
                    <a:gd name="T0" fmla="*/ 95 w 248"/>
                    <a:gd name="T1" fmla="*/ 0 h 221"/>
                    <a:gd name="T2" fmla="*/ 248 w 248"/>
                    <a:gd name="T3" fmla="*/ 182 h 221"/>
                    <a:gd name="T4" fmla="*/ 248 w 248"/>
                    <a:gd name="T5" fmla="*/ 201 h 221"/>
                    <a:gd name="T6" fmla="*/ 239 w 248"/>
                    <a:gd name="T7" fmla="*/ 211 h 221"/>
                    <a:gd name="T8" fmla="*/ 229 w 248"/>
                    <a:gd name="T9" fmla="*/ 211 h 221"/>
                    <a:gd name="T10" fmla="*/ 229 w 248"/>
                    <a:gd name="T11" fmla="*/ 211 h 221"/>
                    <a:gd name="T12" fmla="*/ 220 w 248"/>
                    <a:gd name="T13" fmla="*/ 211 h 221"/>
                    <a:gd name="T14" fmla="*/ 210 w 248"/>
                    <a:gd name="T15" fmla="*/ 211 h 221"/>
                    <a:gd name="T16" fmla="*/ 200 w 248"/>
                    <a:gd name="T17" fmla="*/ 211 h 221"/>
                    <a:gd name="T18" fmla="*/ 191 w 248"/>
                    <a:gd name="T19" fmla="*/ 221 h 221"/>
                    <a:gd name="T20" fmla="*/ 191 w 248"/>
                    <a:gd name="T21" fmla="*/ 221 h 221"/>
                    <a:gd name="T22" fmla="*/ 181 w 248"/>
                    <a:gd name="T23" fmla="*/ 211 h 221"/>
                    <a:gd name="T24" fmla="*/ 172 w 248"/>
                    <a:gd name="T25" fmla="*/ 211 h 221"/>
                    <a:gd name="T26" fmla="*/ 143 w 248"/>
                    <a:gd name="T27" fmla="*/ 182 h 221"/>
                    <a:gd name="T28" fmla="*/ 124 w 248"/>
                    <a:gd name="T29" fmla="*/ 182 h 221"/>
                    <a:gd name="T30" fmla="*/ 105 w 248"/>
                    <a:gd name="T31" fmla="*/ 182 h 221"/>
                    <a:gd name="T32" fmla="*/ 124 w 248"/>
                    <a:gd name="T33" fmla="*/ 182 h 221"/>
                    <a:gd name="T34" fmla="*/ 105 w 248"/>
                    <a:gd name="T35" fmla="*/ 182 h 221"/>
                    <a:gd name="T36" fmla="*/ 67 w 248"/>
                    <a:gd name="T37" fmla="*/ 182 h 221"/>
                    <a:gd name="T38" fmla="*/ 38 w 248"/>
                    <a:gd name="T39" fmla="*/ 182 h 221"/>
                    <a:gd name="T40" fmla="*/ 67 w 248"/>
                    <a:gd name="T41" fmla="*/ 182 h 221"/>
                    <a:gd name="T42" fmla="*/ 38 w 248"/>
                    <a:gd name="T43" fmla="*/ 182 h 221"/>
                    <a:gd name="T44" fmla="*/ 19 w 248"/>
                    <a:gd name="T45" fmla="*/ 163 h 221"/>
                    <a:gd name="T46" fmla="*/ 9 w 248"/>
                    <a:gd name="T47" fmla="*/ 173 h 221"/>
                    <a:gd name="T48" fmla="*/ 9 w 248"/>
                    <a:gd name="T49" fmla="*/ 163 h 221"/>
                    <a:gd name="T50" fmla="*/ 9 w 248"/>
                    <a:gd name="T51" fmla="*/ 163 h 221"/>
                    <a:gd name="T52" fmla="*/ 9 w 248"/>
                    <a:gd name="T53" fmla="*/ 154 h 221"/>
                    <a:gd name="T54" fmla="*/ 0 w 248"/>
                    <a:gd name="T55" fmla="*/ 154 h 221"/>
                    <a:gd name="T56" fmla="*/ 0 w 248"/>
                    <a:gd name="T57" fmla="*/ 144 h 221"/>
                    <a:gd name="T58" fmla="*/ 0 w 248"/>
                    <a:gd name="T59" fmla="*/ 134 h 221"/>
                    <a:gd name="T60" fmla="*/ 0 w 248"/>
                    <a:gd name="T61" fmla="*/ 134 h 221"/>
                    <a:gd name="T62" fmla="*/ 0 w 248"/>
                    <a:gd name="T63" fmla="*/ 125 h 221"/>
                    <a:gd name="T64" fmla="*/ 67 w 248"/>
                    <a:gd name="T65" fmla="*/ 87 h 221"/>
                    <a:gd name="T66" fmla="*/ 67 w 248"/>
                    <a:gd name="T67" fmla="*/ 67 h 221"/>
                    <a:gd name="T68" fmla="*/ 67 w 248"/>
                    <a:gd name="T69" fmla="*/ 29 h 221"/>
                    <a:gd name="T70" fmla="*/ 95 w 248"/>
                    <a:gd name="T71" fmla="*/ 0 h 2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221"/>
                    <a:gd name="T110" fmla="*/ 248 w 248"/>
                    <a:gd name="T111" fmla="*/ 221 h 2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221">
                      <a:moveTo>
                        <a:pt x="95" y="0"/>
                      </a:moveTo>
                      <a:lnTo>
                        <a:pt x="248" y="182"/>
                      </a:lnTo>
                      <a:lnTo>
                        <a:pt x="248" y="201"/>
                      </a:lnTo>
                      <a:lnTo>
                        <a:pt x="239" y="211"/>
                      </a:lnTo>
                      <a:lnTo>
                        <a:pt x="229" y="211"/>
                      </a:lnTo>
                      <a:lnTo>
                        <a:pt x="220" y="211"/>
                      </a:lnTo>
                      <a:lnTo>
                        <a:pt x="210" y="211"/>
                      </a:lnTo>
                      <a:lnTo>
                        <a:pt x="200" y="211"/>
                      </a:lnTo>
                      <a:lnTo>
                        <a:pt x="191" y="221"/>
                      </a:lnTo>
                      <a:lnTo>
                        <a:pt x="181" y="211"/>
                      </a:lnTo>
                      <a:lnTo>
                        <a:pt x="172" y="211"/>
                      </a:lnTo>
                      <a:lnTo>
                        <a:pt x="143" y="182"/>
                      </a:lnTo>
                      <a:lnTo>
                        <a:pt x="124" y="182"/>
                      </a:lnTo>
                      <a:lnTo>
                        <a:pt x="105" y="182"/>
                      </a:lnTo>
                      <a:lnTo>
                        <a:pt x="124" y="182"/>
                      </a:lnTo>
                      <a:lnTo>
                        <a:pt x="105" y="182"/>
                      </a:lnTo>
                      <a:lnTo>
                        <a:pt x="67" y="182"/>
                      </a:lnTo>
                      <a:lnTo>
                        <a:pt x="38" y="182"/>
                      </a:lnTo>
                      <a:lnTo>
                        <a:pt x="67" y="182"/>
                      </a:lnTo>
                      <a:lnTo>
                        <a:pt x="38" y="182"/>
                      </a:lnTo>
                      <a:lnTo>
                        <a:pt x="19" y="163"/>
                      </a:lnTo>
                      <a:lnTo>
                        <a:pt x="9" y="173"/>
                      </a:lnTo>
                      <a:lnTo>
                        <a:pt x="9" y="163"/>
                      </a:lnTo>
                      <a:lnTo>
                        <a:pt x="9" y="154"/>
                      </a:lnTo>
                      <a:lnTo>
                        <a:pt x="0" y="154"/>
                      </a:lnTo>
                      <a:lnTo>
                        <a:pt x="0" y="144"/>
                      </a:lnTo>
                      <a:lnTo>
                        <a:pt x="0" y="134"/>
                      </a:lnTo>
                      <a:lnTo>
                        <a:pt x="0" y="125"/>
                      </a:lnTo>
                      <a:lnTo>
                        <a:pt x="67" y="87"/>
                      </a:lnTo>
                      <a:lnTo>
                        <a:pt x="67" y="67"/>
                      </a:lnTo>
                      <a:lnTo>
                        <a:pt x="67" y="29"/>
                      </a:lnTo>
                      <a:lnTo>
                        <a:pt x="95" y="0"/>
                      </a:lnTo>
                      <a:close/>
                    </a:path>
                  </a:pathLst>
                </a:custGeom>
                <a:solidFill>
                  <a:srgbClr val="FF5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26" name="Freeform 82"/>
                <p:cNvSpPr>
                  <a:spLocks/>
                </p:cNvSpPr>
                <p:nvPr/>
              </p:nvSpPr>
              <p:spPr bwMode="auto">
                <a:xfrm>
                  <a:off x="3109" y="1181"/>
                  <a:ext cx="248" cy="221"/>
                </a:xfrm>
                <a:custGeom>
                  <a:avLst/>
                  <a:gdLst>
                    <a:gd name="T0" fmla="*/ 95 w 248"/>
                    <a:gd name="T1" fmla="*/ 0 h 221"/>
                    <a:gd name="T2" fmla="*/ 248 w 248"/>
                    <a:gd name="T3" fmla="*/ 182 h 221"/>
                    <a:gd name="T4" fmla="*/ 248 w 248"/>
                    <a:gd name="T5" fmla="*/ 201 h 221"/>
                    <a:gd name="T6" fmla="*/ 239 w 248"/>
                    <a:gd name="T7" fmla="*/ 211 h 221"/>
                    <a:gd name="T8" fmla="*/ 229 w 248"/>
                    <a:gd name="T9" fmla="*/ 211 h 221"/>
                    <a:gd name="T10" fmla="*/ 229 w 248"/>
                    <a:gd name="T11" fmla="*/ 211 h 221"/>
                    <a:gd name="T12" fmla="*/ 220 w 248"/>
                    <a:gd name="T13" fmla="*/ 211 h 221"/>
                    <a:gd name="T14" fmla="*/ 210 w 248"/>
                    <a:gd name="T15" fmla="*/ 211 h 221"/>
                    <a:gd name="T16" fmla="*/ 200 w 248"/>
                    <a:gd name="T17" fmla="*/ 211 h 221"/>
                    <a:gd name="T18" fmla="*/ 191 w 248"/>
                    <a:gd name="T19" fmla="*/ 221 h 221"/>
                    <a:gd name="T20" fmla="*/ 191 w 248"/>
                    <a:gd name="T21" fmla="*/ 221 h 221"/>
                    <a:gd name="T22" fmla="*/ 181 w 248"/>
                    <a:gd name="T23" fmla="*/ 211 h 221"/>
                    <a:gd name="T24" fmla="*/ 172 w 248"/>
                    <a:gd name="T25" fmla="*/ 211 h 221"/>
                    <a:gd name="T26" fmla="*/ 143 w 248"/>
                    <a:gd name="T27" fmla="*/ 182 h 221"/>
                    <a:gd name="T28" fmla="*/ 124 w 248"/>
                    <a:gd name="T29" fmla="*/ 182 h 221"/>
                    <a:gd name="T30" fmla="*/ 105 w 248"/>
                    <a:gd name="T31" fmla="*/ 182 h 221"/>
                    <a:gd name="T32" fmla="*/ 124 w 248"/>
                    <a:gd name="T33" fmla="*/ 182 h 221"/>
                    <a:gd name="T34" fmla="*/ 105 w 248"/>
                    <a:gd name="T35" fmla="*/ 182 h 221"/>
                    <a:gd name="T36" fmla="*/ 67 w 248"/>
                    <a:gd name="T37" fmla="*/ 182 h 221"/>
                    <a:gd name="T38" fmla="*/ 38 w 248"/>
                    <a:gd name="T39" fmla="*/ 182 h 221"/>
                    <a:gd name="T40" fmla="*/ 67 w 248"/>
                    <a:gd name="T41" fmla="*/ 182 h 221"/>
                    <a:gd name="T42" fmla="*/ 38 w 248"/>
                    <a:gd name="T43" fmla="*/ 182 h 221"/>
                    <a:gd name="T44" fmla="*/ 19 w 248"/>
                    <a:gd name="T45" fmla="*/ 163 h 221"/>
                    <a:gd name="T46" fmla="*/ 9 w 248"/>
                    <a:gd name="T47" fmla="*/ 173 h 221"/>
                    <a:gd name="T48" fmla="*/ 9 w 248"/>
                    <a:gd name="T49" fmla="*/ 163 h 221"/>
                    <a:gd name="T50" fmla="*/ 9 w 248"/>
                    <a:gd name="T51" fmla="*/ 163 h 221"/>
                    <a:gd name="T52" fmla="*/ 9 w 248"/>
                    <a:gd name="T53" fmla="*/ 154 h 221"/>
                    <a:gd name="T54" fmla="*/ 0 w 248"/>
                    <a:gd name="T55" fmla="*/ 154 h 221"/>
                    <a:gd name="T56" fmla="*/ 0 w 248"/>
                    <a:gd name="T57" fmla="*/ 144 h 221"/>
                    <a:gd name="T58" fmla="*/ 0 w 248"/>
                    <a:gd name="T59" fmla="*/ 134 h 221"/>
                    <a:gd name="T60" fmla="*/ 0 w 248"/>
                    <a:gd name="T61" fmla="*/ 134 h 221"/>
                    <a:gd name="T62" fmla="*/ 0 w 248"/>
                    <a:gd name="T63" fmla="*/ 125 h 221"/>
                    <a:gd name="T64" fmla="*/ 67 w 248"/>
                    <a:gd name="T65" fmla="*/ 87 h 221"/>
                    <a:gd name="T66" fmla="*/ 67 w 248"/>
                    <a:gd name="T67" fmla="*/ 67 h 221"/>
                    <a:gd name="T68" fmla="*/ 67 w 248"/>
                    <a:gd name="T69" fmla="*/ 29 h 221"/>
                    <a:gd name="T70" fmla="*/ 95 w 248"/>
                    <a:gd name="T71" fmla="*/ 0 h 2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221"/>
                    <a:gd name="T110" fmla="*/ 248 w 248"/>
                    <a:gd name="T111" fmla="*/ 221 h 2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221">
                      <a:moveTo>
                        <a:pt x="95" y="0"/>
                      </a:moveTo>
                      <a:lnTo>
                        <a:pt x="248" y="182"/>
                      </a:lnTo>
                      <a:lnTo>
                        <a:pt x="248" y="201"/>
                      </a:lnTo>
                      <a:lnTo>
                        <a:pt x="239" y="211"/>
                      </a:lnTo>
                      <a:lnTo>
                        <a:pt x="229" y="211"/>
                      </a:lnTo>
                      <a:lnTo>
                        <a:pt x="220" y="211"/>
                      </a:lnTo>
                      <a:lnTo>
                        <a:pt x="210" y="211"/>
                      </a:lnTo>
                      <a:lnTo>
                        <a:pt x="200" y="211"/>
                      </a:lnTo>
                      <a:lnTo>
                        <a:pt x="191" y="221"/>
                      </a:lnTo>
                      <a:lnTo>
                        <a:pt x="181" y="211"/>
                      </a:lnTo>
                      <a:lnTo>
                        <a:pt x="172" y="211"/>
                      </a:lnTo>
                      <a:lnTo>
                        <a:pt x="143" y="182"/>
                      </a:lnTo>
                      <a:lnTo>
                        <a:pt x="124" y="182"/>
                      </a:lnTo>
                      <a:lnTo>
                        <a:pt x="105" y="182"/>
                      </a:lnTo>
                      <a:lnTo>
                        <a:pt x="124" y="182"/>
                      </a:lnTo>
                      <a:lnTo>
                        <a:pt x="105" y="182"/>
                      </a:lnTo>
                      <a:lnTo>
                        <a:pt x="67" y="182"/>
                      </a:lnTo>
                      <a:lnTo>
                        <a:pt x="38" y="182"/>
                      </a:lnTo>
                      <a:lnTo>
                        <a:pt x="67" y="182"/>
                      </a:lnTo>
                      <a:lnTo>
                        <a:pt x="38" y="182"/>
                      </a:lnTo>
                      <a:lnTo>
                        <a:pt x="19" y="163"/>
                      </a:lnTo>
                      <a:lnTo>
                        <a:pt x="9" y="173"/>
                      </a:lnTo>
                      <a:lnTo>
                        <a:pt x="9" y="163"/>
                      </a:lnTo>
                      <a:lnTo>
                        <a:pt x="9" y="154"/>
                      </a:lnTo>
                      <a:lnTo>
                        <a:pt x="0" y="154"/>
                      </a:lnTo>
                      <a:lnTo>
                        <a:pt x="0" y="144"/>
                      </a:lnTo>
                      <a:lnTo>
                        <a:pt x="0" y="134"/>
                      </a:lnTo>
                      <a:lnTo>
                        <a:pt x="0" y="125"/>
                      </a:lnTo>
                      <a:lnTo>
                        <a:pt x="67" y="87"/>
                      </a:lnTo>
                      <a:lnTo>
                        <a:pt x="67" y="67"/>
                      </a:lnTo>
                      <a:lnTo>
                        <a:pt x="67" y="29"/>
                      </a:lnTo>
                      <a:lnTo>
                        <a:pt x="95"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43" name="Group 83"/>
              <p:cNvGrpSpPr>
                <a:grpSpLocks/>
              </p:cNvGrpSpPr>
              <p:nvPr/>
            </p:nvGrpSpPr>
            <p:grpSpPr bwMode="auto">
              <a:xfrm>
                <a:off x="2201" y="1909"/>
                <a:ext cx="1739" cy="287"/>
                <a:chOff x="2201" y="1909"/>
                <a:chExt cx="1739" cy="287"/>
              </a:xfrm>
            </p:grpSpPr>
            <p:sp>
              <p:nvSpPr>
                <p:cNvPr id="39523" name="Freeform 84"/>
                <p:cNvSpPr>
                  <a:spLocks/>
                </p:cNvSpPr>
                <p:nvPr/>
              </p:nvSpPr>
              <p:spPr bwMode="auto">
                <a:xfrm>
                  <a:off x="2201" y="1909"/>
                  <a:ext cx="1739" cy="287"/>
                </a:xfrm>
                <a:custGeom>
                  <a:avLst/>
                  <a:gdLst>
                    <a:gd name="T0" fmla="*/ 248 w 1739"/>
                    <a:gd name="T1" fmla="*/ 0 h 287"/>
                    <a:gd name="T2" fmla="*/ 1491 w 1739"/>
                    <a:gd name="T3" fmla="*/ 0 h 287"/>
                    <a:gd name="T4" fmla="*/ 1739 w 1739"/>
                    <a:gd name="T5" fmla="*/ 287 h 287"/>
                    <a:gd name="T6" fmla="*/ 0 w 1739"/>
                    <a:gd name="T7" fmla="*/ 287 h 287"/>
                    <a:gd name="T8" fmla="*/ 248 w 1739"/>
                    <a:gd name="T9" fmla="*/ 0 h 287"/>
                    <a:gd name="T10" fmla="*/ 0 60000 65536"/>
                    <a:gd name="T11" fmla="*/ 0 60000 65536"/>
                    <a:gd name="T12" fmla="*/ 0 60000 65536"/>
                    <a:gd name="T13" fmla="*/ 0 60000 65536"/>
                    <a:gd name="T14" fmla="*/ 0 60000 65536"/>
                    <a:gd name="T15" fmla="*/ 0 w 1739"/>
                    <a:gd name="T16" fmla="*/ 0 h 287"/>
                    <a:gd name="T17" fmla="*/ 1739 w 1739"/>
                    <a:gd name="T18" fmla="*/ 287 h 287"/>
                  </a:gdLst>
                  <a:ahLst/>
                  <a:cxnLst>
                    <a:cxn ang="T10">
                      <a:pos x="T0" y="T1"/>
                    </a:cxn>
                    <a:cxn ang="T11">
                      <a:pos x="T2" y="T3"/>
                    </a:cxn>
                    <a:cxn ang="T12">
                      <a:pos x="T4" y="T5"/>
                    </a:cxn>
                    <a:cxn ang="T13">
                      <a:pos x="T6" y="T7"/>
                    </a:cxn>
                    <a:cxn ang="T14">
                      <a:pos x="T8" y="T9"/>
                    </a:cxn>
                  </a:cxnLst>
                  <a:rect l="T15" t="T16" r="T17" b="T18"/>
                  <a:pathLst>
                    <a:path w="1739" h="287">
                      <a:moveTo>
                        <a:pt x="248" y="0"/>
                      </a:moveTo>
                      <a:lnTo>
                        <a:pt x="1491" y="0"/>
                      </a:lnTo>
                      <a:lnTo>
                        <a:pt x="1739" y="287"/>
                      </a:lnTo>
                      <a:lnTo>
                        <a:pt x="0" y="287"/>
                      </a:lnTo>
                      <a:lnTo>
                        <a:pt x="248"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24" name="Freeform 85"/>
                <p:cNvSpPr>
                  <a:spLocks/>
                </p:cNvSpPr>
                <p:nvPr/>
              </p:nvSpPr>
              <p:spPr bwMode="auto">
                <a:xfrm>
                  <a:off x="2201" y="1909"/>
                  <a:ext cx="1739" cy="287"/>
                </a:xfrm>
                <a:custGeom>
                  <a:avLst/>
                  <a:gdLst>
                    <a:gd name="T0" fmla="*/ 248 w 1739"/>
                    <a:gd name="T1" fmla="*/ 0 h 287"/>
                    <a:gd name="T2" fmla="*/ 1491 w 1739"/>
                    <a:gd name="T3" fmla="*/ 0 h 287"/>
                    <a:gd name="T4" fmla="*/ 1739 w 1739"/>
                    <a:gd name="T5" fmla="*/ 287 h 287"/>
                    <a:gd name="T6" fmla="*/ 0 w 1739"/>
                    <a:gd name="T7" fmla="*/ 287 h 287"/>
                    <a:gd name="T8" fmla="*/ 248 w 1739"/>
                    <a:gd name="T9" fmla="*/ 0 h 287"/>
                    <a:gd name="T10" fmla="*/ 0 60000 65536"/>
                    <a:gd name="T11" fmla="*/ 0 60000 65536"/>
                    <a:gd name="T12" fmla="*/ 0 60000 65536"/>
                    <a:gd name="T13" fmla="*/ 0 60000 65536"/>
                    <a:gd name="T14" fmla="*/ 0 60000 65536"/>
                    <a:gd name="T15" fmla="*/ 0 w 1739"/>
                    <a:gd name="T16" fmla="*/ 0 h 287"/>
                    <a:gd name="T17" fmla="*/ 1739 w 1739"/>
                    <a:gd name="T18" fmla="*/ 287 h 287"/>
                  </a:gdLst>
                  <a:ahLst/>
                  <a:cxnLst>
                    <a:cxn ang="T10">
                      <a:pos x="T0" y="T1"/>
                    </a:cxn>
                    <a:cxn ang="T11">
                      <a:pos x="T2" y="T3"/>
                    </a:cxn>
                    <a:cxn ang="T12">
                      <a:pos x="T4" y="T5"/>
                    </a:cxn>
                    <a:cxn ang="T13">
                      <a:pos x="T6" y="T7"/>
                    </a:cxn>
                    <a:cxn ang="T14">
                      <a:pos x="T8" y="T9"/>
                    </a:cxn>
                  </a:cxnLst>
                  <a:rect l="T15" t="T16" r="T17" b="T18"/>
                  <a:pathLst>
                    <a:path w="1739" h="287">
                      <a:moveTo>
                        <a:pt x="248" y="0"/>
                      </a:moveTo>
                      <a:lnTo>
                        <a:pt x="1491" y="0"/>
                      </a:lnTo>
                      <a:lnTo>
                        <a:pt x="1739" y="287"/>
                      </a:lnTo>
                      <a:lnTo>
                        <a:pt x="0" y="287"/>
                      </a:lnTo>
                      <a:lnTo>
                        <a:pt x="248"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44" name="Group 86"/>
              <p:cNvGrpSpPr>
                <a:grpSpLocks/>
              </p:cNvGrpSpPr>
              <p:nvPr/>
            </p:nvGrpSpPr>
            <p:grpSpPr bwMode="auto">
              <a:xfrm>
                <a:off x="2803" y="1976"/>
                <a:ext cx="535" cy="191"/>
                <a:chOff x="2803" y="1976"/>
                <a:chExt cx="535" cy="191"/>
              </a:xfrm>
            </p:grpSpPr>
            <p:sp>
              <p:nvSpPr>
                <p:cNvPr id="39521" name="Freeform 87"/>
                <p:cNvSpPr>
                  <a:spLocks/>
                </p:cNvSpPr>
                <p:nvPr/>
              </p:nvSpPr>
              <p:spPr bwMode="auto">
                <a:xfrm>
                  <a:off x="2803" y="1976"/>
                  <a:ext cx="535" cy="191"/>
                </a:xfrm>
                <a:custGeom>
                  <a:avLst/>
                  <a:gdLst>
                    <a:gd name="T0" fmla="*/ 95 w 535"/>
                    <a:gd name="T1" fmla="*/ 0 h 191"/>
                    <a:gd name="T2" fmla="*/ 86 w 535"/>
                    <a:gd name="T3" fmla="*/ 9 h 191"/>
                    <a:gd name="T4" fmla="*/ 95 w 535"/>
                    <a:gd name="T5" fmla="*/ 19 h 191"/>
                    <a:gd name="T6" fmla="*/ 105 w 535"/>
                    <a:gd name="T7" fmla="*/ 28 h 191"/>
                    <a:gd name="T8" fmla="*/ 115 w 535"/>
                    <a:gd name="T9" fmla="*/ 48 h 191"/>
                    <a:gd name="T10" fmla="*/ 105 w 535"/>
                    <a:gd name="T11" fmla="*/ 57 h 191"/>
                    <a:gd name="T12" fmla="*/ 105 w 535"/>
                    <a:gd name="T13" fmla="*/ 67 h 191"/>
                    <a:gd name="T14" fmla="*/ 86 w 535"/>
                    <a:gd name="T15" fmla="*/ 76 h 191"/>
                    <a:gd name="T16" fmla="*/ 76 w 535"/>
                    <a:gd name="T17" fmla="*/ 67 h 191"/>
                    <a:gd name="T18" fmla="*/ 57 w 535"/>
                    <a:gd name="T19" fmla="*/ 57 h 191"/>
                    <a:gd name="T20" fmla="*/ 38 w 535"/>
                    <a:gd name="T21" fmla="*/ 57 h 191"/>
                    <a:gd name="T22" fmla="*/ 28 w 535"/>
                    <a:gd name="T23" fmla="*/ 57 h 191"/>
                    <a:gd name="T24" fmla="*/ 9 w 535"/>
                    <a:gd name="T25" fmla="*/ 57 h 191"/>
                    <a:gd name="T26" fmla="*/ 0 w 535"/>
                    <a:gd name="T27" fmla="*/ 76 h 191"/>
                    <a:gd name="T28" fmla="*/ 0 w 535"/>
                    <a:gd name="T29" fmla="*/ 86 h 191"/>
                    <a:gd name="T30" fmla="*/ 0 w 535"/>
                    <a:gd name="T31" fmla="*/ 105 h 191"/>
                    <a:gd name="T32" fmla="*/ 19 w 535"/>
                    <a:gd name="T33" fmla="*/ 115 h 191"/>
                    <a:gd name="T34" fmla="*/ 38 w 535"/>
                    <a:gd name="T35" fmla="*/ 124 h 191"/>
                    <a:gd name="T36" fmla="*/ 67 w 535"/>
                    <a:gd name="T37" fmla="*/ 124 h 191"/>
                    <a:gd name="T38" fmla="*/ 86 w 535"/>
                    <a:gd name="T39" fmla="*/ 124 h 191"/>
                    <a:gd name="T40" fmla="*/ 95 w 535"/>
                    <a:gd name="T41" fmla="*/ 134 h 191"/>
                    <a:gd name="T42" fmla="*/ 95 w 535"/>
                    <a:gd name="T43" fmla="*/ 153 h 191"/>
                    <a:gd name="T44" fmla="*/ 86 w 535"/>
                    <a:gd name="T45" fmla="*/ 162 h 191"/>
                    <a:gd name="T46" fmla="*/ 86 w 535"/>
                    <a:gd name="T47" fmla="*/ 181 h 191"/>
                    <a:gd name="T48" fmla="*/ 105 w 535"/>
                    <a:gd name="T49" fmla="*/ 181 h 191"/>
                    <a:gd name="T50" fmla="*/ 134 w 535"/>
                    <a:gd name="T51" fmla="*/ 181 h 191"/>
                    <a:gd name="T52" fmla="*/ 181 w 535"/>
                    <a:gd name="T53" fmla="*/ 181 h 191"/>
                    <a:gd name="T54" fmla="*/ 201 w 535"/>
                    <a:gd name="T55" fmla="*/ 181 h 191"/>
                    <a:gd name="T56" fmla="*/ 220 w 535"/>
                    <a:gd name="T57" fmla="*/ 172 h 191"/>
                    <a:gd name="T58" fmla="*/ 220 w 535"/>
                    <a:gd name="T59" fmla="*/ 162 h 191"/>
                    <a:gd name="T60" fmla="*/ 210 w 535"/>
                    <a:gd name="T61" fmla="*/ 143 h 191"/>
                    <a:gd name="T62" fmla="*/ 220 w 535"/>
                    <a:gd name="T63" fmla="*/ 134 h 191"/>
                    <a:gd name="T64" fmla="*/ 248 w 535"/>
                    <a:gd name="T65" fmla="*/ 134 h 191"/>
                    <a:gd name="T66" fmla="*/ 277 w 535"/>
                    <a:gd name="T67" fmla="*/ 134 h 191"/>
                    <a:gd name="T68" fmla="*/ 296 w 535"/>
                    <a:gd name="T69" fmla="*/ 134 h 191"/>
                    <a:gd name="T70" fmla="*/ 315 w 535"/>
                    <a:gd name="T71" fmla="*/ 143 h 191"/>
                    <a:gd name="T72" fmla="*/ 315 w 535"/>
                    <a:gd name="T73" fmla="*/ 153 h 191"/>
                    <a:gd name="T74" fmla="*/ 306 w 535"/>
                    <a:gd name="T75" fmla="*/ 172 h 191"/>
                    <a:gd name="T76" fmla="*/ 306 w 535"/>
                    <a:gd name="T77" fmla="*/ 181 h 191"/>
                    <a:gd name="T78" fmla="*/ 315 w 535"/>
                    <a:gd name="T79" fmla="*/ 191 h 191"/>
                    <a:gd name="T80" fmla="*/ 344 w 535"/>
                    <a:gd name="T81" fmla="*/ 191 h 191"/>
                    <a:gd name="T82" fmla="*/ 373 w 535"/>
                    <a:gd name="T83" fmla="*/ 191 h 191"/>
                    <a:gd name="T84" fmla="*/ 411 w 535"/>
                    <a:gd name="T85" fmla="*/ 191 h 191"/>
                    <a:gd name="T86" fmla="*/ 459 w 535"/>
                    <a:gd name="T87" fmla="*/ 181 h 191"/>
                    <a:gd name="T88" fmla="*/ 449 w 535"/>
                    <a:gd name="T89" fmla="*/ 162 h 191"/>
                    <a:gd name="T90" fmla="*/ 449 w 535"/>
                    <a:gd name="T91" fmla="*/ 153 h 191"/>
                    <a:gd name="T92" fmla="*/ 449 w 535"/>
                    <a:gd name="T93" fmla="*/ 124 h 191"/>
                    <a:gd name="T94" fmla="*/ 468 w 535"/>
                    <a:gd name="T95" fmla="*/ 115 h 191"/>
                    <a:gd name="T96" fmla="*/ 487 w 535"/>
                    <a:gd name="T97" fmla="*/ 105 h 191"/>
                    <a:gd name="T98" fmla="*/ 516 w 535"/>
                    <a:gd name="T99" fmla="*/ 95 h 191"/>
                    <a:gd name="T100" fmla="*/ 526 w 535"/>
                    <a:gd name="T101" fmla="*/ 86 h 191"/>
                    <a:gd name="T102" fmla="*/ 535 w 535"/>
                    <a:gd name="T103" fmla="*/ 67 h 191"/>
                    <a:gd name="T104" fmla="*/ 535 w 535"/>
                    <a:gd name="T105" fmla="*/ 48 h 191"/>
                    <a:gd name="T106" fmla="*/ 516 w 535"/>
                    <a:gd name="T107" fmla="*/ 38 h 191"/>
                    <a:gd name="T108" fmla="*/ 497 w 535"/>
                    <a:gd name="T109" fmla="*/ 48 h 191"/>
                    <a:gd name="T110" fmla="*/ 487 w 535"/>
                    <a:gd name="T111" fmla="*/ 57 h 191"/>
                    <a:gd name="T112" fmla="*/ 468 w 535"/>
                    <a:gd name="T113" fmla="*/ 67 h 191"/>
                    <a:gd name="T114" fmla="*/ 449 w 535"/>
                    <a:gd name="T115" fmla="*/ 57 h 191"/>
                    <a:gd name="T116" fmla="*/ 440 w 535"/>
                    <a:gd name="T117" fmla="*/ 38 h 191"/>
                    <a:gd name="T118" fmla="*/ 440 w 535"/>
                    <a:gd name="T119" fmla="*/ 28 h 191"/>
                    <a:gd name="T120" fmla="*/ 449 w 535"/>
                    <a:gd name="T121" fmla="*/ 9 h 1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35"/>
                    <a:gd name="T184" fmla="*/ 0 h 191"/>
                    <a:gd name="T185" fmla="*/ 535 w 535"/>
                    <a:gd name="T186" fmla="*/ 191 h 1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35" h="191">
                      <a:moveTo>
                        <a:pt x="449" y="0"/>
                      </a:moveTo>
                      <a:lnTo>
                        <a:pt x="459" y="0"/>
                      </a:lnTo>
                      <a:lnTo>
                        <a:pt x="95" y="0"/>
                      </a:lnTo>
                      <a:lnTo>
                        <a:pt x="86" y="0"/>
                      </a:lnTo>
                      <a:lnTo>
                        <a:pt x="86" y="9"/>
                      </a:lnTo>
                      <a:lnTo>
                        <a:pt x="95" y="9"/>
                      </a:lnTo>
                      <a:lnTo>
                        <a:pt x="95" y="19"/>
                      </a:lnTo>
                      <a:lnTo>
                        <a:pt x="105" y="28"/>
                      </a:lnTo>
                      <a:lnTo>
                        <a:pt x="105" y="38"/>
                      </a:lnTo>
                      <a:lnTo>
                        <a:pt x="115" y="38"/>
                      </a:lnTo>
                      <a:lnTo>
                        <a:pt x="115" y="48"/>
                      </a:lnTo>
                      <a:lnTo>
                        <a:pt x="115" y="57"/>
                      </a:lnTo>
                      <a:lnTo>
                        <a:pt x="105" y="57"/>
                      </a:lnTo>
                      <a:lnTo>
                        <a:pt x="105" y="67"/>
                      </a:lnTo>
                      <a:lnTo>
                        <a:pt x="95" y="67"/>
                      </a:lnTo>
                      <a:lnTo>
                        <a:pt x="86" y="76"/>
                      </a:lnTo>
                      <a:lnTo>
                        <a:pt x="86" y="67"/>
                      </a:lnTo>
                      <a:lnTo>
                        <a:pt x="76" y="67"/>
                      </a:lnTo>
                      <a:lnTo>
                        <a:pt x="67" y="67"/>
                      </a:lnTo>
                      <a:lnTo>
                        <a:pt x="57" y="67"/>
                      </a:lnTo>
                      <a:lnTo>
                        <a:pt x="57" y="57"/>
                      </a:lnTo>
                      <a:lnTo>
                        <a:pt x="48" y="57"/>
                      </a:lnTo>
                      <a:lnTo>
                        <a:pt x="38" y="57"/>
                      </a:lnTo>
                      <a:lnTo>
                        <a:pt x="38" y="48"/>
                      </a:lnTo>
                      <a:lnTo>
                        <a:pt x="28" y="48"/>
                      </a:lnTo>
                      <a:lnTo>
                        <a:pt x="28" y="57"/>
                      </a:lnTo>
                      <a:lnTo>
                        <a:pt x="19" y="57"/>
                      </a:lnTo>
                      <a:lnTo>
                        <a:pt x="9" y="57"/>
                      </a:lnTo>
                      <a:lnTo>
                        <a:pt x="9" y="67"/>
                      </a:lnTo>
                      <a:lnTo>
                        <a:pt x="0" y="76"/>
                      </a:lnTo>
                      <a:lnTo>
                        <a:pt x="0" y="86"/>
                      </a:lnTo>
                      <a:lnTo>
                        <a:pt x="0" y="95"/>
                      </a:lnTo>
                      <a:lnTo>
                        <a:pt x="0" y="105"/>
                      </a:lnTo>
                      <a:lnTo>
                        <a:pt x="9" y="105"/>
                      </a:lnTo>
                      <a:lnTo>
                        <a:pt x="9" y="115"/>
                      </a:lnTo>
                      <a:lnTo>
                        <a:pt x="19" y="115"/>
                      </a:lnTo>
                      <a:lnTo>
                        <a:pt x="28" y="124"/>
                      </a:lnTo>
                      <a:lnTo>
                        <a:pt x="38" y="124"/>
                      </a:lnTo>
                      <a:lnTo>
                        <a:pt x="48" y="124"/>
                      </a:lnTo>
                      <a:lnTo>
                        <a:pt x="67" y="124"/>
                      </a:lnTo>
                      <a:lnTo>
                        <a:pt x="76" y="124"/>
                      </a:lnTo>
                      <a:lnTo>
                        <a:pt x="86" y="124"/>
                      </a:lnTo>
                      <a:lnTo>
                        <a:pt x="95" y="134"/>
                      </a:lnTo>
                      <a:lnTo>
                        <a:pt x="95" y="143"/>
                      </a:lnTo>
                      <a:lnTo>
                        <a:pt x="95" y="153"/>
                      </a:lnTo>
                      <a:lnTo>
                        <a:pt x="86" y="162"/>
                      </a:lnTo>
                      <a:lnTo>
                        <a:pt x="86" y="172"/>
                      </a:lnTo>
                      <a:lnTo>
                        <a:pt x="76" y="181"/>
                      </a:lnTo>
                      <a:lnTo>
                        <a:pt x="86" y="181"/>
                      </a:lnTo>
                      <a:lnTo>
                        <a:pt x="95" y="181"/>
                      </a:lnTo>
                      <a:lnTo>
                        <a:pt x="105" y="181"/>
                      </a:lnTo>
                      <a:lnTo>
                        <a:pt x="115" y="181"/>
                      </a:lnTo>
                      <a:lnTo>
                        <a:pt x="124" y="181"/>
                      </a:lnTo>
                      <a:lnTo>
                        <a:pt x="134" y="181"/>
                      </a:lnTo>
                      <a:lnTo>
                        <a:pt x="153" y="191"/>
                      </a:lnTo>
                      <a:lnTo>
                        <a:pt x="172" y="191"/>
                      </a:lnTo>
                      <a:lnTo>
                        <a:pt x="181" y="181"/>
                      </a:lnTo>
                      <a:lnTo>
                        <a:pt x="191" y="181"/>
                      </a:lnTo>
                      <a:lnTo>
                        <a:pt x="201" y="181"/>
                      </a:lnTo>
                      <a:lnTo>
                        <a:pt x="210" y="181"/>
                      </a:lnTo>
                      <a:lnTo>
                        <a:pt x="220" y="172"/>
                      </a:lnTo>
                      <a:lnTo>
                        <a:pt x="220" y="162"/>
                      </a:lnTo>
                      <a:lnTo>
                        <a:pt x="210" y="153"/>
                      </a:lnTo>
                      <a:lnTo>
                        <a:pt x="210" y="143"/>
                      </a:lnTo>
                      <a:lnTo>
                        <a:pt x="220" y="143"/>
                      </a:lnTo>
                      <a:lnTo>
                        <a:pt x="220" y="134"/>
                      </a:lnTo>
                      <a:lnTo>
                        <a:pt x="229" y="134"/>
                      </a:lnTo>
                      <a:lnTo>
                        <a:pt x="239" y="134"/>
                      </a:lnTo>
                      <a:lnTo>
                        <a:pt x="248" y="134"/>
                      </a:lnTo>
                      <a:lnTo>
                        <a:pt x="258" y="134"/>
                      </a:lnTo>
                      <a:lnTo>
                        <a:pt x="267" y="134"/>
                      </a:lnTo>
                      <a:lnTo>
                        <a:pt x="277" y="134"/>
                      </a:lnTo>
                      <a:lnTo>
                        <a:pt x="287" y="134"/>
                      </a:lnTo>
                      <a:lnTo>
                        <a:pt x="296" y="134"/>
                      </a:lnTo>
                      <a:lnTo>
                        <a:pt x="306" y="134"/>
                      </a:lnTo>
                      <a:lnTo>
                        <a:pt x="306" y="143"/>
                      </a:lnTo>
                      <a:lnTo>
                        <a:pt x="315" y="143"/>
                      </a:lnTo>
                      <a:lnTo>
                        <a:pt x="315" y="153"/>
                      </a:lnTo>
                      <a:lnTo>
                        <a:pt x="315" y="162"/>
                      </a:lnTo>
                      <a:lnTo>
                        <a:pt x="306" y="162"/>
                      </a:lnTo>
                      <a:lnTo>
                        <a:pt x="306" y="172"/>
                      </a:lnTo>
                      <a:lnTo>
                        <a:pt x="306" y="181"/>
                      </a:lnTo>
                      <a:lnTo>
                        <a:pt x="306" y="191"/>
                      </a:lnTo>
                      <a:lnTo>
                        <a:pt x="315" y="191"/>
                      </a:lnTo>
                      <a:lnTo>
                        <a:pt x="325" y="191"/>
                      </a:lnTo>
                      <a:lnTo>
                        <a:pt x="334" y="191"/>
                      </a:lnTo>
                      <a:lnTo>
                        <a:pt x="344" y="191"/>
                      </a:lnTo>
                      <a:lnTo>
                        <a:pt x="354" y="191"/>
                      </a:lnTo>
                      <a:lnTo>
                        <a:pt x="363" y="191"/>
                      </a:lnTo>
                      <a:lnTo>
                        <a:pt x="373" y="191"/>
                      </a:lnTo>
                      <a:lnTo>
                        <a:pt x="392" y="191"/>
                      </a:lnTo>
                      <a:lnTo>
                        <a:pt x="401" y="191"/>
                      </a:lnTo>
                      <a:lnTo>
                        <a:pt x="411" y="191"/>
                      </a:lnTo>
                      <a:lnTo>
                        <a:pt x="420" y="181"/>
                      </a:lnTo>
                      <a:lnTo>
                        <a:pt x="440" y="181"/>
                      </a:lnTo>
                      <a:lnTo>
                        <a:pt x="459" y="181"/>
                      </a:lnTo>
                      <a:lnTo>
                        <a:pt x="459" y="172"/>
                      </a:lnTo>
                      <a:lnTo>
                        <a:pt x="449" y="162"/>
                      </a:lnTo>
                      <a:lnTo>
                        <a:pt x="449" y="153"/>
                      </a:lnTo>
                      <a:lnTo>
                        <a:pt x="449" y="143"/>
                      </a:lnTo>
                      <a:lnTo>
                        <a:pt x="449" y="134"/>
                      </a:lnTo>
                      <a:lnTo>
                        <a:pt x="449" y="124"/>
                      </a:lnTo>
                      <a:lnTo>
                        <a:pt x="459" y="124"/>
                      </a:lnTo>
                      <a:lnTo>
                        <a:pt x="459" y="115"/>
                      </a:lnTo>
                      <a:lnTo>
                        <a:pt x="468" y="115"/>
                      </a:lnTo>
                      <a:lnTo>
                        <a:pt x="478" y="105"/>
                      </a:lnTo>
                      <a:lnTo>
                        <a:pt x="487" y="105"/>
                      </a:lnTo>
                      <a:lnTo>
                        <a:pt x="497" y="95"/>
                      </a:lnTo>
                      <a:lnTo>
                        <a:pt x="506" y="95"/>
                      </a:lnTo>
                      <a:lnTo>
                        <a:pt x="516" y="95"/>
                      </a:lnTo>
                      <a:lnTo>
                        <a:pt x="526" y="86"/>
                      </a:lnTo>
                      <a:lnTo>
                        <a:pt x="535" y="76"/>
                      </a:lnTo>
                      <a:lnTo>
                        <a:pt x="535" y="67"/>
                      </a:lnTo>
                      <a:lnTo>
                        <a:pt x="535" y="57"/>
                      </a:lnTo>
                      <a:lnTo>
                        <a:pt x="535" y="48"/>
                      </a:lnTo>
                      <a:lnTo>
                        <a:pt x="526" y="48"/>
                      </a:lnTo>
                      <a:lnTo>
                        <a:pt x="516" y="38"/>
                      </a:lnTo>
                      <a:lnTo>
                        <a:pt x="506" y="48"/>
                      </a:lnTo>
                      <a:lnTo>
                        <a:pt x="497" y="48"/>
                      </a:lnTo>
                      <a:lnTo>
                        <a:pt x="487" y="57"/>
                      </a:lnTo>
                      <a:lnTo>
                        <a:pt x="478" y="67"/>
                      </a:lnTo>
                      <a:lnTo>
                        <a:pt x="468" y="67"/>
                      </a:lnTo>
                      <a:lnTo>
                        <a:pt x="459" y="67"/>
                      </a:lnTo>
                      <a:lnTo>
                        <a:pt x="449" y="57"/>
                      </a:lnTo>
                      <a:lnTo>
                        <a:pt x="449" y="48"/>
                      </a:lnTo>
                      <a:lnTo>
                        <a:pt x="440" y="48"/>
                      </a:lnTo>
                      <a:lnTo>
                        <a:pt x="440" y="38"/>
                      </a:lnTo>
                      <a:lnTo>
                        <a:pt x="440" y="28"/>
                      </a:lnTo>
                      <a:lnTo>
                        <a:pt x="440" y="19"/>
                      </a:lnTo>
                      <a:lnTo>
                        <a:pt x="449" y="9"/>
                      </a:lnTo>
                      <a:lnTo>
                        <a:pt x="449" y="0"/>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22" name="Freeform 88"/>
                <p:cNvSpPr>
                  <a:spLocks/>
                </p:cNvSpPr>
                <p:nvPr/>
              </p:nvSpPr>
              <p:spPr bwMode="auto">
                <a:xfrm>
                  <a:off x="2803" y="1976"/>
                  <a:ext cx="535" cy="191"/>
                </a:xfrm>
                <a:custGeom>
                  <a:avLst/>
                  <a:gdLst>
                    <a:gd name="T0" fmla="*/ 95 w 535"/>
                    <a:gd name="T1" fmla="*/ 0 h 191"/>
                    <a:gd name="T2" fmla="*/ 86 w 535"/>
                    <a:gd name="T3" fmla="*/ 9 h 191"/>
                    <a:gd name="T4" fmla="*/ 95 w 535"/>
                    <a:gd name="T5" fmla="*/ 19 h 191"/>
                    <a:gd name="T6" fmla="*/ 105 w 535"/>
                    <a:gd name="T7" fmla="*/ 28 h 191"/>
                    <a:gd name="T8" fmla="*/ 115 w 535"/>
                    <a:gd name="T9" fmla="*/ 48 h 191"/>
                    <a:gd name="T10" fmla="*/ 105 w 535"/>
                    <a:gd name="T11" fmla="*/ 57 h 191"/>
                    <a:gd name="T12" fmla="*/ 105 w 535"/>
                    <a:gd name="T13" fmla="*/ 67 h 191"/>
                    <a:gd name="T14" fmla="*/ 86 w 535"/>
                    <a:gd name="T15" fmla="*/ 76 h 191"/>
                    <a:gd name="T16" fmla="*/ 76 w 535"/>
                    <a:gd name="T17" fmla="*/ 67 h 191"/>
                    <a:gd name="T18" fmla="*/ 57 w 535"/>
                    <a:gd name="T19" fmla="*/ 57 h 191"/>
                    <a:gd name="T20" fmla="*/ 38 w 535"/>
                    <a:gd name="T21" fmla="*/ 57 h 191"/>
                    <a:gd name="T22" fmla="*/ 28 w 535"/>
                    <a:gd name="T23" fmla="*/ 57 h 191"/>
                    <a:gd name="T24" fmla="*/ 9 w 535"/>
                    <a:gd name="T25" fmla="*/ 57 h 191"/>
                    <a:gd name="T26" fmla="*/ 0 w 535"/>
                    <a:gd name="T27" fmla="*/ 76 h 191"/>
                    <a:gd name="T28" fmla="*/ 0 w 535"/>
                    <a:gd name="T29" fmla="*/ 86 h 191"/>
                    <a:gd name="T30" fmla="*/ 0 w 535"/>
                    <a:gd name="T31" fmla="*/ 105 h 191"/>
                    <a:gd name="T32" fmla="*/ 19 w 535"/>
                    <a:gd name="T33" fmla="*/ 115 h 191"/>
                    <a:gd name="T34" fmla="*/ 38 w 535"/>
                    <a:gd name="T35" fmla="*/ 124 h 191"/>
                    <a:gd name="T36" fmla="*/ 67 w 535"/>
                    <a:gd name="T37" fmla="*/ 124 h 191"/>
                    <a:gd name="T38" fmla="*/ 86 w 535"/>
                    <a:gd name="T39" fmla="*/ 124 h 191"/>
                    <a:gd name="T40" fmla="*/ 95 w 535"/>
                    <a:gd name="T41" fmla="*/ 134 h 191"/>
                    <a:gd name="T42" fmla="*/ 95 w 535"/>
                    <a:gd name="T43" fmla="*/ 153 h 191"/>
                    <a:gd name="T44" fmla="*/ 86 w 535"/>
                    <a:gd name="T45" fmla="*/ 162 h 191"/>
                    <a:gd name="T46" fmla="*/ 86 w 535"/>
                    <a:gd name="T47" fmla="*/ 181 h 191"/>
                    <a:gd name="T48" fmla="*/ 105 w 535"/>
                    <a:gd name="T49" fmla="*/ 181 h 191"/>
                    <a:gd name="T50" fmla="*/ 134 w 535"/>
                    <a:gd name="T51" fmla="*/ 181 h 191"/>
                    <a:gd name="T52" fmla="*/ 181 w 535"/>
                    <a:gd name="T53" fmla="*/ 181 h 191"/>
                    <a:gd name="T54" fmla="*/ 201 w 535"/>
                    <a:gd name="T55" fmla="*/ 181 h 191"/>
                    <a:gd name="T56" fmla="*/ 220 w 535"/>
                    <a:gd name="T57" fmla="*/ 172 h 191"/>
                    <a:gd name="T58" fmla="*/ 220 w 535"/>
                    <a:gd name="T59" fmla="*/ 162 h 191"/>
                    <a:gd name="T60" fmla="*/ 210 w 535"/>
                    <a:gd name="T61" fmla="*/ 143 h 191"/>
                    <a:gd name="T62" fmla="*/ 220 w 535"/>
                    <a:gd name="T63" fmla="*/ 134 h 191"/>
                    <a:gd name="T64" fmla="*/ 248 w 535"/>
                    <a:gd name="T65" fmla="*/ 134 h 191"/>
                    <a:gd name="T66" fmla="*/ 277 w 535"/>
                    <a:gd name="T67" fmla="*/ 134 h 191"/>
                    <a:gd name="T68" fmla="*/ 296 w 535"/>
                    <a:gd name="T69" fmla="*/ 134 h 191"/>
                    <a:gd name="T70" fmla="*/ 315 w 535"/>
                    <a:gd name="T71" fmla="*/ 143 h 191"/>
                    <a:gd name="T72" fmla="*/ 315 w 535"/>
                    <a:gd name="T73" fmla="*/ 153 h 191"/>
                    <a:gd name="T74" fmla="*/ 306 w 535"/>
                    <a:gd name="T75" fmla="*/ 172 h 191"/>
                    <a:gd name="T76" fmla="*/ 306 w 535"/>
                    <a:gd name="T77" fmla="*/ 181 h 191"/>
                    <a:gd name="T78" fmla="*/ 315 w 535"/>
                    <a:gd name="T79" fmla="*/ 191 h 191"/>
                    <a:gd name="T80" fmla="*/ 344 w 535"/>
                    <a:gd name="T81" fmla="*/ 191 h 191"/>
                    <a:gd name="T82" fmla="*/ 373 w 535"/>
                    <a:gd name="T83" fmla="*/ 191 h 191"/>
                    <a:gd name="T84" fmla="*/ 411 w 535"/>
                    <a:gd name="T85" fmla="*/ 191 h 191"/>
                    <a:gd name="T86" fmla="*/ 459 w 535"/>
                    <a:gd name="T87" fmla="*/ 181 h 191"/>
                    <a:gd name="T88" fmla="*/ 449 w 535"/>
                    <a:gd name="T89" fmla="*/ 162 h 191"/>
                    <a:gd name="T90" fmla="*/ 449 w 535"/>
                    <a:gd name="T91" fmla="*/ 153 h 191"/>
                    <a:gd name="T92" fmla="*/ 449 w 535"/>
                    <a:gd name="T93" fmla="*/ 124 h 191"/>
                    <a:gd name="T94" fmla="*/ 468 w 535"/>
                    <a:gd name="T95" fmla="*/ 115 h 191"/>
                    <a:gd name="T96" fmla="*/ 487 w 535"/>
                    <a:gd name="T97" fmla="*/ 105 h 191"/>
                    <a:gd name="T98" fmla="*/ 516 w 535"/>
                    <a:gd name="T99" fmla="*/ 95 h 191"/>
                    <a:gd name="T100" fmla="*/ 526 w 535"/>
                    <a:gd name="T101" fmla="*/ 86 h 191"/>
                    <a:gd name="T102" fmla="*/ 535 w 535"/>
                    <a:gd name="T103" fmla="*/ 67 h 191"/>
                    <a:gd name="T104" fmla="*/ 535 w 535"/>
                    <a:gd name="T105" fmla="*/ 48 h 191"/>
                    <a:gd name="T106" fmla="*/ 516 w 535"/>
                    <a:gd name="T107" fmla="*/ 38 h 191"/>
                    <a:gd name="T108" fmla="*/ 497 w 535"/>
                    <a:gd name="T109" fmla="*/ 48 h 191"/>
                    <a:gd name="T110" fmla="*/ 487 w 535"/>
                    <a:gd name="T111" fmla="*/ 57 h 191"/>
                    <a:gd name="T112" fmla="*/ 468 w 535"/>
                    <a:gd name="T113" fmla="*/ 67 h 191"/>
                    <a:gd name="T114" fmla="*/ 449 w 535"/>
                    <a:gd name="T115" fmla="*/ 57 h 191"/>
                    <a:gd name="T116" fmla="*/ 440 w 535"/>
                    <a:gd name="T117" fmla="*/ 38 h 191"/>
                    <a:gd name="T118" fmla="*/ 440 w 535"/>
                    <a:gd name="T119" fmla="*/ 28 h 191"/>
                    <a:gd name="T120" fmla="*/ 449 w 535"/>
                    <a:gd name="T121" fmla="*/ 9 h 1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35"/>
                    <a:gd name="T184" fmla="*/ 0 h 191"/>
                    <a:gd name="T185" fmla="*/ 535 w 535"/>
                    <a:gd name="T186" fmla="*/ 191 h 1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35" h="191">
                      <a:moveTo>
                        <a:pt x="449" y="0"/>
                      </a:moveTo>
                      <a:lnTo>
                        <a:pt x="459" y="0"/>
                      </a:lnTo>
                      <a:lnTo>
                        <a:pt x="95" y="0"/>
                      </a:lnTo>
                      <a:lnTo>
                        <a:pt x="86" y="0"/>
                      </a:lnTo>
                      <a:lnTo>
                        <a:pt x="86" y="9"/>
                      </a:lnTo>
                      <a:lnTo>
                        <a:pt x="95" y="9"/>
                      </a:lnTo>
                      <a:lnTo>
                        <a:pt x="95" y="19"/>
                      </a:lnTo>
                      <a:lnTo>
                        <a:pt x="105" y="28"/>
                      </a:lnTo>
                      <a:lnTo>
                        <a:pt x="105" y="38"/>
                      </a:lnTo>
                      <a:lnTo>
                        <a:pt x="115" y="38"/>
                      </a:lnTo>
                      <a:lnTo>
                        <a:pt x="115" y="48"/>
                      </a:lnTo>
                      <a:lnTo>
                        <a:pt x="115" y="57"/>
                      </a:lnTo>
                      <a:lnTo>
                        <a:pt x="105" y="57"/>
                      </a:lnTo>
                      <a:lnTo>
                        <a:pt x="105" y="67"/>
                      </a:lnTo>
                      <a:lnTo>
                        <a:pt x="95" y="67"/>
                      </a:lnTo>
                      <a:lnTo>
                        <a:pt x="86" y="76"/>
                      </a:lnTo>
                      <a:lnTo>
                        <a:pt x="86" y="67"/>
                      </a:lnTo>
                      <a:lnTo>
                        <a:pt x="76" y="67"/>
                      </a:lnTo>
                      <a:lnTo>
                        <a:pt x="67" y="67"/>
                      </a:lnTo>
                      <a:lnTo>
                        <a:pt x="57" y="67"/>
                      </a:lnTo>
                      <a:lnTo>
                        <a:pt x="57" y="57"/>
                      </a:lnTo>
                      <a:lnTo>
                        <a:pt x="48" y="57"/>
                      </a:lnTo>
                      <a:lnTo>
                        <a:pt x="38" y="57"/>
                      </a:lnTo>
                      <a:lnTo>
                        <a:pt x="38" y="48"/>
                      </a:lnTo>
                      <a:lnTo>
                        <a:pt x="28" y="48"/>
                      </a:lnTo>
                      <a:lnTo>
                        <a:pt x="28" y="57"/>
                      </a:lnTo>
                      <a:lnTo>
                        <a:pt x="19" y="57"/>
                      </a:lnTo>
                      <a:lnTo>
                        <a:pt x="9" y="57"/>
                      </a:lnTo>
                      <a:lnTo>
                        <a:pt x="9" y="67"/>
                      </a:lnTo>
                      <a:lnTo>
                        <a:pt x="0" y="76"/>
                      </a:lnTo>
                      <a:lnTo>
                        <a:pt x="0" y="86"/>
                      </a:lnTo>
                      <a:lnTo>
                        <a:pt x="0" y="95"/>
                      </a:lnTo>
                      <a:lnTo>
                        <a:pt x="0" y="105"/>
                      </a:lnTo>
                      <a:lnTo>
                        <a:pt x="9" y="105"/>
                      </a:lnTo>
                      <a:lnTo>
                        <a:pt x="9" y="115"/>
                      </a:lnTo>
                      <a:lnTo>
                        <a:pt x="19" y="115"/>
                      </a:lnTo>
                      <a:lnTo>
                        <a:pt x="28" y="124"/>
                      </a:lnTo>
                      <a:lnTo>
                        <a:pt x="38" y="124"/>
                      </a:lnTo>
                      <a:lnTo>
                        <a:pt x="48" y="124"/>
                      </a:lnTo>
                      <a:lnTo>
                        <a:pt x="67" y="124"/>
                      </a:lnTo>
                      <a:lnTo>
                        <a:pt x="76" y="124"/>
                      </a:lnTo>
                      <a:lnTo>
                        <a:pt x="86" y="124"/>
                      </a:lnTo>
                      <a:lnTo>
                        <a:pt x="95" y="134"/>
                      </a:lnTo>
                      <a:lnTo>
                        <a:pt x="95" y="143"/>
                      </a:lnTo>
                      <a:lnTo>
                        <a:pt x="95" y="153"/>
                      </a:lnTo>
                      <a:lnTo>
                        <a:pt x="86" y="162"/>
                      </a:lnTo>
                      <a:lnTo>
                        <a:pt x="86" y="172"/>
                      </a:lnTo>
                      <a:lnTo>
                        <a:pt x="76" y="181"/>
                      </a:lnTo>
                      <a:lnTo>
                        <a:pt x="86" y="181"/>
                      </a:lnTo>
                      <a:lnTo>
                        <a:pt x="95" y="181"/>
                      </a:lnTo>
                      <a:lnTo>
                        <a:pt x="105" y="181"/>
                      </a:lnTo>
                      <a:lnTo>
                        <a:pt x="115" y="181"/>
                      </a:lnTo>
                      <a:lnTo>
                        <a:pt x="124" y="181"/>
                      </a:lnTo>
                      <a:lnTo>
                        <a:pt x="134" y="181"/>
                      </a:lnTo>
                      <a:lnTo>
                        <a:pt x="153" y="191"/>
                      </a:lnTo>
                      <a:lnTo>
                        <a:pt x="172" y="191"/>
                      </a:lnTo>
                      <a:lnTo>
                        <a:pt x="181" y="181"/>
                      </a:lnTo>
                      <a:lnTo>
                        <a:pt x="191" y="181"/>
                      </a:lnTo>
                      <a:lnTo>
                        <a:pt x="201" y="181"/>
                      </a:lnTo>
                      <a:lnTo>
                        <a:pt x="210" y="181"/>
                      </a:lnTo>
                      <a:lnTo>
                        <a:pt x="220" y="172"/>
                      </a:lnTo>
                      <a:lnTo>
                        <a:pt x="220" y="162"/>
                      </a:lnTo>
                      <a:lnTo>
                        <a:pt x="210" y="153"/>
                      </a:lnTo>
                      <a:lnTo>
                        <a:pt x="210" y="143"/>
                      </a:lnTo>
                      <a:lnTo>
                        <a:pt x="220" y="143"/>
                      </a:lnTo>
                      <a:lnTo>
                        <a:pt x="220" y="134"/>
                      </a:lnTo>
                      <a:lnTo>
                        <a:pt x="229" y="134"/>
                      </a:lnTo>
                      <a:lnTo>
                        <a:pt x="239" y="134"/>
                      </a:lnTo>
                      <a:lnTo>
                        <a:pt x="248" y="134"/>
                      </a:lnTo>
                      <a:lnTo>
                        <a:pt x="258" y="134"/>
                      </a:lnTo>
                      <a:lnTo>
                        <a:pt x="267" y="134"/>
                      </a:lnTo>
                      <a:lnTo>
                        <a:pt x="277" y="134"/>
                      </a:lnTo>
                      <a:lnTo>
                        <a:pt x="287" y="134"/>
                      </a:lnTo>
                      <a:lnTo>
                        <a:pt x="296" y="134"/>
                      </a:lnTo>
                      <a:lnTo>
                        <a:pt x="306" y="134"/>
                      </a:lnTo>
                      <a:lnTo>
                        <a:pt x="306" y="143"/>
                      </a:lnTo>
                      <a:lnTo>
                        <a:pt x="315" y="143"/>
                      </a:lnTo>
                      <a:lnTo>
                        <a:pt x="315" y="153"/>
                      </a:lnTo>
                      <a:lnTo>
                        <a:pt x="315" y="162"/>
                      </a:lnTo>
                      <a:lnTo>
                        <a:pt x="306" y="162"/>
                      </a:lnTo>
                      <a:lnTo>
                        <a:pt x="306" y="172"/>
                      </a:lnTo>
                      <a:lnTo>
                        <a:pt x="306" y="181"/>
                      </a:lnTo>
                      <a:lnTo>
                        <a:pt x="306" y="191"/>
                      </a:lnTo>
                      <a:lnTo>
                        <a:pt x="315" y="191"/>
                      </a:lnTo>
                      <a:lnTo>
                        <a:pt x="325" y="191"/>
                      </a:lnTo>
                      <a:lnTo>
                        <a:pt x="334" y="191"/>
                      </a:lnTo>
                      <a:lnTo>
                        <a:pt x="344" y="191"/>
                      </a:lnTo>
                      <a:lnTo>
                        <a:pt x="354" y="191"/>
                      </a:lnTo>
                      <a:lnTo>
                        <a:pt x="363" y="191"/>
                      </a:lnTo>
                      <a:lnTo>
                        <a:pt x="373" y="191"/>
                      </a:lnTo>
                      <a:lnTo>
                        <a:pt x="392" y="191"/>
                      </a:lnTo>
                      <a:lnTo>
                        <a:pt x="401" y="191"/>
                      </a:lnTo>
                      <a:lnTo>
                        <a:pt x="411" y="191"/>
                      </a:lnTo>
                      <a:lnTo>
                        <a:pt x="420" y="181"/>
                      </a:lnTo>
                      <a:lnTo>
                        <a:pt x="440" y="181"/>
                      </a:lnTo>
                      <a:lnTo>
                        <a:pt x="459" y="181"/>
                      </a:lnTo>
                      <a:lnTo>
                        <a:pt x="459" y="172"/>
                      </a:lnTo>
                      <a:lnTo>
                        <a:pt x="449" y="162"/>
                      </a:lnTo>
                      <a:lnTo>
                        <a:pt x="449" y="153"/>
                      </a:lnTo>
                      <a:lnTo>
                        <a:pt x="449" y="143"/>
                      </a:lnTo>
                      <a:lnTo>
                        <a:pt x="449" y="134"/>
                      </a:lnTo>
                      <a:lnTo>
                        <a:pt x="449" y="124"/>
                      </a:lnTo>
                      <a:lnTo>
                        <a:pt x="459" y="124"/>
                      </a:lnTo>
                      <a:lnTo>
                        <a:pt x="459" y="115"/>
                      </a:lnTo>
                      <a:lnTo>
                        <a:pt x="468" y="115"/>
                      </a:lnTo>
                      <a:lnTo>
                        <a:pt x="478" y="105"/>
                      </a:lnTo>
                      <a:lnTo>
                        <a:pt x="487" y="105"/>
                      </a:lnTo>
                      <a:lnTo>
                        <a:pt x="497" y="95"/>
                      </a:lnTo>
                      <a:lnTo>
                        <a:pt x="506" y="95"/>
                      </a:lnTo>
                      <a:lnTo>
                        <a:pt x="516" y="95"/>
                      </a:lnTo>
                      <a:lnTo>
                        <a:pt x="526" y="86"/>
                      </a:lnTo>
                      <a:lnTo>
                        <a:pt x="535" y="76"/>
                      </a:lnTo>
                      <a:lnTo>
                        <a:pt x="535" y="67"/>
                      </a:lnTo>
                      <a:lnTo>
                        <a:pt x="535" y="57"/>
                      </a:lnTo>
                      <a:lnTo>
                        <a:pt x="535" y="48"/>
                      </a:lnTo>
                      <a:lnTo>
                        <a:pt x="526" y="48"/>
                      </a:lnTo>
                      <a:lnTo>
                        <a:pt x="516" y="38"/>
                      </a:lnTo>
                      <a:lnTo>
                        <a:pt x="506" y="48"/>
                      </a:lnTo>
                      <a:lnTo>
                        <a:pt x="497" y="48"/>
                      </a:lnTo>
                      <a:lnTo>
                        <a:pt x="487" y="57"/>
                      </a:lnTo>
                      <a:lnTo>
                        <a:pt x="478" y="67"/>
                      </a:lnTo>
                      <a:lnTo>
                        <a:pt x="468" y="67"/>
                      </a:lnTo>
                      <a:lnTo>
                        <a:pt x="459" y="67"/>
                      </a:lnTo>
                      <a:lnTo>
                        <a:pt x="449" y="57"/>
                      </a:lnTo>
                      <a:lnTo>
                        <a:pt x="449" y="48"/>
                      </a:lnTo>
                      <a:lnTo>
                        <a:pt x="440" y="48"/>
                      </a:lnTo>
                      <a:lnTo>
                        <a:pt x="440" y="38"/>
                      </a:lnTo>
                      <a:lnTo>
                        <a:pt x="440" y="28"/>
                      </a:lnTo>
                      <a:lnTo>
                        <a:pt x="440" y="19"/>
                      </a:lnTo>
                      <a:lnTo>
                        <a:pt x="449" y="9"/>
                      </a:lnTo>
                      <a:lnTo>
                        <a:pt x="449"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45" name="Group 89"/>
              <p:cNvGrpSpPr>
                <a:grpSpLocks/>
              </p:cNvGrpSpPr>
              <p:nvPr/>
            </p:nvGrpSpPr>
            <p:grpSpPr bwMode="auto">
              <a:xfrm>
                <a:off x="2267" y="1937"/>
                <a:ext cx="345" cy="230"/>
                <a:chOff x="2267" y="1937"/>
                <a:chExt cx="345" cy="230"/>
              </a:xfrm>
            </p:grpSpPr>
            <p:sp>
              <p:nvSpPr>
                <p:cNvPr id="39519" name="Freeform 90"/>
                <p:cNvSpPr>
                  <a:spLocks/>
                </p:cNvSpPr>
                <p:nvPr/>
              </p:nvSpPr>
              <p:spPr bwMode="auto">
                <a:xfrm>
                  <a:off x="2267" y="1937"/>
                  <a:ext cx="345" cy="230"/>
                </a:xfrm>
                <a:custGeom>
                  <a:avLst/>
                  <a:gdLst>
                    <a:gd name="T0" fmla="*/ 316 w 345"/>
                    <a:gd name="T1" fmla="*/ 0 h 230"/>
                    <a:gd name="T2" fmla="*/ 326 w 345"/>
                    <a:gd name="T3" fmla="*/ 20 h 230"/>
                    <a:gd name="T4" fmla="*/ 326 w 345"/>
                    <a:gd name="T5" fmla="*/ 20 h 230"/>
                    <a:gd name="T6" fmla="*/ 335 w 345"/>
                    <a:gd name="T7" fmla="*/ 29 h 230"/>
                    <a:gd name="T8" fmla="*/ 335 w 345"/>
                    <a:gd name="T9" fmla="*/ 39 h 230"/>
                    <a:gd name="T10" fmla="*/ 345 w 345"/>
                    <a:gd name="T11" fmla="*/ 48 h 230"/>
                    <a:gd name="T12" fmla="*/ 335 w 345"/>
                    <a:gd name="T13" fmla="*/ 58 h 230"/>
                    <a:gd name="T14" fmla="*/ 335 w 345"/>
                    <a:gd name="T15" fmla="*/ 58 h 230"/>
                    <a:gd name="T16" fmla="*/ 326 w 345"/>
                    <a:gd name="T17" fmla="*/ 67 h 230"/>
                    <a:gd name="T18" fmla="*/ 316 w 345"/>
                    <a:gd name="T19" fmla="*/ 67 h 230"/>
                    <a:gd name="T20" fmla="*/ 306 w 345"/>
                    <a:gd name="T21" fmla="*/ 67 h 230"/>
                    <a:gd name="T22" fmla="*/ 297 w 345"/>
                    <a:gd name="T23" fmla="*/ 67 h 230"/>
                    <a:gd name="T24" fmla="*/ 287 w 345"/>
                    <a:gd name="T25" fmla="*/ 58 h 230"/>
                    <a:gd name="T26" fmla="*/ 278 w 345"/>
                    <a:gd name="T27" fmla="*/ 58 h 230"/>
                    <a:gd name="T28" fmla="*/ 268 w 345"/>
                    <a:gd name="T29" fmla="*/ 48 h 230"/>
                    <a:gd name="T30" fmla="*/ 259 w 345"/>
                    <a:gd name="T31" fmla="*/ 48 h 230"/>
                    <a:gd name="T32" fmla="*/ 249 w 345"/>
                    <a:gd name="T33" fmla="*/ 58 h 230"/>
                    <a:gd name="T34" fmla="*/ 239 w 345"/>
                    <a:gd name="T35" fmla="*/ 58 h 230"/>
                    <a:gd name="T36" fmla="*/ 230 w 345"/>
                    <a:gd name="T37" fmla="*/ 67 h 230"/>
                    <a:gd name="T38" fmla="*/ 230 w 345"/>
                    <a:gd name="T39" fmla="*/ 77 h 230"/>
                    <a:gd name="T40" fmla="*/ 230 w 345"/>
                    <a:gd name="T41" fmla="*/ 87 h 230"/>
                    <a:gd name="T42" fmla="*/ 230 w 345"/>
                    <a:gd name="T43" fmla="*/ 96 h 230"/>
                    <a:gd name="T44" fmla="*/ 239 w 345"/>
                    <a:gd name="T45" fmla="*/ 106 h 230"/>
                    <a:gd name="T46" fmla="*/ 249 w 345"/>
                    <a:gd name="T47" fmla="*/ 115 h 230"/>
                    <a:gd name="T48" fmla="*/ 268 w 345"/>
                    <a:gd name="T49" fmla="*/ 125 h 230"/>
                    <a:gd name="T50" fmla="*/ 278 w 345"/>
                    <a:gd name="T51" fmla="*/ 125 h 230"/>
                    <a:gd name="T52" fmla="*/ 297 w 345"/>
                    <a:gd name="T53" fmla="*/ 125 h 230"/>
                    <a:gd name="T54" fmla="*/ 316 w 345"/>
                    <a:gd name="T55" fmla="*/ 125 h 230"/>
                    <a:gd name="T56" fmla="*/ 326 w 345"/>
                    <a:gd name="T57" fmla="*/ 134 h 230"/>
                    <a:gd name="T58" fmla="*/ 326 w 345"/>
                    <a:gd name="T59" fmla="*/ 144 h 230"/>
                    <a:gd name="T60" fmla="*/ 326 w 345"/>
                    <a:gd name="T61" fmla="*/ 144 h 230"/>
                    <a:gd name="T62" fmla="*/ 316 w 345"/>
                    <a:gd name="T63" fmla="*/ 163 h 230"/>
                    <a:gd name="T64" fmla="*/ 316 w 345"/>
                    <a:gd name="T65" fmla="*/ 173 h 230"/>
                    <a:gd name="T66" fmla="*/ 278 w 345"/>
                    <a:gd name="T67" fmla="*/ 173 h 230"/>
                    <a:gd name="T68" fmla="*/ 259 w 345"/>
                    <a:gd name="T69" fmla="*/ 173 h 230"/>
                    <a:gd name="T70" fmla="*/ 239 w 345"/>
                    <a:gd name="T71" fmla="*/ 173 h 230"/>
                    <a:gd name="T72" fmla="*/ 211 w 345"/>
                    <a:gd name="T73" fmla="*/ 173 h 230"/>
                    <a:gd name="T74" fmla="*/ 192 w 345"/>
                    <a:gd name="T75" fmla="*/ 173 h 230"/>
                    <a:gd name="T76" fmla="*/ 182 w 345"/>
                    <a:gd name="T77" fmla="*/ 173 h 230"/>
                    <a:gd name="T78" fmla="*/ 182 w 345"/>
                    <a:gd name="T79" fmla="*/ 182 h 230"/>
                    <a:gd name="T80" fmla="*/ 182 w 345"/>
                    <a:gd name="T81" fmla="*/ 192 h 230"/>
                    <a:gd name="T82" fmla="*/ 182 w 345"/>
                    <a:gd name="T83" fmla="*/ 201 h 230"/>
                    <a:gd name="T84" fmla="*/ 192 w 345"/>
                    <a:gd name="T85" fmla="*/ 211 h 230"/>
                    <a:gd name="T86" fmla="*/ 182 w 345"/>
                    <a:gd name="T87" fmla="*/ 220 h 230"/>
                    <a:gd name="T88" fmla="*/ 173 w 345"/>
                    <a:gd name="T89" fmla="*/ 220 h 230"/>
                    <a:gd name="T90" fmla="*/ 163 w 345"/>
                    <a:gd name="T91" fmla="*/ 230 h 230"/>
                    <a:gd name="T92" fmla="*/ 153 w 345"/>
                    <a:gd name="T93" fmla="*/ 230 h 230"/>
                    <a:gd name="T94" fmla="*/ 134 w 345"/>
                    <a:gd name="T95" fmla="*/ 230 h 230"/>
                    <a:gd name="T96" fmla="*/ 125 w 345"/>
                    <a:gd name="T97" fmla="*/ 230 h 230"/>
                    <a:gd name="T98" fmla="*/ 115 w 345"/>
                    <a:gd name="T99" fmla="*/ 230 h 230"/>
                    <a:gd name="T100" fmla="*/ 106 w 345"/>
                    <a:gd name="T101" fmla="*/ 230 h 230"/>
                    <a:gd name="T102" fmla="*/ 96 w 345"/>
                    <a:gd name="T103" fmla="*/ 220 h 230"/>
                    <a:gd name="T104" fmla="*/ 96 w 345"/>
                    <a:gd name="T105" fmla="*/ 211 h 230"/>
                    <a:gd name="T106" fmla="*/ 87 w 345"/>
                    <a:gd name="T107" fmla="*/ 201 h 230"/>
                    <a:gd name="T108" fmla="*/ 77 w 345"/>
                    <a:gd name="T109" fmla="*/ 201 h 230"/>
                    <a:gd name="T110" fmla="*/ 67 w 345"/>
                    <a:gd name="T111" fmla="*/ 192 h 230"/>
                    <a:gd name="T112" fmla="*/ 58 w 345"/>
                    <a:gd name="T113" fmla="*/ 182 h 230"/>
                    <a:gd name="T114" fmla="*/ 39 w 345"/>
                    <a:gd name="T115" fmla="*/ 182 h 230"/>
                    <a:gd name="T116" fmla="*/ 29 w 345"/>
                    <a:gd name="T117" fmla="*/ 182 h 230"/>
                    <a:gd name="T118" fmla="*/ 10 w 345"/>
                    <a:gd name="T119" fmla="*/ 182 h 230"/>
                    <a:gd name="T120" fmla="*/ 153 w 345"/>
                    <a:gd name="T121" fmla="*/ 0 h 2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5"/>
                    <a:gd name="T184" fmla="*/ 0 h 230"/>
                    <a:gd name="T185" fmla="*/ 345 w 345"/>
                    <a:gd name="T186" fmla="*/ 230 h 2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5" h="230">
                      <a:moveTo>
                        <a:pt x="153" y="0"/>
                      </a:moveTo>
                      <a:lnTo>
                        <a:pt x="316" y="0"/>
                      </a:lnTo>
                      <a:lnTo>
                        <a:pt x="326" y="10"/>
                      </a:lnTo>
                      <a:lnTo>
                        <a:pt x="326" y="20"/>
                      </a:lnTo>
                      <a:lnTo>
                        <a:pt x="335" y="29"/>
                      </a:lnTo>
                      <a:lnTo>
                        <a:pt x="335" y="39"/>
                      </a:lnTo>
                      <a:lnTo>
                        <a:pt x="345" y="48"/>
                      </a:lnTo>
                      <a:lnTo>
                        <a:pt x="335" y="48"/>
                      </a:lnTo>
                      <a:lnTo>
                        <a:pt x="335" y="58"/>
                      </a:lnTo>
                      <a:lnTo>
                        <a:pt x="335" y="67"/>
                      </a:lnTo>
                      <a:lnTo>
                        <a:pt x="326" y="67"/>
                      </a:lnTo>
                      <a:lnTo>
                        <a:pt x="316" y="67"/>
                      </a:lnTo>
                      <a:lnTo>
                        <a:pt x="306" y="67"/>
                      </a:lnTo>
                      <a:lnTo>
                        <a:pt x="297" y="67"/>
                      </a:lnTo>
                      <a:lnTo>
                        <a:pt x="287" y="58"/>
                      </a:lnTo>
                      <a:lnTo>
                        <a:pt x="278" y="58"/>
                      </a:lnTo>
                      <a:lnTo>
                        <a:pt x="268" y="48"/>
                      </a:lnTo>
                      <a:lnTo>
                        <a:pt x="259" y="48"/>
                      </a:lnTo>
                      <a:lnTo>
                        <a:pt x="249" y="48"/>
                      </a:lnTo>
                      <a:lnTo>
                        <a:pt x="249" y="58"/>
                      </a:lnTo>
                      <a:lnTo>
                        <a:pt x="239" y="58"/>
                      </a:lnTo>
                      <a:lnTo>
                        <a:pt x="239" y="67"/>
                      </a:lnTo>
                      <a:lnTo>
                        <a:pt x="230" y="67"/>
                      </a:lnTo>
                      <a:lnTo>
                        <a:pt x="230" y="77"/>
                      </a:lnTo>
                      <a:lnTo>
                        <a:pt x="230" y="87"/>
                      </a:lnTo>
                      <a:lnTo>
                        <a:pt x="230" y="96"/>
                      </a:lnTo>
                      <a:lnTo>
                        <a:pt x="239" y="106"/>
                      </a:lnTo>
                      <a:lnTo>
                        <a:pt x="249" y="115"/>
                      </a:lnTo>
                      <a:lnTo>
                        <a:pt x="259" y="115"/>
                      </a:lnTo>
                      <a:lnTo>
                        <a:pt x="268" y="125"/>
                      </a:lnTo>
                      <a:lnTo>
                        <a:pt x="278" y="125"/>
                      </a:lnTo>
                      <a:lnTo>
                        <a:pt x="297" y="125"/>
                      </a:lnTo>
                      <a:lnTo>
                        <a:pt x="306" y="125"/>
                      </a:lnTo>
                      <a:lnTo>
                        <a:pt x="316" y="125"/>
                      </a:lnTo>
                      <a:lnTo>
                        <a:pt x="326" y="134"/>
                      </a:lnTo>
                      <a:lnTo>
                        <a:pt x="326" y="144"/>
                      </a:lnTo>
                      <a:lnTo>
                        <a:pt x="326" y="154"/>
                      </a:lnTo>
                      <a:lnTo>
                        <a:pt x="316" y="163"/>
                      </a:lnTo>
                      <a:lnTo>
                        <a:pt x="316" y="173"/>
                      </a:lnTo>
                      <a:lnTo>
                        <a:pt x="306" y="173"/>
                      </a:lnTo>
                      <a:lnTo>
                        <a:pt x="278" y="173"/>
                      </a:lnTo>
                      <a:lnTo>
                        <a:pt x="268" y="173"/>
                      </a:lnTo>
                      <a:lnTo>
                        <a:pt x="259" y="173"/>
                      </a:lnTo>
                      <a:lnTo>
                        <a:pt x="249" y="173"/>
                      </a:lnTo>
                      <a:lnTo>
                        <a:pt x="239" y="173"/>
                      </a:lnTo>
                      <a:lnTo>
                        <a:pt x="220" y="173"/>
                      </a:lnTo>
                      <a:lnTo>
                        <a:pt x="211" y="173"/>
                      </a:lnTo>
                      <a:lnTo>
                        <a:pt x="201" y="173"/>
                      </a:lnTo>
                      <a:lnTo>
                        <a:pt x="192" y="173"/>
                      </a:lnTo>
                      <a:lnTo>
                        <a:pt x="182" y="173"/>
                      </a:lnTo>
                      <a:lnTo>
                        <a:pt x="182" y="182"/>
                      </a:lnTo>
                      <a:lnTo>
                        <a:pt x="182" y="192"/>
                      </a:lnTo>
                      <a:lnTo>
                        <a:pt x="182" y="201"/>
                      </a:lnTo>
                      <a:lnTo>
                        <a:pt x="192" y="201"/>
                      </a:lnTo>
                      <a:lnTo>
                        <a:pt x="192" y="211"/>
                      </a:lnTo>
                      <a:lnTo>
                        <a:pt x="182" y="211"/>
                      </a:lnTo>
                      <a:lnTo>
                        <a:pt x="182" y="220"/>
                      </a:lnTo>
                      <a:lnTo>
                        <a:pt x="173" y="220"/>
                      </a:lnTo>
                      <a:lnTo>
                        <a:pt x="173" y="230"/>
                      </a:lnTo>
                      <a:lnTo>
                        <a:pt x="163" y="230"/>
                      </a:lnTo>
                      <a:lnTo>
                        <a:pt x="153" y="230"/>
                      </a:lnTo>
                      <a:lnTo>
                        <a:pt x="144" y="230"/>
                      </a:lnTo>
                      <a:lnTo>
                        <a:pt x="134" y="230"/>
                      </a:lnTo>
                      <a:lnTo>
                        <a:pt x="125" y="230"/>
                      </a:lnTo>
                      <a:lnTo>
                        <a:pt x="115" y="230"/>
                      </a:lnTo>
                      <a:lnTo>
                        <a:pt x="106" y="230"/>
                      </a:lnTo>
                      <a:lnTo>
                        <a:pt x="106" y="220"/>
                      </a:lnTo>
                      <a:lnTo>
                        <a:pt x="96" y="220"/>
                      </a:lnTo>
                      <a:lnTo>
                        <a:pt x="96" y="211"/>
                      </a:lnTo>
                      <a:lnTo>
                        <a:pt x="87" y="211"/>
                      </a:lnTo>
                      <a:lnTo>
                        <a:pt x="87" y="201"/>
                      </a:lnTo>
                      <a:lnTo>
                        <a:pt x="77" y="201"/>
                      </a:lnTo>
                      <a:lnTo>
                        <a:pt x="77" y="192"/>
                      </a:lnTo>
                      <a:lnTo>
                        <a:pt x="67" y="192"/>
                      </a:lnTo>
                      <a:lnTo>
                        <a:pt x="58" y="192"/>
                      </a:lnTo>
                      <a:lnTo>
                        <a:pt x="58" y="182"/>
                      </a:lnTo>
                      <a:lnTo>
                        <a:pt x="48" y="182"/>
                      </a:lnTo>
                      <a:lnTo>
                        <a:pt x="39" y="182"/>
                      </a:lnTo>
                      <a:lnTo>
                        <a:pt x="29" y="182"/>
                      </a:lnTo>
                      <a:lnTo>
                        <a:pt x="20" y="182"/>
                      </a:lnTo>
                      <a:lnTo>
                        <a:pt x="10" y="182"/>
                      </a:lnTo>
                      <a:lnTo>
                        <a:pt x="0" y="182"/>
                      </a:lnTo>
                      <a:lnTo>
                        <a:pt x="153" y="0"/>
                      </a:lnTo>
                      <a:close/>
                    </a:path>
                  </a:pathLst>
                </a:custGeom>
                <a:solidFill>
                  <a:srgbClr val="F35B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20" name="Freeform 91"/>
                <p:cNvSpPr>
                  <a:spLocks/>
                </p:cNvSpPr>
                <p:nvPr/>
              </p:nvSpPr>
              <p:spPr bwMode="auto">
                <a:xfrm>
                  <a:off x="2267" y="1937"/>
                  <a:ext cx="345" cy="230"/>
                </a:xfrm>
                <a:custGeom>
                  <a:avLst/>
                  <a:gdLst>
                    <a:gd name="T0" fmla="*/ 316 w 345"/>
                    <a:gd name="T1" fmla="*/ 0 h 230"/>
                    <a:gd name="T2" fmla="*/ 326 w 345"/>
                    <a:gd name="T3" fmla="*/ 20 h 230"/>
                    <a:gd name="T4" fmla="*/ 326 w 345"/>
                    <a:gd name="T5" fmla="*/ 20 h 230"/>
                    <a:gd name="T6" fmla="*/ 335 w 345"/>
                    <a:gd name="T7" fmla="*/ 29 h 230"/>
                    <a:gd name="T8" fmla="*/ 335 w 345"/>
                    <a:gd name="T9" fmla="*/ 39 h 230"/>
                    <a:gd name="T10" fmla="*/ 345 w 345"/>
                    <a:gd name="T11" fmla="*/ 48 h 230"/>
                    <a:gd name="T12" fmla="*/ 335 w 345"/>
                    <a:gd name="T13" fmla="*/ 58 h 230"/>
                    <a:gd name="T14" fmla="*/ 335 w 345"/>
                    <a:gd name="T15" fmla="*/ 58 h 230"/>
                    <a:gd name="T16" fmla="*/ 326 w 345"/>
                    <a:gd name="T17" fmla="*/ 67 h 230"/>
                    <a:gd name="T18" fmla="*/ 316 w 345"/>
                    <a:gd name="T19" fmla="*/ 67 h 230"/>
                    <a:gd name="T20" fmla="*/ 306 w 345"/>
                    <a:gd name="T21" fmla="*/ 67 h 230"/>
                    <a:gd name="T22" fmla="*/ 297 w 345"/>
                    <a:gd name="T23" fmla="*/ 67 h 230"/>
                    <a:gd name="T24" fmla="*/ 287 w 345"/>
                    <a:gd name="T25" fmla="*/ 58 h 230"/>
                    <a:gd name="T26" fmla="*/ 278 w 345"/>
                    <a:gd name="T27" fmla="*/ 58 h 230"/>
                    <a:gd name="T28" fmla="*/ 268 w 345"/>
                    <a:gd name="T29" fmla="*/ 48 h 230"/>
                    <a:gd name="T30" fmla="*/ 259 w 345"/>
                    <a:gd name="T31" fmla="*/ 48 h 230"/>
                    <a:gd name="T32" fmla="*/ 249 w 345"/>
                    <a:gd name="T33" fmla="*/ 58 h 230"/>
                    <a:gd name="T34" fmla="*/ 239 w 345"/>
                    <a:gd name="T35" fmla="*/ 58 h 230"/>
                    <a:gd name="T36" fmla="*/ 230 w 345"/>
                    <a:gd name="T37" fmla="*/ 67 h 230"/>
                    <a:gd name="T38" fmla="*/ 230 w 345"/>
                    <a:gd name="T39" fmla="*/ 77 h 230"/>
                    <a:gd name="T40" fmla="*/ 230 w 345"/>
                    <a:gd name="T41" fmla="*/ 87 h 230"/>
                    <a:gd name="T42" fmla="*/ 230 w 345"/>
                    <a:gd name="T43" fmla="*/ 96 h 230"/>
                    <a:gd name="T44" fmla="*/ 239 w 345"/>
                    <a:gd name="T45" fmla="*/ 106 h 230"/>
                    <a:gd name="T46" fmla="*/ 249 w 345"/>
                    <a:gd name="T47" fmla="*/ 115 h 230"/>
                    <a:gd name="T48" fmla="*/ 268 w 345"/>
                    <a:gd name="T49" fmla="*/ 125 h 230"/>
                    <a:gd name="T50" fmla="*/ 278 w 345"/>
                    <a:gd name="T51" fmla="*/ 125 h 230"/>
                    <a:gd name="T52" fmla="*/ 297 w 345"/>
                    <a:gd name="T53" fmla="*/ 125 h 230"/>
                    <a:gd name="T54" fmla="*/ 316 w 345"/>
                    <a:gd name="T55" fmla="*/ 125 h 230"/>
                    <a:gd name="T56" fmla="*/ 326 w 345"/>
                    <a:gd name="T57" fmla="*/ 134 h 230"/>
                    <a:gd name="T58" fmla="*/ 326 w 345"/>
                    <a:gd name="T59" fmla="*/ 144 h 230"/>
                    <a:gd name="T60" fmla="*/ 326 w 345"/>
                    <a:gd name="T61" fmla="*/ 144 h 230"/>
                    <a:gd name="T62" fmla="*/ 316 w 345"/>
                    <a:gd name="T63" fmla="*/ 163 h 230"/>
                    <a:gd name="T64" fmla="*/ 316 w 345"/>
                    <a:gd name="T65" fmla="*/ 173 h 230"/>
                    <a:gd name="T66" fmla="*/ 278 w 345"/>
                    <a:gd name="T67" fmla="*/ 173 h 230"/>
                    <a:gd name="T68" fmla="*/ 259 w 345"/>
                    <a:gd name="T69" fmla="*/ 173 h 230"/>
                    <a:gd name="T70" fmla="*/ 239 w 345"/>
                    <a:gd name="T71" fmla="*/ 173 h 230"/>
                    <a:gd name="T72" fmla="*/ 211 w 345"/>
                    <a:gd name="T73" fmla="*/ 173 h 230"/>
                    <a:gd name="T74" fmla="*/ 192 w 345"/>
                    <a:gd name="T75" fmla="*/ 173 h 230"/>
                    <a:gd name="T76" fmla="*/ 182 w 345"/>
                    <a:gd name="T77" fmla="*/ 173 h 230"/>
                    <a:gd name="T78" fmla="*/ 182 w 345"/>
                    <a:gd name="T79" fmla="*/ 182 h 230"/>
                    <a:gd name="T80" fmla="*/ 182 w 345"/>
                    <a:gd name="T81" fmla="*/ 192 h 230"/>
                    <a:gd name="T82" fmla="*/ 182 w 345"/>
                    <a:gd name="T83" fmla="*/ 201 h 230"/>
                    <a:gd name="T84" fmla="*/ 192 w 345"/>
                    <a:gd name="T85" fmla="*/ 211 h 230"/>
                    <a:gd name="T86" fmla="*/ 182 w 345"/>
                    <a:gd name="T87" fmla="*/ 220 h 230"/>
                    <a:gd name="T88" fmla="*/ 173 w 345"/>
                    <a:gd name="T89" fmla="*/ 220 h 230"/>
                    <a:gd name="T90" fmla="*/ 163 w 345"/>
                    <a:gd name="T91" fmla="*/ 230 h 230"/>
                    <a:gd name="T92" fmla="*/ 153 w 345"/>
                    <a:gd name="T93" fmla="*/ 230 h 230"/>
                    <a:gd name="T94" fmla="*/ 134 w 345"/>
                    <a:gd name="T95" fmla="*/ 230 h 230"/>
                    <a:gd name="T96" fmla="*/ 125 w 345"/>
                    <a:gd name="T97" fmla="*/ 230 h 230"/>
                    <a:gd name="T98" fmla="*/ 115 w 345"/>
                    <a:gd name="T99" fmla="*/ 230 h 230"/>
                    <a:gd name="T100" fmla="*/ 106 w 345"/>
                    <a:gd name="T101" fmla="*/ 230 h 230"/>
                    <a:gd name="T102" fmla="*/ 96 w 345"/>
                    <a:gd name="T103" fmla="*/ 220 h 230"/>
                    <a:gd name="T104" fmla="*/ 96 w 345"/>
                    <a:gd name="T105" fmla="*/ 211 h 230"/>
                    <a:gd name="T106" fmla="*/ 87 w 345"/>
                    <a:gd name="T107" fmla="*/ 201 h 230"/>
                    <a:gd name="T108" fmla="*/ 77 w 345"/>
                    <a:gd name="T109" fmla="*/ 201 h 230"/>
                    <a:gd name="T110" fmla="*/ 67 w 345"/>
                    <a:gd name="T111" fmla="*/ 192 h 230"/>
                    <a:gd name="T112" fmla="*/ 58 w 345"/>
                    <a:gd name="T113" fmla="*/ 182 h 230"/>
                    <a:gd name="T114" fmla="*/ 39 w 345"/>
                    <a:gd name="T115" fmla="*/ 182 h 230"/>
                    <a:gd name="T116" fmla="*/ 29 w 345"/>
                    <a:gd name="T117" fmla="*/ 182 h 230"/>
                    <a:gd name="T118" fmla="*/ 10 w 345"/>
                    <a:gd name="T119" fmla="*/ 182 h 230"/>
                    <a:gd name="T120" fmla="*/ 153 w 345"/>
                    <a:gd name="T121" fmla="*/ 0 h 2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5"/>
                    <a:gd name="T184" fmla="*/ 0 h 230"/>
                    <a:gd name="T185" fmla="*/ 345 w 345"/>
                    <a:gd name="T186" fmla="*/ 230 h 2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5" h="230">
                      <a:moveTo>
                        <a:pt x="153" y="0"/>
                      </a:moveTo>
                      <a:lnTo>
                        <a:pt x="316" y="0"/>
                      </a:lnTo>
                      <a:lnTo>
                        <a:pt x="326" y="10"/>
                      </a:lnTo>
                      <a:lnTo>
                        <a:pt x="326" y="20"/>
                      </a:lnTo>
                      <a:lnTo>
                        <a:pt x="335" y="29"/>
                      </a:lnTo>
                      <a:lnTo>
                        <a:pt x="335" y="39"/>
                      </a:lnTo>
                      <a:lnTo>
                        <a:pt x="345" y="48"/>
                      </a:lnTo>
                      <a:lnTo>
                        <a:pt x="335" y="48"/>
                      </a:lnTo>
                      <a:lnTo>
                        <a:pt x="335" y="58"/>
                      </a:lnTo>
                      <a:lnTo>
                        <a:pt x="335" y="67"/>
                      </a:lnTo>
                      <a:lnTo>
                        <a:pt x="326" y="67"/>
                      </a:lnTo>
                      <a:lnTo>
                        <a:pt x="316" y="67"/>
                      </a:lnTo>
                      <a:lnTo>
                        <a:pt x="306" y="67"/>
                      </a:lnTo>
                      <a:lnTo>
                        <a:pt x="297" y="67"/>
                      </a:lnTo>
                      <a:lnTo>
                        <a:pt x="287" y="58"/>
                      </a:lnTo>
                      <a:lnTo>
                        <a:pt x="278" y="58"/>
                      </a:lnTo>
                      <a:lnTo>
                        <a:pt x="268" y="48"/>
                      </a:lnTo>
                      <a:lnTo>
                        <a:pt x="259" y="48"/>
                      </a:lnTo>
                      <a:lnTo>
                        <a:pt x="249" y="48"/>
                      </a:lnTo>
                      <a:lnTo>
                        <a:pt x="249" y="58"/>
                      </a:lnTo>
                      <a:lnTo>
                        <a:pt x="239" y="58"/>
                      </a:lnTo>
                      <a:lnTo>
                        <a:pt x="239" y="67"/>
                      </a:lnTo>
                      <a:lnTo>
                        <a:pt x="230" y="67"/>
                      </a:lnTo>
                      <a:lnTo>
                        <a:pt x="230" y="77"/>
                      </a:lnTo>
                      <a:lnTo>
                        <a:pt x="230" y="87"/>
                      </a:lnTo>
                      <a:lnTo>
                        <a:pt x="230" y="96"/>
                      </a:lnTo>
                      <a:lnTo>
                        <a:pt x="239" y="106"/>
                      </a:lnTo>
                      <a:lnTo>
                        <a:pt x="249" y="115"/>
                      </a:lnTo>
                      <a:lnTo>
                        <a:pt x="259" y="115"/>
                      </a:lnTo>
                      <a:lnTo>
                        <a:pt x="268" y="125"/>
                      </a:lnTo>
                      <a:lnTo>
                        <a:pt x="278" y="125"/>
                      </a:lnTo>
                      <a:lnTo>
                        <a:pt x="297" y="125"/>
                      </a:lnTo>
                      <a:lnTo>
                        <a:pt x="306" y="125"/>
                      </a:lnTo>
                      <a:lnTo>
                        <a:pt x="316" y="125"/>
                      </a:lnTo>
                      <a:lnTo>
                        <a:pt x="326" y="134"/>
                      </a:lnTo>
                      <a:lnTo>
                        <a:pt x="326" y="144"/>
                      </a:lnTo>
                      <a:lnTo>
                        <a:pt x="326" y="154"/>
                      </a:lnTo>
                      <a:lnTo>
                        <a:pt x="316" y="163"/>
                      </a:lnTo>
                      <a:lnTo>
                        <a:pt x="316" y="173"/>
                      </a:lnTo>
                      <a:lnTo>
                        <a:pt x="306" y="173"/>
                      </a:lnTo>
                      <a:lnTo>
                        <a:pt x="278" y="173"/>
                      </a:lnTo>
                      <a:lnTo>
                        <a:pt x="268" y="173"/>
                      </a:lnTo>
                      <a:lnTo>
                        <a:pt x="259" y="173"/>
                      </a:lnTo>
                      <a:lnTo>
                        <a:pt x="249" y="173"/>
                      </a:lnTo>
                      <a:lnTo>
                        <a:pt x="239" y="173"/>
                      </a:lnTo>
                      <a:lnTo>
                        <a:pt x="220" y="173"/>
                      </a:lnTo>
                      <a:lnTo>
                        <a:pt x="211" y="173"/>
                      </a:lnTo>
                      <a:lnTo>
                        <a:pt x="201" y="173"/>
                      </a:lnTo>
                      <a:lnTo>
                        <a:pt x="192" y="173"/>
                      </a:lnTo>
                      <a:lnTo>
                        <a:pt x="182" y="173"/>
                      </a:lnTo>
                      <a:lnTo>
                        <a:pt x="182" y="182"/>
                      </a:lnTo>
                      <a:lnTo>
                        <a:pt x="182" y="192"/>
                      </a:lnTo>
                      <a:lnTo>
                        <a:pt x="182" y="201"/>
                      </a:lnTo>
                      <a:lnTo>
                        <a:pt x="192" y="201"/>
                      </a:lnTo>
                      <a:lnTo>
                        <a:pt x="192" y="211"/>
                      </a:lnTo>
                      <a:lnTo>
                        <a:pt x="182" y="211"/>
                      </a:lnTo>
                      <a:lnTo>
                        <a:pt x="182" y="220"/>
                      </a:lnTo>
                      <a:lnTo>
                        <a:pt x="173" y="220"/>
                      </a:lnTo>
                      <a:lnTo>
                        <a:pt x="173" y="230"/>
                      </a:lnTo>
                      <a:lnTo>
                        <a:pt x="163" y="230"/>
                      </a:lnTo>
                      <a:lnTo>
                        <a:pt x="153" y="230"/>
                      </a:lnTo>
                      <a:lnTo>
                        <a:pt x="144" y="230"/>
                      </a:lnTo>
                      <a:lnTo>
                        <a:pt x="134" y="230"/>
                      </a:lnTo>
                      <a:lnTo>
                        <a:pt x="125" y="230"/>
                      </a:lnTo>
                      <a:lnTo>
                        <a:pt x="115" y="230"/>
                      </a:lnTo>
                      <a:lnTo>
                        <a:pt x="106" y="230"/>
                      </a:lnTo>
                      <a:lnTo>
                        <a:pt x="106" y="220"/>
                      </a:lnTo>
                      <a:lnTo>
                        <a:pt x="96" y="220"/>
                      </a:lnTo>
                      <a:lnTo>
                        <a:pt x="96" y="211"/>
                      </a:lnTo>
                      <a:lnTo>
                        <a:pt x="87" y="211"/>
                      </a:lnTo>
                      <a:lnTo>
                        <a:pt x="87" y="201"/>
                      </a:lnTo>
                      <a:lnTo>
                        <a:pt x="77" y="201"/>
                      </a:lnTo>
                      <a:lnTo>
                        <a:pt x="77" y="192"/>
                      </a:lnTo>
                      <a:lnTo>
                        <a:pt x="67" y="192"/>
                      </a:lnTo>
                      <a:lnTo>
                        <a:pt x="58" y="192"/>
                      </a:lnTo>
                      <a:lnTo>
                        <a:pt x="58" y="182"/>
                      </a:lnTo>
                      <a:lnTo>
                        <a:pt x="48" y="182"/>
                      </a:lnTo>
                      <a:lnTo>
                        <a:pt x="39" y="182"/>
                      </a:lnTo>
                      <a:lnTo>
                        <a:pt x="29" y="182"/>
                      </a:lnTo>
                      <a:lnTo>
                        <a:pt x="20" y="182"/>
                      </a:lnTo>
                      <a:lnTo>
                        <a:pt x="10" y="182"/>
                      </a:lnTo>
                      <a:lnTo>
                        <a:pt x="0" y="182"/>
                      </a:lnTo>
                      <a:lnTo>
                        <a:pt x="153"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46" name="Group 92"/>
              <p:cNvGrpSpPr>
                <a:grpSpLocks/>
              </p:cNvGrpSpPr>
              <p:nvPr/>
            </p:nvGrpSpPr>
            <p:grpSpPr bwMode="auto">
              <a:xfrm>
                <a:off x="3539" y="1937"/>
                <a:ext cx="325" cy="230"/>
                <a:chOff x="3539" y="1937"/>
                <a:chExt cx="325" cy="230"/>
              </a:xfrm>
            </p:grpSpPr>
            <p:sp>
              <p:nvSpPr>
                <p:cNvPr id="39517" name="Freeform 93"/>
                <p:cNvSpPr>
                  <a:spLocks/>
                </p:cNvSpPr>
                <p:nvPr/>
              </p:nvSpPr>
              <p:spPr bwMode="auto">
                <a:xfrm>
                  <a:off x="3539" y="1937"/>
                  <a:ext cx="325" cy="230"/>
                </a:xfrm>
                <a:custGeom>
                  <a:avLst/>
                  <a:gdLst>
                    <a:gd name="T0" fmla="*/ 182 w 325"/>
                    <a:gd name="T1" fmla="*/ 0 h 230"/>
                    <a:gd name="T2" fmla="*/ 315 w 325"/>
                    <a:gd name="T3" fmla="*/ 182 h 230"/>
                    <a:gd name="T4" fmla="*/ 296 w 325"/>
                    <a:gd name="T5" fmla="*/ 182 h 230"/>
                    <a:gd name="T6" fmla="*/ 268 w 325"/>
                    <a:gd name="T7" fmla="*/ 182 h 230"/>
                    <a:gd name="T8" fmla="*/ 258 w 325"/>
                    <a:gd name="T9" fmla="*/ 182 h 230"/>
                    <a:gd name="T10" fmla="*/ 239 w 325"/>
                    <a:gd name="T11" fmla="*/ 182 h 230"/>
                    <a:gd name="T12" fmla="*/ 229 w 325"/>
                    <a:gd name="T13" fmla="*/ 192 h 230"/>
                    <a:gd name="T14" fmla="*/ 229 w 325"/>
                    <a:gd name="T15" fmla="*/ 192 h 230"/>
                    <a:gd name="T16" fmla="*/ 239 w 325"/>
                    <a:gd name="T17" fmla="*/ 201 h 230"/>
                    <a:gd name="T18" fmla="*/ 239 w 325"/>
                    <a:gd name="T19" fmla="*/ 211 h 230"/>
                    <a:gd name="T20" fmla="*/ 229 w 325"/>
                    <a:gd name="T21" fmla="*/ 220 h 230"/>
                    <a:gd name="T22" fmla="*/ 220 w 325"/>
                    <a:gd name="T23" fmla="*/ 220 h 230"/>
                    <a:gd name="T24" fmla="*/ 210 w 325"/>
                    <a:gd name="T25" fmla="*/ 230 h 230"/>
                    <a:gd name="T26" fmla="*/ 201 w 325"/>
                    <a:gd name="T27" fmla="*/ 230 h 230"/>
                    <a:gd name="T28" fmla="*/ 182 w 325"/>
                    <a:gd name="T29" fmla="*/ 230 h 230"/>
                    <a:gd name="T30" fmla="*/ 172 w 325"/>
                    <a:gd name="T31" fmla="*/ 230 h 230"/>
                    <a:gd name="T32" fmla="*/ 153 w 325"/>
                    <a:gd name="T33" fmla="*/ 230 h 230"/>
                    <a:gd name="T34" fmla="*/ 143 w 325"/>
                    <a:gd name="T35" fmla="*/ 230 h 230"/>
                    <a:gd name="T36" fmla="*/ 134 w 325"/>
                    <a:gd name="T37" fmla="*/ 220 h 230"/>
                    <a:gd name="T38" fmla="*/ 134 w 325"/>
                    <a:gd name="T39" fmla="*/ 220 h 230"/>
                    <a:gd name="T40" fmla="*/ 134 w 325"/>
                    <a:gd name="T41" fmla="*/ 211 h 230"/>
                    <a:gd name="T42" fmla="*/ 143 w 325"/>
                    <a:gd name="T43" fmla="*/ 201 h 230"/>
                    <a:gd name="T44" fmla="*/ 153 w 325"/>
                    <a:gd name="T45" fmla="*/ 201 h 230"/>
                    <a:gd name="T46" fmla="*/ 153 w 325"/>
                    <a:gd name="T47" fmla="*/ 192 h 230"/>
                    <a:gd name="T48" fmla="*/ 153 w 325"/>
                    <a:gd name="T49" fmla="*/ 182 h 230"/>
                    <a:gd name="T50" fmla="*/ 134 w 325"/>
                    <a:gd name="T51" fmla="*/ 182 h 230"/>
                    <a:gd name="T52" fmla="*/ 124 w 325"/>
                    <a:gd name="T53" fmla="*/ 182 h 230"/>
                    <a:gd name="T54" fmla="*/ 96 w 325"/>
                    <a:gd name="T55" fmla="*/ 182 h 230"/>
                    <a:gd name="T56" fmla="*/ 76 w 325"/>
                    <a:gd name="T57" fmla="*/ 182 h 230"/>
                    <a:gd name="T58" fmla="*/ 48 w 325"/>
                    <a:gd name="T59" fmla="*/ 182 h 230"/>
                    <a:gd name="T60" fmla="*/ 29 w 325"/>
                    <a:gd name="T61" fmla="*/ 192 h 230"/>
                    <a:gd name="T62" fmla="*/ 19 w 325"/>
                    <a:gd name="T63" fmla="*/ 182 h 230"/>
                    <a:gd name="T64" fmla="*/ 19 w 325"/>
                    <a:gd name="T65" fmla="*/ 173 h 230"/>
                    <a:gd name="T66" fmla="*/ 9 w 325"/>
                    <a:gd name="T67" fmla="*/ 163 h 230"/>
                    <a:gd name="T68" fmla="*/ 9 w 325"/>
                    <a:gd name="T69" fmla="*/ 154 h 230"/>
                    <a:gd name="T70" fmla="*/ 9 w 325"/>
                    <a:gd name="T71" fmla="*/ 144 h 230"/>
                    <a:gd name="T72" fmla="*/ 29 w 325"/>
                    <a:gd name="T73" fmla="*/ 134 h 230"/>
                    <a:gd name="T74" fmla="*/ 38 w 325"/>
                    <a:gd name="T75" fmla="*/ 125 h 230"/>
                    <a:gd name="T76" fmla="*/ 57 w 325"/>
                    <a:gd name="T77" fmla="*/ 115 h 230"/>
                    <a:gd name="T78" fmla="*/ 67 w 325"/>
                    <a:gd name="T79" fmla="*/ 115 h 230"/>
                    <a:gd name="T80" fmla="*/ 86 w 325"/>
                    <a:gd name="T81" fmla="*/ 106 h 230"/>
                    <a:gd name="T82" fmla="*/ 96 w 325"/>
                    <a:gd name="T83" fmla="*/ 96 h 230"/>
                    <a:gd name="T84" fmla="*/ 105 w 325"/>
                    <a:gd name="T85" fmla="*/ 87 h 230"/>
                    <a:gd name="T86" fmla="*/ 105 w 325"/>
                    <a:gd name="T87" fmla="*/ 77 h 230"/>
                    <a:gd name="T88" fmla="*/ 105 w 325"/>
                    <a:gd name="T89" fmla="*/ 67 h 230"/>
                    <a:gd name="T90" fmla="*/ 86 w 325"/>
                    <a:gd name="T91" fmla="*/ 58 h 230"/>
                    <a:gd name="T92" fmla="*/ 76 w 325"/>
                    <a:gd name="T93" fmla="*/ 58 h 230"/>
                    <a:gd name="T94" fmla="*/ 67 w 325"/>
                    <a:gd name="T95" fmla="*/ 67 h 230"/>
                    <a:gd name="T96" fmla="*/ 57 w 325"/>
                    <a:gd name="T97" fmla="*/ 77 h 230"/>
                    <a:gd name="T98" fmla="*/ 48 w 325"/>
                    <a:gd name="T99" fmla="*/ 77 h 230"/>
                    <a:gd name="T100" fmla="*/ 29 w 325"/>
                    <a:gd name="T101" fmla="*/ 77 h 230"/>
                    <a:gd name="T102" fmla="*/ 19 w 325"/>
                    <a:gd name="T103" fmla="*/ 77 h 230"/>
                    <a:gd name="T104" fmla="*/ 9 w 325"/>
                    <a:gd name="T105" fmla="*/ 67 h 230"/>
                    <a:gd name="T106" fmla="*/ 0 w 325"/>
                    <a:gd name="T107" fmla="*/ 58 h 230"/>
                    <a:gd name="T108" fmla="*/ 0 w 325"/>
                    <a:gd name="T109" fmla="*/ 48 h 230"/>
                    <a:gd name="T110" fmla="*/ 9 w 325"/>
                    <a:gd name="T111" fmla="*/ 39 h 230"/>
                    <a:gd name="T112" fmla="*/ 9 w 325"/>
                    <a:gd name="T113" fmla="*/ 29 h 2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5"/>
                    <a:gd name="T172" fmla="*/ 0 h 230"/>
                    <a:gd name="T173" fmla="*/ 325 w 325"/>
                    <a:gd name="T174" fmla="*/ 230 h 2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5" h="230">
                      <a:moveTo>
                        <a:pt x="19" y="20"/>
                      </a:moveTo>
                      <a:lnTo>
                        <a:pt x="182" y="0"/>
                      </a:lnTo>
                      <a:lnTo>
                        <a:pt x="325" y="182"/>
                      </a:lnTo>
                      <a:lnTo>
                        <a:pt x="315" y="182"/>
                      </a:lnTo>
                      <a:lnTo>
                        <a:pt x="306" y="182"/>
                      </a:lnTo>
                      <a:lnTo>
                        <a:pt x="296" y="182"/>
                      </a:lnTo>
                      <a:lnTo>
                        <a:pt x="277" y="182"/>
                      </a:lnTo>
                      <a:lnTo>
                        <a:pt x="268" y="182"/>
                      </a:lnTo>
                      <a:lnTo>
                        <a:pt x="258" y="182"/>
                      </a:lnTo>
                      <a:lnTo>
                        <a:pt x="248" y="182"/>
                      </a:lnTo>
                      <a:lnTo>
                        <a:pt x="239" y="182"/>
                      </a:lnTo>
                      <a:lnTo>
                        <a:pt x="239" y="192"/>
                      </a:lnTo>
                      <a:lnTo>
                        <a:pt x="229" y="192"/>
                      </a:lnTo>
                      <a:lnTo>
                        <a:pt x="229" y="201"/>
                      </a:lnTo>
                      <a:lnTo>
                        <a:pt x="239" y="201"/>
                      </a:lnTo>
                      <a:lnTo>
                        <a:pt x="239" y="211"/>
                      </a:lnTo>
                      <a:lnTo>
                        <a:pt x="229" y="220"/>
                      </a:lnTo>
                      <a:lnTo>
                        <a:pt x="220" y="220"/>
                      </a:lnTo>
                      <a:lnTo>
                        <a:pt x="210" y="220"/>
                      </a:lnTo>
                      <a:lnTo>
                        <a:pt x="210" y="230"/>
                      </a:lnTo>
                      <a:lnTo>
                        <a:pt x="201" y="230"/>
                      </a:lnTo>
                      <a:lnTo>
                        <a:pt x="191" y="230"/>
                      </a:lnTo>
                      <a:lnTo>
                        <a:pt x="182" y="230"/>
                      </a:lnTo>
                      <a:lnTo>
                        <a:pt x="172" y="230"/>
                      </a:lnTo>
                      <a:lnTo>
                        <a:pt x="162" y="230"/>
                      </a:lnTo>
                      <a:lnTo>
                        <a:pt x="153" y="230"/>
                      </a:lnTo>
                      <a:lnTo>
                        <a:pt x="143" y="230"/>
                      </a:lnTo>
                      <a:lnTo>
                        <a:pt x="134" y="220"/>
                      </a:lnTo>
                      <a:lnTo>
                        <a:pt x="134" y="211"/>
                      </a:lnTo>
                      <a:lnTo>
                        <a:pt x="143" y="211"/>
                      </a:lnTo>
                      <a:lnTo>
                        <a:pt x="143" y="201"/>
                      </a:lnTo>
                      <a:lnTo>
                        <a:pt x="153" y="201"/>
                      </a:lnTo>
                      <a:lnTo>
                        <a:pt x="153" y="192"/>
                      </a:lnTo>
                      <a:lnTo>
                        <a:pt x="153" y="182"/>
                      </a:lnTo>
                      <a:lnTo>
                        <a:pt x="143" y="182"/>
                      </a:lnTo>
                      <a:lnTo>
                        <a:pt x="134" y="182"/>
                      </a:lnTo>
                      <a:lnTo>
                        <a:pt x="124" y="182"/>
                      </a:lnTo>
                      <a:lnTo>
                        <a:pt x="105" y="182"/>
                      </a:lnTo>
                      <a:lnTo>
                        <a:pt x="96" y="182"/>
                      </a:lnTo>
                      <a:lnTo>
                        <a:pt x="86" y="182"/>
                      </a:lnTo>
                      <a:lnTo>
                        <a:pt x="76" y="182"/>
                      </a:lnTo>
                      <a:lnTo>
                        <a:pt x="57" y="182"/>
                      </a:lnTo>
                      <a:lnTo>
                        <a:pt x="48" y="182"/>
                      </a:lnTo>
                      <a:lnTo>
                        <a:pt x="38" y="182"/>
                      </a:lnTo>
                      <a:lnTo>
                        <a:pt x="29" y="192"/>
                      </a:lnTo>
                      <a:lnTo>
                        <a:pt x="19" y="192"/>
                      </a:lnTo>
                      <a:lnTo>
                        <a:pt x="19" y="182"/>
                      </a:lnTo>
                      <a:lnTo>
                        <a:pt x="19" y="173"/>
                      </a:lnTo>
                      <a:lnTo>
                        <a:pt x="9" y="173"/>
                      </a:lnTo>
                      <a:lnTo>
                        <a:pt x="9" y="163"/>
                      </a:lnTo>
                      <a:lnTo>
                        <a:pt x="9" y="154"/>
                      </a:lnTo>
                      <a:lnTo>
                        <a:pt x="9" y="144"/>
                      </a:lnTo>
                      <a:lnTo>
                        <a:pt x="19" y="134"/>
                      </a:lnTo>
                      <a:lnTo>
                        <a:pt x="29" y="134"/>
                      </a:lnTo>
                      <a:lnTo>
                        <a:pt x="29" y="125"/>
                      </a:lnTo>
                      <a:lnTo>
                        <a:pt x="38" y="125"/>
                      </a:lnTo>
                      <a:lnTo>
                        <a:pt x="48" y="115"/>
                      </a:lnTo>
                      <a:lnTo>
                        <a:pt x="57" y="115"/>
                      </a:lnTo>
                      <a:lnTo>
                        <a:pt x="67" y="115"/>
                      </a:lnTo>
                      <a:lnTo>
                        <a:pt x="76" y="106"/>
                      </a:lnTo>
                      <a:lnTo>
                        <a:pt x="86" y="106"/>
                      </a:lnTo>
                      <a:lnTo>
                        <a:pt x="96" y="96"/>
                      </a:lnTo>
                      <a:lnTo>
                        <a:pt x="105" y="87"/>
                      </a:lnTo>
                      <a:lnTo>
                        <a:pt x="105" y="77"/>
                      </a:lnTo>
                      <a:lnTo>
                        <a:pt x="105" y="67"/>
                      </a:lnTo>
                      <a:lnTo>
                        <a:pt x="96" y="67"/>
                      </a:lnTo>
                      <a:lnTo>
                        <a:pt x="86" y="58"/>
                      </a:lnTo>
                      <a:lnTo>
                        <a:pt x="76" y="58"/>
                      </a:lnTo>
                      <a:lnTo>
                        <a:pt x="67" y="58"/>
                      </a:lnTo>
                      <a:lnTo>
                        <a:pt x="67" y="67"/>
                      </a:lnTo>
                      <a:lnTo>
                        <a:pt x="57" y="67"/>
                      </a:lnTo>
                      <a:lnTo>
                        <a:pt x="57" y="77"/>
                      </a:lnTo>
                      <a:lnTo>
                        <a:pt x="48" y="77"/>
                      </a:lnTo>
                      <a:lnTo>
                        <a:pt x="38" y="77"/>
                      </a:lnTo>
                      <a:lnTo>
                        <a:pt x="29" y="77"/>
                      </a:lnTo>
                      <a:lnTo>
                        <a:pt x="19" y="77"/>
                      </a:lnTo>
                      <a:lnTo>
                        <a:pt x="9" y="77"/>
                      </a:lnTo>
                      <a:lnTo>
                        <a:pt x="9" y="67"/>
                      </a:lnTo>
                      <a:lnTo>
                        <a:pt x="0" y="67"/>
                      </a:lnTo>
                      <a:lnTo>
                        <a:pt x="0" y="58"/>
                      </a:lnTo>
                      <a:lnTo>
                        <a:pt x="0" y="48"/>
                      </a:lnTo>
                      <a:lnTo>
                        <a:pt x="0" y="39"/>
                      </a:lnTo>
                      <a:lnTo>
                        <a:pt x="9" y="39"/>
                      </a:lnTo>
                      <a:lnTo>
                        <a:pt x="9" y="29"/>
                      </a:lnTo>
                      <a:lnTo>
                        <a:pt x="19" y="20"/>
                      </a:lnTo>
                      <a:close/>
                    </a:path>
                  </a:pathLst>
                </a:custGeom>
                <a:solidFill>
                  <a:srgbClr val="FF5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18" name="Freeform 94"/>
                <p:cNvSpPr>
                  <a:spLocks/>
                </p:cNvSpPr>
                <p:nvPr/>
              </p:nvSpPr>
              <p:spPr bwMode="auto">
                <a:xfrm>
                  <a:off x="3539" y="1937"/>
                  <a:ext cx="325" cy="230"/>
                </a:xfrm>
                <a:custGeom>
                  <a:avLst/>
                  <a:gdLst>
                    <a:gd name="T0" fmla="*/ 182 w 325"/>
                    <a:gd name="T1" fmla="*/ 0 h 230"/>
                    <a:gd name="T2" fmla="*/ 315 w 325"/>
                    <a:gd name="T3" fmla="*/ 182 h 230"/>
                    <a:gd name="T4" fmla="*/ 296 w 325"/>
                    <a:gd name="T5" fmla="*/ 182 h 230"/>
                    <a:gd name="T6" fmla="*/ 268 w 325"/>
                    <a:gd name="T7" fmla="*/ 182 h 230"/>
                    <a:gd name="T8" fmla="*/ 258 w 325"/>
                    <a:gd name="T9" fmla="*/ 182 h 230"/>
                    <a:gd name="T10" fmla="*/ 239 w 325"/>
                    <a:gd name="T11" fmla="*/ 182 h 230"/>
                    <a:gd name="T12" fmla="*/ 229 w 325"/>
                    <a:gd name="T13" fmla="*/ 192 h 230"/>
                    <a:gd name="T14" fmla="*/ 229 w 325"/>
                    <a:gd name="T15" fmla="*/ 192 h 230"/>
                    <a:gd name="T16" fmla="*/ 239 w 325"/>
                    <a:gd name="T17" fmla="*/ 201 h 230"/>
                    <a:gd name="T18" fmla="*/ 239 w 325"/>
                    <a:gd name="T19" fmla="*/ 211 h 230"/>
                    <a:gd name="T20" fmla="*/ 229 w 325"/>
                    <a:gd name="T21" fmla="*/ 220 h 230"/>
                    <a:gd name="T22" fmla="*/ 220 w 325"/>
                    <a:gd name="T23" fmla="*/ 220 h 230"/>
                    <a:gd name="T24" fmla="*/ 210 w 325"/>
                    <a:gd name="T25" fmla="*/ 230 h 230"/>
                    <a:gd name="T26" fmla="*/ 201 w 325"/>
                    <a:gd name="T27" fmla="*/ 230 h 230"/>
                    <a:gd name="T28" fmla="*/ 182 w 325"/>
                    <a:gd name="T29" fmla="*/ 230 h 230"/>
                    <a:gd name="T30" fmla="*/ 172 w 325"/>
                    <a:gd name="T31" fmla="*/ 230 h 230"/>
                    <a:gd name="T32" fmla="*/ 153 w 325"/>
                    <a:gd name="T33" fmla="*/ 230 h 230"/>
                    <a:gd name="T34" fmla="*/ 143 w 325"/>
                    <a:gd name="T35" fmla="*/ 230 h 230"/>
                    <a:gd name="T36" fmla="*/ 134 w 325"/>
                    <a:gd name="T37" fmla="*/ 220 h 230"/>
                    <a:gd name="T38" fmla="*/ 134 w 325"/>
                    <a:gd name="T39" fmla="*/ 220 h 230"/>
                    <a:gd name="T40" fmla="*/ 134 w 325"/>
                    <a:gd name="T41" fmla="*/ 211 h 230"/>
                    <a:gd name="T42" fmla="*/ 143 w 325"/>
                    <a:gd name="T43" fmla="*/ 201 h 230"/>
                    <a:gd name="T44" fmla="*/ 153 w 325"/>
                    <a:gd name="T45" fmla="*/ 201 h 230"/>
                    <a:gd name="T46" fmla="*/ 153 w 325"/>
                    <a:gd name="T47" fmla="*/ 192 h 230"/>
                    <a:gd name="T48" fmla="*/ 153 w 325"/>
                    <a:gd name="T49" fmla="*/ 182 h 230"/>
                    <a:gd name="T50" fmla="*/ 134 w 325"/>
                    <a:gd name="T51" fmla="*/ 182 h 230"/>
                    <a:gd name="T52" fmla="*/ 124 w 325"/>
                    <a:gd name="T53" fmla="*/ 182 h 230"/>
                    <a:gd name="T54" fmla="*/ 96 w 325"/>
                    <a:gd name="T55" fmla="*/ 182 h 230"/>
                    <a:gd name="T56" fmla="*/ 76 w 325"/>
                    <a:gd name="T57" fmla="*/ 182 h 230"/>
                    <a:gd name="T58" fmla="*/ 48 w 325"/>
                    <a:gd name="T59" fmla="*/ 182 h 230"/>
                    <a:gd name="T60" fmla="*/ 29 w 325"/>
                    <a:gd name="T61" fmla="*/ 192 h 230"/>
                    <a:gd name="T62" fmla="*/ 19 w 325"/>
                    <a:gd name="T63" fmla="*/ 182 h 230"/>
                    <a:gd name="T64" fmla="*/ 19 w 325"/>
                    <a:gd name="T65" fmla="*/ 173 h 230"/>
                    <a:gd name="T66" fmla="*/ 9 w 325"/>
                    <a:gd name="T67" fmla="*/ 163 h 230"/>
                    <a:gd name="T68" fmla="*/ 9 w 325"/>
                    <a:gd name="T69" fmla="*/ 154 h 230"/>
                    <a:gd name="T70" fmla="*/ 9 w 325"/>
                    <a:gd name="T71" fmla="*/ 144 h 230"/>
                    <a:gd name="T72" fmla="*/ 29 w 325"/>
                    <a:gd name="T73" fmla="*/ 134 h 230"/>
                    <a:gd name="T74" fmla="*/ 38 w 325"/>
                    <a:gd name="T75" fmla="*/ 125 h 230"/>
                    <a:gd name="T76" fmla="*/ 57 w 325"/>
                    <a:gd name="T77" fmla="*/ 115 h 230"/>
                    <a:gd name="T78" fmla="*/ 67 w 325"/>
                    <a:gd name="T79" fmla="*/ 115 h 230"/>
                    <a:gd name="T80" fmla="*/ 86 w 325"/>
                    <a:gd name="T81" fmla="*/ 106 h 230"/>
                    <a:gd name="T82" fmla="*/ 96 w 325"/>
                    <a:gd name="T83" fmla="*/ 96 h 230"/>
                    <a:gd name="T84" fmla="*/ 105 w 325"/>
                    <a:gd name="T85" fmla="*/ 87 h 230"/>
                    <a:gd name="T86" fmla="*/ 105 w 325"/>
                    <a:gd name="T87" fmla="*/ 77 h 230"/>
                    <a:gd name="T88" fmla="*/ 105 w 325"/>
                    <a:gd name="T89" fmla="*/ 67 h 230"/>
                    <a:gd name="T90" fmla="*/ 86 w 325"/>
                    <a:gd name="T91" fmla="*/ 58 h 230"/>
                    <a:gd name="T92" fmla="*/ 76 w 325"/>
                    <a:gd name="T93" fmla="*/ 58 h 230"/>
                    <a:gd name="T94" fmla="*/ 67 w 325"/>
                    <a:gd name="T95" fmla="*/ 67 h 230"/>
                    <a:gd name="T96" fmla="*/ 57 w 325"/>
                    <a:gd name="T97" fmla="*/ 77 h 230"/>
                    <a:gd name="T98" fmla="*/ 48 w 325"/>
                    <a:gd name="T99" fmla="*/ 77 h 230"/>
                    <a:gd name="T100" fmla="*/ 29 w 325"/>
                    <a:gd name="T101" fmla="*/ 77 h 230"/>
                    <a:gd name="T102" fmla="*/ 19 w 325"/>
                    <a:gd name="T103" fmla="*/ 77 h 230"/>
                    <a:gd name="T104" fmla="*/ 9 w 325"/>
                    <a:gd name="T105" fmla="*/ 67 h 230"/>
                    <a:gd name="T106" fmla="*/ 0 w 325"/>
                    <a:gd name="T107" fmla="*/ 58 h 230"/>
                    <a:gd name="T108" fmla="*/ 0 w 325"/>
                    <a:gd name="T109" fmla="*/ 48 h 230"/>
                    <a:gd name="T110" fmla="*/ 9 w 325"/>
                    <a:gd name="T111" fmla="*/ 39 h 230"/>
                    <a:gd name="T112" fmla="*/ 9 w 325"/>
                    <a:gd name="T113" fmla="*/ 29 h 2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5"/>
                    <a:gd name="T172" fmla="*/ 0 h 230"/>
                    <a:gd name="T173" fmla="*/ 325 w 325"/>
                    <a:gd name="T174" fmla="*/ 230 h 2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5" h="230">
                      <a:moveTo>
                        <a:pt x="19" y="20"/>
                      </a:moveTo>
                      <a:lnTo>
                        <a:pt x="182" y="0"/>
                      </a:lnTo>
                      <a:lnTo>
                        <a:pt x="325" y="182"/>
                      </a:lnTo>
                      <a:lnTo>
                        <a:pt x="315" y="182"/>
                      </a:lnTo>
                      <a:lnTo>
                        <a:pt x="306" y="182"/>
                      </a:lnTo>
                      <a:lnTo>
                        <a:pt x="296" y="182"/>
                      </a:lnTo>
                      <a:lnTo>
                        <a:pt x="277" y="182"/>
                      </a:lnTo>
                      <a:lnTo>
                        <a:pt x="268" y="182"/>
                      </a:lnTo>
                      <a:lnTo>
                        <a:pt x="258" y="182"/>
                      </a:lnTo>
                      <a:lnTo>
                        <a:pt x="248" y="182"/>
                      </a:lnTo>
                      <a:lnTo>
                        <a:pt x="239" y="182"/>
                      </a:lnTo>
                      <a:lnTo>
                        <a:pt x="239" y="192"/>
                      </a:lnTo>
                      <a:lnTo>
                        <a:pt x="229" y="192"/>
                      </a:lnTo>
                      <a:lnTo>
                        <a:pt x="229" y="201"/>
                      </a:lnTo>
                      <a:lnTo>
                        <a:pt x="239" y="201"/>
                      </a:lnTo>
                      <a:lnTo>
                        <a:pt x="239" y="211"/>
                      </a:lnTo>
                      <a:lnTo>
                        <a:pt x="229" y="220"/>
                      </a:lnTo>
                      <a:lnTo>
                        <a:pt x="220" y="220"/>
                      </a:lnTo>
                      <a:lnTo>
                        <a:pt x="210" y="220"/>
                      </a:lnTo>
                      <a:lnTo>
                        <a:pt x="210" y="230"/>
                      </a:lnTo>
                      <a:lnTo>
                        <a:pt x="201" y="230"/>
                      </a:lnTo>
                      <a:lnTo>
                        <a:pt x="191" y="230"/>
                      </a:lnTo>
                      <a:lnTo>
                        <a:pt x="182" y="230"/>
                      </a:lnTo>
                      <a:lnTo>
                        <a:pt x="172" y="230"/>
                      </a:lnTo>
                      <a:lnTo>
                        <a:pt x="162" y="230"/>
                      </a:lnTo>
                      <a:lnTo>
                        <a:pt x="153" y="230"/>
                      </a:lnTo>
                      <a:lnTo>
                        <a:pt x="143" y="230"/>
                      </a:lnTo>
                      <a:lnTo>
                        <a:pt x="134" y="220"/>
                      </a:lnTo>
                      <a:lnTo>
                        <a:pt x="134" y="211"/>
                      </a:lnTo>
                      <a:lnTo>
                        <a:pt x="143" y="211"/>
                      </a:lnTo>
                      <a:lnTo>
                        <a:pt x="143" y="201"/>
                      </a:lnTo>
                      <a:lnTo>
                        <a:pt x="153" y="201"/>
                      </a:lnTo>
                      <a:lnTo>
                        <a:pt x="153" y="192"/>
                      </a:lnTo>
                      <a:lnTo>
                        <a:pt x="153" y="182"/>
                      </a:lnTo>
                      <a:lnTo>
                        <a:pt x="143" y="182"/>
                      </a:lnTo>
                      <a:lnTo>
                        <a:pt x="134" y="182"/>
                      </a:lnTo>
                      <a:lnTo>
                        <a:pt x="124" y="182"/>
                      </a:lnTo>
                      <a:lnTo>
                        <a:pt x="105" y="182"/>
                      </a:lnTo>
                      <a:lnTo>
                        <a:pt x="96" y="182"/>
                      </a:lnTo>
                      <a:lnTo>
                        <a:pt x="86" y="182"/>
                      </a:lnTo>
                      <a:lnTo>
                        <a:pt x="76" y="182"/>
                      </a:lnTo>
                      <a:lnTo>
                        <a:pt x="57" y="182"/>
                      </a:lnTo>
                      <a:lnTo>
                        <a:pt x="48" y="182"/>
                      </a:lnTo>
                      <a:lnTo>
                        <a:pt x="38" y="182"/>
                      </a:lnTo>
                      <a:lnTo>
                        <a:pt x="29" y="192"/>
                      </a:lnTo>
                      <a:lnTo>
                        <a:pt x="19" y="192"/>
                      </a:lnTo>
                      <a:lnTo>
                        <a:pt x="19" y="182"/>
                      </a:lnTo>
                      <a:lnTo>
                        <a:pt x="19" y="173"/>
                      </a:lnTo>
                      <a:lnTo>
                        <a:pt x="9" y="173"/>
                      </a:lnTo>
                      <a:lnTo>
                        <a:pt x="9" y="163"/>
                      </a:lnTo>
                      <a:lnTo>
                        <a:pt x="9" y="154"/>
                      </a:lnTo>
                      <a:lnTo>
                        <a:pt x="9" y="144"/>
                      </a:lnTo>
                      <a:lnTo>
                        <a:pt x="19" y="134"/>
                      </a:lnTo>
                      <a:lnTo>
                        <a:pt x="29" y="134"/>
                      </a:lnTo>
                      <a:lnTo>
                        <a:pt x="29" y="125"/>
                      </a:lnTo>
                      <a:lnTo>
                        <a:pt x="38" y="125"/>
                      </a:lnTo>
                      <a:lnTo>
                        <a:pt x="48" y="115"/>
                      </a:lnTo>
                      <a:lnTo>
                        <a:pt x="57" y="115"/>
                      </a:lnTo>
                      <a:lnTo>
                        <a:pt x="67" y="115"/>
                      </a:lnTo>
                      <a:lnTo>
                        <a:pt x="76" y="106"/>
                      </a:lnTo>
                      <a:lnTo>
                        <a:pt x="86" y="106"/>
                      </a:lnTo>
                      <a:lnTo>
                        <a:pt x="96" y="96"/>
                      </a:lnTo>
                      <a:lnTo>
                        <a:pt x="105" y="87"/>
                      </a:lnTo>
                      <a:lnTo>
                        <a:pt x="105" y="77"/>
                      </a:lnTo>
                      <a:lnTo>
                        <a:pt x="105" y="67"/>
                      </a:lnTo>
                      <a:lnTo>
                        <a:pt x="96" y="67"/>
                      </a:lnTo>
                      <a:lnTo>
                        <a:pt x="86" y="58"/>
                      </a:lnTo>
                      <a:lnTo>
                        <a:pt x="76" y="58"/>
                      </a:lnTo>
                      <a:lnTo>
                        <a:pt x="67" y="58"/>
                      </a:lnTo>
                      <a:lnTo>
                        <a:pt x="67" y="67"/>
                      </a:lnTo>
                      <a:lnTo>
                        <a:pt x="57" y="67"/>
                      </a:lnTo>
                      <a:lnTo>
                        <a:pt x="57" y="77"/>
                      </a:lnTo>
                      <a:lnTo>
                        <a:pt x="48" y="77"/>
                      </a:lnTo>
                      <a:lnTo>
                        <a:pt x="38" y="77"/>
                      </a:lnTo>
                      <a:lnTo>
                        <a:pt x="29" y="77"/>
                      </a:lnTo>
                      <a:lnTo>
                        <a:pt x="19" y="77"/>
                      </a:lnTo>
                      <a:lnTo>
                        <a:pt x="9" y="77"/>
                      </a:lnTo>
                      <a:lnTo>
                        <a:pt x="9" y="67"/>
                      </a:lnTo>
                      <a:lnTo>
                        <a:pt x="0" y="67"/>
                      </a:lnTo>
                      <a:lnTo>
                        <a:pt x="0" y="58"/>
                      </a:lnTo>
                      <a:lnTo>
                        <a:pt x="0" y="48"/>
                      </a:lnTo>
                      <a:lnTo>
                        <a:pt x="0" y="39"/>
                      </a:lnTo>
                      <a:lnTo>
                        <a:pt x="9" y="39"/>
                      </a:lnTo>
                      <a:lnTo>
                        <a:pt x="9" y="29"/>
                      </a:lnTo>
                      <a:lnTo>
                        <a:pt x="19" y="2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447" name="Rectangle 95"/>
              <p:cNvSpPr>
                <a:spLocks noChangeArrowheads="1"/>
              </p:cNvSpPr>
              <p:nvPr/>
            </p:nvSpPr>
            <p:spPr bwMode="auto">
              <a:xfrm>
                <a:off x="2201" y="2205"/>
                <a:ext cx="1739" cy="29"/>
              </a:xfrm>
              <a:prstGeom prst="rect">
                <a:avLst/>
              </a:prstGeom>
              <a:solidFill>
                <a:srgbClr val="676767"/>
              </a:solidFill>
              <a:ln w="15875">
                <a:solidFill>
                  <a:srgbClr val="000000"/>
                </a:solidFill>
                <a:miter lim="800000"/>
                <a:headEnd/>
                <a:tailEnd/>
              </a:ln>
            </p:spPr>
            <p:txBody>
              <a:bodyPr/>
              <a:lstStyle/>
              <a:p>
                <a:endParaRPr lang="en-US"/>
              </a:p>
            </p:txBody>
          </p:sp>
          <p:grpSp>
            <p:nvGrpSpPr>
              <p:cNvPr id="39448" name="Group 96"/>
              <p:cNvGrpSpPr>
                <a:grpSpLocks/>
              </p:cNvGrpSpPr>
              <p:nvPr/>
            </p:nvGrpSpPr>
            <p:grpSpPr bwMode="auto">
              <a:xfrm>
                <a:off x="1694" y="2779"/>
                <a:ext cx="2753" cy="288"/>
                <a:chOff x="1694" y="2779"/>
                <a:chExt cx="2753" cy="288"/>
              </a:xfrm>
            </p:grpSpPr>
            <p:sp>
              <p:nvSpPr>
                <p:cNvPr id="39515" name="Freeform 97"/>
                <p:cNvSpPr>
                  <a:spLocks/>
                </p:cNvSpPr>
                <p:nvPr/>
              </p:nvSpPr>
              <p:spPr bwMode="auto">
                <a:xfrm>
                  <a:off x="1694" y="2779"/>
                  <a:ext cx="2753" cy="288"/>
                </a:xfrm>
                <a:custGeom>
                  <a:avLst/>
                  <a:gdLst>
                    <a:gd name="T0" fmla="*/ 0 w 2753"/>
                    <a:gd name="T1" fmla="*/ 288 h 288"/>
                    <a:gd name="T2" fmla="*/ 248 w 2753"/>
                    <a:gd name="T3" fmla="*/ 0 h 288"/>
                    <a:gd name="T4" fmla="*/ 2505 w 2753"/>
                    <a:gd name="T5" fmla="*/ 0 h 288"/>
                    <a:gd name="T6" fmla="*/ 2753 w 2753"/>
                    <a:gd name="T7" fmla="*/ 288 h 288"/>
                    <a:gd name="T8" fmla="*/ 0 w 2753"/>
                    <a:gd name="T9" fmla="*/ 288 h 288"/>
                    <a:gd name="T10" fmla="*/ 0 60000 65536"/>
                    <a:gd name="T11" fmla="*/ 0 60000 65536"/>
                    <a:gd name="T12" fmla="*/ 0 60000 65536"/>
                    <a:gd name="T13" fmla="*/ 0 60000 65536"/>
                    <a:gd name="T14" fmla="*/ 0 60000 65536"/>
                    <a:gd name="T15" fmla="*/ 0 w 2753"/>
                    <a:gd name="T16" fmla="*/ 0 h 288"/>
                    <a:gd name="T17" fmla="*/ 2753 w 2753"/>
                    <a:gd name="T18" fmla="*/ 288 h 288"/>
                  </a:gdLst>
                  <a:ahLst/>
                  <a:cxnLst>
                    <a:cxn ang="T10">
                      <a:pos x="T0" y="T1"/>
                    </a:cxn>
                    <a:cxn ang="T11">
                      <a:pos x="T2" y="T3"/>
                    </a:cxn>
                    <a:cxn ang="T12">
                      <a:pos x="T4" y="T5"/>
                    </a:cxn>
                    <a:cxn ang="T13">
                      <a:pos x="T6" y="T7"/>
                    </a:cxn>
                    <a:cxn ang="T14">
                      <a:pos x="T8" y="T9"/>
                    </a:cxn>
                  </a:cxnLst>
                  <a:rect l="T15" t="T16" r="T17" b="T18"/>
                  <a:pathLst>
                    <a:path w="2753" h="288">
                      <a:moveTo>
                        <a:pt x="0" y="288"/>
                      </a:moveTo>
                      <a:lnTo>
                        <a:pt x="248" y="0"/>
                      </a:lnTo>
                      <a:lnTo>
                        <a:pt x="2505" y="0"/>
                      </a:lnTo>
                      <a:lnTo>
                        <a:pt x="2753" y="288"/>
                      </a:lnTo>
                      <a:lnTo>
                        <a:pt x="0" y="288"/>
                      </a:lnTo>
                      <a:close/>
                    </a:path>
                  </a:pathLst>
                </a:custGeom>
                <a:solidFill>
                  <a:srgbClr val="FCFE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16" name="Freeform 98"/>
                <p:cNvSpPr>
                  <a:spLocks/>
                </p:cNvSpPr>
                <p:nvPr/>
              </p:nvSpPr>
              <p:spPr bwMode="auto">
                <a:xfrm>
                  <a:off x="1694" y="2779"/>
                  <a:ext cx="2753" cy="288"/>
                </a:xfrm>
                <a:custGeom>
                  <a:avLst/>
                  <a:gdLst>
                    <a:gd name="T0" fmla="*/ 0 w 2753"/>
                    <a:gd name="T1" fmla="*/ 288 h 288"/>
                    <a:gd name="T2" fmla="*/ 248 w 2753"/>
                    <a:gd name="T3" fmla="*/ 0 h 288"/>
                    <a:gd name="T4" fmla="*/ 2505 w 2753"/>
                    <a:gd name="T5" fmla="*/ 0 h 288"/>
                    <a:gd name="T6" fmla="*/ 2753 w 2753"/>
                    <a:gd name="T7" fmla="*/ 288 h 288"/>
                    <a:gd name="T8" fmla="*/ 0 w 2753"/>
                    <a:gd name="T9" fmla="*/ 288 h 288"/>
                    <a:gd name="T10" fmla="*/ 0 60000 65536"/>
                    <a:gd name="T11" fmla="*/ 0 60000 65536"/>
                    <a:gd name="T12" fmla="*/ 0 60000 65536"/>
                    <a:gd name="T13" fmla="*/ 0 60000 65536"/>
                    <a:gd name="T14" fmla="*/ 0 60000 65536"/>
                    <a:gd name="T15" fmla="*/ 0 w 2753"/>
                    <a:gd name="T16" fmla="*/ 0 h 288"/>
                    <a:gd name="T17" fmla="*/ 2753 w 2753"/>
                    <a:gd name="T18" fmla="*/ 288 h 288"/>
                  </a:gdLst>
                  <a:ahLst/>
                  <a:cxnLst>
                    <a:cxn ang="T10">
                      <a:pos x="T0" y="T1"/>
                    </a:cxn>
                    <a:cxn ang="T11">
                      <a:pos x="T2" y="T3"/>
                    </a:cxn>
                    <a:cxn ang="T12">
                      <a:pos x="T4" y="T5"/>
                    </a:cxn>
                    <a:cxn ang="T13">
                      <a:pos x="T6" y="T7"/>
                    </a:cxn>
                    <a:cxn ang="T14">
                      <a:pos x="T8" y="T9"/>
                    </a:cxn>
                  </a:cxnLst>
                  <a:rect l="T15" t="T16" r="T17" b="T18"/>
                  <a:pathLst>
                    <a:path w="2753" h="288">
                      <a:moveTo>
                        <a:pt x="0" y="288"/>
                      </a:moveTo>
                      <a:lnTo>
                        <a:pt x="248" y="0"/>
                      </a:lnTo>
                      <a:lnTo>
                        <a:pt x="2505" y="0"/>
                      </a:lnTo>
                      <a:lnTo>
                        <a:pt x="2753" y="288"/>
                      </a:lnTo>
                      <a:lnTo>
                        <a:pt x="0" y="288"/>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449" name="Group 99"/>
              <p:cNvGrpSpPr>
                <a:grpSpLocks/>
              </p:cNvGrpSpPr>
              <p:nvPr/>
            </p:nvGrpSpPr>
            <p:grpSpPr bwMode="auto">
              <a:xfrm>
                <a:off x="1952" y="2779"/>
                <a:ext cx="191" cy="88"/>
                <a:chOff x="1952" y="2779"/>
                <a:chExt cx="191" cy="88"/>
              </a:xfrm>
            </p:grpSpPr>
            <p:sp>
              <p:nvSpPr>
                <p:cNvPr id="39511" name="Rectangle 100"/>
                <p:cNvSpPr>
                  <a:spLocks noChangeArrowheads="1"/>
                </p:cNvSpPr>
                <p:nvPr/>
              </p:nvSpPr>
              <p:spPr bwMode="auto">
                <a:xfrm>
                  <a:off x="1981" y="2866"/>
                  <a:ext cx="143" cy="1"/>
                </a:xfrm>
                <a:prstGeom prst="rect">
                  <a:avLst/>
                </a:prstGeom>
                <a:solidFill>
                  <a:srgbClr val="FE9B03"/>
                </a:solidFill>
                <a:ln w="15875">
                  <a:solidFill>
                    <a:srgbClr val="000000"/>
                  </a:solidFill>
                  <a:miter lim="800000"/>
                  <a:headEnd/>
                  <a:tailEnd/>
                </a:ln>
              </p:spPr>
              <p:txBody>
                <a:bodyPr/>
                <a:lstStyle/>
                <a:p>
                  <a:endParaRPr lang="en-US"/>
                </a:p>
              </p:txBody>
            </p:sp>
            <p:grpSp>
              <p:nvGrpSpPr>
                <p:cNvPr id="39512" name="Group 101"/>
                <p:cNvGrpSpPr>
                  <a:grpSpLocks/>
                </p:cNvGrpSpPr>
                <p:nvPr/>
              </p:nvGrpSpPr>
              <p:grpSpPr bwMode="auto">
                <a:xfrm>
                  <a:off x="1952" y="2779"/>
                  <a:ext cx="191" cy="77"/>
                  <a:chOff x="1952" y="2779"/>
                  <a:chExt cx="191" cy="77"/>
                </a:xfrm>
              </p:grpSpPr>
              <p:sp>
                <p:nvSpPr>
                  <p:cNvPr id="39513" name="Freeform 102"/>
                  <p:cNvSpPr>
                    <a:spLocks/>
                  </p:cNvSpPr>
                  <p:nvPr/>
                </p:nvSpPr>
                <p:spPr bwMode="auto">
                  <a:xfrm>
                    <a:off x="1952" y="2779"/>
                    <a:ext cx="191" cy="77"/>
                  </a:xfrm>
                  <a:custGeom>
                    <a:avLst/>
                    <a:gdLst>
                      <a:gd name="T0" fmla="*/ 172 w 191"/>
                      <a:gd name="T1" fmla="*/ 20 h 77"/>
                      <a:gd name="T2" fmla="*/ 153 w 191"/>
                      <a:gd name="T3" fmla="*/ 20 h 77"/>
                      <a:gd name="T4" fmla="*/ 143 w 191"/>
                      <a:gd name="T5" fmla="*/ 20 h 77"/>
                      <a:gd name="T6" fmla="*/ 124 w 191"/>
                      <a:gd name="T7" fmla="*/ 29 h 77"/>
                      <a:gd name="T8" fmla="*/ 115 w 191"/>
                      <a:gd name="T9" fmla="*/ 29 h 77"/>
                      <a:gd name="T10" fmla="*/ 105 w 191"/>
                      <a:gd name="T11" fmla="*/ 29 h 77"/>
                      <a:gd name="T12" fmla="*/ 96 w 191"/>
                      <a:gd name="T13" fmla="*/ 20 h 77"/>
                      <a:gd name="T14" fmla="*/ 105 w 191"/>
                      <a:gd name="T15" fmla="*/ 20 h 77"/>
                      <a:gd name="T16" fmla="*/ 115 w 191"/>
                      <a:gd name="T17" fmla="*/ 10 h 77"/>
                      <a:gd name="T18" fmla="*/ 124 w 191"/>
                      <a:gd name="T19" fmla="*/ 10 h 77"/>
                      <a:gd name="T20" fmla="*/ 134 w 191"/>
                      <a:gd name="T21" fmla="*/ 10 h 77"/>
                      <a:gd name="T22" fmla="*/ 124 w 191"/>
                      <a:gd name="T23" fmla="*/ 0 h 77"/>
                      <a:gd name="T24" fmla="*/ 105 w 191"/>
                      <a:gd name="T25" fmla="*/ 0 h 77"/>
                      <a:gd name="T26" fmla="*/ 96 w 191"/>
                      <a:gd name="T27" fmla="*/ 10 h 77"/>
                      <a:gd name="T28" fmla="*/ 76 w 191"/>
                      <a:gd name="T29" fmla="*/ 10 h 77"/>
                      <a:gd name="T30" fmla="*/ 57 w 191"/>
                      <a:gd name="T31" fmla="*/ 20 h 77"/>
                      <a:gd name="T32" fmla="*/ 48 w 191"/>
                      <a:gd name="T33" fmla="*/ 20 h 77"/>
                      <a:gd name="T34" fmla="*/ 29 w 191"/>
                      <a:gd name="T35" fmla="*/ 20 h 77"/>
                      <a:gd name="T36" fmla="*/ 38 w 191"/>
                      <a:gd name="T37" fmla="*/ 29 h 77"/>
                      <a:gd name="T38" fmla="*/ 38 w 191"/>
                      <a:gd name="T39" fmla="*/ 39 h 77"/>
                      <a:gd name="T40" fmla="*/ 38 w 191"/>
                      <a:gd name="T41" fmla="*/ 48 h 77"/>
                      <a:gd name="T42" fmla="*/ 29 w 191"/>
                      <a:gd name="T43" fmla="*/ 48 h 77"/>
                      <a:gd name="T44" fmla="*/ 19 w 191"/>
                      <a:gd name="T45" fmla="*/ 39 h 77"/>
                      <a:gd name="T46" fmla="*/ 10 w 191"/>
                      <a:gd name="T47" fmla="*/ 39 h 77"/>
                      <a:gd name="T48" fmla="*/ 10 w 191"/>
                      <a:gd name="T49" fmla="*/ 48 h 77"/>
                      <a:gd name="T50" fmla="*/ 0 w 191"/>
                      <a:gd name="T51" fmla="*/ 48 h 77"/>
                      <a:gd name="T52" fmla="*/ 10 w 191"/>
                      <a:gd name="T53" fmla="*/ 58 h 77"/>
                      <a:gd name="T54" fmla="*/ 19 w 191"/>
                      <a:gd name="T55" fmla="*/ 58 h 77"/>
                      <a:gd name="T56" fmla="*/ 29 w 191"/>
                      <a:gd name="T57" fmla="*/ 58 h 77"/>
                      <a:gd name="T58" fmla="*/ 38 w 191"/>
                      <a:gd name="T59" fmla="*/ 67 h 77"/>
                      <a:gd name="T60" fmla="*/ 29 w 191"/>
                      <a:gd name="T61" fmla="*/ 77 h 77"/>
                      <a:gd name="T62" fmla="*/ 29 w 191"/>
                      <a:gd name="T63" fmla="*/ 77 h 77"/>
                      <a:gd name="T64" fmla="*/ 182 w 191"/>
                      <a:gd name="T65" fmla="*/ 77 h 77"/>
                      <a:gd name="T66" fmla="*/ 182 w 191"/>
                      <a:gd name="T67" fmla="*/ 77 h 77"/>
                      <a:gd name="T68" fmla="*/ 191 w 191"/>
                      <a:gd name="T69" fmla="*/ 67 h 77"/>
                      <a:gd name="T70" fmla="*/ 191 w 191"/>
                      <a:gd name="T71" fmla="*/ 58 h 77"/>
                      <a:gd name="T72" fmla="*/ 191 w 191"/>
                      <a:gd name="T73" fmla="*/ 58 h 77"/>
                      <a:gd name="T74" fmla="*/ 182 w 191"/>
                      <a:gd name="T75" fmla="*/ 58 h 77"/>
                      <a:gd name="T76" fmla="*/ 163 w 191"/>
                      <a:gd name="T77" fmla="*/ 58 h 77"/>
                      <a:gd name="T78" fmla="*/ 153 w 191"/>
                      <a:gd name="T79" fmla="*/ 58 h 77"/>
                      <a:gd name="T80" fmla="*/ 143 w 191"/>
                      <a:gd name="T81" fmla="*/ 58 h 77"/>
                      <a:gd name="T82" fmla="*/ 143 w 191"/>
                      <a:gd name="T83" fmla="*/ 48 h 77"/>
                      <a:gd name="T84" fmla="*/ 153 w 191"/>
                      <a:gd name="T85" fmla="*/ 48 h 77"/>
                      <a:gd name="T86" fmla="*/ 163 w 191"/>
                      <a:gd name="T87" fmla="*/ 39 h 77"/>
                      <a:gd name="T88" fmla="*/ 172 w 191"/>
                      <a:gd name="T89" fmla="*/ 39 h 77"/>
                      <a:gd name="T90" fmla="*/ 182 w 191"/>
                      <a:gd name="T91" fmla="*/ 39 h 77"/>
                      <a:gd name="T92" fmla="*/ 182 w 191"/>
                      <a:gd name="T93" fmla="*/ 29 h 77"/>
                      <a:gd name="T94" fmla="*/ 182 w 191"/>
                      <a:gd name="T95" fmla="*/ 20 h 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1"/>
                      <a:gd name="T145" fmla="*/ 0 h 77"/>
                      <a:gd name="T146" fmla="*/ 191 w 191"/>
                      <a:gd name="T147" fmla="*/ 77 h 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1" h="77">
                        <a:moveTo>
                          <a:pt x="182" y="20"/>
                        </a:moveTo>
                        <a:lnTo>
                          <a:pt x="172" y="20"/>
                        </a:lnTo>
                        <a:lnTo>
                          <a:pt x="163" y="20"/>
                        </a:lnTo>
                        <a:lnTo>
                          <a:pt x="153" y="20"/>
                        </a:lnTo>
                        <a:lnTo>
                          <a:pt x="143" y="20"/>
                        </a:lnTo>
                        <a:lnTo>
                          <a:pt x="134" y="29"/>
                        </a:lnTo>
                        <a:lnTo>
                          <a:pt x="124" y="29"/>
                        </a:lnTo>
                        <a:lnTo>
                          <a:pt x="115" y="29"/>
                        </a:lnTo>
                        <a:lnTo>
                          <a:pt x="105" y="29"/>
                        </a:lnTo>
                        <a:lnTo>
                          <a:pt x="96" y="29"/>
                        </a:lnTo>
                        <a:lnTo>
                          <a:pt x="96" y="20"/>
                        </a:lnTo>
                        <a:lnTo>
                          <a:pt x="105" y="20"/>
                        </a:lnTo>
                        <a:lnTo>
                          <a:pt x="105" y="10"/>
                        </a:lnTo>
                        <a:lnTo>
                          <a:pt x="115" y="10"/>
                        </a:lnTo>
                        <a:lnTo>
                          <a:pt x="124" y="10"/>
                        </a:lnTo>
                        <a:lnTo>
                          <a:pt x="134" y="10"/>
                        </a:lnTo>
                        <a:lnTo>
                          <a:pt x="124" y="10"/>
                        </a:lnTo>
                        <a:lnTo>
                          <a:pt x="124" y="0"/>
                        </a:lnTo>
                        <a:lnTo>
                          <a:pt x="115" y="0"/>
                        </a:lnTo>
                        <a:lnTo>
                          <a:pt x="105" y="0"/>
                        </a:lnTo>
                        <a:lnTo>
                          <a:pt x="96" y="10"/>
                        </a:lnTo>
                        <a:lnTo>
                          <a:pt x="86" y="10"/>
                        </a:lnTo>
                        <a:lnTo>
                          <a:pt x="76" y="10"/>
                        </a:lnTo>
                        <a:lnTo>
                          <a:pt x="67" y="20"/>
                        </a:lnTo>
                        <a:lnTo>
                          <a:pt x="57" y="20"/>
                        </a:lnTo>
                        <a:lnTo>
                          <a:pt x="48" y="20"/>
                        </a:lnTo>
                        <a:lnTo>
                          <a:pt x="38" y="20"/>
                        </a:lnTo>
                        <a:lnTo>
                          <a:pt x="29" y="20"/>
                        </a:lnTo>
                        <a:lnTo>
                          <a:pt x="29" y="29"/>
                        </a:lnTo>
                        <a:lnTo>
                          <a:pt x="38" y="29"/>
                        </a:lnTo>
                        <a:lnTo>
                          <a:pt x="38" y="39"/>
                        </a:lnTo>
                        <a:lnTo>
                          <a:pt x="38" y="48"/>
                        </a:lnTo>
                        <a:lnTo>
                          <a:pt x="29" y="48"/>
                        </a:lnTo>
                        <a:lnTo>
                          <a:pt x="19" y="48"/>
                        </a:lnTo>
                        <a:lnTo>
                          <a:pt x="19" y="39"/>
                        </a:lnTo>
                        <a:lnTo>
                          <a:pt x="10" y="39"/>
                        </a:lnTo>
                        <a:lnTo>
                          <a:pt x="10" y="48"/>
                        </a:lnTo>
                        <a:lnTo>
                          <a:pt x="0" y="48"/>
                        </a:lnTo>
                        <a:lnTo>
                          <a:pt x="0" y="58"/>
                        </a:lnTo>
                        <a:lnTo>
                          <a:pt x="10" y="58"/>
                        </a:lnTo>
                        <a:lnTo>
                          <a:pt x="19" y="58"/>
                        </a:lnTo>
                        <a:lnTo>
                          <a:pt x="29" y="58"/>
                        </a:lnTo>
                        <a:lnTo>
                          <a:pt x="38" y="58"/>
                        </a:lnTo>
                        <a:lnTo>
                          <a:pt x="38" y="67"/>
                        </a:lnTo>
                        <a:lnTo>
                          <a:pt x="29" y="77"/>
                        </a:lnTo>
                        <a:lnTo>
                          <a:pt x="19" y="77"/>
                        </a:lnTo>
                        <a:lnTo>
                          <a:pt x="182" y="77"/>
                        </a:lnTo>
                        <a:lnTo>
                          <a:pt x="182" y="67"/>
                        </a:lnTo>
                        <a:lnTo>
                          <a:pt x="191" y="67"/>
                        </a:lnTo>
                        <a:lnTo>
                          <a:pt x="191" y="58"/>
                        </a:lnTo>
                        <a:lnTo>
                          <a:pt x="182" y="58"/>
                        </a:lnTo>
                        <a:lnTo>
                          <a:pt x="172" y="58"/>
                        </a:lnTo>
                        <a:lnTo>
                          <a:pt x="163" y="58"/>
                        </a:lnTo>
                        <a:lnTo>
                          <a:pt x="153" y="58"/>
                        </a:lnTo>
                        <a:lnTo>
                          <a:pt x="143" y="58"/>
                        </a:lnTo>
                        <a:lnTo>
                          <a:pt x="143" y="48"/>
                        </a:lnTo>
                        <a:lnTo>
                          <a:pt x="153" y="48"/>
                        </a:lnTo>
                        <a:lnTo>
                          <a:pt x="163" y="48"/>
                        </a:lnTo>
                        <a:lnTo>
                          <a:pt x="163" y="39"/>
                        </a:lnTo>
                        <a:lnTo>
                          <a:pt x="172" y="39"/>
                        </a:lnTo>
                        <a:lnTo>
                          <a:pt x="182" y="39"/>
                        </a:lnTo>
                        <a:lnTo>
                          <a:pt x="182" y="29"/>
                        </a:lnTo>
                        <a:lnTo>
                          <a:pt x="182" y="20"/>
                        </a:lnTo>
                        <a:close/>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14" name="Freeform 103"/>
                  <p:cNvSpPr>
                    <a:spLocks/>
                  </p:cNvSpPr>
                  <p:nvPr/>
                </p:nvSpPr>
                <p:spPr bwMode="auto">
                  <a:xfrm>
                    <a:off x="1952" y="2779"/>
                    <a:ext cx="191" cy="77"/>
                  </a:xfrm>
                  <a:custGeom>
                    <a:avLst/>
                    <a:gdLst>
                      <a:gd name="T0" fmla="*/ 172 w 191"/>
                      <a:gd name="T1" fmla="*/ 20 h 77"/>
                      <a:gd name="T2" fmla="*/ 153 w 191"/>
                      <a:gd name="T3" fmla="*/ 20 h 77"/>
                      <a:gd name="T4" fmla="*/ 143 w 191"/>
                      <a:gd name="T5" fmla="*/ 20 h 77"/>
                      <a:gd name="T6" fmla="*/ 124 w 191"/>
                      <a:gd name="T7" fmla="*/ 29 h 77"/>
                      <a:gd name="T8" fmla="*/ 115 w 191"/>
                      <a:gd name="T9" fmla="*/ 29 h 77"/>
                      <a:gd name="T10" fmla="*/ 105 w 191"/>
                      <a:gd name="T11" fmla="*/ 29 h 77"/>
                      <a:gd name="T12" fmla="*/ 96 w 191"/>
                      <a:gd name="T13" fmla="*/ 20 h 77"/>
                      <a:gd name="T14" fmla="*/ 105 w 191"/>
                      <a:gd name="T15" fmla="*/ 20 h 77"/>
                      <a:gd name="T16" fmla="*/ 115 w 191"/>
                      <a:gd name="T17" fmla="*/ 10 h 77"/>
                      <a:gd name="T18" fmla="*/ 124 w 191"/>
                      <a:gd name="T19" fmla="*/ 10 h 77"/>
                      <a:gd name="T20" fmla="*/ 134 w 191"/>
                      <a:gd name="T21" fmla="*/ 10 h 77"/>
                      <a:gd name="T22" fmla="*/ 124 w 191"/>
                      <a:gd name="T23" fmla="*/ 0 h 77"/>
                      <a:gd name="T24" fmla="*/ 105 w 191"/>
                      <a:gd name="T25" fmla="*/ 0 h 77"/>
                      <a:gd name="T26" fmla="*/ 96 w 191"/>
                      <a:gd name="T27" fmla="*/ 10 h 77"/>
                      <a:gd name="T28" fmla="*/ 76 w 191"/>
                      <a:gd name="T29" fmla="*/ 10 h 77"/>
                      <a:gd name="T30" fmla="*/ 57 w 191"/>
                      <a:gd name="T31" fmla="*/ 20 h 77"/>
                      <a:gd name="T32" fmla="*/ 48 w 191"/>
                      <a:gd name="T33" fmla="*/ 20 h 77"/>
                      <a:gd name="T34" fmla="*/ 29 w 191"/>
                      <a:gd name="T35" fmla="*/ 20 h 77"/>
                      <a:gd name="T36" fmla="*/ 38 w 191"/>
                      <a:gd name="T37" fmla="*/ 29 h 77"/>
                      <a:gd name="T38" fmla="*/ 38 w 191"/>
                      <a:gd name="T39" fmla="*/ 39 h 77"/>
                      <a:gd name="T40" fmla="*/ 38 w 191"/>
                      <a:gd name="T41" fmla="*/ 48 h 77"/>
                      <a:gd name="T42" fmla="*/ 29 w 191"/>
                      <a:gd name="T43" fmla="*/ 48 h 77"/>
                      <a:gd name="T44" fmla="*/ 19 w 191"/>
                      <a:gd name="T45" fmla="*/ 39 h 77"/>
                      <a:gd name="T46" fmla="*/ 10 w 191"/>
                      <a:gd name="T47" fmla="*/ 39 h 77"/>
                      <a:gd name="T48" fmla="*/ 10 w 191"/>
                      <a:gd name="T49" fmla="*/ 48 h 77"/>
                      <a:gd name="T50" fmla="*/ 0 w 191"/>
                      <a:gd name="T51" fmla="*/ 48 h 77"/>
                      <a:gd name="T52" fmla="*/ 10 w 191"/>
                      <a:gd name="T53" fmla="*/ 58 h 77"/>
                      <a:gd name="T54" fmla="*/ 19 w 191"/>
                      <a:gd name="T55" fmla="*/ 58 h 77"/>
                      <a:gd name="T56" fmla="*/ 29 w 191"/>
                      <a:gd name="T57" fmla="*/ 58 h 77"/>
                      <a:gd name="T58" fmla="*/ 38 w 191"/>
                      <a:gd name="T59" fmla="*/ 67 h 77"/>
                      <a:gd name="T60" fmla="*/ 29 w 191"/>
                      <a:gd name="T61" fmla="*/ 77 h 77"/>
                      <a:gd name="T62" fmla="*/ 29 w 191"/>
                      <a:gd name="T63" fmla="*/ 77 h 77"/>
                      <a:gd name="T64" fmla="*/ 182 w 191"/>
                      <a:gd name="T65" fmla="*/ 77 h 77"/>
                      <a:gd name="T66" fmla="*/ 182 w 191"/>
                      <a:gd name="T67" fmla="*/ 77 h 77"/>
                      <a:gd name="T68" fmla="*/ 191 w 191"/>
                      <a:gd name="T69" fmla="*/ 67 h 77"/>
                      <a:gd name="T70" fmla="*/ 191 w 191"/>
                      <a:gd name="T71" fmla="*/ 58 h 77"/>
                      <a:gd name="T72" fmla="*/ 191 w 191"/>
                      <a:gd name="T73" fmla="*/ 58 h 77"/>
                      <a:gd name="T74" fmla="*/ 182 w 191"/>
                      <a:gd name="T75" fmla="*/ 58 h 77"/>
                      <a:gd name="T76" fmla="*/ 163 w 191"/>
                      <a:gd name="T77" fmla="*/ 58 h 77"/>
                      <a:gd name="T78" fmla="*/ 153 w 191"/>
                      <a:gd name="T79" fmla="*/ 58 h 77"/>
                      <a:gd name="T80" fmla="*/ 143 w 191"/>
                      <a:gd name="T81" fmla="*/ 58 h 77"/>
                      <a:gd name="T82" fmla="*/ 143 w 191"/>
                      <a:gd name="T83" fmla="*/ 48 h 77"/>
                      <a:gd name="T84" fmla="*/ 153 w 191"/>
                      <a:gd name="T85" fmla="*/ 48 h 77"/>
                      <a:gd name="T86" fmla="*/ 163 w 191"/>
                      <a:gd name="T87" fmla="*/ 39 h 77"/>
                      <a:gd name="T88" fmla="*/ 172 w 191"/>
                      <a:gd name="T89" fmla="*/ 39 h 77"/>
                      <a:gd name="T90" fmla="*/ 182 w 191"/>
                      <a:gd name="T91" fmla="*/ 39 h 77"/>
                      <a:gd name="T92" fmla="*/ 182 w 191"/>
                      <a:gd name="T93" fmla="*/ 29 h 77"/>
                      <a:gd name="T94" fmla="*/ 182 w 191"/>
                      <a:gd name="T95" fmla="*/ 20 h 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1"/>
                      <a:gd name="T145" fmla="*/ 0 h 77"/>
                      <a:gd name="T146" fmla="*/ 191 w 191"/>
                      <a:gd name="T147" fmla="*/ 77 h 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1" h="77">
                        <a:moveTo>
                          <a:pt x="182" y="20"/>
                        </a:moveTo>
                        <a:lnTo>
                          <a:pt x="172" y="20"/>
                        </a:lnTo>
                        <a:lnTo>
                          <a:pt x="163" y="20"/>
                        </a:lnTo>
                        <a:lnTo>
                          <a:pt x="153" y="20"/>
                        </a:lnTo>
                        <a:lnTo>
                          <a:pt x="143" y="20"/>
                        </a:lnTo>
                        <a:lnTo>
                          <a:pt x="134" y="29"/>
                        </a:lnTo>
                        <a:lnTo>
                          <a:pt x="124" y="29"/>
                        </a:lnTo>
                        <a:lnTo>
                          <a:pt x="115" y="29"/>
                        </a:lnTo>
                        <a:lnTo>
                          <a:pt x="105" y="29"/>
                        </a:lnTo>
                        <a:lnTo>
                          <a:pt x="96" y="29"/>
                        </a:lnTo>
                        <a:lnTo>
                          <a:pt x="96" y="20"/>
                        </a:lnTo>
                        <a:lnTo>
                          <a:pt x="105" y="20"/>
                        </a:lnTo>
                        <a:lnTo>
                          <a:pt x="105" y="10"/>
                        </a:lnTo>
                        <a:lnTo>
                          <a:pt x="115" y="10"/>
                        </a:lnTo>
                        <a:lnTo>
                          <a:pt x="124" y="10"/>
                        </a:lnTo>
                        <a:lnTo>
                          <a:pt x="134" y="10"/>
                        </a:lnTo>
                        <a:lnTo>
                          <a:pt x="124" y="10"/>
                        </a:lnTo>
                        <a:lnTo>
                          <a:pt x="124" y="0"/>
                        </a:lnTo>
                        <a:lnTo>
                          <a:pt x="115" y="0"/>
                        </a:lnTo>
                        <a:lnTo>
                          <a:pt x="105" y="0"/>
                        </a:lnTo>
                        <a:lnTo>
                          <a:pt x="96" y="10"/>
                        </a:lnTo>
                        <a:lnTo>
                          <a:pt x="86" y="10"/>
                        </a:lnTo>
                        <a:lnTo>
                          <a:pt x="76" y="10"/>
                        </a:lnTo>
                        <a:lnTo>
                          <a:pt x="67" y="20"/>
                        </a:lnTo>
                        <a:lnTo>
                          <a:pt x="57" y="20"/>
                        </a:lnTo>
                        <a:lnTo>
                          <a:pt x="48" y="20"/>
                        </a:lnTo>
                        <a:lnTo>
                          <a:pt x="38" y="20"/>
                        </a:lnTo>
                        <a:lnTo>
                          <a:pt x="29" y="20"/>
                        </a:lnTo>
                        <a:lnTo>
                          <a:pt x="29" y="29"/>
                        </a:lnTo>
                        <a:lnTo>
                          <a:pt x="38" y="29"/>
                        </a:lnTo>
                        <a:lnTo>
                          <a:pt x="38" y="39"/>
                        </a:lnTo>
                        <a:lnTo>
                          <a:pt x="38" y="48"/>
                        </a:lnTo>
                        <a:lnTo>
                          <a:pt x="29" y="48"/>
                        </a:lnTo>
                        <a:lnTo>
                          <a:pt x="19" y="48"/>
                        </a:lnTo>
                        <a:lnTo>
                          <a:pt x="19" y="39"/>
                        </a:lnTo>
                        <a:lnTo>
                          <a:pt x="10" y="39"/>
                        </a:lnTo>
                        <a:lnTo>
                          <a:pt x="10" y="48"/>
                        </a:lnTo>
                        <a:lnTo>
                          <a:pt x="0" y="48"/>
                        </a:lnTo>
                        <a:lnTo>
                          <a:pt x="0" y="58"/>
                        </a:lnTo>
                        <a:lnTo>
                          <a:pt x="10" y="58"/>
                        </a:lnTo>
                        <a:lnTo>
                          <a:pt x="19" y="58"/>
                        </a:lnTo>
                        <a:lnTo>
                          <a:pt x="29" y="58"/>
                        </a:lnTo>
                        <a:lnTo>
                          <a:pt x="38" y="58"/>
                        </a:lnTo>
                        <a:lnTo>
                          <a:pt x="38" y="67"/>
                        </a:lnTo>
                        <a:lnTo>
                          <a:pt x="29" y="77"/>
                        </a:lnTo>
                        <a:lnTo>
                          <a:pt x="19" y="77"/>
                        </a:lnTo>
                        <a:lnTo>
                          <a:pt x="182" y="77"/>
                        </a:lnTo>
                        <a:lnTo>
                          <a:pt x="182" y="67"/>
                        </a:lnTo>
                        <a:lnTo>
                          <a:pt x="191" y="67"/>
                        </a:lnTo>
                        <a:lnTo>
                          <a:pt x="191" y="58"/>
                        </a:lnTo>
                        <a:lnTo>
                          <a:pt x="182" y="58"/>
                        </a:lnTo>
                        <a:lnTo>
                          <a:pt x="172" y="58"/>
                        </a:lnTo>
                        <a:lnTo>
                          <a:pt x="163" y="58"/>
                        </a:lnTo>
                        <a:lnTo>
                          <a:pt x="153" y="58"/>
                        </a:lnTo>
                        <a:lnTo>
                          <a:pt x="143" y="58"/>
                        </a:lnTo>
                        <a:lnTo>
                          <a:pt x="143" y="48"/>
                        </a:lnTo>
                        <a:lnTo>
                          <a:pt x="153" y="48"/>
                        </a:lnTo>
                        <a:lnTo>
                          <a:pt x="163" y="48"/>
                        </a:lnTo>
                        <a:lnTo>
                          <a:pt x="163" y="39"/>
                        </a:lnTo>
                        <a:lnTo>
                          <a:pt x="172" y="39"/>
                        </a:lnTo>
                        <a:lnTo>
                          <a:pt x="182" y="39"/>
                        </a:lnTo>
                        <a:lnTo>
                          <a:pt x="182" y="29"/>
                        </a:lnTo>
                        <a:lnTo>
                          <a:pt x="182" y="2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9450" name="Group 104"/>
              <p:cNvGrpSpPr>
                <a:grpSpLocks/>
              </p:cNvGrpSpPr>
              <p:nvPr/>
            </p:nvGrpSpPr>
            <p:grpSpPr bwMode="auto">
              <a:xfrm>
                <a:off x="3568" y="2779"/>
                <a:ext cx="239" cy="96"/>
                <a:chOff x="3568" y="2779"/>
                <a:chExt cx="239" cy="96"/>
              </a:xfrm>
            </p:grpSpPr>
            <p:grpSp>
              <p:nvGrpSpPr>
                <p:cNvPr id="39507" name="Group 105"/>
                <p:cNvGrpSpPr>
                  <a:grpSpLocks/>
                </p:cNvGrpSpPr>
                <p:nvPr/>
              </p:nvGrpSpPr>
              <p:grpSpPr bwMode="auto">
                <a:xfrm>
                  <a:off x="3568" y="2779"/>
                  <a:ext cx="239" cy="87"/>
                  <a:chOff x="3568" y="2779"/>
                  <a:chExt cx="239" cy="87"/>
                </a:xfrm>
              </p:grpSpPr>
              <p:sp>
                <p:nvSpPr>
                  <p:cNvPr id="39509" name="Freeform 106"/>
                  <p:cNvSpPr>
                    <a:spLocks/>
                  </p:cNvSpPr>
                  <p:nvPr/>
                </p:nvSpPr>
                <p:spPr bwMode="auto">
                  <a:xfrm>
                    <a:off x="3568" y="2779"/>
                    <a:ext cx="239" cy="87"/>
                  </a:xfrm>
                  <a:custGeom>
                    <a:avLst/>
                    <a:gdLst>
                      <a:gd name="T0" fmla="*/ 19 w 239"/>
                      <a:gd name="T1" fmla="*/ 10 h 87"/>
                      <a:gd name="T2" fmla="*/ 28 w 239"/>
                      <a:gd name="T3" fmla="*/ 10 h 87"/>
                      <a:gd name="T4" fmla="*/ 38 w 239"/>
                      <a:gd name="T5" fmla="*/ 10 h 87"/>
                      <a:gd name="T6" fmla="*/ 47 w 239"/>
                      <a:gd name="T7" fmla="*/ 10 h 87"/>
                      <a:gd name="T8" fmla="*/ 67 w 239"/>
                      <a:gd name="T9" fmla="*/ 10 h 87"/>
                      <a:gd name="T10" fmla="*/ 76 w 239"/>
                      <a:gd name="T11" fmla="*/ 0 h 87"/>
                      <a:gd name="T12" fmla="*/ 86 w 239"/>
                      <a:gd name="T13" fmla="*/ 0 h 87"/>
                      <a:gd name="T14" fmla="*/ 95 w 239"/>
                      <a:gd name="T15" fmla="*/ 0 h 87"/>
                      <a:gd name="T16" fmla="*/ 105 w 239"/>
                      <a:gd name="T17" fmla="*/ 10 h 87"/>
                      <a:gd name="T18" fmla="*/ 105 w 239"/>
                      <a:gd name="T19" fmla="*/ 10 h 87"/>
                      <a:gd name="T20" fmla="*/ 105 w 239"/>
                      <a:gd name="T21" fmla="*/ 10 h 87"/>
                      <a:gd name="T22" fmla="*/ 105 w 239"/>
                      <a:gd name="T23" fmla="*/ 10 h 87"/>
                      <a:gd name="T24" fmla="*/ 105 w 239"/>
                      <a:gd name="T25" fmla="*/ 20 h 87"/>
                      <a:gd name="T26" fmla="*/ 95 w 239"/>
                      <a:gd name="T27" fmla="*/ 20 h 87"/>
                      <a:gd name="T28" fmla="*/ 95 w 239"/>
                      <a:gd name="T29" fmla="*/ 29 h 87"/>
                      <a:gd name="T30" fmla="*/ 105 w 239"/>
                      <a:gd name="T31" fmla="*/ 29 h 87"/>
                      <a:gd name="T32" fmla="*/ 105 w 239"/>
                      <a:gd name="T33" fmla="*/ 29 h 87"/>
                      <a:gd name="T34" fmla="*/ 114 w 239"/>
                      <a:gd name="T35" fmla="*/ 29 h 87"/>
                      <a:gd name="T36" fmla="*/ 124 w 239"/>
                      <a:gd name="T37" fmla="*/ 29 h 87"/>
                      <a:gd name="T38" fmla="*/ 124 w 239"/>
                      <a:gd name="T39" fmla="*/ 29 h 87"/>
                      <a:gd name="T40" fmla="*/ 133 w 239"/>
                      <a:gd name="T41" fmla="*/ 29 h 87"/>
                      <a:gd name="T42" fmla="*/ 143 w 239"/>
                      <a:gd name="T43" fmla="*/ 29 h 87"/>
                      <a:gd name="T44" fmla="*/ 143 w 239"/>
                      <a:gd name="T45" fmla="*/ 20 h 87"/>
                      <a:gd name="T46" fmla="*/ 143 w 239"/>
                      <a:gd name="T47" fmla="*/ 20 h 87"/>
                      <a:gd name="T48" fmla="*/ 153 w 239"/>
                      <a:gd name="T49" fmla="*/ 20 h 87"/>
                      <a:gd name="T50" fmla="*/ 153 w 239"/>
                      <a:gd name="T51" fmla="*/ 10 h 87"/>
                      <a:gd name="T52" fmla="*/ 162 w 239"/>
                      <a:gd name="T53" fmla="*/ 10 h 87"/>
                      <a:gd name="T54" fmla="*/ 172 w 239"/>
                      <a:gd name="T55" fmla="*/ 10 h 87"/>
                      <a:gd name="T56" fmla="*/ 191 w 239"/>
                      <a:gd name="T57" fmla="*/ 10 h 87"/>
                      <a:gd name="T58" fmla="*/ 210 w 239"/>
                      <a:gd name="T59" fmla="*/ 10 h 87"/>
                      <a:gd name="T60" fmla="*/ 229 w 239"/>
                      <a:gd name="T61" fmla="*/ 10 h 87"/>
                      <a:gd name="T62" fmla="*/ 229 w 239"/>
                      <a:gd name="T63" fmla="*/ 10 h 87"/>
                      <a:gd name="T64" fmla="*/ 239 w 239"/>
                      <a:gd name="T65" fmla="*/ 20 h 87"/>
                      <a:gd name="T66" fmla="*/ 239 w 239"/>
                      <a:gd name="T67" fmla="*/ 29 h 87"/>
                      <a:gd name="T68" fmla="*/ 239 w 239"/>
                      <a:gd name="T69" fmla="*/ 29 h 87"/>
                      <a:gd name="T70" fmla="*/ 239 w 239"/>
                      <a:gd name="T71" fmla="*/ 39 h 87"/>
                      <a:gd name="T72" fmla="*/ 239 w 239"/>
                      <a:gd name="T73" fmla="*/ 39 h 87"/>
                      <a:gd name="T74" fmla="*/ 229 w 239"/>
                      <a:gd name="T75" fmla="*/ 39 h 87"/>
                      <a:gd name="T76" fmla="*/ 229 w 239"/>
                      <a:gd name="T77" fmla="*/ 39 h 87"/>
                      <a:gd name="T78" fmla="*/ 219 w 239"/>
                      <a:gd name="T79" fmla="*/ 39 h 87"/>
                      <a:gd name="T80" fmla="*/ 219 w 239"/>
                      <a:gd name="T81" fmla="*/ 39 h 87"/>
                      <a:gd name="T82" fmla="*/ 210 w 239"/>
                      <a:gd name="T83" fmla="*/ 39 h 87"/>
                      <a:gd name="T84" fmla="*/ 210 w 239"/>
                      <a:gd name="T85" fmla="*/ 39 h 87"/>
                      <a:gd name="T86" fmla="*/ 200 w 239"/>
                      <a:gd name="T87" fmla="*/ 39 h 87"/>
                      <a:gd name="T88" fmla="*/ 200 w 239"/>
                      <a:gd name="T89" fmla="*/ 39 h 87"/>
                      <a:gd name="T90" fmla="*/ 200 w 239"/>
                      <a:gd name="T91" fmla="*/ 48 h 87"/>
                      <a:gd name="T92" fmla="*/ 200 w 239"/>
                      <a:gd name="T93" fmla="*/ 48 h 87"/>
                      <a:gd name="T94" fmla="*/ 200 w 239"/>
                      <a:gd name="T95" fmla="*/ 58 h 87"/>
                      <a:gd name="T96" fmla="*/ 210 w 239"/>
                      <a:gd name="T97" fmla="*/ 58 h 87"/>
                      <a:gd name="T98" fmla="*/ 210 w 239"/>
                      <a:gd name="T99" fmla="*/ 58 h 87"/>
                      <a:gd name="T100" fmla="*/ 219 w 239"/>
                      <a:gd name="T101" fmla="*/ 58 h 87"/>
                      <a:gd name="T102" fmla="*/ 229 w 239"/>
                      <a:gd name="T103" fmla="*/ 58 h 87"/>
                      <a:gd name="T104" fmla="*/ 239 w 239"/>
                      <a:gd name="T105" fmla="*/ 58 h 87"/>
                      <a:gd name="T106" fmla="*/ 239 w 239"/>
                      <a:gd name="T107" fmla="*/ 58 h 87"/>
                      <a:gd name="T108" fmla="*/ 239 w 239"/>
                      <a:gd name="T109" fmla="*/ 67 h 87"/>
                      <a:gd name="T110" fmla="*/ 239 w 239"/>
                      <a:gd name="T111" fmla="*/ 67 h 87"/>
                      <a:gd name="T112" fmla="*/ 239 w 239"/>
                      <a:gd name="T113" fmla="*/ 77 h 87"/>
                      <a:gd name="T114" fmla="*/ 229 w 239"/>
                      <a:gd name="T115" fmla="*/ 77 h 87"/>
                      <a:gd name="T116" fmla="*/ 219 w 239"/>
                      <a:gd name="T117" fmla="*/ 87 h 87"/>
                      <a:gd name="T118" fmla="*/ 0 w 239"/>
                      <a:gd name="T119" fmla="*/ 87 h 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39"/>
                      <a:gd name="T181" fmla="*/ 0 h 87"/>
                      <a:gd name="T182" fmla="*/ 239 w 239"/>
                      <a:gd name="T183" fmla="*/ 87 h 8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39" h="87">
                        <a:moveTo>
                          <a:pt x="0" y="87"/>
                        </a:moveTo>
                        <a:lnTo>
                          <a:pt x="19" y="10"/>
                        </a:lnTo>
                        <a:lnTo>
                          <a:pt x="28" y="10"/>
                        </a:lnTo>
                        <a:lnTo>
                          <a:pt x="38" y="10"/>
                        </a:lnTo>
                        <a:lnTo>
                          <a:pt x="47" y="10"/>
                        </a:lnTo>
                        <a:lnTo>
                          <a:pt x="57" y="10"/>
                        </a:lnTo>
                        <a:lnTo>
                          <a:pt x="67" y="10"/>
                        </a:lnTo>
                        <a:lnTo>
                          <a:pt x="76" y="10"/>
                        </a:lnTo>
                        <a:lnTo>
                          <a:pt x="76" y="0"/>
                        </a:lnTo>
                        <a:lnTo>
                          <a:pt x="86" y="0"/>
                        </a:lnTo>
                        <a:lnTo>
                          <a:pt x="95" y="0"/>
                        </a:lnTo>
                        <a:lnTo>
                          <a:pt x="105" y="10"/>
                        </a:lnTo>
                        <a:lnTo>
                          <a:pt x="105" y="20"/>
                        </a:lnTo>
                        <a:lnTo>
                          <a:pt x="95" y="20"/>
                        </a:lnTo>
                        <a:lnTo>
                          <a:pt x="95" y="29"/>
                        </a:lnTo>
                        <a:lnTo>
                          <a:pt x="105" y="29"/>
                        </a:lnTo>
                        <a:lnTo>
                          <a:pt x="114" y="29"/>
                        </a:lnTo>
                        <a:lnTo>
                          <a:pt x="114" y="39"/>
                        </a:lnTo>
                        <a:lnTo>
                          <a:pt x="124" y="29"/>
                        </a:lnTo>
                        <a:lnTo>
                          <a:pt x="133" y="29"/>
                        </a:lnTo>
                        <a:lnTo>
                          <a:pt x="143" y="29"/>
                        </a:lnTo>
                        <a:lnTo>
                          <a:pt x="143" y="20"/>
                        </a:lnTo>
                        <a:lnTo>
                          <a:pt x="153" y="20"/>
                        </a:lnTo>
                        <a:lnTo>
                          <a:pt x="153" y="10"/>
                        </a:lnTo>
                        <a:lnTo>
                          <a:pt x="162" y="10"/>
                        </a:lnTo>
                        <a:lnTo>
                          <a:pt x="172" y="10"/>
                        </a:lnTo>
                        <a:lnTo>
                          <a:pt x="181" y="10"/>
                        </a:lnTo>
                        <a:lnTo>
                          <a:pt x="191" y="10"/>
                        </a:lnTo>
                        <a:lnTo>
                          <a:pt x="200" y="10"/>
                        </a:lnTo>
                        <a:lnTo>
                          <a:pt x="210" y="10"/>
                        </a:lnTo>
                        <a:lnTo>
                          <a:pt x="219" y="10"/>
                        </a:lnTo>
                        <a:lnTo>
                          <a:pt x="229" y="10"/>
                        </a:lnTo>
                        <a:lnTo>
                          <a:pt x="229" y="20"/>
                        </a:lnTo>
                        <a:lnTo>
                          <a:pt x="239" y="20"/>
                        </a:lnTo>
                        <a:lnTo>
                          <a:pt x="239" y="29"/>
                        </a:lnTo>
                        <a:lnTo>
                          <a:pt x="239" y="39"/>
                        </a:lnTo>
                        <a:lnTo>
                          <a:pt x="229" y="39"/>
                        </a:lnTo>
                        <a:lnTo>
                          <a:pt x="219" y="39"/>
                        </a:lnTo>
                        <a:lnTo>
                          <a:pt x="210" y="39"/>
                        </a:lnTo>
                        <a:lnTo>
                          <a:pt x="200" y="39"/>
                        </a:lnTo>
                        <a:lnTo>
                          <a:pt x="200" y="48"/>
                        </a:lnTo>
                        <a:lnTo>
                          <a:pt x="200" y="58"/>
                        </a:lnTo>
                        <a:lnTo>
                          <a:pt x="210" y="58"/>
                        </a:lnTo>
                        <a:lnTo>
                          <a:pt x="219" y="58"/>
                        </a:lnTo>
                        <a:lnTo>
                          <a:pt x="229" y="58"/>
                        </a:lnTo>
                        <a:lnTo>
                          <a:pt x="239" y="58"/>
                        </a:lnTo>
                        <a:lnTo>
                          <a:pt x="239" y="67"/>
                        </a:lnTo>
                        <a:lnTo>
                          <a:pt x="239" y="77"/>
                        </a:lnTo>
                        <a:lnTo>
                          <a:pt x="229" y="77"/>
                        </a:lnTo>
                        <a:lnTo>
                          <a:pt x="219" y="87"/>
                        </a:lnTo>
                        <a:lnTo>
                          <a:pt x="0" y="87"/>
                        </a:lnTo>
                        <a:close/>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10" name="Freeform 107"/>
                  <p:cNvSpPr>
                    <a:spLocks/>
                  </p:cNvSpPr>
                  <p:nvPr/>
                </p:nvSpPr>
                <p:spPr bwMode="auto">
                  <a:xfrm>
                    <a:off x="3568" y="2779"/>
                    <a:ext cx="239" cy="87"/>
                  </a:xfrm>
                  <a:custGeom>
                    <a:avLst/>
                    <a:gdLst>
                      <a:gd name="T0" fmla="*/ 19 w 239"/>
                      <a:gd name="T1" fmla="*/ 10 h 87"/>
                      <a:gd name="T2" fmla="*/ 28 w 239"/>
                      <a:gd name="T3" fmla="*/ 10 h 87"/>
                      <a:gd name="T4" fmla="*/ 38 w 239"/>
                      <a:gd name="T5" fmla="*/ 10 h 87"/>
                      <a:gd name="T6" fmla="*/ 47 w 239"/>
                      <a:gd name="T7" fmla="*/ 10 h 87"/>
                      <a:gd name="T8" fmla="*/ 67 w 239"/>
                      <a:gd name="T9" fmla="*/ 10 h 87"/>
                      <a:gd name="T10" fmla="*/ 76 w 239"/>
                      <a:gd name="T11" fmla="*/ 0 h 87"/>
                      <a:gd name="T12" fmla="*/ 86 w 239"/>
                      <a:gd name="T13" fmla="*/ 0 h 87"/>
                      <a:gd name="T14" fmla="*/ 95 w 239"/>
                      <a:gd name="T15" fmla="*/ 0 h 87"/>
                      <a:gd name="T16" fmla="*/ 105 w 239"/>
                      <a:gd name="T17" fmla="*/ 10 h 87"/>
                      <a:gd name="T18" fmla="*/ 105 w 239"/>
                      <a:gd name="T19" fmla="*/ 10 h 87"/>
                      <a:gd name="T20" fmla="*/ 105 w 239"/>
                      <a:gd name="T21" fmla="*/ 10 h 87"/>
                      <a:gd name="T22" fmla="*/ 105 w 239"/>
                      <a:gd name="T23" fmla="*/ 10 h 87"/>
                      <a:gd name="T24" fmla="*/ 105 w 239"/>
                      <a:gd name="T25" fmla="*/ 20 h 87"/>
                      <a:gd name="T26" fmla="*/ 95 w 239"/>
                      <a:gd name="T27" fmla="*/ 20 h 87"/>
                      <a:gd name="T28" fmla="*/ 95 w 239"/>
                      <a:gd name="T29" fmla="*/ 29 h 87"/>
                      <a:gd name="T30" fmla="*/ 105 w 239"/>
                      <a:gd name="T31" fmla="*/ 29 h 87"/>
                      <a:gd name="T32" fmla="*/ 105 w 239"/>
                      <a:gd name="T33" fmla="*/ 29 h 87"/>
                      <a:gd name="T34" fmla="*/ 114 w 239"/>
                      <a:gd name="T35" fmla="*/ 29 h 87"/>
                      <a:gd name="T36" fmla="*/ 124 w 239"/>
                      <a:gd name="T37" fmla="*/ 29 h 87"/>
                      <a:gd name="T38" fmla="*/ 124 w 239"/>
                      <a:gd name="T39" fmla="*/ 29 h 87"/>
                      <a:gd name="T40" fmla="*/ 133 w 239"/>
                      <a:gd name="T41" fmla="*/ 29 h 87"/>
                      <a:gd name="T42" fmla="*/ 143 w 239"/>
                      <a:gd name="T43" fmla="*/ 29 h 87"/>
                      <a:gd name="T44" fmla="*/ 143 w 239"/>
                      <a:gd name="T45" fmla="*/ 20 h 87"/>
                      <a:gd name="T46" fmla="*/ 143 w 239"/>
                      <a:gd name="T47" fmla="*/ 20 h 87"/>
                      <a:gd name="T48" fmla="*/ 153 w 239"/>
                      <a:gd name="T49" fmla="*/ 20 h 87"/>
                      <a:gd name="T50" fmla="*/ 153 w 239"/>
                      <a:gd name="T51" fmla="*/ 10 h 87"/>
                      <a:gd name="T52" fmla="*/ 162 w 239"/>
                      <a:gd name="T53" fmla="*/ 10 h 87"/>
                      <a:gd name="T54" fmla="*/ 172 w 239"/>
                      <a:gd name="T55" fmla="*/ 10 h 87"/>
                      <a:gd name="T56" fmla="*/ 191 w 239"/>
                      <a:gd name="T57" fmla="*/ 10 h 87"/>
                      <a:gd name="T58" fmla="*/ 210 w 239"/>
                      <a:gd name="T59" fmla="*/ 10 h 87"/>
                      <a:gd name="T60" fmla="*/ 229 w 239"/>
                      <a:gd name="T61" fmla="*/ 10 h 87"/>
                      <a:gd name="T62" fmla="*/ 229 w 239"/>
                      <a:gd name="T63" fmla="*/ 10 h 87"/>
                      <a:gd name="T64" fmla="*/ 239 w 239"/>
                      <a:gd name="T65" fmla="*/ 20 h 87"/>
                      <a:gd name="T66" fmla="*/ 239 w 239"/>
                      <a:gd name="T67" fmla="*/ 29 h 87"/>
                      <a:gd name="T68" fmla="*/ 239 w 239"/>
                      <a:gd name="T69" fmla="*/ 29 h 87"/>
                      <a:gd name="T70" fmla="*/ 239 w 239"/>
                      <a:gd name="T71" fmla="*/ 39 h 87"/>
                      <a:gd name="T72" fmla="*/ 239 w 239"/>
                      <a:gd name="T73" fmla="*/ 39 h 87"/>
                      <a:gd name="T74" fmla="*/ 229 w 239"/>
                      <a:gd name="T75" fmla="*/ 39 h 87"/>
                      <a:gd name="T76" fmla="*/ 229 w 239"/>
                      <a:gd name="T77" fmla="*/ 39 h 87"/>
                      <a:gd name="T78" fmla="*/ 219 w 239"/>
                      <a:gd name="T79" fmla="*/ 39 h 87"/>
                      <a:gd name="T80" fmla="*/ 219 w 239"/>
                      <a:gd name="T81" fmla="*/ 39 h 87"/>
                      <a:gd name="T82" fmla="*/ 210 w 239"/>
                      <a:gd name="T83" fmla="*/ 39 h 87"/>
                      <a:gd name="T84" fmla="*/ 210 w 239"/>
                      <a:gd name="T85" fmla="*/ 39 h 87"/>
                      <a:gd name="T86" fmla="*/ 200 w 239"/>
                      <a:gd name="T87" fmla="*/ 39 h 87"/>
                      <a:gd name="T88" fmla="*/ 200 w 239"/>
                      <a:gd name="T89" fmla="*/ 39 h 87"/>
                      <a:gd name="T90" fmla="*/ 200 w 239"/>
                      <a:gd name="T91" fmla="*/ 48 h 87"/>
                      <a:gd name="T92" fmla="*/ 200 w 239"/>
                      <a:gd name="T93" fmla="*/ 48 h 87"/>
                      <a:gd name="T94" fmla="*/ 200 w 239"/>
                      <a:gd name="T95" fmla="*/ 58 h 87"/>
                      <a:gd name="T96" fmla="*/ 210 w 239"/>
                      <a:gd name="T97" fmla="*/ 58 h 87"/>
                      <a:gd name="T98" fmla="*/ 210 w 239"/>
                      <a:gd name="T99" fmla="*/ 58 h 87"/>
                      <a:gd name="T100" fmla="*/ 219 w 239"/>
                      <a:gd name="T101" fmla="*/ 58 h 87"/>
                      <a:gd name="T102" fmla="*/ 229 w 239"/>
                      <a:gd name="T103" fmla="*/ 58 h 87"/>
                      <a:gd name="T104" fmla="*/ 239 w 239"/>
                      <a:gd name="T105" fmla="*/ 58 h 87"/>
                      <a:gd name="T106" fmla="*/ 239 w 239"/>
                      <a:gd name="T107" fmla="*/ 58 h 87"/>
                      <a:gd name="T108" fmla="*/ 239 w 239"/>
                      <a:gd name="T109" fmla="*/ 67 h 87"/>
                      <a:gd name="T110" fmla="*/ 239 w 239"/>
                      <a:gd name="T111" fmla="*/ 67 h 87"/>
                      <a:gd name="T112" fmla="*/ 239 w 239"/>
                      <a:gd name="T113" fmla="*/ 77 h 87"/>
                      <a:gd name="T114" fmla="*/ 229 w 239"/>
                      <a:gd name="T115" fmla="*/ 77 h 87"/>
                      <a:gd name="T116" fmla="*/ 219 w 239"/>
                      <a:gd name="T117" fmla="*/ 87 h 87"/>
                      <a:gd name="T118" fmla="*/ 0 w 239"/>
                      <a:gd name="T119" fmla="*/ 87 h 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39"/>
                      <a:gd name="T181" fmla="*/ 0 h 87"/>
                      <a:gd name="T182" fmla="*/ 239 w 239"/>
                      <a:gd name="T183" fmla="*/ 87 h 8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39" h="87">
                        <a:moveTo>
                          <a:pt x="0" y="87"/>
                        </a:moveTo>
                        <a:lnTo>
                          <a:pt x="19" y="10"/>
                        </a:lnTo>
                        <a:lnTo>
                          <a:pt x="28" y="10"/>
                        </a:lnTo>
                        <a:lnTo>
                          <a:pt x="38" y="10"/>
                        </a:lnTo>
                        <a:lnTo>
                          <a:pt x="47" y="10"/>
                        </a:lnTo>
                        <a:lnTo>
                          <a:pt x="57" y="10"/>
                        </a:lnTo>
                        <a:lnTo>
                          <a:pt x="67" y="10"/>
                        </a:lnTo>
                        <a:lnTo>
                          <a:pt x="76" y="10"/>
                        </a:lnTo>
                        <a:lnTo>
                          <a:pt x="76" y="0"/>
                        </a:lnTo>
                        <a:lnTo>
                          <a:pt x="86" y="0"/>
                        </a:lnTo>
                        <a:lnTo>
                          <a:pt x="95" y="0"/>
                        </a:lnTo>
                        <a:lnTo>
                          <a:pt x="105" y="10"/>
                        </a:lnTo>
                        <a:lnTo>
                          <a:pt x="105" y="20"/>
                        </a:lnTo>
                        <a:lnTo>
                          <a:pt x="95" y="20"/>
                        </a:lnTo>
                        <a:lnTo>
                          <a:pt x="95" y="29"/>
                        </a:lnTo>
                        <a:lnTo>
                          <a:pt x="105" y="29"/>
                        </a:lnTo>
                        <a:lnTo>
                          <a:pt x="114" y="29"/>
                        </a:lnTo>
                        <a:lnTo>
                          <a:pt x="114" y="39"/>
                        </a:lnTo>
                        <a:lnTo>
                          <a:pt x="124" y="29"/>
                        </a:lnTo>
                        <a:lnTo>
                          <a:pt x="133" y="29"/>
                        </a:lnTo>
                        <a:lnTo>
                          <a:pt x="143" y="29"/>
                        </a:lnTo>
                        <a:lnTo>
                          <a:pt x="143" y="20"/>
                        </a:lnTo>
                        <a:lnTo>
                          <a:pt x="153" y="20"/>
                        </a:lnTo>
                        <a:lnTo>
                          <a:pt x="153" y="10"/>
                        </a:lnTo>
                        <a:lnTo>
                          <a:pt x="162" y="10"/>
                        </a:lnTo>
                        <a:lnTo>
                          <a:pt x="172" y="10"/>
                        </a:lnTo>
                        <a:lnTo>
                          <a:pt x="181" y="10"/>
                        </a:lnTo>
                        <a:lnTo>
                          <a:pt x="191" y="10"/>
                        </a:lnTo>
                        <a:lnTo>
                          <a:pt x="200" y="10"/>
                        </a:lnTo>
                        <a:lnTo>
                          <a:pt x="210" y="10"/>
                        </a:lnTo>
                        <a:lnTo>
                          <a:pt x="219" y="10"/>
                        </a:lnTo>
                        <a:lnTo>
                          <a:pt x="229" y="10"/>
                        </a:lnTo>
                        <a:lnTo>
                          <a:pt x="229" y="20"/>
                        </a:lnTo>
                        <a:lnTo>
                          <a:pt x="239" y="20"/>
                        </a:lnTo>
                        <a:lnTo>
                          <a:pt x="239" y="29"/>
                        </a:lnTo>
                        <a:lnTo>
                          <a:pt x="239" y="39"/>
                        </a:lnTo>
                        <a:lnTo>
                          <a:pt x="229" y="39"/>
                        </a:lnTo>
                        <a:lnTo>
                          <a:pt x="219" y="39"/>
                        </a:lnTo>
                        <a:lnTo>
                          <a:pt x="210" y="39"/>
                        </a:lnTo>
                        <a:lnTo>
                          <a:pt x="200" y="39"/>
                        </a:lnTo>
                        <a:lnTo>
                          <a:pt x="200" y="48"/>
                        </a:lnTo>
                        <a:lnTo>
                          <a:pt x="200" y="58"/>
                        </a:lnTo>
                        <a:lnTo>
                          <a:pt x="210" y="58"/>
                        </a:lnTo>
                        <a:lnTo>
                          <a:pt x="219" y="58"/>
                        </a:lnTo>
                        <a:lnTo>
                          <a:pt x="229" y="58"/>
                        </a:lnTo>
                        <a:lnTo>
                          <a:pt x="239" y="58"/>
                        </a:lnTo>
                        <a:lnTo>
                          <a:pt x="239" y="67"/>
                        </a:lnTo>
                        <a:lnTo>
                          <a:pt x="239" y="77"/>
                        </a:lnTo>
                        <a:lnTo>
                          <a:pt x="229" y="77"/>
                        </a:lnTo>
                        <a:lnTo>
                          <a:pt x="219" y="87"/>
                        </a:lnTo>
                        <a:lnTo>
                          <a:pt x="0" y="8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508" name="Rectangle 108"/>
                <p:cNvSpPr>
                  <a:spLocks noChangeArrowheads="1"/>
                </p:cNvSpPr>
                <p:nvPr/>
              </p:nvSpPr>
              <p:spPr bwMode="auto">
                <a:xfrm>
                  <a:off x="3568" y="2866"/>
                  <a:ext cx="219" cy="9"/>
                </a:xfrm>
                <a:prstGeom prst="rect">
                  <a:avLst/>
                </a:prstGeom>
                <a:solidFill>
                  <a:srgbClr val="FE9B03"/>
                </a:solidFill>
                <a:ln w="15875">
                  <a:solidFill>
                    <a:srgbClr val="000000"/>
                  </a:solidFill>
                  <a:miter lim="800000"/>
                  <a:headEnd/>
                  <a:tailEnd/>
                </a:ln>
              </p:spPr>
              <p:txBody>
                <a:bodyPr/>
                <a:lstStyle/>
                <a:p>
                  <a:endParaRPr lang="en-US"/>
                </a:p>
              </p:txBody>
            </p:sp>
          </p:grpSp>
          <p:grpSp>
            <p:nvGrpSpPr>
              <p:cNvPr id="39451" name="Group 109"/>
              <p:cNvGrpSpPr>
                <a:grpSpLocks/>
              </p:cNvGrpSpPr>
              <p:nvPr/>
            </p:nvGrpSpPr>
            <p:grpSpPr bwMode="auto">
              <a:xfrm>
                <a:off x="2554" y="2923"/>
                <a:ext cx="268" cy="115"/>
                <a:chOff x="2554" y="2923"/>
                <a:chExt cx="268" cy="115"/>
              </a:xfrm>
            </p:grpSpPr>
            <p:grpSp>
              <p:nvGrpSpPr>
                <p:cNvPr id="39503" name="Group 110"/>
                <p:cNvGrpSpPr>
                  <a:grpSpLocks/>
                </p:cNvGrpSpPr>
                <p:nvPr/>
              </p:nvGrpSpPr>
              <p:grpSpPr bwMode="auto">
                <a:xfrm>
                  <a:off x="2554" y="2923"/>
                  <a:ext cx="268" cy="96"/>
                  <a:chOff x="2554" y="2923"/>
                  <a:chExt cx="268" cy="96"/>
                </a:xfrm>
              </p:grpSpPr>
              <p:sp>
                <p:nvSpPr>
                  <p:cNvPr id="39505" name="Freeform 111"/>
                  <p:cNvSpPr>
                    <a:spLocks/>
                  </p:cNvSpPr>
                  <p:nvPr/>
                </p:nvSpPr>
                <p:spPr bwMode="auto">
                  <a:xfrm>
                    <a:off x="2554" y="2923"/>
                    <a:ext cx="268" cy="96"/>
                  </a:xfrm>
                  <a:custGeom>
                    <a:avLst/>
                    <a:gdLst>
                      <a:gd name="T0" fmla="*/ 48 w 268"/>
                      <a:gd name="T1" fmla="*/ 0 h 96"/>
                      <a:gd name="T2" fmla="*/ 58 w 268"/>
                      <a:gd name="T3" fmla="*/ 10 h 96"/>
                      <a:gd name="T4" fmla="*/ 67 w 268"/>
                      <a:gd name="T5" fmla="*/ 10 h 96"/>
                      <a:gd name="T6" fmla="*/ 77 w 268"/>
                      <a:gd name="T7" fmla="*/ 10 h 96"/>
                      <a:gd name="T8" fmla="*/ 86 w 268"/>
                      <a:gd name="T9" fmla="*/ 0 h 96"/>
                      <a:gd name="T10" fmla="*/ 86 w 268"/>
                      <a:gd name="T11" fmla="*/ 0 h 96"/>
                      <a:gd name="T12" fmla="*/ 96 w 268"/>
                      <a:gd name="T13" fmla="*/ 0 h 96"/>
                      <a:gd name="T14" fmla="*/ 105 w 268"/>
                      <a:gd name="T15" fmla="*/ 0 h 96"/>
                      <a:gd name="T16" fmla="*/ 105 w 268"/>
                      <a:gd name="T17" fmla="*/ 10 h 96"/>
                      <a:gd name="T18" fmla="*/ 105 w 268"/>
                      <a:gd name="T19" fmla="*/ 19 h 96"/>
                      <a:gd name="T20" fmla="*/ 115 w 268"/>
                      <a:gd name="T21" fmla="*/ 29 h 96"/>
                      <a:gd name="T22" fmla="*/ 125 w 268"/>
                      <a:gd name="T23" fmla="*/ 29 h 96"/>
                      <a:gd name="T24" fmla="*/ 134 w 268"/>
                      <a:gd name="T25" fmla="*/ 29 h 96"/>
                      <a:gd name="T26" fmla="*/ 144 w 268"/>
                      <a:gd name="T27" fmla="*/ 29 h 96"/>
                      <a:gd name="T28" fmla="*/ 153 w 268"/>
                      <a:gd name="T29" fmla="*/ 19 h 96"/>
                      <a:gd name="T30" fmla="*/ 153 w 268"/>
                      <a:gd name="T31" fmla="*/ 10 h 96"/>
                      <a:gd name="T32" fmla="*/ 163 w 268"/>
                      <a:gd name="T33" fmla="*/ 0 h 96"/>
                      <a:gd name="T34" fmla="*/ 163 w 268"/>
                      <a:gd name="T35" fmla="*/ 0 h 96"/>
                      <a:gd name="T36" fmla="*/ 182 w 268"/>
                      <a:gd name="T37" fmla="*/ 0 h 96"/>
                      <a:gd name="T38" fmla="*/ 191 w 268"/>
                      <a:gd name="T39" fmla="*/ 0 h 96"/>
                      <a:gd name="T40" fmla="*/ 201 w 268"/>
                      <a:gd name="T41" fmla="*/ 0 h 96"/>
                      <a:gd name="T42" fmla="*/ 211 w 268"/>
                      <a:gd name="T43" fmla="*/ 0 h 96"/>
                      <a:gd name="T44" fmla="*/ 39 w 268"/>
                      <a:gd name="T45" fmla="*/ 96 h 96"/>
                      <a:gd name="T46" fmla="*/ 39 w 268"/>
                      <a:gd name="T47" fmla="*/ 86 h 96"/>
                      <a:gd name="T48" fmla="*/ 39 w 268"/>
                      <a:gd name="T49" fmla="*/ 86 h 96"/>
                      <a:gd name="T50" fmla="*/ 48 w 268"/>
                      <a:gd name="T51" fmla="*/ 77 h 96"/>
                      <a:gd name="T52" fmla="*/ 48 w 268"/>
                      <a:gd name="T53" fmla="*/ 77 h 96"/>
                      <a:gd name="T54" fmla="*/ 48 w 268"/>
                      <a:gd name="T55" fmla="*/ 67 h 96"/>
                      <a:gd name="T56" fmla="*/ 48 w 268"/>
                      <a:gd name="T57" fmla="*/ 57 h 96"/>
                      <a:gd name="T58" fmla="*/ 39 w 268"/>
                      <a:gd name="T59" fmla="*/ 57 h 96"/>
                      <a:gd name="T60" fmla="*/ 29 w 268"/>
                      <a:gd name="T61" fmla="*/ 57 h 96"/>
                      <a:gd name="T62" fmla="*/ 19 w 268"/>
                      <a:gd name="T63" fmla="*/ 67 h 96"/>
                      <a:gd name="T64" fmla="*/ 10 w 268"/>
                      <a:gd name="T65" fmla="*/ 67 h 96"/>
                      <a:gd name="T66" fmla="*/ 0 w 268"/>
                      <a:gd name="T67" fmla="*/ 57 h 96"/>
                      <a:gd name="T68" fmla="*/ 0 w 268"/>
                      <a:gd name="T69" fmla="*/ 57 h 96"/>
                      <a:gd name="T70" fmla="*/ 0 w 268"/>
                      <a:gd name="T71" fmla="*/ 48 h 96"/>
                      <a:gd name="T72" fmla="*/ 10 w 268"/>
                      <a:gd name="T73" fmla="*/ 38 h 96"/>
                      <a:gd name="T74" fmla="*/ 19 w 268"/>
                      <a:gd name="T75" fmla="*/ 38 h 96"/>
                      <a:gd name="T76" fmla="*/ 29 w 268"/>
                      <a:gd name="T77" fmla="*/ 38 h 96"/>
                      <a:gd name="T78" fmla="*/ 39 w 268"/>
                      <a:gd name="T79" fmla="*/ 38 h 96"/>
                      <a:gd name="T80" fmla="*/ 39 w 268"/>
                      <a:gd name="T81" fmla="*/ 29 h 96"/>
                      <a:gd name="T82" fmla="*/ 39 w 268"/>
                      <a:gd name="T83" fmla="*/ 19 h 96"/>
                      <a:gd name="T84" fmla="*/ 39 w 268"/>
                      <a:gd name="T85" fmla="*/ 10 h 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8"/>
                      <a:gd name="T130" fmla="*/ 0 h 96"/>
                      <a:gd name="T131" fmla="*/ 268 w 268"/>
                      <a:gd name="T132" fmla="*/ 96 h 9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8" h="96">
                        <a:moveTo>
                          <a:pt x="39" y="10"/>
                        </a:moveTo>
                        <a:lnTo>
                          <a:pt x="39" y="0"/>
                        </a:lnTo>
                        <a:lnTo>
                          <a:pt x="48" y="0"/>
                        </a:lnTo>
                        <a:lnTo>
                          <a:pt x="58" y="10"/>
                        </a:lnTo>
                        <a:lnTo>
                          <a:pt x="67" y="10"/>
                        </a:lnTo>
                        <a:lnTo>
                          <a:pt x="77" y="10"/>
                        </a:lnTo>
                        <a:lnTo>
                          <a:pt x="77" y="0"/>
                        </a:lnTo>
                        <a:lnTo>
                          <a:pt x="86" y="0"/>
                        </a:lnTo>
                        <a:lnTo>
                          <a:pt x="96" y="0"/>
                        </a:lnTo>
                        <a:lnTo>
                          <a:pt x="105" y="0"/>
                        </a:lnTo>
                        <a:lnTo>
                          <a:pt x="105" y="10"/>
                        </a:lnTo>
                        <a:lnTo>
                          <a:pt x="105" y="19"/>
                        </a:lnTo>
                        <a:lnTo>
                          <a:pt x="105" y="29"/>
                        </a:lnTo>
                        <a:lnTo>
                          <a:pt x="115" y="29"/>
                        </a:lnTo>
                        <a:lnTo>
                          <a:pt x="125" y="29"/>
                        </a:lnTo>
                        <a:lnTo>
                          <a:pt x="134" y="29"/>
                        </a:lnTo>
                        <a:lnTo>
                          <a:pt x="144" y="29"/>
                        </a:lnTo>
                        <a:lnTo>
                          <a:pt x="153" y="29"/>
                        </a:lnTo>
                        <a:lnTo>
                          <a:pt x="153" y="19"/>
                        </a:lnTo>
                        <a:lnTo>
                          <a:pt x="153" y="10"/>
                        </a:lnTo>
                        <a:lnTo>
                          <a:pt x="163" y="10"/>
                        </a:lnTo>
                        <a:lnTo>
                          <a:pt x="163" y="0"/>
                        </a:lnTo>
                        <a:lnTo>
                          <a:pt x="172" y="0"/>
                        </a:lnTo>
                        <a:lnTo>
                          <a:pt x="182" y="0"/>
                        </a:lnTo>
                        <a:lnTo>
                          <a:pt x="191" y="0"/>
                        </a:lnTo>
                        <a:lnTo>
                          <a:pt x="201" y="0"/>
                        </a:lnTo>
                        <a:lnTo>
                          <a:pt x="211" y="0"/>
                        </a:lnTo>
                        <a:lnTo>
                          <a:pt x="239" y="0"/>
                        </a:lnTo>
                        <a:lnTo>
                          <a:pt x="268" y="96"/>
                        </a:lnTo>
                        <a:lnTo>
                          <a:pt x="39" y="96"/>
                        </a:lnTo>
                        <a:lnTo>
                          <a:pt x="39" y="86"/>
                        </a:lnTo>
                        <a:lnTo>
                          <a:pt x="48" y="77"/>
                        </a:lnTo>
                        <a:lnTo>
                          <a:pt x="48" y="67"/>
                        </a:lnTo>
                        <a:lnTo>
                          <a:pt x="48" y="57"/>
                        </a:lnTo>
                        <a:lnTo>
                          <a:pt x="39" y="57"/>
                        </a:lnTo>
                        <a:lnTo>
                          <a:pt x="29" y="57"/>
                        </a:lnTo>
                        <a:lnTo>
                          <a:pt x="29" y="67"/>
                        </a:lnTo>
                        <a:lnTo>
                          <a:pt x="19" y="67"/>
                        </a:lnTo>
                        <a:lnTo>
                          <a:pt x="10" y="67"/>
                        </a:lnTo>
                        <a:lnTo>
                          <a:pt x="0" y="67"/>
                        </a:lnTo>
                        <a:lnTo>
                          <a:pt x="0" y="57"/>
                        </a:lnTo>
                        <a:lnTo>
                          <a:pt x="0" y="48"/>
                        </a:lnTo>
                        <a:lnTo>
                          <a:pt x="10" y="48"/>
                        </a:lnTo>
                        <a:lnTo>
                          <a:pt x="10" y="38"/>
                        </a:lnTo>
                        <a:lnTo>
                          <a:pt x="19" y="38"/>
                        </a:lnTo>
                        <a:lnTo>
                          <a:pt x="29" y="38"/>
                        </a:lnTo>
                        <a:lnTo>
                          <a:pt x="39" y="38"/>
                        </a:lnTo>
                        <a:lnTo>
                          <a:pt x="39" y="29"/>
                        </a:lnTo>
                        <a:lnTo>
                          <a:pt x="39" y="19"/>
                        </a:lnTo>
                        <a:lnTo>
                          <a:pt x="39" y="10"/>
                        </a:lnTo>
                        <a:close/>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06" name="Freeform 112"/>
                  <p:cNvSpPr>
                    <a:spLocks/>
                  </p:cNvSpPr>
                  <p:nvPr/>
                </p:nvSpPr>
                <p:spPr bwMode="auto">
                  <a:xfrm>
                    <a:off x="2554" y="2923"/>
                    <a:ext cx="268" cy="96"/>
                  </a:xfrm>
                  <a:custGeom>
                    <a:avLst/>
                    <a:gdLst>
                      <a:gd name="T0" fmla="*/ 48 w 268"/>
                      <a:gd name="T1" fmla="*/ 0 h 96"/>
                      <a:gd name="T2" fmla="*/ 58 w 268"/>
                      <a:gd name="T3" fmla="*/ 10 h 96"/>
                      <a:gd name="T4" fmla="*/ 67 w 268"/>
                      <a:gd name="T5" fmla="*/ 10 h 96"/>
                      <a:gd name="T6" fmla="*/ 77 w 268"/>
                      <a:gd name="T7" fmla="*/ 10 h 96"/>
                      <a:gd name="T8" fmla="*/ 86 w 268"/>
                      <a:gd name="T9" fmla="*/ 0 h 96"/>
                      <a:gd name="T10" fmla="*/ 86 w 268"/>
                      <a:gd name="T11" fmla="*/ 0 h 96"/>
                      <a:gd name="T12" fmla="*/ 96 w 268"/>
                      <a:gd name="T13" fmla="*/ 0 h 96"/>
                      <a:gd name="T14" fmla="*/ 105 w 268"/>
                      <a:gd name="T15" fmla="*/ 0 h 96"/>
                      <a:gd name="T16" fmla="*/ 105 w 268"/>
                      <a:gd name="T17" fmla="*/ 10 h 96"/>
                      <a:gd name="T18" fmla="*/ 105 w 268"/>
                      <a:gd name="T19" fmla="*/ 19 h 96"/>
                      <a:gd name="T20" fmla="*/ 115 w 268"/>
                      <a:gd name="T21" fmla="*/ 29 h 96"/>
                      <a:gd name="T22" fmla="*/ 125 w 268"/>
                      <a:gd name="T23" fmla="*/ 29 h 96"/>
                      <a:gd name="T24" fmla="*/ 134 w 268"/>
                      <a:gd name="T25" fmla="*/ 29 h 96"/>
                      <a:gd name="T26" fmla="*/ 144 w 268"/>
                      <a:gd name="T27" fmla="*/ 29 h 96"/>
                      <a:gd name="T28" fmla="*/ 153 w 268"/>
                      <a:gd name="T29" fmla="*/ 19 h 96"/>
                      <a:gd name="T30" fmla="*/ 153 w 268"/>
                      <a:gd name="T31" fmla="*/ 10 h 96"/>
                      <a:gd name="T32" fmla="*/ 163 w 268"/>
                      <a:gd name="T33" fmla="*/ 0 h 96"/>
                      <a:gd name="T34" fmla="*/ 163 w 268"/>
                      <a:gd name="T35" fmla="*/ 0 h 96"/>
                      <a:gd name="T36" fmla="*/ 182 w 268"/>
                      <a:gd name="T37" fmla="*/ 0 h 96"/>
                      <a:gd name="T38" fmla="*/ 191 w 268"/>
                      <a:gd name="T39" fmla="*/ 0 h 96"/>
                      <a:gd name="T40" fmla="*/ 201 w 268"/>
                      <a:gd name="T41" fmla="*/ 0 h 96"/>
                      <a:gd name="T42" fmla="*/ 211 w 268"/>
                      <a:gd name="T43" fmla="*/ 0 h 96"/>
                      <a:gd name="T44" fmla="*/ 39 w 268"/>
                      <a:gd name="T45" fmla="*/ 96 h 96"/>
                      <a:gd name="T46" fmla="*/ 39 w 268"/>
                      <a:gd name="T47" fmla="*/ 86 h 96"/>
                      <a:gd name="T48" fmla="*/ 39 w 268"/>
                      <a:gd name="T49" fmla="*/ 86 h 96"/>
                      <a:gd name="T50" fmla="*/ 48 w 268"/>
                      <a:gd name="T51" fmla="*/ 77 h 96"/>
                      <a:gd name="T52" fmla="*/ 48 w 268"/>
                      <a:gd name="T53" fmla="*/ 77 h 96"/>
                      <a:gd name="T54" fmla="*/ 48 w 268"/>
                      <a:gd name="T55" fmla="*/ 67 h 96"/>
                      <a:gd name="T56" fmla="*/ 48 w 268"/>
                      <a:gd name="T57" fmla="*/ 57 h 96"/>
                      <a:gd name="T58" fmla="*/ 39 w 268"/>
                      <a:gd name="T59" fmla="*/ 57 h 96"/>
                      <a:gd name="T60" fmla="*/ 29 w 268"/>
                      <a:gd name="T61" fmla="*/ 57 h 96"/>
                      <a:gd name="T62" fmla="*/ 19 w 268"/>
                      <a:gd name="T63" fmla="*/ 67 h 96"/>
                      <a:gd name="T64" fmla="*/ 10 w 268"/>
                      <a:gd name="T65" fmla="*/ 67 h 96"/>
                      <a:gd name="T66" fmla="*/ 0 w 268"/>
                      <a:gd name="T67" fmla="*/ 57 h 96"/>
                      <a:gd name="T68" fmla="*/ 0 w 268"/>
                      <a:gd name="T69" fmla="*/ 57 h 96"/>
                      <a:gd name="T70" fmla="*/ 0 w 268"/>
                      <a:gd name="T71" fmla="*/ 48 h 96"/>
                      <a:gd name="T72" fmla="*/ 10 w 268"/>
                      <a:gd name="T73" fmla="*/ 38 h 96"/>
                      <a:gd name="T74" fmla="*/ 19 w 268"/>
                      <a:gd name="T75" fmla="*/ 38 h 96"/>
                      <a:gd name="T76" fmla="*/ 29 w 268"/>
                      <a:gd name="T77" fmla="*/ 38 h 96"/>
                      <a:gd name="T78" fmla="*/ 39 w 268"/>
                      <a:gd name="T79" fmla="*/ 38 h 96"/>
                      <a:gd name="T80" fmla="*/ 39 w 268"/>
                      <a:gd name="T81" fmla="*/ 29 h 96"/>
                      <a:gd name="T82" fmla="*/ 39 w 268"/>
                      <a:gd name="T83" fmla="*/ 19 h 96"/>
                      <a:gd name="T84" fmla="*/ 39 w 268"/>
                      <a:gd name="T85" fmla="*/ 10 h 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8"/>
                      <a:gd name="T130" fmla="*/ 0 h 96"/>
                      <a:gd name="T131" fmla="*/ 268 w 268"/>
                      <a:gd name="T132" fmla="*/ 96 h 9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8" h="96">
                        <a:moveTo>
                          <a:pt x="39" y="10"/>
                        </a:moveTo>
                        <a:lnTo>
                          <a:pt x="39" y="0"/>
                        </a:lnTo>
                        <a:lnTo>
                          <a:pt x="48" y="0"/>
                        </a:lnTo>
                        <a:lnTo>
                          <a:pt x="58" y="10"/>
                        </a:lnTo>
                        <a:lnTo>
                          <a:pt x="67" y="10"/>
                        </a:lnTo>
                        <a:lnTo>
                          <a:pt x="77" y="10"/>
                        </a:lnTo>
                        <a:lnTo>
                          <a:pt x="77" y="0"/>
                        </a:lnTo>
                        <a:lnTo>
                          <a:pt x="86" y="0"/>
                        </a:lnTo>
                        <a:lnTo>
                          <a:pt x="96" y="0"/>
                        </a:lnTo>
                        <a:lnTo>
                          <a:pt x="105" y="0"/>
                        </a:lnTo>
                        <a:lnTo>
                          <a:pt x="105" y="10"/>
                        </a:lnTo>
                        <a:lnTo>
                          <a:pt x="105" y="19"/>
                        </a:lnTo>
                        <a:lnTo>
                          <a:pt x="105" y="29"/>
                        </a:lnTo>
                        <a:lnTo>
                          <a:pt x="115" y="29"/>
                        </a:lnTo>
                        <a:lnTo>
                          <a:pt x="125" y="29"/>
                        </a:lnTo>
                        <a:lnTo>
                          <a:pt x="134" y="29"/>
                        </a:lnTo>
                        <a:lnTo>
                          <a:pt x="144" y="29"/>
                        </a:lnTo>
                        <a:lnTo>
                          <a:pt x="153" y="29"/>
                        </a:lnTo>
                        <a:lnTo>
                          <a:pt x="153" y="19"/>
                        </a:lnTo>
                        <a:lnTo>
                          <a:pt x="153" y="10"/>
                        </a:lnTo>
                        <a:lnTo>
                          <a:pt x="163" y="10"/>
                        </a:lnTo>
                        <a:lnTo>
                          <a:pt x="163" y="0"/>
                        </a:lnTo>
                        <a:lnTo>
                          <a:pt x="172" y="0"/>
                        </a:lnTo>
                        <a:lnTo>
                          <a:pt x="182" y="0"/>
                        </a:lnTo>
                        <a:lnTo>
                          <a:pt x="191" y="0"/>
                        </a:lnTo>
                        <a:lnTo>
                          <a:pt x="201" y="0"/>
                        </a:lnTo>
                        <a:lnTo>
                          <a:pt x="211" y="0"/>
                        </a:lnTo>
                        <a:lnTo>
                          <a:pt x="239" y="0"/>
                        </a:lnTo>
                        <a:lnTo>
                          <a:pt x="268" y="96"/>
                        </a:lnTo>
                        <a:lnTo>
                          <a:pt x="39" y="96"/>
                        </a:lnTo>
                        <a:lnTo>
                          <a:pt x="39" y="86"/>
                        </a:lnTo>
                        <a:lnTo>
                          <a:pt x="48" y="77"/>
                        </a:lnTo>
                        <a:lnTo>
                          <a:pt x="48" y="67"/>
                        </a:lnTo>
                        <a:lnTo>
                          <a:pt x="48" y="57"/>
                        </a:lnTo>
                        <a:lnTo>
                          <a:pt x="39" y="57"/>
                        </a:lnTo>
                        <a:lnTo>
                          <a:pt x="29" y="57"/>
                        </a:lnTo>
                        <a:lnTo>
                          <a:pt x="29" y="67"/>
                        </a:lnTo>
                        <a:lnTo>
                          <a:pt x="19" y="67"/>
                        </a:lnTo>
                        <a:lnTo>
                          <a:pt x="10" y="67"/>
                        </a:lnTo>
                        <a:lnTo>
                          <a:pt x="0" y="67"/>
                        </a:lnTo>
                        <a:lnTo>
                          <a:pt x="0" y="57"/>
                        </a:lnTo>
                        <a:lnTo>
                          <a:pt x="0" y="48"/>
                        </a:lnTo>
                        <a:lnTo>
                          <a:pt x="10" y="48"/>
                        </a:lnTo>
                        <a:lnTo>
                          <a:pt x="10" y="38"/>
                        </a:lnTo>
                        <a:lnTo>
                          <a:pt x="19" y="38"/>
                        </a:lnTo>
                        <a:lnTo>
                          <a:pt x="29" y="38"/>
                        </a:lnTo>
                        <a:lnTo>
                          <a:pt x="39" y="38"/>
                        </a:lnTo>
                        <a:lnTo>
                          <a:pt x="39" y="29"/>
                        </a:lnTo>
                        <a:lnTo>
                          <a:pt x="39" y="19"/>
                        </a:lnTo>
                        <a:lnTo>
                          <a:pt x="39" y="1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504" name="Rectangle 113"/>
                <p:cNvSpPr>
                  <a:spLocks noChangeArrowheads="1"/>
                </p:cNvSpPr>
                <p:nvPr/>
              </p:nvSpPr>
              <p:spPr bwMode="auto">
                <a:xfrm>
                  <a:off x="2593" y="3028"/>
                  <a:ext cx="229" cy="10"/>
                </a:xfrm>
                <a:prstGeom prst="rect">
                  <a:avLst/>
                </a:prstGeom>
                <a:solidFill>
                  <a:srgbClr val="FE9B03"/>
                </a:solidFill>
                <a:ln w="15875">
                  <a:solidFill>
                    <a:srgbClr val="000000"/>
                  </a:solidFill>
                  <a:miter lim="800000"/>
                  <a:headEnd/>
                  <a:tailEnd/>
                </a:ln>
              </p:spPr>
              <p:txBody>
                <a:bodyPr/>
                <a:lstStyle/>
                <a:p>
                  <a:endParaRPr lang="en-US"/>
                </a:p>
              </p:txBody>
            </p:sp>
          </p:grpSp>
          <p:grpSp>
            <p:nvGrpSpPr>
              <p:cNvPr id="39452" name="Group 114"/>
              <p:cNvGrpSpPr>
                <a:grpSpLocks/>
              </p:cNvGrpSpPr>
              <p:nvPr/>
            </p:nvGrpSpPr>
            <p:grpSpPr bwMode="auto">
              <a:xfrm>
                <a:off x="2688" y="2789"/>
                <a:ext cx="249" cy="86"/>
                <a:chOff x="2688" y="2789"/>
                <a:chExt cx="249" cy="86"/>
              </a:xfrm>
            </p:grpSpPr>
            <p:grpSp>
              <p:nvGrpSpPr>
                <p:cNvPr id="39499" name="Group 115"/>
                <p:cNvGrpSpPr>
                  <a:grpSpLocks/>
                </p:cNvGrpSpPr>
                <p:nvPr/>
              </p:nvGrpSpPr>
              <p:grpSpPr bwMode="auto">
                <a:xfrm>
                  <a:off x="2688" y="2789"/>
                  <a:ext cx="249" cy="77"/>
                  <a:chOff x="2688" y="2789"/>
                  <a:chExt cx="249" cy="77"/>
                </a:xfrm>
              </p:grpSpPr>
              <p:sp>
                <p:nvSpPr>
                  <p:cNvPr id="39501" name="Freeform 116"/>
                  <p:cNvSpPr>
                    <a:spLocks/>
                  </p:cNvSpPr>
                  <p:nvPr/>
                </p:nvSpPr>
                <p:spPr bwMode="auto">
                  <a:xfrm>
                    <a:off x="2688" y="2789"/>
                    <a:ext cx="249" cy="77"/>
                  </a:xfrm>
                  <a:custGeom>
                    <a:avLst/>
                    <a:gdLst>
                      <a:gd name="T0" fmla="*/ 19 w 249"/>
                      <a:gd name="T1" fmla="*/ 10 h 77"/>
                      <a:gd name="T2" fmla="*/ 29 w 249"/>
                      <a:gd name="T3" fmla="*/ 10 h 77"/>
                      <a:gd name="T4" fmla="*/ 38 w 249"/>
                      <a:gd name="T5" fmla="*/ 0 h 77"/>
                      <a:gd name="T6" fmla="*/ 57 w 249"/>
                      <a:gd name="T7" fmla="*/ 0 h 77"/>
                      <a:gd name="T8" fmla="*/ 67 w 249"/>
                      <a:gd name="T9" fmla="*/ 0 h 77"/>
                      <a:gd name="T10" fmla="*/ 77 w 249"/>
                      <a:gd name="T11" fmla="*/ 0 h 77"/>
                      <a:gd name="T12" fmla="*/ 86 w 249"/>
                      <a:gd name="T13" fmla="*/ 0 h 77"/>
                      <a:gd name="T14" fmla="*/ 96 w 249"/>
                      <a:gd name="T15" fmla="*/ 0 h 77"/>
                      <a:gd name="T16" fmla="*/ 105 w 249"/>
                      <a:gd name="T17" fmla="*/ 0 h 77"/>
                      <a:gd name="T18" fmla="*/ 105 w 249"/>
                      <a:gd name="T19" fmla="*/ 0 h 77"/>
                      <a:gd name="T20" fmla="*/ 115 w 249"/>
                      <a:gd name="T21" fmla="*/ 0 h 77"/>
                      <a:gd name="T22" fmla="*/ 105 w 249"/>
                      <a:gd name="T23" fmla="*/ 10 h 77"/>
                      <a:gd name="T24" fmla="*/ 105 w 249"/>
                      <a:gd name="T25" fmla="*/ 10 h 77"/>
                      <a:gd name="T26" fmla="*/ 105 w 249"/>
                      <a:gd name="T27" fmla="*/ 19 h 77"/>
                      <a:gd name="T28" fmla="*/ 105 w 249"/>
                      <a:gd name="T29" fmla="*/ 19 h 77"/>
                      <a:gd name="T30" fmla="*/ 105 w 249"/>
                      <a:gd name="T31" fmla="*/ 19 h 77"/>
                      <a:gd name="T32" fmla="*/ 115 w 249"/>
                      <a:gd name="T33" fmla="*/ 29 h 77"/>
                      <a:gd name="T34" fmla="*/ 115 w 249"/>
                      <a:gd name="T35" fmla="*/ 29 h 77"/>
                      <a:gd name="T36" fmla="*/ 124 w 249"/>
                      <a:gd name="T37" fmla="*/ 29 h 77"/>
                      <a:gd name="T38" fmla="*/ 134 w 249"/>
                      <a:gd name="T39" fmla="*/ 29 h 77"/>
                      <a:gd name="T40" fmla="*/ 143 w 249"/>
                      <a:gd name="T41" fmla="*/ 19 h 77"/>
                      <a:gd name="T42" fmla="*/ 143 w 249"/>
                      <a:gd name="T43" fmla="*/ 19 h 77"/>
                      <a:gd name="T44" fmla="*/ 153 w 249"/>
                      <a:gd name="T45" fmla="*/ 19 h 77"/>
                      <a:gd name="T46" fmla="*/ 153 w 249"/>
                      <a:gd name="T47" fmla="*/ 10 h 77"/>
                      <a:gd name="T48" fmla="*/ 153 w 249"/>
                      <a:gd name="T49" fmla="*/ 10 h 77"/>
                      <a:gd name="T50" fmla="*/ 153 w 249"/>
                      <a:gd name="T51" fmla="*/ 10 h 77"/>
                      <a:gd name="T52" fmla="*/ 163 w 249"/>
                      <a:gd name="T53" fmla="*/ 0 h 77"/>
                      <a:gd name="T54" fmla="*/ 172 w 249"/>
                      <a:gd name="T55" fmla="*/ 0 h 77"/>
                      <a:gd name="T56" fmla="*/ 191 w 249"/>
                      <a:gd name="T57" fmla="*/ 0 h 77"/>
                      <a:gd name="T58" fmla="*/ 210 w 249"/>
                      <a:gd name="T59" fmla="*/ 0 h 77"/>
                      <a:gd name="T60" fmla="*/ 239 w 249"/>
                      <a:gd name="T61" fmla="*/ 0 h 77"/>
                      <a:gd name="T62" fmla="*/ 239 w 249"/>
                      <a:gd name="T63" fmla="*/ 0 h 77"/>
                      <a:gd name="T64" fmla="*/ 239 w 249"/>
                      <a:gd name="T65" fmla="*/ 10 h 77"/>
                      <a:gd name="T66" fmla="*/ 239 w 249"/>
                      <a:gd name="T67" fmla="*/ 19 h 77"/>
                      <a:gd name="T68" fmla="*/ 249 w 249"/>
                      <a:gd name="T69" fmla="*/ 19 h 77"/>
                      <a:gd name="T70" fmla="*/ 239 w 249"/>
                      <a:gd name="T71" fmla="*/ 29 h 77"/>
                      <a:gd name="T72" fmla="*/ 239 w 249"/>
                      <a:gd name="T73" fmla="*/ 29 h 77"/>
                      <a:gd name="T74" fmla="*/ 239 w 249"/>
                      <a:gd name="T75" fmla="*/ 29 h 77"/>
                      <a:gd name="T76" fmla="*/ 230 w 249"/>
                      <a:gd name="T77" fmla="*/ 29 h 77"/>
                      <a:gd name="T78" fmla="*/ 220 w 249"/>
                      <a:gd name="T79" fmla="*/ 29 h 77"/>
                      <a:gd name="T80" fmla="*/ 220 w 249"/>
                      <a:gd name="T81" fmla="*/ 29 h 77"/>
                      <a:gd name="T82" fmla="*/ 210 w 249"/>
                      <a:gd name="T83" fmla="*/ 29 h 77"/>
                      <a:gd name="T84" fmla="*/ 210 w 249"/>
                      <a:gd name="T85" fmla="*/ 29 h 77"/>
                      <a:gd name="T86" fmla="*/ 201 w 249"/>
                      <a:gd name="T87" fmla="*/ 29 h 77"/>
                      <a:gd name="T88" fmla="*/ 201 w 249"/>
                      <a:gd name="T89" fmla="*/ 29 h 77"/>
                      <a:gd name="T90" fmla="*/ 201 w 249"/>
                      <a:gd name="T91" fmla="*/ 38 h 77"/>
                      <a:gd name="T92" fmla="*/ 201 w 249"/>
                      <a:gd name="T93" fmla="*/ 38 h 77"/>
                      <a:gd name="T94" fmla="*/ 210 w 249"/>
                      <a:gd name="T95" fmla="*/ 48 h 77"/>
                      <a:gd name="T96" fmla="*/ 210 w 249"/>
                      <a:gd name="T97" fmla="*/ 48 h 77"/>
                      <a:gd name="T98" fmla="*/ 220 w 249"/>
                      <a:gd name="T99" fmla="*/ 48 h 77"/>
                      <a:gd name="T100" fmla="*/ 230 w 249"/>
                      <a:gd name="T101" fmla="*/ 48 h 77"/>
                      <a:gd name="T102" fmla="*/ 230 w 249"/>
                      <a:gd name="T103" fmla="*/ 48 h 77"/>
                      <a:gd name="T104" fmla="*/ 239 w 249"/>
                      <a:gd name="T105" fmla="*/ 48 h 77"/>
                      <a:gd name="T106" fmla="*/ 239 w 249"/>
                      <a:gd name="T107" fmla="*/ 57 h 77"/>
                      <a:gd name="T108" fmla="*/ 239 w 249"/>
                      <a:gd name="T109" fmla="*/ 57 h 77"/>
                      <a:gd name="T110" fmla="*/ 239 w 249"/>
                      <a:gd name="T111" fmla="*/ 57 h 77"/>
                      <a:gd name="T112" fmla="*/ 239 w 249"/>
                      <a:gd name="T113" fmla="*/ 67 h 77"/>
                      <a:gd name="T114" fmla="*/ 230 w 249"/>
                      <a:gd name="T115" fmla="*/ 67 h 77"/>
                      <a:gd name="T116" fmla="*/ 230 w 249"/>
                      <a:gd name="T117" fmla="*/ 77 h 77"/>
                      <a:gd name="T118" fmla="*/ 0 w 249"/>
                      <a:gd name="T119" fmla="*/ 77 h 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49"/>
                      <a:gd name="T181" fmla="*/ 0 h 77"/>
                      <a:gd name="T182" fmla="*/ 249 w 249"/>
                      <a:gd name="T183" fmla="*/ 77 h 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49" h="77">
                        <a:moveTo>
                          <a:pt x="0" y="77"/>
                        </a:moveTo>
                        <a:lnTo>
                          <a:pt x="19" y="10"/>
                        </a:lnTo>
                        <a:lnTo>
                          <a:pt x="29" y="10"/>
                        </a:lnTo>
                        <a:lnTo>
                          <a:pt x="38" y="0"/>
                        </a:lnTo>
                        <a:lnTo>
                          <a:pt x="48" y="0"/>
                        </a:lnTo>
                        <a:lnTo>
                          <a:pt x="57" y="0"/>
                        </a:lnTo>
                        <a:lnTo>
                          <a:pt x="67" y="0"/>
                        </a:lnTo>
                        <a:lnTo>
                          <a:pt x="77" y="0"/>
                        </a:lnTo>
                        <a:lnTo>
                          <a:pt x="86" y="0"/>
                        </a:lnTo>
                        <a:lnTo>
                          <a:pt x="96" y="0"/>
                        </a:lnTo>
                        <a:lnTo>
                          <a:pt x="105" y="0"/>
                        </a:lnTo>
                        <a:lnTo>
                          <a:pt x="115" y="0"/>
                        </a:lnTo>
                        <a:lnTo>
                          <a:pt x="105" y="10"/>
                        </a:lnTo>
                        <a:lnTo>
                          <a:pt x="105" y="19"/>
                        </a:lnTo>
                        <a:lnTo>
                          <a:pt x="115" y="29"/>
                        </a:lnTo>
                        <a:lnTo>
                          <a:pt x="124" y="29"/>
                        </a:lnTo>
                        <a:lnTo>
                          <a:pt x="134" y="29"/>
                        </a:lnTo>
                        <a:lnTo>
                          <a:pt x="134" y="19"/>
                        </a:lnTo>
                        <a:lnTo>
                          <a:pt x="143" y="19"/>
                        </a:lnTo>
                        <a:lnTo>
                          <a:pt x="153" y="19"/>
                        </a:lnTo>
                        <a:lnTo>
                          <a:pt x="153" y="10"/>
                        </a:lnTo>
                        <a:lnTo>
                          <a:pt x="163" y="0"/>
                        </a:lnTo>
                        <a:lnTo>
                          <a:pt x="172" y="0"/>
                        </a:lnTo>
                        <a:lnTo>
                          <a:pt x="182" y="0"/>
                        </a:lnTo>
                        <a:lnTo>
                          <a:pt x="191" y="0"/>
                        </a:lnTo>
                        <a:lnTo>
                          <a:pt x="201" y="0"/>
                        </a:lnTo>
                        <a:lnTo>
                          <a:pt x="210" y="0"/>
                        </a:lnTo>
                        <a:lnTo>
                          <a:pt x="220" y="0"/>
                        </a:lnTo>
                        <a:lnTo>
                          <a:pt x="239" y="0"/>
                        </a:lnTo>
                        <a:lnTo>
                          <a:pt x="239" y="10"/>
                        </a:lnTo>
                        <a:lnTo>
                          <a:pt x="239" y="19"/>
                        </a:lnTo>
                        <a:lnTo>
                          <a:pt x="249" y="19"/>
                        </a:lnTo>
                        <a:lnTo>
                          <a:pt x="249" y="29"/>
                        </a:lnTo>
                        <a:lnTo>
                          <a:pt x="239" y="29"/>
                        </a:lnTo>
                        <a:lnTo>
                          <a:pt x="230" y="29"/>
                        </a:lnTo>
                        <a:lnTo>
                          <a:pt x="220" y="29"/>
                        </a:lnTo>
                        <a:lnTo>
                          <a:pt x="210" y="29"/>
                        </a:lnTo>
                        <a:lnTo>
                          <a:pt x="201" y="29"/>
                        </a:lnTo>
                        <a:lnTo>
                          <a:pt x="201" y="38"/>
                        </a:lnTo>
                        <a:lnTo>
                          <a:pt x="210" y="48"/>
                        </a:lnTo>
                        <a:lnTo>
                          <a:pt x="220" y="48"/>
                        </a:lnTo>
                        <a:lnTo>
                          <a:pt x="230" y="48"/>
                        </a:lnTo>
                        <a:lnTo>
                          <a:pt x="239" y="48"/>
                        </a:lnTo>
                        <a:lnTo>
                          <a:pt x="239" y="57"/>
                        </a:lnTo>
                        <a:lnTo>
                          <a:pt x="239" y="67"/>
                        </a:lnTo>
                        <a:lnTo>
                          <a:pt x="230" y="67"/>
                        </a:lnTo>
                        <a:lnTo>
                          <a:pt x="230" y="77"/>
                        </a:lnTo>
                        <a:lnTo>
                          <a:pt x="0" y="77"/>
                        </a:lnTo>
                        <a:close/>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02" name="Freeform 117"/>
                  <p:cNvSpPr>
                    <a:spLocks/>
                  </p:cNvSpPr>
                  <p:nvPr/>
                </p:nvSpPr>
                <p:spPr bwMode="auto">
                  <a:xfrm>
                    <a:off x="2688" y="2789"/>
                    <a:ext cx="249" cy="77"/>
                  </a:xfrm>
                  <a:custGeom>
                    <a:avLst/>
                    <a:gdLst>
                      <a:gd name="T0" fmla="*/ 19 w 249"/>
                      <a:gd name="T1" fmla="*/ 10 h 77"/>
                      <a:gd name="T2" fmla="*/ 29 w 249"/>
                      <a:gd name="T3" fmla="*/ 10 h 77"/>
                      <a:gd name="T4" fmla="*/ 38 w 249"/>
                      <a:gd name="T5" fmla="*/ 0 h 77"/>
                      <a:gd name="T6" fmla="*/ 57 w 249"/>
                      <a:gd name="T7" fmla="*/ 0 h 77"/>
                      <a:gd name="T8" fmla="*/ 67 w 249"/>
                      <a:gd name="T9" fmla="*/ 0 h 77"/>
                      <a:gd name="T10" fmla="*/ 77 w 249"/>
                      <a:gd name="T11" fmla="*/ 0 h 77"/>
                      <a:gd name="T12" fmla="*/ 86 w 249"/>
                      <a:gd name="T13" fmla="*/ 0 h 77"/>
                      <a:gd name="T14" fmla="*/ 96 w 249"/>
                      <a:gd name="T15" fmla="*/ 0 h 77"/>
                      <a:gd name="T16" fmla="*/ 105 w 249"/>
                      <a:gd name="T17" fmla="*/ 0 h 77"/>
                      <a:gd name="T18" fmla="*/ 105 w 249"/>
                      <a:gd name="T19" fmla="*/ 0 h 77"/>
                      <a:gd name="T20" fmla="*/ 115 w 249"/>
                      <a:gd name="T21" fmla="*/ 0 h 77"/>
                      <a:gd name="T22" fmla="*/ 105 w 249"/>
                      <a:gd name="T23" fmla="*/ 10 h 77"/>
                      <a:gd name="T24" fmla="*/ 105 w 249"/>
                      <a:gd name="T25" fmla="*/ 10 h 77"/>
                      <a:gd name="T26" fmla="*/ 105 w 249"/>
                      <a:gd name="T27" fmla="*/ 19 h 77"/>
                      <a:gd name="T28" fmla="*/ 105 w 249"/>
                      <a:gd name="T29" fmla="*/ 19 h 77"/>
                      <a:gd name="T30" fmla="*/ 105 w 249"/>
                      <a:gd name="T31" fmla="*/ 19 h 77"/>
                      <a:gd name="T32" fmla="*/ 115 w 249"/>
                      <a:gd name="T33" fmla="*/ 29 h 77"/>
                      <a:gd name="T34" fmla="*/ 115 w 249"/>
                      <a:gd name="T35" fmla="*/ 29 h 77"/>
                      <a:gd name="T36" fmla="*/ 124 w 249"/>
                      <a:gd name="T37" fmla="*/ 29 h 77"/>
                      <a:gd name="T38" fmla="*/ 134 w 249"/>
                      <a:gd name="T39" fmla="*/ 29 h 77"/>
                      <a:gd name="T40" fmla="*/ 143 w 249"/>
                      <a:gd name="T41" fmla="*/ 19 h 77"/>
                      <a:gd name="T42" fmla="*/ 143 w 249"/>
                      <a:gd name="T43" fmla="*/ 19 h 77"/>
                      <a:gd name="T44" fmla="*/ 153 w 249"/>
                      <a:gd name="T45" fmla="*/ 19 h 77"/>
                      <a:gd name="T46" fmla="*/ 153 w 249"/>
                      <a:gd name="T47" fmla="*/ 10 h 77"/>
                      <a:gd name="T48" fmla="*/ 153 w 249"/>
                      <a:gd name="T49" fmla="*/ 10 h 77"/>
                      <a:gd name="T50" fmla="*/ 153 w 249"/>
                      <a:gd name="T51" fmla="*/ 10 h 77"/>
                      <a:gd name="T52" fmla="*/ 163 w 249"/>
                      <a:gd name="T53" fmla="*/ 0 h 77"/>
                      <a:gd name="T54" fmla="*/ 172 w 249"/>
                      <a:gd name="T55" fmla="*/ 0 h 77"/>
                      <a:gd name="T56" fmla="*/ 191 w 249"/>
                      <a:gd name="T57" fmla="*/ 0 h 77"/>
                      <a:gd name="T58" fmla="*/ 210 w 249"/>
                      <a:gd name="T59" fmla="*/ 0 h 77"/>
                      <a:gd name="T60" fmla="*/ 239 w 249"/>
                      <a:gd name="T61" fmla="*/ 0 h 77"/>
                      <a:gd name="T62" fmla="*/ 239 w 249"/>
                      <a:gd name="T63" fmla="*/ 0 h 77"/>
                      <a:gd name="T64" fmla="*/ 239 w 249"/>
                      <a:gd name="T65" fmla="*/ 10 h 77"/>
                      <a:gd name="T66" fmla="*/ 239 w 249"/>
                      <a:gd name="T67" fmla="*/ 19 h 77"/>
                      <a:gd name="T68" fmla="*/ 249 w 249"/>
                      <a:gd name="T69" fmla="*/ 19 h 77"/>
                      <a:gd name="T70" fmla="*/ 239 w 249"/>
                      <a:gd name="T71" fmla="*/ 29 h 77"/>
                      <a:gd name="T72" fmla="*/ 239 w 249"/>
                      <a:gd name="T73" fmla="*/ 29 h 77"/>
                      <a:gd name="T74" fmla="*/ 239 w 249"/>
                      <a:gd name="T75" fmla="*/ 29 h 77"/>
                      <a:gd name="T76" fmla="*/ 230 w 249"/>
                      <a:gd name="T77" fmla="*/ 29 h 77"/>
                      <a:gd name="T78" fmla="*/ 220 w 249"/>
                      <a:gd name="T79" fmla="*/ 29 h 77"/>
                      <a:gd name="T80" fmla="*/ 220 w 249"/>
                      <a:gd name="T81" fmla="*/ 29 h 77"/>
                      <a:gd name="T82" fmla="*/ 210 w 249"/>
                      <a:gd name="T83" fmla="*/ 29 h 77"/>
                      <a:gd name="T84" fmla="*/ 210 w 249"/>
                      <a:gd name="T85" fmla="*/ 29 h 77"/>
                      <a:gd name="T86" fmla="*/ 201 w 249"/>
                      <a:gd name="T87" fmla="*/ 29 h 77"/>
                      <a:gd name="T88" fmla="*/ 201 w 249"/>
                      <a:gd name="T89" fmla="*/ 29 h 77"/>
                      <a:gd name="T90" fmla="*/ 201 w 249"/>
                      <a:gd name="T91" fmla="*/ 38 h 77"/>
                      <a:gd name="T92" fmla="*/ 201 w 249"/>
                      <a:gd name="T93" fmla="*/ 38 h 77"/>
                      <a:gd name="T94" fmla="*/ 210 w 249"/>
                      <a:gd name="T95" fmla="*/ 48 h 77"/>
                      <a:gd name="T96" fmla="*/ 210 w 249"/>
                      <a:gd name="T97" fmla="*/ 48 h 77"/>
                      <a:gd name="T98" fmla="*/ 220 w 249"/>
                      <a:gd name="T99" fmla="*/ 48 h 77"/>
                      <a:gd name="T100" fmla="*/ 230 w 249"/>
                      <a:gd name="T101" fmla="*/ 48 h 77"/>
                      <a:gd name="T102" fmla="*/ 230 w 249"/>
                      <a:gd name="T103" fmla="*/ 48 h 77"/>
                      <a:gd name="T104" fmla="*/ 239 w 249"/>
                      <a:gd name="T105" fmla="*/ 48 h 77"/>
                      <a:gd name="T106" fmla="*/ 239 w 249"/>
                      <a:gd name="T107" fmla="*/ 57 h 77"/>
                      <a:gd name="T108" fmla="*/ 239 w 249"/>
                      <a:gd name="T109" fmla="*/ 57 h 77"/>
                      <a:gd name="T110" fmla="*/ 239 w 249"/>
                      <a:gd name="T111" fmla="*/ 57 h 77"/>
                      <a:gd name="T112" fmla="*/ 239 w 249"/>
                      <a:gd name="T113" fmla="*/ 67 h 77"/>
                      <a:gd name="T114" fmla="*/ 230 w 249"/>
                      <a:gd name="T115" fmla="*/ 67 h 77"/>
                      <a:gd name="T116" fmla="*/ 230 w 249"/>
                      <a:gd name="T117" fmla="*/ 77 h 77"/>
                      <a:gd name="T118" fmla="*/ 0 w 249"/>
                      <a:gd name="T119" fmla="*/ 77 h 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49"/>
                      <a:gd name="T181" fmla="*/ 0 h 77"/>
                      <a:gd name="T182" fmla="*/ 249 w 249"/>
                      <a:gd name="T183" fmla="*/ 77 h 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49" h="77">
                        <a:moveTo>
                          <a:pt x="0" y="77"/>
                        </a:moveTo>
                        <a:lnTo>
                          <a:pt x="19" y="10"/>
                        </a:lnTo>
                        <a:lnTo>
                          <a:pt x="29" y="10"/>
                        </a:lnTo>
                        <a:lnTo>
                          <a:pt x="38" y="0"/>
                        </a:lnTo>
                        <a:lnTo>
                          <a:pt x="48" y="0"/>
                        </a:lnTo>
                        <a:lnTo>
                          <a:pt x="57" y="0"/>
                        </a:lnTo>
                        <a:lnTo>
                          <a:pt x="67" y="0"/>
                        </a:lnTo>
                        <a:lnTo>
                          <a:pt x="77" y="0"/>
                        </a:lnTo>
                        <a:lnTo>
                          <a:pt x="86" y="0"/>
                        </a:lnTo>
                        <a:lnTo>
                          <a:pt x="96" y="0"/>
                        </a:lnTo>
                        <a:lnTo>
                          <a:pt x="105" y="0"/>
                        </a:lnTo>
                        <a:lnTo>
                          <a:pt x="115" y="0"/>
                        </a:lnTo>
                        <a:lnTo>
                          <a:pt x="105" y="10"/>
                        </a:lnTo>
                        <a:lnTo>
                          <a:pt x="105" y="19"/>
                        </a:lnTo>
                        <a:lnTo>
                          <a:pt x="115" y="29"/>
                        </a:lnTo>
                        <a:lnTo>
                          <a:pt x="124" y="29"/>
                        </a:lnTo>
                        <a:lnTo>
                          <a:pt x="134" y="29"/>
                        </a:lnTo>
                        <a:lnTo>
                          <a:pt x="134" y="19"/>
                        </a:lnTo>
                        <a:lnTo>
                          <a:pt x="143" y="19"/>
                        </a:lnTo>
                        <a:lnTo>
                          <a:pt x="153" y="19"/>
                        </a:lnTo>
                        <a:lnTo>
                          <a:pt x="153" y="10"/>
                        </a:lnTo>
                        <a:lnTo>
                          <a:pt x="163" y="0"/>
                        </a:lnTo>
                        <a:lnTo>
                          <a:pt x="172" y="0"/>
                        </a:lnTo>
                        <a:lnTo>
                          <a:pt x="182" y="0"/>
                        </a:lnTo>
                        <a:lnTo>
                          <a:pt x="191" y="0"/>
                        </a:lnTo>
                        <a:lnTo>
                          <a:pt x="201" y="0"/>
                        </a:lnTo>
                        <a:lnTo>
                          <a:pt x="210" y="0"/>
                        </a:lnTo>
                        <a:lnTo>
                          <a:pt x="220" y="0"/>
                        </a:lnTo>
                        <a:lnTo>
                          <a:pt x="239" y="0"/>
                        </a:lnTo>
                        <a:lnTo>
                          <a:pt x="239" y="10"/>
                        </a:lnTo>
                        <a:lnTo>
                          <a:pt x="239" y="19"/>
                        </a:lnTo>
                        <a:lnTo>
                          <a:pt x="249" y="19"/>
                        </a:lnTo>
                        <a:lnTo>
                          <a:pt x="249" y="29"/>
                        </a:lnTo>
                        <a:lnTo>
                          <a:pt x="239" y="29"/>
                        </a:lnTo>
                        <a:lnTo>
                          <a:pt x="230" y="29"/>
                        </a:lnTo>
                        <a:lnTo>
                          <a:pt x="220" y="29"/>
                        </a:lnTo>
                        <a:lnTo>
                          <a:pt x="210" y="29"/>
                        </a:lnTo>
                        <a:lnTo>
                          <a:pt x="201" y="29"/>
                        </a:lnTo>
                        <a:lnTo>
                          <a:pt x="201" y="38"/>
                        </a:lnTo>
                        <a:lnTo>
                          <a:pt x="210" y="48"/>
                        </a:lnTo>
                        <a:lnTo>
                          <a:pt x="220" y="48"/>
                        </a:lnTo>
                        <a:lnTo>
                          <a:pt x="230" y="48"/>
                        </a:lnTo>
                        <a:lnTo>
                          <a:pt x="239" y="48"/>
                        </a:lnTo>
                        <a:lnTo>
                          <a:pt x="239" y="57"/>
                        </a:lnTo>
                        <a:lnTo>
                          <a:pt x="239" y="67"/>
                        </a:lnTo>
                        <a:lnTo>
                          <a:pt x="230" y="67"/>
                        </a:lnTo>
                        <a:lnTo>
                          <a:pt x="230" y="77"/>
                        </a:lnTo>
                        <a:lnTo>
                          <a:pt x="0" y="7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500" name="Rectangle 118"/>
                <p:cNvSpPr>
                  <a:spLocks noChangeArrowheads="1"/>
                </p:cNvSpPr>
                <p:nvPr/>
              </p:nvSpPr>
              <p:spPr bwMode="auto">
                <a:xfrm>
                  <a:off x="2688" y="2866"/>
                  <a:ext cx="220" cy="9"/>
                </a:xfrm>
                <a:prstGeom prst="rect">
                  <a:avLst/>
                </a:prstGeom>
                <a:solidFill>
                  <a:srgbClr val="FE9B03"/>
                </a:solidFill>
                <a:ln w="15875">
                  <a:solidFill>
                    <a:srgbClr val="000000"/>
                  </a:solidFill>
                  <a:miter lim="800000"/>
                  <a:headEnd/>
                  <a:tailEnd/>
                </a:ln>
              </p:spPr>
              <p:txBody>
                <a:bodyPr/>
                <a:lstStyle/>
                <a:p>
                  <a:endParaRPr lang="en-US"/>
                </a:p>
              </p:txBody>
            </p:sp>
          </p:grpSp>
          <p:grpSp>
            <p:nvGrpSpPr>
              <p:cNvPr id="39453" name="Group 119"/>
              <p:cNvGrpSpPr>
                <a:grpSpLocks/>
              </p:cNvGrpSpPr>
              <p:nvPr/>
            </p:nvGrpSpPr>
            <p:grpSpPr bwMode="auto">
              <a:xfrm>
                <a:off x="3902" y="2846"/>
                <a:ext cx="249" cy="96"/>
                <a:chOff x="3902" y="2846"/>
                <a:chExt cx="249" cy="96"/>
              </a:xfrm>
            </p:grpSpPr>
            <p:grpSp>
              <p:nvGrpSpPr>
                <p:cNvPr id="39495" name="Group 120"/>
                <p:cNvGrpSpPr>
                  <a:grpSpLocks/>
                </p:cNvGrpSpPr>
                <p:nvPr/>
              </p:nvGrpSpPr>
              <p:grpSpPr bwMode="auto">
                <a:xfrm>
                  <a:off x="3902" y="2846"/>
                  <a:ext cx="249" cy="87"/>
                  <a:chOff x="3902" y="2846"/>
                  <a:chExt cx="249" cy="87"/>
                </a:xfrm>
              </p:grpSpPr>
              <p:sp>
                <p:nvSpPr>
                  <p:cNvPr id="39497" name="Freeform 121"/>
                  <p:cNvSpPr>
                    <a:spLocks/>
                  </p:cNvSpPr>
                  <p:nvPr/>
                </p:nvSpPr>
                <p:spPr bwMode="auto">
                  <a:xfrm>
                    <a:off x="3902" y="2846"/>
                    <a:ext cx="249" cy="87"/>
                  </a:xfrm>
                  <a:custGeom>
                    <a:avLst/>
                    <a:gdLst>
                      <a:gd name="T0" fmla="*/ 29 w 249"/>
                      <a:gd name="T1" fmla="*/ 10 h 87"/>
                      <a:gd name="T2" fmla="*/ 38 w 249"/>
                      <a:gd name="T3" fmla="*/ 10 h 87"/>
                      <a:gd name="T4" fmla="*/ 48 w 249"/>
                      <a:gd name="T5" fmla="*/ 10 h 87"/>
                      <a:gd name="T6" fmla="*/ 58 w 249"/>
                      <a:gd name="T7" fmla="*/ 10 h 87"/>
                      <a:gd name="T8" fmla="*/ 77 w 249"/>
                      <a:gd name="T9" fmla="*/ 10 h 87"/>
                      <a:gd name="T10" fmla="*/ 86 w 249"/>
                      <a:gd name="T11" fmla="*/ 0 h 87"/>
                      <a:gd name="T12" fmla="*/ 96 w 249"/>
                      <a:gd name="T13" fmla="*/ 0 h 87"/>
                      <a:gd name="T14" fmla="*/ 105 w 249"/>
                      <a:gd name="T15" fmla="*/ 0 h 87"/>
                      <a:gd name="T16" fmla="*/ 105 w 249"/>
                      <a:gd name="T17" fmla="*/ 0 h 87"/>
                      <a:gd name="T18" fmla="*/ 115 w 249"/>
                      <a:gd name="T19" fmla="*/ 10 h 87"/>
                      <a:gd name="T20" fmla="*/ 115 w 249"/>
                      <a:gd name="T21" fmla="*/ 10 h 87"/>
                      <a:gd name="T22" fmla="*/ 115 w 249"/>
                      <a:gd name="T23" fmla="*/ 10 h 87"/>
                      <a:gd name="T24" fmla="*/ 115 w 249"/>
                      <a:gd name="T25" fmla="*/ 20 h 87"/>
                      <a:gd name="T26" fmla="*/ 105 w 249"/>
                      <a:gd name="T27" fmla="*/ 20 h 87"/>
                      <a:gd name="T28" fmla="*/ 105 w 249"/>
                      <a:gd name="T29" fmla="*/ 29 h 87"/>
                      <a:gd name="T30" fmla="*/ 115 w 249"/>
                      <a:gd name="T31" fmla="*/ 29 h 87"/>
                      <a:gd name="T32" fmla="*/ 115 w 249"/>
                      <a:gd name="T33" fmla="*/ 29 h 87"/>
                      <a:gd name="T34" fmla="*/ 124 w 249"/>
                      <a:gd name="T35" fmla="*/ 29 h 87"/>
                      <a:gd name="T36" fmla="*/ 134 w 249"/>
                      <a:gd name="T37" fmla="*/ 29 h 87"/>
                      <a:gd name="T38" fmla="*/ 134 w 249"/>
                      <a:gd name="T39" fmla="*/ 29 h 87"/>
                      <a:gd name="T40" fmla="*/ 144 w 249"/>
                      <a:gd name="T41" fmla="*/ 29 h 87"/>
                      <a:gd name="T42" fmla="*/ 153 w 249"/>
                      <a:gd name="T43" fmla="*/ 29 h 87"/>
                      <a:gd name="T44" fmla="*/ 153 w 249"/>
                      <a:gd name="T45" fmla="*/ 20 h 87"/>
                      <a:gd name="T46" fmla="*/ 153 w 249"/>
                      <a:gd name="T47" fmla="*/ 20 h 87"/>
                      <a:gd name="T48" fmla="*/ 153 w 249"/>
                      <a:gd name="T49" fmla="*/ 10 h 87"/>
                      <a:gd name="T50" fmla="*/ 163 w 249"/>
                      <a:gd name="T51" fmla="*/ 10 h 87"/>
                      <a:gd name="T52" fmla="*/ 172 w 249"/>
                      <a:gd name="T53" fmla="*/ 10 h 87"/>
                      <a:gd name="T54" fmla="*/ 182 w 249"/>
                      <a:gd name="T55" fmla="*/ 10 h 87"/>
                      <a:gd name="T56" fmla="*/ 201 w 249"/>
                      <a:gd name="T57" fmla="*/ 10 h 87"/>
                      <a:gd name="T58" fmla="*/ 220 w 249"/>
                      <a:gd name="T59" fmla="*/ 10 h 87"/>
                      <a:gd name="T60" fmla="*/ 239 w 249"/>
                      <a:gd name="T61" fmla="*/ 10 h 87"/>
                      <a:gd name="T62" fmla="*/ 239 w 249"/>
                      <a:gd name="T63" fmla="*/ 10 h 87"/>
                      <a:gd name="T64" fmla="*/ 249 w 249"/>
                      <a:gd name="T65" fmla="*/ 20 h 87"/>
                      <a:gd name="T66" fmla="*/ 249 w 249"/>
                      <a:gd name="T67" fmla="*/ 29 h 87"/>
                      <a:gd name="T68" fmla="*/ 249 w 249"/>
                      <a:gd name="T69" fmla="*/ 29 h 87"/>
                      <a:gd name="T70" fmla="*/ 249 w 249"/>
                      <a:gd name="T71" fmla="*/ 29 h 87"/>
                      <a:gd name="T72" fmla="*/ 249 w 249"/>
                      <a:gd name="T73" fmla="*/ 39 h 87"/>
                      <a:gd name="T74" fmla="*/ 239 w 249"/>
                      <a:gd name="T75" fmla="*/ 39 h 87"/>
                      <a:gd name="T76" fmla="*/ 239 w 249"/>
                      <a:gd name="T77" fmla="*/ 39 h 87"/>
                      <a:gd name="T78" fmla="*/ 230 w 249"/>
                      <a:gd name="T79" fmla="*/ 39 h 87"/>
                      <a:gd name="T80" fmla="*/ 230 w 249"/>
                      <a:gd name="T81" fmla="*/ 29 h 87"/>
                      <a:gd name="T82" fmla="*/ 220 w 249"/>
                      <a:gd name="T83" fmla="*/ 29 h 87"/>
                      <a:gd name="T84" fmla="*/ 211 w 249"/>
                      <a:gd name="T85" fmla="*/ 29 h 87"/>
                      <a:gd name="T86" fmla="*/ 211 w 249"/>
                      <a:gd name="T87" fmla="*/ 39 h 87"/>
                      <a:gd name="T88" fmla="*/ 211 w 249"/>
                      <a:gd name="T89" fmla="*/ 39 h 87"/>
                      <a:gd name="T90" fmla="*/ 211 w 249"/>
                      <a:gd name="T91" fmla="*/ 48 h 87"/>
                      <a:gd name="T92" fmla="*/ 211 w 249"/>
                      <a:gd name="T93" fmla="*/ 48 h 87"/>
                      <a:gd name="T94" fmla="*/ 211 w 249"/>
                      <a:gd name="T95" fmla="*/ 48 h 87"/>
                      <a:gd name="T96" fmla="*/ 220 w 249"/>
                      <a:gd name="T97" fmla="*/ 58 h 87"/>
                      <a:gd name="T98" fmla="*/ 220 w 249"/>
                      <a:gd name="T99" fmla="*/ 58 h 87"/>
                      <a:gd name="T100" fmla="*/ 230 w 249"/>
                      <a:gd name="T101" fmla="*/ 58 h 87"/>
                      <a:gd name="T102" fmla="*/ 239 w 249"/>
                      <a:gd name="T103" fmla="*/ 58 h 87"/>
                      <a:gd name="T104" fmla="*/ 249 w 249"/>
                      <a:gd name="T105" fmla="*/ 58 h 87"/>
                      <a:gd name="T106" fmla="*/ 249 w 249"/>
                      <a:gd name="T107" fmla="*/ 58 h 87"/>
                      <a:gd name="T108" fmla="*/ 249 w 249"/>
                      <a:gd name="T109" fmla="*/ 58 h 87"/>
                      <a:gd name="T110" fmla="*/ 249 w 249"/>
                      <a:gd name="T111" fmla="*/ 67 h 87"/>
                      <a:gd name="T112" fmla="*/ 239 w 249"/>
                      <a:gd name="T113" fmla="*/ 67 h 87"/>
                      <a:gd name="T114" fmla="*/ 239 w 249"/>
                      <a:gd name="T115" fmla="*/ 77 h 87"/>
                      <a:gd name="T116" fmla="*/ 230 w 249"/>
                      <a:gd name="T117" fmla="*/ 77 h 87"/>
                      <a:gd name="T118" fmla="*/ 0 w 249"/>
                      <a:gd name="T119" fmla="*/ 87 h 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49"/>
                      <a:gd name="T181" fmla="*/ 0 h 87"/>
                      <a:gd name="T182" fmla="*/ 249 w 249"/>
                      <a:gd name="T183" fmla="*/ 87 h 8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49" h="87">
                        <a:moveTo>
                          <a:pt x="0" y="87"/>
                        </a:moveTo>
                        <a:lnTo>
                          <a:pt x="29" y="10"/>
                        </a:lnTo>
                        <a:lnTo>
                          <a:pt x="38" y="10"/>
                        </a:lnTo>
                        <a:lnTo>
                          <a:pt x="48" y="10"/>
                        </a:lnTo>
                        <a:lnTo>
                          <a:pt x="58" y="10"/>
                        </a:lnTo>
                        <a:lnTo>
                          <a:pt x="67" y="10"/>
                        </a:lnTo>
                        <a:lnTo>
                          <a:pt x="77" y="10"/>
                        </a:lnTo>
                        <a:lnTo>
                          <a:pt x="86" y="0"/>
                        </a:lnTo>
                        <a:lnTo>
                          <a:pt x="96" y="0"/>
                        </a:lnTo>
                        <a:lnTo>
                          <a:pt x="105" y="0"/>
                        </a:lnTo>
                        <a:lnTo>
                          <a:pt x="115" y="0"/>
                        </a:lnTo>
                        <a:lnTo>
                          <a:pt x="115" y="10"/>
                        </a:lnTo>
                        <a:lnTo>
                          <a:pt x="115" y="20"/>
                        </a:lnTo>
                        <a:lnTo>
                          <a:pt x="105" y="20"/>
                        </a:lnTo>
                        <a:lnTo>
                          <a:pt x="105" y="29"/>
                        </a:lnTo>
                        <a:lnTo>
                          <a:pt x="115" y="29"/>
                        </a:lnTo>
                        <a:lnTo>
                          <a:pt x="124" y="29"/>
                        </a:lnTo>
                        <a:lnTo>
                          <a:pt x="134" y="29"/>
                        </a:lnTo>
                        <a:lnTo>
                          <a:pt x="144" y="29"/>
                        </a:lnTo>
                        <a:lnTo>
                          <a:pt x="153" y="29"/>
                        </a:lnTo>
                        <a:lnTo>
                          <a:pt x="153" y="20"/>
                        </a:lnTo>
                        <a:lnTo>
                          <a:pt x="153" y="10"/>
                        </a:lnTo>
                        <a:lnTo>
                          <a:pt x="163" y="10"/>
                        </a:lnTo>
                        <a:lnTo>
                          <a:pt x="172" y="10"/>
                        </a:lnTo>
                        <a:lnTo>
                          <a:pt x="182" y="10"/>
                        </a:lnTo>
                        <a:lnTo>
                          <a:pt x="191" y="10"/>
                        </a:lnTo>
                        <a:lnTo>
                          <a:pt x="201" y="10"/>
                        </a:lnTo>
                        <a:lnTo>
                          <a:pt x="211" y="10"/>
                        </a:lnTo>
                        <a:lnTo>
                          <a:pt x="220" y="10"/>
                        </a:lnTo>
                        <a:lnTo>
                          <a:pt x="230" y="10"/>
                        </a:lnTo>
                        <a:lnTo>
                          <a:pt x="239" y="10"/>
                        </a:lnTo>
                        <a:lnTo>
                          <a:pt x="249" y="20"/>
                        </a:lnTo>
                        <a:lnTo>
                          <a:pt x="249" y="29"/>
                        </a:lnTo>
                        <a:lnTo>
                          <a:pt x="249" y="39"/>
                        </a:lnTo>
                        <a:lnTo>
                          <a:pt x="239" y="39"/>
                        </a:lnTo>
                        <a:lnTo>
                          <a:pt x="230" y="39"/>
                        </a:lnTo>
                        <a:lnTo>
                          <a:pt x="230" y="29"/>
                        </a:lnTo>
                        <a:lnTo>
                          <a:pt x="220" y="29"/>
                        </a:lnTo>
                        <a:lnTo>
                          <a:pt x="211" y="29"/>
                        </a:lnTo>
                        <a:lnTo>
                          <a:pt x="211" y="39"/>
                        </a:lnTo>
                        <a:lnTo>
                          <a:pt x="211" y="48"/>
                        </a:lnTo>
                        <a:lnTo>
                          <a:pt x="211" y="58"/>
                        </a:lnTo>
                        <a:lnTo>
                          <a:pt x="220" y="58"/>
                        </a:lnTo>
                        <a:lnTo>
                          <a:pt x="230" y="58"/>
                        </a:lnTo>
                        <a:lnTo>
                          <a:pt x="239" y="58"/>
                        </a:lnTo>
                        <a:lnTo>
                          <a:pt x="249" y="58"/>
                        </a:lnTo>
                        <a:lnTo>
                          <a:pt x="249" y="67"/>
                        </a:lnTo>
                        <a:lnTo>
                          <a:pt x="239" y="67"/>
                        </a:lnTo>
                        <a:lnTo>
                          <a:pt x="239" y="77"/>
                        </a:lnTo>
                        <a:lnTo>
                          <a:pt x="230" y="77"/>
                        </a:lnTo>
                        <a:lnTo>
                          <a:pt x="230" y="87"/>
                        </a:lnTo>
                        <a:lnTo>
                          <a:pt x="0" y="87"/>
                        </a:lnTo>
                        <a:close/>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98" name="Freeform 122"/>
                  <p:cNvSpPr>
                    <a:spLocks/>
                  </p:cNvSpPr>
                  <p:nvPr/>
                </p:nvSpPr>
                <p:spPr bwMode="auto">
                  <a:xfrm>
                    <a:off x="3902" y="2846"/>
                    <a:ext cx="249" cy="87"/>
                  </a:xfrm>
                  <a:custGeom>
                    <a:avLst/>
                    <a:gdLst>
                      <a:gd name="T0" fmla="*/ 29 w 249"/>
                      <a:gd name="T1" fmla="*/ 10 h 87"/>
                      <a:gd name="T2" fmla="*/ 38 w 249"/>
                      <a:gd name="T3" fmla="*/ 10 h 87"/>
                      <a:gd name="T4" fmla="*/ 48 w 249"/>
                      <a:gd name="T5" fmla="*/ 10 h 87"/>
                      <a:gd name="T6" fmla="*/ 58 w 249"/>
                      <a:gd name="T7" fmla="*/ 10 h 87"/>
                      <a:gd name="T8" fmla="*/ 77 w 249"/>
                      <a:gd name="T9" fmla="*/ 10 h 87"/>
                      <a:gd name="T10" fmla="*/ 86 w 249"/>
                      <a:gd name="T11" fmla="*/ 0 h 87"/>
                      <a:gd name="T12" fmla="*/ 96 w 249"/>
                      <a:gd name="T13" fmla="*/ 0 h 87"/>
                      <a:gd name="T14" fmla="*/ 105 w 249"/>
                      <a:gd name="T15" fmla="*/ 0 h 87"/>
                      <a:gd name="T16" fmla="*/ 105 w 249"/>
                      <a:gd name="T17" fmla="*/ 0 h 87"/>
                      <a:gd name="T18" fmla="*/ 115 w 249"/>
                      <a:gd name="T19" fmla="*/ 10 h 87"/>
                      <a:gd name="T20" fmla="*/ 115 w 249"/>
                      <a:gd name="T21" fmla="*/ 10 h 87"/>
                      <a:gd name="T22" fmla="*/ 115 w 249"/>
                      <a:gd name="T23" fmla="*/ 10 h 87"/>
                      <a:gd name="T24" fmla="*/ 115 w 249"/>
                      <a:gd name="T25" fmla="*/ 20 h 87"/>
                      <a:gd name="T26" fmla="*/ 105 w 249"/>
                      <a:gd name="T27" fmla="*/ 20 h 87"/>
                      <a:gd name="T28" fmla="*/ 105 w 249"/>
                      <a:gd name="T29" fmla="*/ 29 h 87"/>
                      <a:gd name="T30" fmla="*/ 115 w 249"/>
                      <a:gd name="T31" fmla="*/ 29 h 87"/>
                      <a:gd name="T32" fmla="*/ 115 w 249"/>
                      <a:gd name="T33" fmla="*/ 29 h 87"/>
                      <a:gd name="T34" fmla="*/ 124 w 249"/>
                      <a:gd name="T35" fmla="*/ 29 h 87"/>
                      <a:gd name="T36" fmla="*/ 134 w 249"/>
                      <a:gd name="T37" fmla="*/ 29 h 87"/>
                      <a:gd name="T38" fmla="*/ 134 w 249"/>
                      <a:gd name="T39" fmla="*/ 29 h 87"/>
                      <a:gd name="T40" fmla="*/ 144 w 249"/>
                      <a:gd name="T41" fmla="*/ 29 h 87"/>
                      <a:gd name="T42" fmla="*/ 153 w 249"/>
                      <a:gd name="T43" fmla="*/ 29 h 87"/>
                      <a:gd name="T44" fmla="*/ 153 w 249"/>
                      <a:gd name="T45" fmla="*/ 20 h 87"/>
                      <a:gd name="T46" fmla="*/ 153 w 249"/>
                      <a:gd name="T47" fmla="*/ 20 h 87"/>
                      <a:gd name="T48" fmla="*/ 153 w 249"/>
                      <a:gd name="T49" fmla="*/ 10 h 87"/>
                      <a:gd name="T50" fmla="*/ 163 w 249"/>
                      <a:gd name="T51" fmla="*/ 10 h 87"/>
                      <a:gd name="T52" fmla="*/ 172 w 249"/>
                      <a:gd name="T53" fmla="*/ 10 h 87"/>
                      <a:gd name="T54" fmla="*/ 182 w 249"/>
                      <a:gd name="T55" fmla="*/ 10 h 87"/>
                      <a:gd name="T56" fmla="*/ 201 w 249"/>
                      <a:gd name="T57" fmla="*/ 10 h 87"/>
                      <a:gd name="T58" fmla="*/ 220 w 249"/>
                      <a:gd name="T59" fmla="*/ 10 h 87"/>
                      <a:gd name="T60" fmla="*/ 239 w 249"/>
                      <a:gd name="T61" fmla="*/ 10 h 87"/>
                      <a:gd name="T62" fmla="*/ 239 w 249"/>
                      <a:gd name="T63" fmla="*/ 10 h 87"/>
                      <a:gd name="T64" fmla="*/ 249 w 249"/>
                      <a:gd name="T65" fmla="*/ 20 h 87"/>
                      <a:gd name="T66" fmla="*/ 249 w 249"/>
                      <a:gd name="T67" fmla="*/ 29 h 87"/>
                      <a:gd name="T68" fmla="*/ 249 w 249"/>
                      <a:gd name="T69" fmla="*/ 29 h 87"/>
                      <a:gd name="T70" fmla="*/ 249 w 249"/>
                      <a:gd name="T71" fmla="*/ 29 h 87"/>
                      <a:gd name="T72" fmla="*/ 249 w 249"/>
                      <a:gd name="T73" fmla="*/ 39 h 87"/>
                      <a:gd name="T74" fmla="*/ 239 w 249"/>
                      <a:gd name="T75" fmla="*/ 39 h 87"/>
                      <a:gd name="T76" fmla="*/ 239 w 249"/>
                      <a:gd name="T77" fmla="*/ 39 h 87"/>
                      <a:gd name="T78" fmla="*/ 230 w 249"/>
                      <a:gd name="T79" fmla="*/ 39 h 87"/>
                      <a:gd name="T80" fmla="*/ 230 w 249"/>
                      <a:gd name="T81" fmla="*/ 29 h 87"/>
                      <a:gd name="T82" fmla="*/ 220 w 249"/>
                      <a:gd name="T83" fmla="*/ 29 h 87"/>
                      <a:gd name="T84" fmla="*/ 211 w 249"/>
                      <a:gd name="T85" fmla="*/ 29 h 87"/>
                      <a:gd name="T86" fmla="*/ 211 w 249"/>
                      <a:gd name="T87" fmla="*/ 39 h 87"/>
                      <a:gd name="T88" fmla="*/ 211 w 249"/>
                      <a:gd name="T89" fmla="*/ 39 h 87"/>
                      <a:gd name="T90" fmla="*/ 211 w 249"/>
                      <a:gd name="T91" fmla="*/ 48 h 87"/>
                      <a:gd name="T92" fmla="*/ 211 w 249"/>
                      <a:gd name="T93" fmla="*/ 48 h 87"/>
                      <a:gd name="T94" fmla="*/ 211 w 249"/>
                      <a:gd name="T95" fmla="*/ 48 h 87"/>
                      <a:gd name="T96" fmla="*/ 220 w 249"/>
                      <a:gd name="T97" fmla="*/ 58 h 87"/>
                      <a:gd name="T98" fmla="*/ 220 w 249"/>
                      <a:gd name="T99" fmla="*/ 58 h 87"/>
                      <a:gd name="T100" fmla="*/ 230 w 249"/>
                      <a:gd name="T101" fmla="*/ 58 h 87"/>
                      <a:gd name="T102" fmla="*/ 239 w 249"/>
                      <a:gd name="T103" fmla="*/ 58 h 87"/>
                      <a:gd name="T104" fmla="*/ 249 w 249"/>
                      <a:gd name="T105" fmla="*/ 58 h 87"/>
                      <a:gd name="T106" fmla="*/ 249 w 249"/>
                      <a:gd name="T107" fmla="*/ 58 h 87"/>
                      <a:gd name="T108" fmla="*/ 249 w 249"/>
                      <a:gd name="T109" fmla="*/ 58 h 87"/>
                      <a:gd name="T110" fmla="*/ 249 w 249"/>
                      <a:gd name="T111" fmla="*/ 67 h 87"/>
                      <a:gd name="T112" fmla="*/ 239 w 249"/>
                      <a:gd name="T113" fmla="*/ 67 h 87"/>
                      <a:gd name="T114" fmla="*/ 239 w 249"/>
                      <a:gd name="T115" fmla="*/ 77 h 87"/>
                      <a:gd name="T116" fmla="*/ 230 w 249"/>
                      <a:gd name="T117" fmla="*/ 77 h 87"/>
                      <a:gd name="T118" fmla="*/ 0 w 249"/>
                      <a:gd name="T119" fmla="*/ 87 h 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49"/>
                      <a:gd name="T181" fmla="*/ 0 h 87"/>
                      <a:gd name="T182" fmla="*/ 249 w 249"/>
                      <a:gd name="T183" fmla="*/ 87 h 8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49" h="87">
                        <a:moveTo>
                          <a:pt x="0" y="87"/>
                        </a:moveTo>
                        <a:lnTo>
                          <a:pt x="29" y="10"/>
                        </a:lnTo>
                        <a:lnTo>
                          <a:pt x="38" y="10"/>
                        </a:lnTo>
                        <a:lnTo>
                          <a:pt x="48" y="10"/>
                        </a:lnTo>
                        <a:lnTo>
                          <a:pt x="58" y="10"/>
                        </a:lnTo>
                        <a:lnTo>
                          <a:pt x="67" y="10"/>
                        </a:lnTo>
                        <a:lnTo>
                          <a:pt x="77" y="10"/>
                        </a:lnTo>
                        <a:lnTo>
                          <a:pt x="86" y="0"/>
                        </a:lnTo>
                        <a:lnTo>
                          <a:pt x="96" y="0"/>
                        </a:lnTo>
                        <a:lnTo>
                          <a:pt x="105" y="0"/>
                        </a:lnTo>
                        <a:lnTo>
                          <a:pt x="115" y="0"/>
                        </a:lnTo>
                        <a:lnTo>
                          <a:pt x="115" y="10"/>
                        </a:lnTo>
                        <a:lnTo>
                          <a:pt x="115" y="20"/>
                        </a:lnTo>
                        <a:lnTo>
                          <a:pt x="105" y="20"/>
                        </a:lnTo>
                        <a:lnTo>
                          <a:pt x="105" y="29"/>
                        </a:lnTo>
                        <a:lnTo>
                          <a:pt x="115" y="29"/>
                        </a:lnTo>
                        <a:lnTo>
                          <a:pt x="124" y="29"/>
                        </a:lnTo>
                        <a:lnTo>
                          <a:pt x="134" y="29"/>
                        </a:lnTo>
                        <a:lnTo>
                          <a:pt x="144" y="29"/>
                        </a:lnTo>
                        <a:lnTo>
                          <a:pt x="153" y="29"/>
                        </a:lnTo>
                        <a:lnTo>
                          <a:pt x="153" y="20"/>
                        </a:lnTo>
                        <a:lnTo>
                          <a:pt x="153" y="10"/>
                        </a:lnTo>
                        <a:lnTo>
                          <a:pt x="163" y="10"/>
                        </a:lnTo>
                        <a:lnTo>
                          <a:pt x="172" y="10"/>
                        </a:lnTo>
                        <a:lnTo>
                          <a:pt x="182" y="10"/>
                        </a:lnTo>
                        <a:lnTo>
                          <a:pt x="191" y="10"/>
                        </a:lnTo>
                        <a:lnTo>
                          <a:pt x="201" y="10"/>
                        </a:lnTo>
                        <a:lnTo>
                          <a:pt x="211" y="10"/>
                        </a:lnTo>
                        <a:lnTo>
                          <a:pt x="220" y="10"/>
                        </a:lnTo>
                        <a:lnTo>
                          <a:pt x="230" y="10"/>
                        </a:lnTo>
                        <a:lnTo>
                          <a:pt x="239" y="10"/>
                        </a:lnTo>
                        <a:lnTo>
                          <a:pt x="249" y="20"/>
                        </a:lnTo>
                        <a:lnTo>
                          <a:pt x="249" y="29"/>
                        </a:lnTo>
                        <a:lnTo>
                          <a:pt x="249" y="39"/>
                        </a:lnTo>
                        <a:lnTo>
                          <a:pt x="239" y="39"/>
                        </a:lnTo>
                        <a:lnTo>
                          <a:pt x="230" y="39"/>
                        </a:lnTo>
                        <a:lnTo>
                          <a:pt x="230" y="29"/>
                        </a:lnTo>
                        <a:lnTo>
                          <a:pt x="220" y="29"/>
                        </a:lnTo>
                        <a:lnTo>
                          <a:pt x="211" y="29"/>
                        </a:lnTo>
                        <a:lnTo>
                          <a:pt x="211" y="39"/>
                        </a:lnTo>
                        <a:lnTo>
                          <a:pt x="211" y="48"/>
                        </a:lnTo>
                        <a:lnTo>
                          <a:pt x="211" y="58"/>
                        </a:lnTo>
                        <a:lnTo>
                          <a:pt x="220" y="58"/>
                        </a:lnTo>
                        <a:lnTo>
                          <a:pt x="230" y="58"/>
                        </a:lnTo>
                        <a:lnTo>
                          <a:pt x="239" y="58"/>
                        </a:lnTo>
                        <a:lnTo>
                          <a:pt x="249" y="58"/>
                        </a:lnTo>
                        <a:lnTo>
                          <a:pt x="249" y="67"/>
                        </a:lnTo>
                        <a:lnTo>
                          <a:pt x="239" y="67"/>
                        </a:lnTo>
                        <a:lnTo>
                          <a:pt x="239" y="77"/>
                        </a:lnTo>
                        <a:lnTo>
                          <a:pt x="230" y="77"/>
                        </a:lnTo>
                        <a:lnTo>
                          <a:pt x="230" y="87"/>
                        </a:lnTo>
                        <a:lnTo>
                          <a:pt x="0" y="8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496" name="Rectangle 123"/>
                <p:cNvSpPr>
                  <a:spLocks noChangeArrowheads="1"/>
                </p:cNvSpPr>
                <p:nvPr/>
              </p:nvSpPr>
              <p:spPr bwMode="auto">
                <a:xfrm>
                  <a:off x="3912" y="2933"/>
                  <a:ext cx="220" cy="9"/>
                </a:xfrm>
                <a:prstGeom prst="rect">
                  <a:avLst/>
                </a:prstGeom>
                <a:solidFill>
                  <a:srgbClr val="FE9B03"/>
                </a:solidFill>
                <a:ln w="15875">
                  <a:solidFill>
                    <a:srgbClr val="000000"/>
                  </a:solidFill>
                  <a:miter lim="800000"/>
                  <a:headEnd/>
                  <a:tailEnd/>
                </a:ln>
              </p:spPr>
              <p:txBody>
                <a:bodyPr/>
                <a:lstStyle/>
                <a:p>
                  <a:endParaRPr lang="en-US"/>
                </a:p>
              </p:txBody>
            </p:sp>
          </p:grpSp>
          <p:grpSp>
            <p:nvGrpSpPr>
              <p:cNvPr id="39454" name="Group 124"/>
              <p:cNvGrpSpPr>
                <a:grpSpLocks/>
              </p:cNvGrpSpPr>
              <p:nvPr/>
            </p:nvGrpSpPr>
            <p:grpSpPr bwMode="auto">
              <a:xfrm>
                <a:off x="3157" y="2808"/>
                <a:ext cx="248" cy="125"/>
                <a:chOff x="3157" y="2808"/>
                <a:chExt cx="248" cy="125"/>
              </a:xfrm>
            </p:grpSpPr>
            <p:grpSp>
              <p:nvGrpSpPr>
                <p:cNvPr id="39491" name="Group 125"/>
                <p:cNvGrpSpPr>
                  <a:grpSpLocks/>
                </p:cNvGrpSpPr>
                <p:nvPr/>
              </p:nvGrpSpPr>
              <p:grpSpPr bwMode="auto">
                <a:xfrm>
                  <a:off x="3157" y="2808"/>
                  <a:ext cx="248" cy="105"/>
                  <a:chOff x="3157" y="2808"/>
                  <a:chExt cx="248" cy="105"/>
                </a:xfrm>
              </p:grpSpPr>
              <p:sp>
                <p:nvSpPr>
                  <p:cNvPr id="39493" name="Freeform 126"/>
                  <p:cNvSpPr>
                    <a:spLocks/>
                  </p:cNvSpPr>
                  <p:nvPr/>
                </p:nvSpPr>
                <p:spPr bwMode="auto">
                  <a:xfrm>
                    <a:off x="3157" y="2808"/>
                    <a:ext cx="248" cy="105"/>
                  </a:xfrm>
                  <a:custGeom>
                    <a:avLst/>
                    <a:gdLst>
                      <a:gd name="T0" fmla="*/ 28 w 248"/>
                      <a:gd name="T1" fmla="*/ 19 h 105"/>
                      <a:gd name="T2" fmla="*/ 28 w 248"/>
                      <a:gd name="T3" fmla="*/ 19 h 105"/>
                      <a:gd name="T4" fmla="*/ 47 w 248"/>
                      <a:gd name="T5" fmla="*/ 10 h 105"/>
                      <a:gd name="T6" fmla="*/ 57 w 248"/>
                      <a:gd name="T7" fmla="*/ 10 h 105"/>
                      <a:gd name="T8" fmla="*/ 66 w 248"/>
                      <a:gd name="T9" fmla="*/ 10 h 105"/>
                      <a:gd name="T10" fmla="*/ 86 w 248"/>
                      <a:gd name="T11" fmla="*/ 0 h 105"/>
                      <a:gd name="T12" fmla="*/ 95 w 248"/>
                      <a:gd name="T13" fmla="*/ 0 h 105"/>
                      <a:gd name="T14" fmla="*/ 95 w 248"/>
                      <a:gd name="T15" fmla="*/ 0 h 105"/>
                      <a:gd name="T16" fmla="*/ 105 w 248"/>
                      <a:gd name="T17" fmla="*/ 10 h 105"/>
                      <a:gd name="T18" fmla="*/ 114 w 248"/>
                      <a:gd name="T19" fmla="*/ 10 h 105"/>
                      <a:gd name="T20" fmla="*/ 114 w 248"/>
                      <a:gd name="T21" fmla="*/ 10 h 105"/>
                      <a:gd name="T22" fmla="*/ 114 w 248"/>
                      <a:gd name="T23" fmla="*/ 19 h 105"/>
                      <a:gd name="T24" fmla="*/ 105 w 248"/>
                      <a:gd name="T25" fmla="*/ 19 h 105"/>
                      <a:gd name="T26" fmla="*/ 105 w 248"/>
                      <a:gd name="T27" fmla="*/ 29 h 105"/>
                      <a:gd name="T28" fmla="*/ 105 w 248"/>
                      <a:gd name="T29" fmla="*/ 29 h 105"/>
                      <a:gd name="T30" fmla="*/ 105 w 248"/>
                      <a:gd name="T31" fmla="*/ 38 h 105"/>
                      <a:gd name="T32" fmla="*/ 114 w 248"/>
                      <a:gd name="T33" fmla="*/ 38 h 105"/>
                      <a:gd name="T34" fmla="*/ 124 w 248"/>
                      <a:gd name="T35" fmla="*/ 38 h 105"/>
                      <a:gd name="T36" fmla="*/ 124 w 248"/>
                      <a:gd name="T37" fmla="*/ 38 h 105"/>
                      <a:gd name="T38" fmla="*/ 133 w 248"/>
                      <a:gd name="T39" fmla="*/ 38 h 105"/>
                      <a:gd name="T40" fmla="*/ 143 w 248"/>
                      <a:gd name="T41" fmla="*/ 38 h 105"/>
                      <a:gd name="T42" fmla="*/ 143 w 248"/>
                      <a:gd name="T43" fmla="*/ 29 h 105"/>
                      <a:gd name="T44" fmla="*/ 152 w 248"/>
                      <a:gd name="T45" fmla="*/ 29 h 105"/>
                      <a:gd name="T46" fmla="*/ 152 w 248"/>
                      <a:gd name="T47" fmla="*/ 19 h 105"/>
                      <a:gd name="T48" fmla="*/ 152 w 248"/>
                      <a:gd name="T49" fmla="*/ 19 h 105"/>
                      <a:gd name="T50" fmla="*/ 162 w 248"/>
                      <a:gd name="T51" fmla="*/ 19 h 105"/>
                      <a:gd name="T52" fmla="*/ 172 w 248"/>
                      <a:gd name="T53" fmla="*/ 10 h 105"/>
                      <a:gd name="T54" fmla="*/ 181 w 248"/>
                      <a:gd name="T55" fmla="*/ 10 h 105"/>
                      <a:gd name="T56" fmla="*/ 191 w 248"/>
                      <a:gd name="T57" fmla="*/ 10 h 105"/>
                      <a:gd name="T58" fmla="*/ 219 w 248"/>
                      <a:gd name="T59" fmla="*/ 10 h 105"/>
                      <a:gd name="T60" fmla="*/ 239 w 248"/>
                      <a:gd name="T61" fmla="*/ 10 h 105"/>
                      <a:gd name="T62" fmla="*/ 239 w 248"/>
                      <a:gd name="T63" fmla="*/ 10 h 105"/>
                      <a:gd name="T64" fmla="*/ 239 w 248"/>
                      <a:gd name="T65" fmla="*/ 19 h 105"/>
                      <a:gd name="T66" fmla="*/ 248 w 248"/>
                      <a:gd name="T67" fmla="*/ 29 h 105"/>
                      <a:gd name="T68" fmla="*/ 248 w 248"/>
                      <a:gd name="T69" fmla="*/ 38 h 105"/>
                      <a:gd name="T70" fmla="*/ 248 w 248"/>
                      <a:gd name="T71" fmla="*/ 38 h 105"/>
                      <a:gd name="T72" fmla="*/ 239 w 248"/>
                      <a:gd name="T73" fmla="*/ 48 h 105"/>
                      <a:gd name="T74" fmla="*/ 239 w 248"/>
                      <a:gd name="T75" fmla="*/ 48 h 105"/>
                      <a:gd name="T76" fmla="*/ 229 w 248"/>
                      <a:gd name="T77" fmla="*/ 48 h 105"/>
                      <a:gd name="T78" fmla="*/ 229 w 248"/>
                      <a:gd name="T79" fmla="*/ 48 h 105"/>
                      <a:gd name="T80" fmla="*/ 219 w 248"/>
                      <a:gd name="T81" fmla="*/ 48 h 105"/>
                      <a:gd name="T82" fmla="*/ 219 w 248"/>
                      <a:gd name="T83" fmla="*/ 38 h 105"/>
                      <a:gd name="T84" fmla="*/ 210 w 248"/>
                      <a:gd name="T85" fmla="*/ 48 h 105"/>
                      <a:gd name="T86" fmla="*/ 210 w 248"/>
                      <a:gd name="T87" fmla="*/ 48 h 105"/>
                      <a:gd name="T88" fmla="*/ 210 w 248"/>
                      <a:gd name="T89" fmla="*/ 48 h 105"/>
                      <a:gd name="T90" fmla="*/ 200 w 248"/>
                      <a:gd name="T91" fmla="*/ 58 h 105"/>
                      <a:gd name="T92" fmla="*/ 210 w 248"/>
                      <a:gd name="T93" fmla="*/ 67 h 105"/>
                      <a:gd name="T94" fmla="*/ 210 w 248"/>
                      <a:gd name="T95" fmla="*/ 67 h 105"/>
                      <a:gd name="T96" fmla="*/ 210 w 248"/>
                      <a:gd name="T97" fmla="*/ 77 h 105"/>
                      <a:gd name="T98" fmla="*/ 219 w 248"/>
                      <a:gd name="T99" fmla="*/ 77 h 105"/>
                      <a:gd name="T100" fmla="*/ 229 w 248"/>
                      <a:gd name="T101" fmla="*/ 77 h 105"/>
                      <a:gd name="T102" fmla="*/ 239 w 248"/>
                      <a:gd name="T103" fmla="*/ 77 h 105"/>
                      <a:gd name="T104" fmla="*/ 239 w 248"/>
                      <a:gd name="T105" fmla="*/ 77 h 105"/>
                      <a:gd name="T106" fmla="*/ 248 w 248"/>
                      <a:gd name="T107" fmla="*/ 77 h 105"/>
                      <a:gd name="T108" fmla="*/ 248 w 248"/>
                      <a:gd name="T109" fmla="*/ 77 h 105"/>
                      <a:gd name="T110" fmla="*/ 239 w 248"/>
                      <a:gd name="T111" fmla="*/ 86 h 105"/>
                      <a:gd name="T112" fmla="*/ 239 w 248"/>
                      <a:gd name="T113" fmla="*/ 96 h 105"/>
                      <a:gd name="T114" fmla="*/ 239 w 248"/>
                      <a:gd name="T115" fmla="*/ 96 h 105"/>
                      <a:gd name="T116" fmla="*/ 229 w 248"/>
                      <a:gd name="T117" fmla="*/ 105 h 105"/>
                      <a:gd name="T118" fmla="*/ 0 w 248"/>
                      <a:gd name="T119" fmla="*/ 105 h 10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48"/>
                      <a:gd name="T181" fmla="*/ 0 h 105"/>
                      <a:gd name="T182" fmla="*/ 248 w 248"/>
                      <a:gd name="T183" fmla="*/ 105 h 10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48" h="105">
                        <a:moveTo>
                          <a:pt x="0" y="105"/>
                        </a:moveTo>
                        <a:lnTo>
                          <a:pt x="28" y="19"/>
                        </a:lnTo>
                        <a:lnTo>
                          <a:pt x="38" y="19"/>
                        </a:lnTo>
                        <a:lnTo>
                          <a:pt x="47" y="10"/>
                        </a:lnTo>
                        <a:lnTo>
                          <a:pt x="57" y="10"/>
                        </a:lnTo>
                        <a:lnTo>
                          <a:pt x="66" y="10"/>
                        </a:lnTo>
                        <a:lnTo>
                          <a:pt x="76" y="0"/>
                        </a:lnTo>
                        <a:lnTo>
                          <a:pt x="86" y="0"/>
                        </a:lnTo>
                        <a:lnTo>
                          <a:pt x="95" y="0"/>
                        </a:lnTo>
                        <a:lnTo>
                          <a:pt x="105" y="0"/>
                        </a:lnTo>
                        <a:lnTo>
                          <a:pt x="105" y="10"/>
                        </a:lnTo>
                        <a:lnTo>
                          <a:pt x="114" y="10"/>
                        </a:lnTo>
                        <a:lnTo>
                          <a:pt x="114" y="19"/>
                        </a:lnTo>
                        <a:lnTo>
                          <a:pt x="105" y="19"/>
                        </a:lnTo>
                        <a:lnTo>
                          <a:pt x="105" y="29"/>
                        </a:lnTo>
                        <a:lnTo>
                          <a:pt x="105" y="38"/>
                        </a:lnTo>
                        <a:lnTo>
                          <a:pt x="114" y="38"/>
                        </a:lnTo>
                        <a:lnTo>
                          <a:pt x="124" y="38"/>
                        </a:lnTo>
                        <a:lnTo>
                          <a:pt x="133" y="38"/>
                        </a:lnTo>
                        <a:lnTo>
                          <a:pt x="143" y="38"/>
                        </a:lnTo>
                        <a:lnTo>
                          <a:pt x="143" y="29"/>
                        </a:lnTo>
                        <a:lnTo>
                          <a:pt x="152" y="29"/>
                        </a:lnTo>
                        <a:lnTo>
                          <a:pt x="152" y="19"/>
                        </a:lnTo>
                        <a:lnTo>
                          <a:pt x="162" y="19"/>
                        </a:lnTo>
                        <a:lnTo>
                          <a:pt x="162" y="10"/>
                        </a:lnTo>
                        <a:lnTo>
                          <a:pt x="172" y="10"/>
                        </a:lnTo>
                        <a:lnTo>
                          <a:pt x="181" y="10"/>
                        </a:lnTo>
                        <a:lnTo>
                          <a:pt x="191" y="10"/>
                        </a:lnTo>
                        <a:lnTo>
                          <a:pt x="200" y="10"/>
                        </a:lnTo>
                        <a:lnTo>
                          <a:pt x="219" y="10"/>
                        </a:lnTo>
                        <a:lnTo>
                          <a:pt x="229" y="10"/>
                        </a:lnTo>
                        <a:lnTo>
                          <a:pt x="239" y="10"/>
                        </a:lnTo>
                        <a:lnTo>
                          <a:pt x="239" y="19"/>
                        </a:lnTo>
                        <a:lnTo>
                          <a:pt x="248" y="29"/>
                        </a:lnTo>
                        <a:lnTo>
                          <a:pt x="248" y="38"/>
                        </a:lnTo>
                        <a:lnTo>
                          <a:pt x="248" y="48"/>
                        </a:lnTo>
                        <a:lnTo>
                          <a:pt x="239" y="48"/>
                        </a:lnTo>
                        <a:lnTo>
                          <a:pt x="229" y="48"/>
                        </a:lnTo>
                        <a:lnTo>
                          <a:pt x="219" y="48"/>
                        </a:lnTo>
                        <a:lnTo>
                          <a:pt x="219" y="38"/>
                        </a:lnTo>
                        <a:lnTo>
                          <a:pt x="210" y="38"/>
                        </a:lnTo>
                        <a:lnTo>
                          <a:pt x="210" y="48"/>
                        </a:lnTo>
                        <a:lnTo>
                          <a:pt x="200" y="58"/>
                        </a:lnTo>
                        <a:lnTo>
                          <a:pt x="210" y="58"/>
                        </a:lnTo>
                        <a:lnTo>
                          <a:pt x="210" y="67"/>
                        </a:lnTo>
                        <a:lnTo>
                          <a:pt x="210" y="77"/>
                        </a:lnTo>
                        <a:lnTo>
                          <a:pt x="219" y="77"/>
                        </a:lnTo>
                        <a:lnTo>
                          <a:pt x="229" y="77"/>
                        </a:lnTo>
                        <a:lnTo>
                          <a:pt x="239" y="77"/>
                        </a:lnTo>
                        <a:lnTo>
                          <a:pt x="248" y="77"/>
                        </a:lnTo>
                        <a:lnTo>
                          <a:pt x="248" y="86"/>
                        </a:lnTo>
                        <a:lnTo>
                          <a:pt x="239" y="86"/>
                        </a:lnTo>
                        <a:lnTo>
                          <a:pt x="239" y="96"/>
                        </a:lnTo>
                        <a:lnTo>
                          <a:pt x="229" y="105"/>
                        </a:lnTo>
                        <a:lnTo>
                          <a:pt x="0" y="105"/>
                        </a:lnTo>
                        <a:close/>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94" name="Freeform 127"/>
                  <p:cNvSpPr>
                    <a:spLocks/>
                  </p:cNvSpPr>
                  <p:nvPr/>
                </p:nvSpPr>
                <p:spPr bwMode="auto">
                  <a:xfrm>
                    <a:off x="3157" y="2808"/>
                    <a:ext cx="248" cy="105"/>
                  </a:xfrm>
                  <a:custGeom>
                    <a:avLst/>
                    <a:gdLst>
                      <a:gd name="T0" fmla="*/ 28 w 248"/>
                      <a:gd name="T1" fmla="*/ 19 h 105"/>
                      <a:gd name="T2" fmla="*/ 28 w 248"/>
                      <a:gd name="T3" fmla="*/ 19 h 105"/>
                      <a:gd name="T4" fmla="*/ 47 w 248"/>
                      <a:gd name="T5" fmla="*/ 10 h 105"/>
                      <a:gd name="T6" fmla="*/ 57 w 248"/>
                      <a:gd name="T7" fmla="*/ 10 h 105"/>
                      <a:gd name="T8" fmla="*/ 66 w 248"/>
                      <a:gd name="T9" fmla="*/ 10 h 105"/>
                      <a:gd name="T10" fmla="*/ 86 w 248"/>
                      <a:gd name="T11" fmla="*/ 0 h 105"/>
                      <a:gd name="T12" fmla="*/ 95 w 248"/>
                      <a:gd name="T13" fmla="*/ 0 h 105"/>
                      <a:gd name="T14" fmla="*/ 95 w 248"/>
                      <a:gd name="T15" fmla="*/ 0 h 105"/>
                      <a:gd name="T16" fmla="*/ 105 w 248"/>
                      <a:gd name="T17" fmla="*/ 10 h 105"/>
                      <a:gd name="T18" fmla="*/ 114 w 248"/>
                      <a:gd name="T19" fmla="*/ 10 h 105"/>
                      <a:gd name="T20" fmla="*/ 114 w 248"/>
                      <a:gd name="T21" fmla="*/ 10 h 105"/>
                      <a:gd name="T22" fmla="*/ 114 w 248"/>
                      <a:gd name="T23" fmla="*/ 19 h 105"/>
                      <a:gd name="T24" fmla="*/ 105 w 248"/>
                      <a:gd name="T25" fmla="*/ 19 h 105"/>
                      <a:gd name="T26" fmla="*/ 105 w 248"/>
                      <a:gd name="T27" fmla="*/ 29 h 105"/>
                      <a:gd name="T28" fmla="*/ 105 w 248"/>
                      <a:gd name="T29" fmla="*/ 29 h 105"/>
                      <a:gd name="T30" fmla="*/ 105 w 248"/>
                      <a:gd name="T31" fmla="*/ 38 h 105"/>
                      <a:gd name="T32" fmla="*/ 114 w 248"/>
                      <a:gd name="T33" fmla="*/ 38 h 105"/>
                      <a:gd name="T34" fmla="*/ 124 w 248"/>
                      <a:gd name="T35" fmla="*/ 38 h 105"/>
                      <a:gd name="T36" fmla="*/ 124 w 248"/>
                      <a:gd name="T37" fmla="*/ 38 h 105"/>
                      <a:gd name="T38" fmla="*/ 133 w 248"/>
                      <a:gd name="T39" fmla="*/ 38 h 105"/>
                      <a:gd name="T40" fmla="*/ 143 w 248"/>
                      <a:gd name="T41" fmla="*/ 38 h 105"/>
                      <a:gd name="T42" fmla="*/ 143 w 248"/>
                      <a:gd name="T43" fmla="*/ 29 h 105"/>
                      <a:gd name="T44" fmla="*/ 152 w 248"/>
                      <a:gd name="T45" fmla="*/ 29 h 105"/>
                      <a:gd name="T46" fmla="*/ 152 w 248"/>
                      <a:gd name="T47" fmla="*/ 19 h 105"/>
                      <a:gd name="T48" fmla="*/ 152 w 248"/>
                      <a:gd name="T49" fmla="*/ 19 h 105"/>
                      <a:gd name="T50" fmla="*/ 162 w 248"/>
                      <a:gd name="T51" fmla="*/ 19 h 105"/>
                      <a:gd name="T52" fmla="*/ 172 w 248"/>
                      <a:gd name="T53" fmla="*/ 10 h 105"/>
                      <a:gd name="T54" fmla="*/ 181 w 248"/>
                      <a:gd name="T55" fmla="*/ 10 h 105"/>
                      <a:gd name="T56" fmla="*/ 191 w 248"/>
                      <a:gd name="T57" fmla="*/ 10 h 105"/>
                      <a:gd name="T58" fmla="*/ 219 w 248"/>
                      <a:gd name="T59" fmla="*/ 10 h 105"/>
                      <a:gd name="T60" fmla="*/ 239 w 248"/>
                      <a:gd name="T61" fmla="*/ 10 h 105"/>
                      <a:gd name="T62" fmla="*/ 239 w 248"/>
                      <a:gd name="T63" fmla="*/ 10 h 105"/>
                      <a:gd name="T64" fmla="*/ 239 w 248"/>
                      <a:gd name="T65" fmla="*/ 19 h 105"/>
                      <a:gd name="T66" fmla="*/ 248 w 248"/>
                      <a:gd name="T67" fmla="*/ 29 h 105"/>
                      <a:gd name="T68" fmla="*/ 248 w 248"/>
                      <a:gd name="T69" fmla="*/ 38 h 105"/>
                      <a:gd name="T70" fmla="*/ 248 w 248"/>
                      <a:gd name="T71" fmla="*/ 38 h 105"/>
                      <a:gd name="T72" fmla="*/ 239 w 248"/>
                      <a:gd name="T73" fmla="*/ 48 h 105"/>
                      <a:gd name="T74" fmla="*/ 239 w 248"/>
                      <a:gd name="T75" fmla="*/ 48 h 105"/>
                      <a:gd name="T76" fmla="*/ 229 w 248"/>
                      <a:gd name="T77" fmla="*/ 48 h 105"/>
                      <a:gd name="T78" fmla="*/ 229 w 248"/>
                      <a:gd name="T79" fmla="*/ 48 h 105"/>
                      <a:gd name="T80" fmla="*/ 219 w 248"/>
                      <a:gd name="T81" fmla="*/ 48 h 105"/>
                      <a:gd name="T82" fmla="*/ 219 w 248"/>
                      <a:gd name="T83" fmla="*/ 38 h 105"/>
                      <a:gd name="T84" fmla="*/ 210 w 248"/>
                      <a:gd name="T85" fmla="*/ 48 h 105"/>
                      <a:gd name="T86" fmla="*/ 210 w 248"/>
                      <a:gd name="T87" fmla="*/ 48 h 105"/>
                      <a:gd name="T88" fmla="*/ 210 w 248"/>
                      <a:gd name="T89" fmla="*/ 48 h 105"/>
                      <a:gd name="T90" fmla="*/ 200 w 248"/>
                      <a:gd name="T91" fmla="*/ 58 h 105"/>
                      <a:gd name="T92" fmla="*/ 210 w 248"/>
                      <a:gd name="T93" fmla="*/ 67 h 105"/>
                      <a:gd name="T94" fmla="*/ 210 w 248"/>
                      <a:gd name="T95" fmla="*/ 67 h 105"/>
                      <a:gd name="T96" fmla="*/ 210 w 248"/>
                      <a:gd name="T97" fmla="*/ 77 h 105"/>
                      <a:gd name="T98" fmla="*/ 219 w 248"/>
                      <a:gd name="T99" fmla="*/ 77 h 105"/>
                      <a:gd name="T100" fmla="*/ 229 w 248"/>
                      <a:gd name="T101" fmla="*/ 77 h 105"/>
                      <a:gd name="T102" fmla="*/ 239 w 248"/>
                      <a:gd name="T103" fmla="*/ 77 h 105"/>
                      <a:gd name="T104" fmla="*/ 239 w 248"/>
                      <a:gd name="T105" fmla="*/ 77 h 105"/>
                      <a:gd name="T106" fmla="*/ 248 w 248"/>
                      <a:gd name="T107" fmla="*/ 77 h 105"/>
                      <a:gd name="T108" fmla="*/ 248 w 248"/>
                      <a:gd name="T109" fmla="*/ 77 h 105"/>
                      <a:gd name="T110" fmla="*/ 239 w 248"/>
                      <a:gd name="T111" fmla="*/ 86 h 105"/>
                      <a:gd name="T112" fmla="*/ 239 w 248"/>
                      <a:gd name="T113" fmla="*/ 96 h 105"/>
                      <a:gd name="T114" fmla="*/ 239 w 248"/>
                      <a:gd name="T115" fmla="*/ 96 h 105"/>
                      <a:gd name="T116" fmla="*/ 229 w 248"/>
                      <a:gd name="T117" fmla="*/ 105 h 105"/>
                      <a:gd name="T118" fmla="*/ 0 w 248"/>
                      <a:gd name="T119" fmla="*/ 105 h 10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48"/>
                      <a:gd name="T181" fmla="*/ 0 h 105"/>
                      <a:gd name="T182" fmla="*/ 248 w 248"/>
                      <a:gd name="T183" fmla="*/ 105 h 10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48" h="105">
                        <a:moveTo>
                          <a:pt x="0" y="105"/>
                        </a:moveTo>
                        <a:lnTo>
                          <a:pt x="28" y="19"/>
                        </a:lnTo>
                        <a:lnTo>
                          <a:pt x="38" y="19"/>
                        </a:lnTo>
                        <a:lnTo>
                          <a:pt x="47" y="10"/>
                        </a:lnTo>
                        <a:lnTo>
                          <a:pt x="57" y="10"/>
                        </a:lnTo>
                        <a:lnTo>
                          <a:pt x="66" y="10"/>
                        </a:lnTo>
                        <a:lnTo>
                          <a:pt x="76" y="0"/>
                        </a:lnTo>
                        <a:lnTo>
                          <a:pt x="86" y="0"/>
                        </a:lnTo>
                        <a:lnTo>
                          <a:pt x="95" y="0"/>
                        </a:lnTo>
                        <a:lnTo>
                          <a:pt x="105" y="0"/>
                        </a:lnTo>
                        <a:lnTo>
                          <a:pt x="105" y="10"/>
                        </a:lnTo>
                        <a:lnTo>
                          <a:pt x="114" y="10"/>
                        </a:lnTo>
                        <a:lnTo>
                          <a:pt x="114" y="19"/>
                        </a:lnTo>
                        <a:lnTo>
                          <a:pt x="105" y="19"/>
                        </a:lnTo>
                        <a:lnTo>
                          <a:pt x="105" y="29"/>
                        </a:lnTo>
                        <a:lnTo>
                          <a:pt x="105" y="38"/>
                        </a:lnTo>
                        <a:lnTo>
                          <a:pt x="114" y="38"/>
                        </a:lnTo>
                        <a:lnTo>
                          <a:pt x="124" y="38"/>
                        </a:lnTo>
                        <a:lnTo>
                          <a:pt x="133" y="38"/>
                        </a:lnTo>
                        <a:lnTo>
                          <a:pt x="143" y="38"/>
                        </a:lnTo>
                        <a:lnTo>
                          <a:pt x="143" y="29"/>
                        </a:lnTo>
                        <a:lnTo>
                          <a:pt x="152" y="29"/>
                        </a:lnTo>
                        <a:lnTo>
                          <a:pt x="152" y="19"/>
                        </a:lnTo>
                        <a:lnTo>
                          <a:pt x="162" y="19"/>
                        </a:lnTo>
                        <a:lnTo>
                          <a:pt x="162" y="10"/>
                        </a:lnTo>
                        <a:lnTo>
                          <a:pt x="172" y="10"/>
                        </a:lnTo>
                        <a:lnTo>
                          <a:pt x="181" y="10"/>
                        </a:lnTo>
                        <a:lnTo>
                          <a:pt x="191" y="10"/>
                        </a:lnTo>
                        <a:lnTo>
                          <a:pt x="200" y="10"/>
                        </a:lnTo>
                        <a:lnTo>
                          <a:pt x="219" y="10"/>
                        </a:lnTo>
                        <a:lnTo>
                          <a:pt x="229" y="10"/>
                        </a:lnTo>
                        <a:lnTo>
                          <a:pt x="239" y="10"/>
                        </a:lnTo>
                        <a:lnTo>
                          <a:pt x="239" y="19"/>
                        </a:lnTo>
                        <a:lnTo>
                          <a:pt x="248" y="29"/>
                        </a:lnTo>
                        <a:lnTo>
                          <a:pt x="248" y="38"/>
                        </a:lnTo>
                        <a:lnTo>
                          <a:pt x="248" y="48"/>
                        </a:lnTo>
                        <a:lnTo>
                          <a:pt x="239" y="48"/>
                        </a:lnTo>
                        <a:lnTo>
                          <a:pt x="229" y="48"/>
                        </a:lnTo>
                        <a:lnTo>
                          <a:pt x="219" y="48"/>
                        </a:lnTo>
                        <a:lnTo>
                          <a:pt x="219" y="38"/>
                        </a:lnTo>
                        <a:lnTo>
                          <a:pt x="210" y="38"/>
                        </a:lnTo>
                        <a:lnTo>
                          <a:pt x="210" y="48"/>
                        </a:lnTo>
                        <a:lnTo>
                          <a:pt x="200" y="58"/>
                        </a:lnTo>
                        <a:lnTo>
                          <a:pt x="210" y="58"/>
                        </a:lnTo>
                        <a:lnTo>
                          <a:pt x="210" y="67"/>
                        </a:lnTo>
                        <a:lnTo>
                          <a:pt x="210" y="77"/>
                        </a:lnTo>
                        <a:lnTo>
                          <a:pt x="219" y="77"/>
                        </a:lnTo>
                        <a:lnTo>
                          <a:pt x="229" y="77"/>
                        </a:lnTo>
                        <a:lnTo>
                          <a:pt x="239" y="77"/>
                        </a:lnTo>
                        <a:lnTo>
                          <a:pt x="248" y="77"/>
                        </a:lnTo>
                        <a:lnTo>
                          <a:pt x="248" y="86"/>
                        </a:lnTo>
                        <a:lnTo>
                          <a:pt x="239" y="86"/>
                        </a:lnTo>
                        <a:lnTo>
                          <a:pt x="239" y="96"/>
                        </a:lnTo>
                        <a:lnTo>
                          <a:pt x="229" y="105"/>
                        </a:lnTo>
                        <a:lnTo>
                          <a:pt x="0" y="105"/>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492" name="Rectangle 128"/>
                <p:cNvSpPr>
                  <a:spLocks noChangeArrowheads="1"/>
                </p:cNvSpPr>
                <p:nvPr/>
              </p:nvSpPr>
              <p:spPr bwMode="auto">
                <a:xfrm>
                  <a:off x="3166" y="2923"/>
                  <a:ext cx="220" cy="10"/>
                </a:xfrm>
                <a:prstGeom prst="rect">
                  <a:avLst/>
                </a:prstGeom>
                <a:solidFill>
                  <a:srgbClr val="FE9B03"/>
                </a:solidFill>
                <a:ln w="15875">
                  <a:solidFill>
                    <a:srgbClr val="000000"/>
                  </a:solidFill>
                  <a:miter lim="800000"/>
                  <a:headEnd/>
                  <a:tailEnd/>
                </a:ln>
              </p:spPr>
              <p:txBody>
                <a:bodyPr/>
                <a:lstStyle/>
                <a:p>
                  <a:endParaRPr lang="en-US"/>
                </a:p>
              </p:txBody>
            </p:sp>
          </p:grpSp>
          <p:grpSp>
            <p:nvGrpSpPr>
              <p:cNvPr id="39455" name="Group 129"/>
              <p:cNvGrpSpPr>
                <a:grpSpLocks/>
              </p:cNvGrpSpPr>
              <p:nvPr/>
            </p:nvGrpSpPr>
            <p:grpSpPr bwMode="auto">
              <a:xfrm>
                <a:off x="2918" y="2875"/>
                <a:ext cx="200" cy="153"/>
                <a:chOff x="2918" y="2875"/>
                <a:chExt cx="200" cy="153"/>
              </a:xfrm>
            </p:grpSpPr>
            <p:sp>
              <p:nvSpPr>
                <p:cNvPr id="39487" name="Rectangle 130"/>
                <p:cNvSpPr>
                  <a:spLocks noChangeArrowheads="1"/>
                </p:cNvSpPr>
                <p:nvPr/>
              </p:nvSpPr>
              <p:spPr bwMode="auto">
                <a:xfrm>
                  <a:off x="2937" y="3009"/>
                  <a:ext cx="162" cy="19"/>
                </a:xfrm>
                <a:prstGeom prst="rect">
                  <a:avLst/>
                </a:prstGeom>
                <a:solidFill>
                  <a:srgbClr val="FE9B03"/>
                </a:solidFill>
                <a:ln w="15875">
                  <a:solidFill>
                    <a:srgbClr val="000000"/>
                  </a:solidFill>
                  <a:miter lim="800000"/>
                  <a:headEnd/>
                  <a:tailEnd/>
                </a:ln>
              </p:spPr>
              <p:txBody>
                <a:bodyPr/>
                <a:lstStyle/>
                <a:p>
                  <a:endParaRPr lang="en-US"/>
                </a:p>
              </p:txBody>
            </p:sp>
            <p:grpSp>
              <p:nvGrpSpPr>
                <p:cNvPr id="39488" name="Group 131"/>
                <p:cNvGrpSpPr>
                  <a:grpSpLocks/>
                </p:cNvGrpSpPr>
                <p:nvPr/>
              </p:nvGrpSpPr>
              <p:grpSpPr bwMode="auto">
                <a:xfrm>
                  <a:off x="2918" y="2875"/>
                  <a:ext cx="200" cy="134"/>
                  <a:chOff x="2918" y="2875"/>
                  <a:chExt cx="200" cy="134"/>
                </a:xfrm>
              </p:grpSpPr>
              <p:sp>
                <p:nvSpPr>
                  <p:cNvPr id="39489" name="Freeform 132"/>
                  <p:cNvSpPr>
                    <a:spLocks/>
                  </p:cNvSpPr>
                  <p:nvPr/>
                </p:nvSpPr>
                <p:spPr bwMode="auto">
                  <a:xfrm>
                    <a:off x="2918" y="2875"/>
                    <a:ext cx="200" cy="134"/>
                  </a:xfrm>
                  <a:custGeom>
                    <a:avLst/>
                    <a:gdLst>
                      <a:gd name="T0" fmla="*/ 181 w 200"/>
                      <a:gd name="T1" fmla="*/ 19 h 134"/>
                      <a:gd name="T2" fmla="*/ 162 w 200"/>
                      <a:gd name="T3" fmla="*/ 29 h 134"/>
                      <a:gd name="T4" fmla="*/ 152 w 200"/>
                      <a:gd name="T5" fmla="*/ 29 h 134"/>
                      <a:gd name="T6" fmla="*/ 133 w 200"/>
                      <a:gd name="T7" fmla="*/ 38 h 134"/>
                      <a:gd name="T8" fmla="*/ 114 w 200"/>
                      <a:gd name="T9" fmla="*/ 38 h 134"/>
                      <a:gd name="T10" fmla="*/ 105 w 200"/>
                      <a:gd name="T11" fmla="*/ 38 h 134"/>
                      <a:gd name="T12" fmla="*/ 95 w 200"/>
                      <a:gd name="T13" fmla="*/ 29 h 134"/>
                      <a:gd name="T14" fmla="*/ 105 w 200"/>
                      <a:gd name="T15" fmla="*/ 19 h 134"/>
                      <a:gd name="T16" fmla="*/ 114 w 200"/>
                      <a:gd name="T17" fmla="*/ 19 h 134"/>
                      <a:gd name="T18" fmla="*/ 133 w 200"/>
                      <a:gd name="T19" fmla="*/ 10 h 134"/>
                      <a:gd name="T20" fmla="*/ 133 w 200"/>
                      <a:gd name="T21" fmla="*/ 0 h 134"/>
                      <a:gd name="T22" fmla="*/ 124 w 200"/>
                      <a:gd name="T23" fmla="*/ 0 h 134"/>
                      <a:gd name="T24" fmla="*/ 114 w 200"/>
                      <a:gd name="T25" fmla="*/ 0 h 134"/>
                      <a:gd name="T26" fmla="*/ 95 w 200"/>
                      <a:gd name="T27" fmla="*/ 0 h 134"/>
                      <a:gd name="T28" fmla="*/ 76 w 200"/>
                      <a:gd name="T29" fmla="*/ 10 h 134"/>
                      <a:gd name="T30" fmla="*/ 57 w 200"/>
                      <a:gd name="T31" fmla="*/ 19 h 134"/>
                      <a:gd name="T32" fmla="*/ 38 w 200"/>
                      <a:gd name="T33" fmla="*/ 29 h 134"/>
                      <a:gd name="T34" fmla="*/ 28 w 200"/>
                      <a:gd name="T35" fmla="*/ 29 h 134"/>
                      <a:gd name="T36" fmla="*/ 28 w 200"/>
                      <a:gd name="T37" fmla="*/ 48 h 134"/>
                      <a:gd name="T38" fmla="*/ 38 w 200"/>
                      <a:gd name="T39" fmla="*/ 58 h 134"/>
                      <a:gd name="T40" fmla="*/ 28 w 200"/>
                      <a:gd name="T41" fmla="*/ 67 h 134"/>
                      <a:gd name="T42" fmla="*/ 19 w 200"/>
                      <a:gd name="T43" fmla="*/ 67 h 134"/>
                      <a:gd name="T44" fmla="*/ 9 w 200"/>
                      <a:gd name="T45" fmla="*/ 67 h 134"/>
                      <a:gd name="T46" fmla="*/ 0 w 200"/>
                      <a:gd name="T47" fmla="*/ 67 h 134"/>
                      <a:gd name="T48" fmla="*/ 0 w 200"/>
                      <a:gd name="T49" fmla="*/ 67 h 134"/>
                      <a:gd name="T50" fmla="*/ 0 w 200"/>
                      <a:gd name="T51" fmla="*/ 77 h 134"/>
                      <a:gd name="T52" fmla="*/ 0 w 200"/>
                      <a:gd name="T53" fmla="*/ 96 h 134"/>
                      <a:gd name="T54" fmla="*/ 9 w 200"/>
                      <a:gd name="T55" fmla="*/ 96 h 134"/>
                      <a:gd name="T56" fmla="*/ 28 w 200"/>
                      <a:gd name="T57" fmla="*/ 96 h 134"/>
                      <a:gd name="T58" fmla="*/ 38 w 200"/>
                      <a:gd name="T59" fmla="*/ 105 h 134"/>
                      <a:gd name="T60" fmla="*/ 28 w 200"/>
                      <a:gd name="T61" fmla="*/ 115 h 134"/>
                      <a:gd name="T62" fmla="*/ 19 w 200"/>
                      <a:gd name="T63" fmla="*/ 134 h 134"/>
                      <a:gd name="T64" fmla="*/ 191 w 200"/>
                      <a:gd name="T65" fmla="*/ 125 h 134"/>
                      <a:gd name="T66" fmla="*/ 191 w 200"/>
                      <a:gd name="T67" fmla="*/ 115 h 134"/>
                      <a:gd name="T68" fmla="*/ 200 w 200"/>
                      <a:gd name="T69" fmla="*/ 105 h 134"/>
                      <a:gd name="T70" fmla="*/ 200 w 200"/>
                      <a:gd name="T71" fmla="*/ 96 h 134"/>
                      <a:gd name="T72" fmla="*/ 200 w 200"/>
                      <a:gd name="T73" fmla="*/ 96 h 134"/>
                      <a:gd name="T74" fmla="*/ 191 w 200"/>
                      <a:gd name="T75" fmla="*/ 86 h 134"/>
                      <a:gd name="T76" fmla="*/ 172 w 200"/>
                      <a:gd name="T77" fmla="*/ 96 h 134"/>
                      <a:gd name="T78" fmla="*/ 162 w 200"/>
                      <a:gd name="T79" fmla="*/ 96 h 134"/>
                      <a:gd name="T80" fmla="*/ 152 w 200"/>
                      <a:gd name="T81" fmla="*/ 86 h 134"/>
                      <a:gd name="T82" fmla="*/ 152 w 200"/>
                      <a:gd name="T83" fmla="*/ 77 h 134"/>
                      <a:gd name="T84" fmla="*/ 162 w 200"/>
                      <a:gd name="T85" fmla="*/ 67 h 134"/>
                      <a:gd name="T86" fmla="*/ 172 w 200"/>
                      <a:gd name="T87" fmla="*/ 67 h 134"/>
                      <a:gd name="T88" fmla="*/ 191 w 200"/>
                      <a:gd name="T89" fmla="*/ 67 h 134"/>
                      <a:gd name="T90" fmla="*/ 191 w 200"/>
                      <a:gd name="T91" fmla="*/ 58 h 134"/>
                      <a:gd name="T92" fmla="*/ 191 w 200"/>
                      <a:gd name="T93" fmla="*/ 38 h 134"/>
                      <a:gd name="T94" fmla="*/ 191 w 200"/>
                      <a:gd name="T95" fmla="*/ 29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
                      <a:gd name="T145" fmla="*/ 0 h 134"/>
                      <a:gd name="T146" fmla="*/ 200 w 200"/>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 h="134">
                        <a:moveTo>
                          <a:pt x="191" y="29"/>
                        </a:moveTo>
                        <a:lnTo>
                          <a:pt x="191" y="19"/>
                        </a:lnTo>
                        <a:lnTo>
                          <a:pt x="181" y="19"/>
                        </a:lnTo>
                        <a:lnTo>
                          <a:pt x="172" y="19"/>
                        </a:lnTo>
                        <a:lnTo>
                          <a:pt x="172" y="29"/>
                        </a:lnTo>
                        <a:lnTo>
                          <a:pt x="162" y="29"/>
                        </a:lnTo>
                        <a:lnTo>
                          <a:pt x="152" y="29"/>
                        </a:lnTo>
                        <a:lnTo>
                          <a:pt x="143" y="29"/>
                        </a:lnTo>
                        <a:lnTo>
                          <a:pt x="143" y="38"/>
                        </a:lnTo>
                        <a:lnTo>
                          <a:pt x="133" y="38"/>
                        </a:lnTo>
                        <a:lnTo>
                          <a:pt x="124" y="38"/>
                        </a:lnTo>
                        <a:lnTo>
                          <a:pt x="114" y="38"/>
                        </a:lnTo>
                        <a:lnTo>
                          <a:pt x="105" y="38"/>
                        </a:lnTo>
                        <a:lnTo>
                          <a:pt x="95" y="29"/>
                        </a:lnTo>
                        <a:lnTo>
                          <a:pt x="105" y="29"/>
                        </a:lnTo>
                        <a:lnTo>
                          <a:pt x="105" y="19"/>
                        </a:lnTo>
                        <a:lnTo>
                          <a:pt x="114" y="19"/>
                        </a:lnTo>
                        <a:lnTo>
                          <a:pt x="124" y="10"/>
                        </a:lnTo>
                        <a:lnTo>
                          <a:pt x="133" y="10"/>
                        </a:lnTo>
                        <a:lnTo>
                          <a:pt x="133" y="0"/>
                        </a:lnTo>
                        <a:lnTo>
                          <a:pt x="124" y="0"/>
                        </a:lnTo>
                        <a:lnTo>
                          <a:pt x="114" y="0"/>
                        </a:lnTo>
                        <a:lnTo>
                          <a:pt x="105" y="0"/>
                        </a:lnTo>
                        <a:lnTo>
                          <a:pt x="95" y="0"/>
                        </a:lnTo>
                        <a:lnTo>
                          <a:pt x="86" y="10"/>
                        </a:lnTo>
                        <a:lnTo>
                          <a:pt x="76" y="10"/>
                        </a:lnTo>
                        <a:lnTo>
                          <a:pt x="76" y="19"/>
                        </a:lnTo>
                        <a:lnTo>
                          <a:pt x="66" y="19"/>
                        </a:lnTo>
                        <a:lnTo>
                          <a:pt x="57" y="19"/>
                        </a:lnTo>
                        <a:lnTo>
                          <a:pt x="47" y="19"/>
                        </a:lnTo>
                        <a:lnTo>
                          <a:pt x="47" y="29"/>
                        </a:lnTo>
                        <a:lnTo>
                          <a:pt x="38" y="29"/>
                        </a:lnTo>
                        <a:lnTo>
                          <a:pt x="28" y="29"/>
                        </a:lnTo>
                        <a:lnTo>
                          <a:pt x="28" y="38"/>
                        </a:lnTo>
                        <a:lnTo>
                          <a:pt x="28" y="48"/>
                        </a:lnTo>
                        <a:lnTo>
                          <a:pt x="38" y="58"/>
                        </a:lnTo>
                        <a:lnTo>
                          <a:pt x="28" y="67"/>
                        </a:lnTo>
                        <a:lnTo>
                          <a:pt x="19" y="67"/>
                        </a:lnTo>
                        <a:lnTo>
                          <a:pt x="9" y="67"/>
                        </a:lnTo>
                        <a:lnTo>
                          <a:pt x="0" y="67"/>
                        </a:lnTo>
                        <a:lnTo>
                          <a:pt x="0" y="77"/>
                        </a:lnTo>
                        <a:lnTo>
                          <a:pt x="0" y="86"/>
                        </a:lnTo>
                        <a:lnTo>
                          <a:pt x="0" y="96"/>
                        </a:lnTo>
                        <a:lnTo>
                          <a:pt x="9" y="96"/>
                        </a:lnTo>
                        <a:lnTo>
                          <a:pt x="19" y="96"/>
                        </a:lnTo>
                        <a:lnTo>
                          <a:pt x="28" y="96"/>
                        </a:lnTo>
                        <a:lnTo>
                          <a:pt x="38" y="105"/>
                        </a:lnTo>
                        <a:lnTo>
                          <a:pt x="28" y="105"/>
                        </a:lnTo>
                        <a:lnTo>
                          <a:pt x="28" y="115"/>
                        </a:lnTo>
                        <a:lnTo>
                          <a:pt x="28" y="125"/>
                        </a:lnTo>
                        <a:lnTo>
                          <a:pt x="19" y="125"/>
                        </a:lnTo>
                        <a:lnTo>
                          <a:pt x="19" y="134"/>
                        </a:lnTo>
                        <a:lnTo>
                          <a:pt x="191" y="134"/>
                        </a:lnTo>
                        <a:lnTo>
                          <a:pt x="191" y="125"/>
                        </a:lnTo>
                        <a:lnTo>
                          <a:pt x="191" y="115"/>
                        </a:lnTo>
                        <a:lnTo>
                          <a:pt x="200" y="115"/>
                        </a:lnTo>
                        <a:lnTo>
                          <a:pt x="200" y="105"/>
                        </a:lnTo>
                        <a:lnTo>
                          <a:pt x="200" y="96"/>
                        </a:lnTo>
                        <a:lnTo>
                          <a:pt x="191" y="86"/>
                        </a:lnTo>
                        <a:lnTo>
                          <a:pt x="181" y="86"/>
                        </a:lnTo>
                        <a:lnTo>
                          <a:pt x="181" y="96"/>
                        </a:lnTo>
                        <a:lnTo>
                          <a:pt x="172" y="96"/>
                        </a:lnTo>
                        <a:lnTo>
                          <a:pt x="162" y="96"/>
                        </a:lnTo>
                        <a:lnTo>
                          <a:pt x="152" y="96"/>
                        </a:lnTo>
                        <a:lnTo>
                          <a:pt x="152" y="86"/>
                        </a:lnTo>
                        <a:lnTo>
                          <a:pt x="152" y="77"/>
                        </a:lnTo>
                        <a:lnTo>
                          <a:pt x="162" y="77"/>
                        </a:lnTo>
                        <a:lnTo>
                          <a:pt x="162" y="67"/>
                        </a:lnTo>
                        <a:lnTo>
                          <a:pt x="172" y="67"/>
                        </a:lnTo>
                        <a:lnTo>
                          <a:pt x="181" y="67"/>
                        </a:lnTo>
                        <a:lnTo>
                          <a:pt x="191" y="67"/>
                        </a:lnTo>
                        <a:lnTo>
                          <a:pt x="191" y="58"/>
                        </a:lnTo>
                        <a:lnTo>
                          <a:pt x="191" y="48"/>
                        </a:lnTo>
                        <a:lnTo>
                          <a:pt x="191" y="38"/>
                        </a:lnTo>
                        <a:lnTo>
                          <a:pt x="191" y="29"/>
                        </a:lnTo>
                        <a:close/>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90" name="Freeform 133"/>
                  <p:cNvSpPr>
                    <a:spLocks/>
                  </p:cNvSpPr>
                  <p:nvPr/>
                </p:nvSpPr>
                <p:spPr bwMode="auto">
                  <a:xfrm>
                    <a:off x="2918" y="2875"/>
                    <a:ext cx="200" cy="134"/>
                  </a:xfrm>
                  <a:custGeom>
                    <a:avLst/>
                    <a:gdLst>
                      <a:gd name="T0" fmla="*/ 181 w 200"/>
                      <a:gd name="T1" fmla="*/ 19 h 134"/>
                      <a:gd name="T2" fmla="*/ 162 w 200"/>
                      <a:gd name="T3" fmla="*/ 29 h 134"/>
                      <a:gd name="T4" fmla="*/ 152 w 200"/>
                      <a:gd name="T5" fmla="*/ 29 h 134"/>
                      <a:gd name="T6" fmla="*/ 133 w 200"/>
                      <a:gd name="T7" fmla="*/ 38 h 134"/>
                      <a:gd name="T8" fmla="*/ 114 w 200"/>
                      <a:gd name="T9" fmla="*/ 38 h 134"/>
                      <a:gd name="T10" fmla="*/ 105 w 200"/>
                      <a:gd name="T11" fmla="*/ 38 h 134"/>
                      <a:gd name="T12" fmla="*/ 95 w 200"/>
                      <a:gd name="T13" fmla="*/ 29 h 134"/>
                      <a:gd name="T14" fmla="*/ 105 w 200"/>
                      <a:gd name="T15" fmla="*/ 19 h 134"/>
                      <a:gd name="T16" fmla="*/ 114 w 200"/>
                      <a:gd name="T17" fmla="*/ 19 h 134"/>
                      <a:gd name="T18" fmla="*/ 133 w 200"/>
                      <a:gd name="T19" fmla="*/ 10 h 134"/>
                      <a:gd name="T20" fmla="*/ 133 w 200"/>
                      <a:gd name="T21" fmla="*/ 0 h 134"/>
                      <a:gd name="T22" fmla="*/ 124 w 200"/>
                      <a:gd name="T23" fmla="*/ 0 h 134"/>
                      <a:gd name="T24" fmla="*/ 114 w 200"/>
                      <a:gd name="T25" fmla="*/ 0 h 134"/>
                      <a:gd name="T26" fmla="*/ 95 w 200"/>
                      <a:gd name="T27" fmla="*/ 0 h 134"/>
                      <a:gd name="T28" fmla="*/ 76 w 200"/>
                      <a:gd name="T29" fmla="*/ 10 h 134"/>
                      <a:gd name="T30" fmla="*/ 57 w 200"/>
                      <a:gd name="T31" fmla="*/ 19 h 134"/>
                      <a:gd name="T32" fmla="*/ 38 w 200"/>
                      <a:gd name="T33" fmla="*/ 29 h 134"/>
                      <a:gd name="T34" fmla="*/ 28 w 200"/>
                      <a:gd name="T35" fmla="*/ 29 h 134"/>
                      <a:gd name="T36" fmla="*/ 28 w 200"/>
                      <a:gd name="T37" fmla="*/ 48 h 134"/>
                      <a:gd name="T38" fmla="*/ 38 w 200"/>
                      <a:gd name="T39" fmla="*/ 58 h 134"/>
                      <a:gd name="T40" fmla="*/ 28 w 200"/>
                      <a:gd name="T41" fmla="*/ 67 h 134"/>
                      <a:gd name="T42" fmla="*/ 19 w 200"/>
                      <a:gd name="T43" fmla="*/ 67 h 134"/>
                      <a:gd name="T44" fmla="*/ 9 w 200"/>
                      <a:gd name="T45" fmla="*/ 67 h 134"/>
                      <a:gd name="T46" fmla="*/ 0 w 200"/>
                      <a:gd name="T47" fmla="*/ 67 h 134"/>
                      <a:gd name="T48" fmla="*/ 0 w 200"/>
                      <a:gd name="T49" fmla="*/ 67 h 134"/>
                      <a:gd name="T50" fmla="*/ 0 w 200"/>
                      <a:gd name="T51" fmla="*/ 77 h 134"/>
                      <a:gd name="T52" fmla="*/ 0 w 200"/>
                      <a:gd name="T53" fmla="*/ 96 h 134"/>
                      <a:gd name="T54" fmla="*/ 9 w 200"/>
                      <a:gd name="T55" fmla="*/ 96 h 134"/>
                      <a:gd name="T56" fmla="*/ 28 w 200"/>
                      <a:gd name="T57" fmla="*/ 96 h 134"/>
                      <a:gd name="T58" fmla="*/ 38 w 200"/>
                      <a:gd name="T59" fmla="*/ 105 h 134"/>
                      <a:gd name="T60" fmla="*/ 28 w 200"/>
                      <a:gd name="T61" fmla="*/ 115 h 134"/>
                      <a:gd name="T62" fmla="*/ 19 w 200"/>
                      <a:gd name="T63" fmla="*/ 134 h 134"/>
                      <a:gd name="T64" fmla="*/ 191 w 200"/>
                      <a:gd name="T65" fmla="*/ 125 h 134"/>
                      <a:gd name="T66" fmla="*/ 191 w 200"/>
                      <a:gd name="T67" fmla="*/ 115 h 134"/>
                      <a:gd name="T68" fmla="*/ 200 w 200"/>
                      <a:gd name="T69" fmla="*/ 105 h 134"/>
                      <a:gd name="T70" fmla="*/ 200 w 200"/>
                      <a:gd name="T71" fmla="*/ 96 h 134"/>
                      <a:gd name="T72" fmla="*/ 200 w 200"/>
                      <a:gd name="T73" fmla="*/ 96 h 134"/>
                      <a:gd name="T74" fmla="*/ 191 w 200"/>
                      <a:gd name="T75" fmla="*/ 86 h 134"/>
                      <a:gd name="T76" fmla="*/ 172 w 200"/>
                      <a:gd name="T77" fmla="*/ 96 h 134"/>
                      <a:gd name="T78" fmla="*/ 162 w 200"/>
                      <a:gd name="T79" fmla="*/ 96 h 134"/>
                      <a:gd name="T80" fmla="*/ 152 w 200"/>
                      <a:gd name="T81" fmla="*/ 86 h 134"/>
                      <a:gd name="T82" fmla="*/ 152 w 200"/>
                      <a:gd name="T83" fmla="*/ 77 h 134"/>
                      <a:gd name="T84" fmla="*/ 162 w 200"/>
                      <a:gd name="T85" fmla="*/ 67 h 134"/>
                      <a:gd name="T86" fmla="*/ 172 w 200"/>
                      <a:gd name="T87" fmla="*/ 67 h 134"/>
                      <a:gd name="T88" fmla="*/ 191 w 200"/>
                      <a:gd name="T89" fmla="*/ 67 h 134"/>
                      <a:gd name="T90" fmla="*/ 191 w 200"/>
                      <a:gd name="T91" fmla="*/ 58 h 134"/>
                      <a:gd name="T92" fmla="*/ 191 w 200"/>
                      <a:gd name="T93" fmla="*/ 38 h 134"/>
                      <a:gd name="T94" fmla="*/ 191 w 200"/>
                      <a:gd name="T95" fmla="*/ 29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
                      <a:gd name="T145" fmla="*/ 0 h 134"/>
                      <a:gd name="T146" fmla="*/ 200 w 200"/>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 h="134">
                        <a:moveTo>
                          <a:pt x="191" y="29"/>
                        </a:moveTo>
                        <a:lnTo>
                          <a:pt x="191" y="19"/>
                        </a:lnTo>
                        <a:lnTo>
                          <a:pt x="181" y="19"/>
                        </a:lnTo>
                        <a:lnTo>
                          <a:pt x="172" y="19"/>
                        </a:lnTo>
                        <a:lnTo>
                          <a:pt x="172" y="29"/>
                        </a:lnTo>
                        <a:lnTo>
                          <a:pt x="162" y="29"/>
                        </a:lnTo>
                        <a:lnTo>
                          <a:pt x="152" y="29"/>
                        </a:lnTo>
                        <a:lnTo>
                          <a:pt x="143" y="29"/>
                        </a:lnTo>
                        <a:lnTo>
                          <a:pt x="143" y="38"/>
                        </a:lnTo>
                        <a:lnTo>
                          <a:pt x="133" y="38"/>
                        </a:lnTo>
                        <a:lnTo>
                          <a:pt x="124" y="38"/>
                        </a:lnTo>
                        <a:lnTo>
                          <a:pt x="114" y="38"/>
                        </a:lnTo>
                        <a:lnTo>
                          <a:pt x="105" y="38"/>
                        </a:lnTo>
                        <a:lnTo>
                          <a:pt x="95" y="29"/>
                        </a:lnTo>
                        <a:lnTo>
                          <a:pt x="105" y="29"/>
                        </a:lnTo>
                        <a:lnTo>
                          <a:pt x="105" y="19"/>
                        </a:lnTo>
                        <a:lnTo>
                          <a:pt x="114" y="19"/>
                        </a:lnTo>
                        <a:lnTo>
                          <a:pt x="124" y="10"/>
                        </a:lnTo>
                        <a:lnTo>
                          <a:pt x="133" y="10"/>
                        </a:lnTo>
                        <a:lnTo>
                          <a:pt x="133" y="0"/>
                        </a:lnTo>
                        <a:lnTo>
                          <a:pt x="124" y="0"/>
                        </a:lnTo>
                        <a:lnTo>
                          <a:pt x="114" y="0"/>
                        </a:lnTo>
                        <a:lnTo>
                          <a:pt x="105" y="0"/>
                        </a:lnTo>
                        <a:lnTo>
                          <a:pt x="95" y="0"/>
                        </a:lnTo>
                        <a:lnTo>
                          <a:pt x="86" y="10"/>
                        </a:lnTo>
                        <a:lnTo>
                          <a:pt x="76" y="10"/>
                        </a:lnTo>
                        <a:lnTo>
                          <a:pt x="76" y="19"/>
                        </a:lnTo>
                        <a:lnTo>
                          <a:pt x="66" y="19"/>
                        </a:lnTo>
                        <a:lnTo>
                          <a:pt x="57" y="19"/>
                        </a:lnTo>
                        <a:lnTo>
                          <a:pt x="47" y="19"/>
                        </a:lnTo>
                        <a:lnTo>
                          <a:pt x="47" y="29"/>
                        </a:lnTo>
                        <a:lnTo>
                          <a:pt x="38" y="29"/>
                        </a:lnTo>
                        <a:lnTo>
                          <a:pt x="28" y="29"/>
                        </a:lnTo>
                        <a:lnTo>
                          <a:pt x="28" y="38"/>
                        </a:lnTo>
                        <a:lnTo>
                          <a:pt x="28" y="48"/>
                        </a:lnTo>
                        <a:lnTo>
                          <a:pt x="38" y="58"/>
                        </a:lnTo>
                        <a:lnTo>
                          <a:pt x="28" y="67"/>
                        </a:lnTo>
                        <a:lnTo>
                          <a:pt x="19" y="67"/>
                        </a:lnTo>
                        <a:lnTo>
                          <a:pt x="9" y="67"/>
                        </a:lnTo>
                        <a:lnTo>
                          <a:pt x="0" y="67"/>
                        </a:lnTo>
                        <a:lnTo>
                          <a:pt x="0" y="77"/>
                        </a:lnTo>
                        <a:lnTo>
                          <a:pt x="0" y="86"/>
                        </a:lnTo>
                        <a:lnTo>
                          <a:pt x="0" y="96"/>
                        </a:lnTo>
                        <a:lnTo>
                          <a:pt x="9" y="96"/>
                        </a:lnTo>
                        <a:lnTo>
                          <a:pt x="19" y="96"/>
                        </a:lnTo>
                        <a:lnTo>
                          <a:pt x="28" y="96"/>
                        </a:lnTo>
                        <a:lnTo>
                          <a:pt x="38" y="105"/>
                        </a:lnTo>
                        <a:lnTo>
                          <a:pt x="28" y="105"/>
                        </a:lnTo>
                        <a:lnTo>
                          <a:pt x="28" y="115"/>
                        </a:lnTo>
                        <a:lnTo>
                          <a:pt x="28" y="125"/>
                        </a:lnTo>
                        <a:lnTo>
                          <a:pt x="19" y="125"/>
                        </a:lnTo>
                        <a:lnTo>
                          <a:pt x="19" y="134"/>
                        </a:lnTo>
                        <a:lnTo>
                          <a:pt x="191" y="134"/>
                        </a:lnTo>
                        <a:lnTo>
                          <a:pt x="191" y="125"/>
                        </a:lnTo>
                        <a:lnTo>
                          <a:pt x="191" y="115"/>
                        </a:lnTo>
                        <a:lnTo>
                          <a:pt x="200" y="115"/>
                        </a:lnTo>
                        <a:lnTo>
                          <a:pt x="200" y="105"/>
                        </a:lnTo>
                        <a:lnTo>
                          <a:pt x="200" y="96"/>
                        </a:lnTo>
                        <a:lnTo>
                          <a:pt x="191" y="86"/>
                        </a:lnTo>
                        <a:lnTo>
                          <a:pt x="181" y="86"/>
                        </a:lnTo>
                        <a:lnTo>
                          <a:pt x="181" y="96"/>
                        </a:lnTo>
                        <a:lnTo>
                          <a:pt x="172" y="96"/>
                        </a:lnTo>
                        <a:lnTo>
                          <a:pt x="162" y="96"/>
                        </a:lnTo>
                        <a:lnTo>
                          <a:pt x="152" y="96"/>
                        </a:lnTo>
                        <a:lnTo>
                          <a:pt x="152" y="86"/>
                        </a:lnTo>
                        <a:lnTo>
                          <a:pt x="152" y="77"/>
                        </a:lnTo>
                        <a:lnTo>
                          <a:pt x="162" y="77"/>
                        </a:lnTo>
                        <a:lnTo>
                          <a:pt x="162" y="67"/>
                        </a:lnTo>
                        <a:lnTo>
                          <a:pt x="172" y="67"/>
                        </a:lnTo>
                        <a:lnTo>
                          <a:pt x="181" y="67"/>
                        </a:lnTo>
                        <a:lnTo>
                          <a:pt x="191" y="67"/>
                        </a:lnTo>
                        <a:lnTo>
                          <a:pt x="191" y="58"/>
                        </a:lnTo>
                        <a:lnTo>
                          <a:pt x="191" y="48"/>
                        </a:lnTo>
                        <a:lnTo>
                          <a:pt x="191" y="38"/>
                        </a:lnTo>
                        <a:lnTo>
                          <a:pt x="191" y="2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9456" name="Group 134"/>
              <p:cNvGrpSpPr>
                <a:grpSpLocks/>
              </p:cNvGrpSpPr>
              <p:nvPr/>
            </p:nvGrpSpPr>
            <p:grpSpPr bwMode="auto">
              <a:xfrm>
                <a:off x="3701" y="2894"/>
                <a:ext cx="201" cy="153"/>
                <a:chOff x="3701" y="2894"/>
                <a:chExt cx="201" cy="153"/>
              </a:xfrm>
            </p:grpSpPr>
            <p:sp>
              <p:nvSpPr>
                <p:cNvPr id="39483" name="Rectangle 135"/>
                <p:cNvSpPr>
                  <a:spLocks noChangeArrowheads="1"/>
                </p:cNvSpPr>
                <p:nvPr/>
              </p:nvSpPr>
              <p:spPr bwMode="auto">
                <a:xfrm>
                  <a:off x="3721" y="3038"/>
                  <a:ext cx="162" cy="9"/>
                </a:xfrm>
                <a:prstGeom prst="rect">
                  <a:avLst/>
                </a:prstGeom>
                <a:solidFill>
                  <a:srgbClr val="FE9B03"/>
                </a:solidFill>
                <a:ln w="15875">
                  <a:solidFill>
                    <a:srgbClr val="000000"/>
                  </a:solidFill>
                  <a:miter lim="800000"/>
                  <a:headEnd/>
                  <a:tailEnd/>
                </a:ln>
              </p:spPr>
              <p:txBody>
                <a:bodyPr/>
                <a:lstStyle/>
                <a:p>
                  <a:endParaRPr lang="en-US"/>
                </a:p>
              </p:txBody>
            </p:sp>
            <p:grpSp>
              <p:nvGrpSpPr>
                <p:cNvPr id="39484" name="Group 136"/>
                <p:cNvGrpSpPr>
                  <a:grpSpLocks/>
                </p:cNvGrpSpPr>
                <p:nvPr/>
              </p:nvGrpSpPr>
              <p:grpSpPr bwMode="auto">
                <a:xfrm>
                  <a:off x="3701" y="2894"/>
                  <a:ext cx="201" cy="134"/>
                  <a:chOff x="3701" y="2894"/>
                  <a:chExt cx="201" cy="134"/>
                </a:xfrm>
              </p:grpSpPr>
              <p:sp>
                <p:nvSpPr>
                  <p:cNvPr id="39485" name="Freeform 137"/>
                  <p:cNvSpPr>
                    <a:spLocks/>
                  </p:cNvSpPr>
                  <p:nvPr/>
                </p:nvSpPr>
                <p:spPr bwMode="auto">
                  <a:xfrm>
                    <a:off x="3701" y="2894"/>
                    <a:ext cx="201" cy="134"/>
                  </a:xfrm>
                  <a:custGeom>
                    <a:avLst/>
                    <a:gdLst>
                      <a:gd name="T0" fmla="*/ 182 w 201"/>
                      <a:gd name="T1" fmla="*/ 29 h 134"/>
                      <a:gd name="T2" fmla="*/ 173 w 201"/>
                      <a:gd name="T3" fmla="*/ 29 h 134"/>
                      <a:gd name="T4" fmla="*/ 153 w 201"/>
                      <a:gd name="T5" fmla="*/ 39 h 134"/>
                      <a:gd name="T6" fmla="*/ 134 w 201"/>
                      <a:gd name="T7" fmla="*/ 39 h 134"/>
                      <a:gd name="T8" fmla="*/ 115 w 201"/>
                      <a:gd name="T9" fmla="*/ 48 h 134"/>
                      <a:gd name="T10" fmla="*/ 106 w 201"/>
                      <a:gd name="T11" fmla="*/ 39 h 134"/>
                      <a:gd name="T12" fmla="*/ 106 w 201"/>
                      <a:gd name="T13" fmla="*/ 29 h 134"/>
                      <a:gd name="T14" fmla="*/ 106 w 201"/>
                      <a:gd name="T15" fmla="*/ 19 h 134"/>
                      <a:gd name="T16" fmla="*/ 115 w 201"/>
                      <a:gd name="T17" fmla="*/ 19 h 134"/>
                      <a:gd name="T18" fmla="*/ 134 w 201"/>
                      <a:gd name="T19" fmla="*/ 10 h 134"/>
                      <a:gd name="T20" fmla="*/ 134 w 201"/>
                      <a:gd name="T21" fmla="*/ 0 h 134"/>
                      <a:gd name="T22" fmla="*/ 134 w 201"/>
                      <a:gd name="T23" fmla="*/ 0 h 134"/>
                      <a:gd name="T24" fmla="*/ 115 w 201"/>
                      <a:gd name="T25" fmla="*/ 0 h 134"/>
                      <a:gd name="T26" fmla="*/ 96 w 201"/>
                      <a:gd name="T27" fmla="*/ 0 h 134"/>
                      <a:gd name="T28" fmla="*/ 77 w 201"/>
                      <a:gd name="T29" fmla="*/ 19 h 134"/>
                      <a:gd name="T30" fmla="*/ 58 w 201"/>
                      <a:gd name="T31" fmla="*/ 19 h 134"/>
                      <a:gd name="T32" fmla="*/ 39 w 201"/>
                      <a:gd name="T33" fmla="*/ 29 h 134"/>
                      <a:gd name="T34" fmla="*/ 29 w 201"/>
                      <a:gd name="T35" fmla="*/ 29 h 134"/>
                      <a:gd name="T36" fmla="*/ 29 w 201"/>
                      <a:gd name="T37" fmla="*/ 48 h 134"/>
                      <a:gd name="T38" fmla="*/ 39 w 201"/>
                      <a:gd name="T39" fmla="*/ 58 h 134"/>
                      <a:gd name="T40" fmla="*/ 29 w 201"/>
                      <a:gd name="T41" fmla="*/ 67 h 134"/>
                      <a:gd name="T42" fmla="*/ 29 w 201"/>
                      <a:gd name="T43" fmla="*/ 77 h 134"/>
                      <a:gd name="T44" fmla="*/ 20 w 201"/>
                      <a:gd name="T45" fmla="*/ 67 h 134"/>
                      <a:gd name="T46" fmla="*/ 10 w 201"/>
                      <a:gd name="T47" fmla="*/ 67 h 134"/>
                      <a:gd name="T48" fmla="*/ 0 w 201"/>
                      <a:gd name="T49" fmla="*/ 77 h 134"/>
                      <a:gd name="T50" fmla="*/ 0 w 201"/>
                      <a:gd name="T51" fmla="*/ 86 h 134"/>
                      <a:gd name="T52" fmla="*/ 0 w 201"/>
                      <a:gd name="T53" fmla="*/ 96 h 134"/>
                      <a:gd name="T54" fmla="*/ 20 w 201"/>
                      <a:gd name="T55" fmla="*/ 106 h 134"/>
                      <a:gd name="T56" fmla="*/ 29 w 201"/>
                      <a:gd name="T57" fmla="*/ 106 h 134"/>
                      <a:gd name="T58" fmla="*/ 39 w 201"/>
                      <a:gd name="T59" fmla="*/ 106 h 134"/>
                      <a:gd name="T60" fmla="*/ 29 w 201"/>
                      <a:gd name="T61" fmla="*/ 125 h 134"/>
                      <a:gd name="T62" fmla="*/ 20 w 201"/>
                      <a:gd name="T63" fmla="*/ 134 h 134"/>
                      <a:gd name="T64" fmla="*/ 192 w 201"/>
                      <a:gd name="T65" fmla="*/ 134 h 134"/>
                      <a:gd name="T66" fmla="*/ 192 w 201"/>
                      <a:gd name="T67" fmla="*/ 125 h 134"/>
                      <a:gd name="T68" fmla="*/ 201 w 201"/>
                      <a:gd name="T69" fmla="*/ 115 h 134"/>
                      <a:gd name="T70" fmla="*/ 201 w 201"/>
                      <a:gd name="T71" fmla="*/ 106 h 134"/>
                      <a:gd name="T72" fmla="*/ 201 w 201"/>
                      <a:gd name="T73" fmla="*/ 96 h 134"/>
                      <a:gd name="T74" fmla="*/ 192 w 201"/>
                      <a:gd name="T75" fmla="*/ 96 h 134"/>
                      <a:gd name="T76" fmla="*/ 173 w 201"/>
                      <a:gd name="T77" fmla="*/ 96 h 134"/>
                      <a:gd name="T78" fmla="*/ 163 w 201"/>
                      <a:gd name="T79" fmla="*/ 96 h 134"/>
                      <a:gd name="T80" fmla="*/ 153 w 201"/>
                      <a:gd name="T81" fmla="*/ 86 h 134"/>
                      <a:gd name="T82" fmla="*/ 153 w 201"/>
                      <a:gd name="T83" fmla="*/ 77 h 134"/>
                      <a:gd name="T84" fmla="*/ 163 w 201"/>
                      <a:gd name="T85" fmla="*/ 77 h 134"/>
                      <a:gd name="T86" fmla="*/ 173 w 201"/>
                      <a:gd name="T87" fmla="*/ 67 h 134"/>
                      <a:gd name="T88" fmla="*/ 192 w 201"/>
                      <a:gd name="T89" fmla="*/ 67 h 134"/>
                      <a:gd name="T90" fmla="*/ 192 w 201"/>
                      <a:gd name="T91" fmla="*/ 58 h 134"/>
                      <a:gd name="T92" fmla="*/ 192 w 201"/>
                      <a:gd name="T93" fmla="*/ 39 h 134"/>
                      <a:gd name="T94" fmla="*/ 192 w 201"/>
                      <a:gd name="T95" fmla="*/ 29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1"/>
                      <a:gd name="T145" fmla="*/ 0 h 134"/>
                      <a:gd name="T146" fmla="*/ 201 w 201"/>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1" h="134">
                        <a:moveTo>
                          <a:pt x="192" y="29"/>
                        </a:moveTo>
                        <a:lnTo>
                          <a:pt x="192" y="29"/>
                        </a:lnTo>
                        <a:lnTo>
                          <a:pt x="182" y="29"/>
                        </a:lnTo>
                        <a:lnTo>
                          <a:pt x="173" y="29"/>
                        </a:lnTo>
                        <a:lnTo>
                          <a:pt x="163" y="29"/>
                        </a:lnTo>
                        <a:lnTo>
                          <a:pt x="153" y="29"/>
                        </a:lnTo>
                        <a:lnTo>
                          <a:pt x="153" y="39"/>
                        </a:lnTo>
                        <a:lnTo>
                          <a:pt x="144" y="39"/>
                        </a:lnTo>
                        <a:lnTo>
                          <a:pt x="134" y="39"/>
                        </a:lnTo>
                        <a:lnTo>
                          <a:pt x="125" y="39"/>
                        </a:lnTo>
                        <a:lnTo>
                          <a:pt x="125" y="48"/>
                        </a:lnTo>
                        <a:lnTo>
                          <a:pt x="115" y="48"/>
                        </a:lnTo>
                        <a:lnTo>
                          <a:pt x="106" y="39"/>
                        </a:lnTo>
                        <a:lnTo>
                          <a:pt x="106" y="29"/>
                        </a:lnTo>
                        <a:lnTo>
                          <a:pt x="106" y="19"/>
                        </a:lnTo>
                        <a:lnTo>
                          <a:pt x="115" y="19"/>
                        </a:lnTo>
                        <a:lnTo>
                          <a:pt x="125" y="19"/>
                        </a:lnTo>
                        <a:lnTo>
                          <a:pt x="125" y="10"/>
                        </a:lnTo>
                        <a:lnTo>
                          <a:pt x="134" y="10"/>
                        </a:lnTo>
                        <a:lnTo>
                          <a:pt x="134" y="0"/>
                        </a:lnTo>
                        <a:lnTo>
                          <a:pt x="125" y="0"/>
                        </a:lnTo>
                        <a:lnTo>
                          <a:pt x="115" y="0"/>
                        </a:lnTo>
                        <a:lnTo>
                          <a:pt x="106" y="0"/>
                        </a:lnTo>
                        <a:lnTo>
                          <a:pt x="96" y="0"/>
                        </a:lnTo>
                        <a:lnTo>
                          <a:pt x="96" y="10"/>
                        </a:lnTo>
                        <a:lnTo>
                          <a:pt x="86" y="10"/>
                        </a:lnTo>
                        <a:lnTo>
                          <a:pt x="77" y="19"/>
                        </a:lnTo>
                        <a:lnTo>
                          <a:pt x="67" y="19"/>
                        </a:lnTo>
                        <a:lnTo>
                          <a:pt x="58" y="19"/>
                        </a:lnTo>
                        <a:lnTo>
                          <a:pt x="58" y="29"/>
                        </a:lnTo>
                        <a:lnTo>
                          <a:pt x="48" y="29"/>
                        </a:lnTo>
                        <a:lnTo>
                          <a:pt x="39" y="29"/>
                        </a:lnTo>
                        <a:lnTo>
                          <a:pt x="29" y="29"/>
                        </a:lnTo>
                        <a:lnTo>
                          <a:pt x="29" y="39"/>
                        </a:lnTo>
                        <a:lnTo>
                          <a:pt x="29" y="48"/>
                        </a:lnTo>
                        <a:lnTo>
                          <a:pt x="39" y="58"/>
                        </a:lnTo>
                        <a:lnTo>
                          <a:pt x="39" y="67"/>
                        </a:lnTo>
                        <a:lnTo>
                          <a:pt x="29" y="67"/>
                        </a:lnTo>
                        <a:lnTo>
                          <a:pt x="29" y="77"/>
                        </a:lnTo>
                        <a:lnTo>
                          <a:pt x="20" y="77"/>
                        </a:lnTo>
                        <a:lnTo>
                          <a:pt x="20" y="67"/>
                        </a:lnTo>
                        <a:lnTo>
                          <a:pt x="10" y="67"/>
                        </a:lnTo>
                        <a:lnTo>
                          <a:pt x="0" y="67"/>
                        </a:lnTo>
                        <a:lnTo>
                          <a:pt x="0" y="77"/>
                        </a:lnTo>
                        <a:lnTo>
                          <a:pt x="0" y="86"/>
                        </a:lnTo>
                        <a:lnTo>
                          <a:pt x="0" y="96"/>
                        </a:lnTo>
                        <a:lnTo>
                          <a:pt x="10" y="96"/>
                        </a:lnTo>
                        <a:lnTo>
                          <a:pt x="10" y="106"/>
                        </a:lnTo>
                        <a:lnTo>
                          <a:pt x="20" y="106"/>
                        </a:lnTo>
                        <a:lnTo>
                          <a:pt x="29" y="106"/>
                        </a:lnTo>
                        <a:lnTo>
                          <a:pt x="39" y="106"/>
                        </a:lnTo>
                        <a:lnTo>
                          <a:pt x="39" y="115"/>
                        </a:lnTo>
                        <a:lnTo>
                          <a:pt x="29" y="115"/>
                        </a:lnTo>
                        <a:lnTo>
                          <a:pt x="29" y="125"/>
                        </a:lnTo>
                        <a:lnTo>
                          <a:pt x="29" y="134"/>
                        </a:lnTo>
                        <a:lnTo>
                          <a:pt x="20" y="134"/>
                        </a:lnTo>
                        <a:lnTo>
                          <a:pt x="192" y="134"/>
                        </a:lnTo>
                        <a:lnTo>
                          <a:pt x="192" y="125"/>
                        </a:lnTo>
                        <a:lnTo>
                          <a:pt x="201" y="115"/>
                        </a:lnTo>
                        <a:lnTo>
                          <a:pt x="201" y="106"/>
                        </a:lnTo>
                        <a:lnTo>
                          <a:pt x="201" y="96"/>
                        </a:lnTo>
                        <a:lnTo>
                          <a:pt x="192" y="96"/>
                        </a:lnTo>
                        <a:lnTo>
                          <a:pt x="182" y="96"/>
                        </a:lnTo>
                        <a:lnTo>
                          <a:pt x="173" y="96"/>
                        </a:lnTo>
                        <a:lnTo>
                          <a:pt x="163" y="96"/>
                        </a:lnTo>
                        <a:lnTo>
                          <a:pt x="153" y="96"/>
                        </a:lnTo>
                        <a:lnTo>
                          <a:pt x="153" y="86"/>
                        </a:lnTo>
                        <a:lnTo>
                          <a:pt x="153" y="77"/>
                        </a:lnTo>
                        <a:lnTo>
                          <a:pt x="163" y="77"/>
                        </a:lnTo>
                        <a:lnTo>
                          <a:pt x="163" y="67"/>
                        </a:lnTo>
                        <a:lnTo>
                          <a:pt x="173" y="67"/>
                        </a:lnTo>
                        <a:lnTo>
                          <a:pt x="182" y="67"/>
                        </a:lnTo>
                        <a:lnTo>
                          <a:pt x="192" y="67"/>
                        </a:lnTo>
                        <a:lnTo>
                          <a:pt x="192" y="58"/>
                        </a:lnTo>
                        <a:lnTo>
                          <a:pt x="192" y="48"/>
                        </a:lnTo>
                        <a:lnTo>
                          <a:pt x="192" y="39"/>
                        </a:lnTo>
                        <a:lnTo>
                          <a:pt x="192" y="29"/>
                        </a:lnTo>
                        <a:close/>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86" name="Freeform 138"/>
                  <p:cNvSpPr>
                    <a:spLocks/>
                  </p:cNvSpPr>
                  <p:nvPr/>
                </p:nvSpPr>
                <p:spPr bwMode="auto">
                  <a:xfrm>
                    <a:off x="3701" y="2894"/>
                    <a:ext cx="201" cy="134"/>
                  </a:xfrm>
                  <a:custGeom>
                    <a:avLst/>
                    <a:gdLst>
                      <a:gd name="T0" fmla="*/ 182 w 201"/>
                      <a:gd name="T1" fmla="*/ 29 h 134"/>
                      <a:gd name="T2" fmla="*/ 173 w 201"/>
                      <a:gd name="T3" fmla="*/ 29 h 134"/>
                      <a:gd name="T4" fmla="*/ 153 w 201"/>
                      <a:gd name="T5" fmla="*/ 39 h 134"/>
                      <a:gd name="T6" fmla="*/ 134 w 201"/>
                      <a:gd name="T7" fmla="*/ 39 h 134"/>
                      <a:gd name="T8" fmla="*/ 115 w 201"/>
                      <a:gd name="T9" fmla="*/ 48 h 134"/>
                      <a:gd name="T10" fmla="*/ 106 w 201"/>
                      <a:gd name="T11" fmla="*/ 39 h 134"/>
                      <a:gd name="T12" fmla="*/ 106 w 201"/>
                      <a:gd name="T13" fmla="*/ 29 h 134"/>
                      <a:gd name="T14" fmla="*/ 106 w 201"/>
                      <a:gd name="T15" fmla="*/ 19 h 134"/>
                      <a:gd name="T16" fmla="*/ 115 w 201"/>
                      <a:gd name="T17" fmla="*/ 19 h 134"/>
                      <a:gd name="T18" fmla="*/ 134 w 201"/>
                      <a:gd name="T19" fmla="*/ 10 h 134"/>
                      <a:gd name="T20" fmla="*/ 134 w 201"/>
                      <a:gd name="T21" fmla="*/ 0 h 134"/>
                      <a:gd name="T22" fmla="*/ 134 w 201"/>
                      <a:gd name="T23" fmla="*/ 0 h 134"/>
                      <a:gd name="T24" fmla="*/ 115 w 201"/>
                      <a:gd name="T25" fmla="*/ 0 h 134"/>
                      <a:gd name="T26" fmla="*/ 96 w 201"/>
                      <a:gd name="T27" fmla="*/ 0 h 134"/>
                      <a:gd name="T28" fmla="*/ 77 w 201"/>
                      <a:gd name="T29" fmla="*/ 19 h 134"/>
                      <a:gd name="T30" fmla="*/ 58 w 201"/>
                      <a:gd name="T31" fmla="*/ 19 h 134"/>
                      <a:gd name="T32" fmla="*/ 39 w 201"/>
                      <a:gd name="T33" fmla="*/ 29 h 134"/>
                      <a:gd name="T34" fmla="*/ 29 w 201"/>
                      <a:gd name="T35" fmla="*/ 29 h 134"/>
                      <a:gd name="T36" fmla="*/ 29 w 201"/>
                      <a:gd name="T37" fmla="*/ 48 h 134"/>
                      <a:gd name="T38" fmla="*/ 39 w 201"/>
                      <a:gd name="T39" fmla="*/ 58 h 134"/>
                      <a:gd name="T40" fmla="*/ 29 w 201"/>
                      <a:gd name="T41" fmla="*/ 67 h 134"/>
                      <a:gd name="T42" fmla="*/ 29 w 201"/>
                      <a:gd name="T43" fmla="*/ 77 h 134"/>
                      <a:gd name="T44" fmla="*/ 20 w 201"/>
                      <a:gd name="T45" fmla="*/ 67 h 134"/>
                      <a:gd name="T46" fmla="*/ 10 w 201"/>
                      <a:gd name="T47" fmla="*/ 67 h 134"/>
                      <a:gd name="T48" fmla="*/ 0 w 201"/>
                      <a:gd name="T49" fmla="*/ 77 h 134"/>
                      <a:gd name="T50" fmla="*/ 0 w 201"/>
                      <a:gd name="T51" fmla="*/ 86 h 134"/>
                      <a:gd name="T52" fmla="*/ 0 w 201"/>
                      <a:gd name="T53" fmla="*/ 96 h 134"/>
                      <a:gd name="T54" fmla="*/ 20 w 201"/>
                      <a:gd name="T55" fmla="*/ 106 h 134"/>
                      <a:gd name="T56" fmla="*/ 29 w 201"/>
                      <a:gd name="T57" fmla="*/ 106 h 134"/>
                      <a:gd name="T58" fmla="*/ 39 w 201"/>
                      <a:gd name="T59" fmla="*/ 106 h 134"/>
                      <a:gd name="T60" fmla="*/ 29 w 201"/>
                      <a:gd name="T61" fmla="*/ 125 h 134"/>
                      <a:gd name="T62" fmla="*/ 20 w 201"/>
                      <a:gd name="T63" fmla="*/ 134 h 134"/>
                      <a:gd name="T64" fmla="*/ 192 w 201"/>
                      <a:gd name="T65" fmla="*/ 134 h 134"/>
                      <a:gd name="T66" fmla="*/ 192 w 201"/>
                      <a:gd name="T67" fmla="*/ 125 h 134"/>
                      <a:gd name="T68" fmla="*/ 201 w 201"/>
                      <a:gd name="T69" fmla="*/ 115 h 134"/>
                      <a:gd name="T70" fmla="*/ 201 w 201"/>
                      <a:gd name="T71" fmla="*/ 106 h 134"/>
                      <a:gd name="T72" fmla="*/ 201 w 201"/>
                      <a:gd name="T73" fmla="*/ 96 h 134"/>
                      <a:gd name="T74" fmla="*/ 192 w 201"/>
                      <a:gd name="T75" fmla="*/ 96 h 134"/>
                      <a:gd name="T76" fmla="*/ 173 w 201"/>
                      <a:gd name="T77" fmla="*/ 96 h 134"/>
                      <a:gd name="T78" fmla="*/ 163 w 201"/>
                      <a:gd name="T79" fmla="*/ 96 h 134"/>
                      <a:gd name="T80" fmla="*/ 153 w 201"/>
                      <a:gd name="T81" fmla="*/ 86 h 134"/>
                      <a:gd name="T82" fmla="*/ 153 w 201"/>
                      <a:gd name="T83" fmla="*/ 77 h 134"/>
                      <a:gd name="T84" fmla="*/ 163 w 201"/>
                      <a:gd name="T85" fmla="*/ 77 h 134"/>
                      <a:gd name="T86" fmla="*/ 173 w 201"/>
                      <a:gd name="T87" fmla="*/ 67 h 134"/>
                      <a:gd name="T88" fmla="*/ 192 w 201"/>
                      <a:gd name="T89" fmla="*/ 67 h 134"/>
                      <a:gd name="T90" fmla="*/ 192 w 201"/>
                      <a:gd name="T91" fmla="*/ 58 h 134"/>
                      <a:gd name="T92" fmla="*/ 192 w 201"/>
                      <a:gd name="T93" fmla="*/ 39 h 134"/>
                      <a:gd name="T94" fmla="*/ 192 w 201"/>
                      <a:gd name="T95" fmla="*/ 29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1"/>
                      <a:gd name="T145" fmla="*/ 0 h 134"/>
                      <a:gd name="T146" fmla="*/ 201 w 201"/>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1" h="134">
                        <a:moveTo>
                          <a:pt x="192" y="29"/>
                        </a:moveTo>
                        <a:lnTo>
                          <a:pt x="192" y="29"/>
                        </a:lnTo>
                        <a:lnTo>
                          <a:pt x="182" y="29"/>
                        </a:lnTo>
                        <a:lnTo>
                          <a:pt x="173" y="29"/>
                        </a:lnTo>
                        <a:lnTo>
                          <a:pt x="163" y="29"/>
                        </a:lnTo>
                        <a:lnTo>
                          <a:pt x="153" y="29"/>
                        </a:lnTo>
                        <a:lnTo>
                          <a:pt x="153" y="39"/>
                        </a:lnTo>
                        <a:lnTo>
                          <a:pt x="144" y="39"/>
                        </a:lnTo>
                        <a:lnTo>
                          <a:pt x="134" y="39"/>
                        </a:lnTo>
                        <a:lnTo>
                          <a:pt x="125" y="39"/>
                        </a:lnTo>
                        <a:lnTo>
                          <a:pt x="125" y="48"/>
                        </a:lnTo>
                        <a:lnTo>
                          <a:pt x="115" y="48"/>
                        </a:lnTo>
                        <a:lnTo>
                          <a:pt x="106" y="39"/>
                        </a:lnTo>
                        <a:lnTo>
                          <a:pt x="106" y="29"/>
                        </a:lnTo>
                        <a:lnTo>
                          <a:pt x="106" y="19"/>
                        </a:lnTo>
                        <a:lnTo>
                          <a:pt x="115" y="19"/>
                        </a:lnTo>
                        <a:lnTo>
                          <a:pt x="125" y="19"/>
                        </a:lnTo>
                        <a:lnTo>
                          <a:pt x="125" y="10"/>
                        </a:lnTo>
                        <a:lnTo>
                          <a:pt x="134" y="10"/>
                        </a:lnTo>
                        <a:lnTo>
                          <a:pt x="134" y="0"/>
                        </a:lnTo>
                        <a:lnTo>
                          <a:pt x="125" y="0"/>
                        </a:lnTo>
                        <a:lnTo>
                          <a:pt x="115" y="0"/>
                        </a:lnTo>
                        <a:lnTo>
                          <a:pt x="106" y="0"/>
                        </a:lnTo>
                        <a:lnTo>
                          <a:pt x="96" y="0"/>
                        </a:lnTo>
                        <a:lnTo>
                          <a:pt x="96" y="10"/>
                        </a:lnTo>
                        <a:lnTo>
                          <a:pt x="86" y="10"/>
                        </a:lnTo>
                        <a:lnTo>
                          <a:pt x="77" y="19"/>
                        </a:lnTo>
                        <a:lnTo>
                          <a:pt x="67" y="19"/>
                        </a:lnTo>
                        <a:lnTo>
                          <a:pt x="58" y="19"/>
                        </a:lnTo>
                        <a:lnTo>
                          <a:pt x="58" y="29"/>
                        </a:lnTo>
                        <a:lnTo>
                          <a:pt x="48" y="29"/>
                        </a:lnTo>
                        <a:lnTo>
                          <a:pt x="39" y="29"/>
                        </a:lnTo>
                        <a:lnTo>
                          <a:pt x="29" y="29"/>
                        </a:lnTo>
                        <a:lnTo>
                          <a:pt x="29" y="39"/>
                        </a:lnTo>
                        <a:lnTo>
                          <a:pt x="29" y="48"/>
                        </a:lnTo>
                        <a:lnTo>
                          <a:pt x="39" y="58"/>
                        </a:lnTo>
                        <a:lnTo>
                          <a:pt x="39" y="67"/>
                        </a:lnTo>
                        <a:lnTo>
                          <a:pt x="29" y="67"/>
                        </a:lnTo>
                        <a:lnTo>
                          <a:pt x="29" y="77"/>
                        </a:lnTo>
                        <a:lnTo>
                          <a:pt x="20" y="77"/>
                        </a:lnTo>
                        <a:lnTo>
                          <a:pt x="20" y="67"/>
                        </a:lnTo>
                        <a:lnTo>
                          <a:pt x="10" y="67"/>
                        </a:lnTo>
                        <a:lnTo>
                          <a:pt x="0" y="67"/>
                        </a:lnTo>
                        <a:lnTo>
                          <a:pt x="0" y="77"/>
                        </a:lnTo>
                        <a:lnTo>
                          <a:pt x="0" y="86"/>
                        </a:lnTo>
                        <a:lnTo>
                          <a:pt x="0" y="96"/>
                        </a:lnTo>
                        <a:lnTo>
                          <a:pt x="10" y="96"/>
                        </a:lnTo>
                        <a:lnTo>
                          <a:pt x="10" y="106"/>
                        </a:lnTo>
                        <a:lnTo>
                          <a:pt x="20" y="106"/>
                        </a:lnTo>
                        <a:lnTo>
                          <a:pt x="29" y="106"/>
                        </a:lnTo>
                        <a:lnTo>
                          <a:pt x="39" y="106"/>
                        </a:lnTo>
                        <a:lnTo>
                          <a:pt x="39" y="115"/>
                        </a:lnTo>
                        <a:lnTo>
                          <a:pt x="29" y="115"/>
                        </a:lnTo>
                        <a:lnTo>
                          <a:pt x="29" y="125"/>
                        </a:lnTo>
                        <a:lnTo>
                          <a:pt x="29" y="134"/>
                        </a:lnTo>
                        <a:lnTo>
                          <a:pt x="20" y="134"/>
                        </a:lnTo>
                        <a:lnTo>
                          <a:pt x="192" y="134"/>
                        </a:lnTo>
                        <a:lnTo>
                          <a:pt x="192" y="125"/>
                        </a:lnTo>
                        <a:lnTo>
                          <a:pt x="201" y="115"/>
                        </a:lnTo>
                        <a:lnTo>
                          <a:pt x="201" y="106"/>
                        </a:lnTo>
                        <a:lnTo>
                          <a:pt x="201" y="96"/>
                        </a:lnTo>
                        <a:lnTo>
                          <a:pt x="192" y="96"/>
                        </a:lnTo>
                        <a:lnTo>
                          <a:pt x="182" y="96"/>
                        </a:lnTo>
                        <a:lnTo>
                          <a:pt x="173" y="96"/>
                        </a:lnTo>
                        <a:lnTo>
                          <a:pt x="163" y="96"/>
                        </a:lnTo>
                        <a:lnTo>
                          <a:pt x="153" y="96"/>
                        </a:lnTo>
                        <a:lnTo>
                          <a:pt x="153" y="86"/>
                        </a:lnTo>
                        <a:lnTo>
                          <a:pt x="153" y="77"/>
                        </a:lnTo>
                        <a:lnTo>
                          <a:pt x="163" y="77"/>
                        </a:lnTo>
                        <a:lnTo>
                          <a:pt x="163" y="67"/>
                        </a:lnTo>
                        <a:lnTo>
                          <a:pt x="173" y="67"/>
                        </a:lnTo>
                        <a:lnTo>
                          <a:pt x="182" y="67"/>
                        </a:lnTo>
                        <a:lnTo>
                          <a:pt x="192" y="67"/>
                        </a:lnTo>
                        <a:lnTo>
                          <a:pt x="192" y="58"/>
                        </a:lnTo>
                        <a:lnTo>
                          <a:pt x="192" y="48"/>
                        </a:lnTo>
                        <a:lnTo>
                          <a:pt x="192" y="39"/>
                        </a:lnTo>
                        <a:lnTo>
                          <a:pt x="192" y="2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9457" name="Group 139"/>
              <p:cNvGrpSpPr>
                <a:grpSpLocks/>
              </p:cNvGrpSpPr>
              <p:nvPr/>
            </p:nvGrpSpPr>
            <p:grpSpPr bwMode="auto">
              <a:xfrm>
                <a:off x="2306" y="2837"/>
                <a:ext cx="210" cy="153"/>
                <a:chOff x="2306" y="2837"/>
                <a:chExt cx="210" cy="153"/>
              </a:xfrm>
            </p:grpSpPr>
            <p:sp>
              <p:nvSpPr>
                <p:cNvPr id="39479" name="Rectangle 140"/>
                <p:cNvSpPr>
                  <a:spLocks noChangeArrowheads="1"/>
                </p:cNvSpPr>
                <p:nvPr/>
              </p:nvSpPr>
              <p:spPr bwMode="auto">
                <a:xfrm>
                  <a:off x="2334" y="2980"/>
                  <a:ext cx="163" cy="10"/>
                </a:xfrm>
                <a:prstGeom prst="rect">
                  <a:avLst/>
                </a:prstGeom>
                <a:solidFill>
                  <a:srgbClr val="FE9B03"/>
                </a:solidFill>
                <a:ln w="15875">
                  <a:solidFill>
                    <a:srgbClr val="000000"/>
                  </a:solidFill>
                  <a:miter lim="800000"/>
                  <a:headEnd/>
                  <a:tailEnd/>
                </a:ln>
              </p:spPr>
              <p:txBody>
                <a:bodyPr/>
                <a:lstStyle/>
                <a:p>
                  <a:endParaRPr lang="en-US"/>
                </a:p>
              </p:txBody>
            </p:sp>
            <p:grpSp>
              <p:nvGrpSpPr>
                <p:cNvPr id="39480" name="Group 141"/>
                <p:cNvGrpSpPr>
                  <a:grpSpLocks/>
                </p:cNvGrpSpPr>
                <p:nvPr/>
              </p:nvGrpSpPr>
              <p:grpSpPr bwMode="auto">
                <a:xfrm>
                  <a:off x="2306" y="2837"/>
                  <a:ext cx="210" cy="143"/>
                  <a:chOff x="2306" y="2837"/>
                  <a:chExt cx="210" cy="143"/>
                </a:xfrm>
              </p:grpSpPr>
              <p:sp>
                <p:nvSpPr>
                  <p:cNvPr id="39481" name="Freeform 142"/>
                  <p:cNvSpPr>
                    <a:spLocks/>
                  </p:cNvSpPr>
                  <p:nvPr/>
                </p:nvSpPr>
                <p:spPr bwMode="auto">
                  <a:xfrm>
                    <a:off x="2306" y="2837"/>
                    <a:ext cx="210" cy="143"/>
                  </a:xfrm>
                  <a:custGeom>
                    <a:avLst/>
                    <a:gdLst>
                      <a:gd name="T0" fmla="*/ 28 w 210"/>
                      <a:gd name="T1" fmla="*/ 29 h 143"/>
                      <a:gd name="T2" fmla="*/ 38 w 210"/>
                      <a:gd name="T3" fmla="*/ 29 h 143"/>
                      <a:gd name="T4" fmla="*/ 57 w 210"/>
                      <a:gd name="T5" fmla="*/ 38 h 143"/>
                      <a:gd name="T6" fmla="*/ 76 w 210"/>
                      <a:gd name="T7" fmla="*/ 48 h 143"/>
                      <a:gd name="T8" fmla="*/ 95 w 210"/>
                      <a:gd name="T9" fmla="*/ 48 h 143"/>
                      <a:gd name="T10" fmla="*/ 105 w 210"/>
                      <a:gd name="T11" fmla="*/ 38 h 143"/>
                      <a:gd name="T12" fmla="*/ 105 w 210"/>
                      <a:gd name="T13" fmla="*/ 38 h 143"/>
                      <a:gd name="T14" fmla="*/ 105 w 210"/>
                      <a:gd name="T15" fmla="*/ 29 h 143"/>
                      <a:gd name="T16" fmla="*/ 86 w 210"/>
                      <a:gd name="T17" fmla="*/ 19 h 143"/>
                      <a:gd name="T18" fmla="*/ 76 w 210"/>
                      <a:gd name="T19" fmla="*/ 9 h 143"/>
                      <a:gd name="T20" fmla="*/ 67 w 210"/>
                      <a:gd name="T21" fmla="*/ 9 h 143"/>
                      <a:gd name="T22" fmla="*/ 76 w 210"/>
                      <a:gd name="T23" fmla="*/ 0 h 143"/>
                      <a:gd name="T24" fmla="*/ 95 w 210"/>
                      <a:gd name="T25" fmla="*/ 0 h 143"/>
                      <a:gd name="T26" fmla="*/ 114 w 210"/>
                      <a:gd name="T27" fmla="*/ 9 h 143"/>
                      <a:gd name="T28" fmla="*/ 124 w 210"/>
                      <a:gd name="T29" fmla="*/ 19 h 143"/>
                      <a:gd name="T30" fmla="*/ 143 w 210"/>
                      <a:gd name="T31" fmla="*/ 29 h 143"/>
                      <a:gd name="T32" fmla="*/ 162 w 210"/>
                      <a:gd name="T33" fmla="*/ 29 h 143"/>
                      <a:gd name="T34" fmla="*/ 181 w 210"/>
                      <a:gd name="T35" fmla="*/ 29 h 143"/>
                      <a:gd name="T36" fmla="*/ 172 w 210"/>
                      <a:gd name="T37" fmla="*/ 48 h 143"/>
                      <a:gd name="T38" fmla="*/ 172 w 210"/>
                      <a:gd name="T39" fmla="*/ 57 h 143"/>
                      <a:gd name="T40" fmla="*/ 172 w 210"/>
                      <a:gd name="T41" fmla="*/ 67 h 143"/>
                      <a:gd name="T42" fmla="*/ 181 w 210"/>
                      <a:gd name="T43" fmla="*/ 76 h 143"/>
                      <a:gd name="T44" fmla="*/ 191 w 210"/>
                      <a:gd name="T45" fmla="*/ 67 h 143"/>
                      <a:gd name="T46" fmla="*/ 200 w 210"/>
                      <a:gd name="T47" fmla="*/ 67 h 143"/>
                      <a:gd name="T48" fmla="*/ 210 w 210"/>
                      <a:gd name="T49" fmla="*/ 76 h 143"/>
                      <a:gd name="T50" fmla="*/ 210 w 210"/>
                      <a:gd name="T51" fmla="*/ 86 h 143"/>
                      <a:gd name="T52" fmla="*/ 200 w 210"/>
                      <a:gd name="T53" fmla="*/ 96 h 143"/>
                      <a:gd name="T54" fmla="*/ 191 w 210"/>
                      <a:gd name="T55" fmla="*/ 105 h 143"/>
                      <a:gd name="T56" fmla="*/ 181 w 210"/>
                      <a:gd name="T57" fmla="*/ 105 h 143"/>
                      <a:gd name="T58" fmla="*/ 172 w 210"/>
                      <a:gd name="T59" fmla="*/ 105 h 143"/>
                      <a:gd name="T60" fmla="*/ 181 w 210"/>
                      <a:gd name="T61" fmla="*/ 124 h 143"/>
                      <a:gd name="T62" fmla="*/ 191 w 210"/>
                      <a:gd name="T63" fmla="*/ 134 h 143"/>
                      <a:gd name="T64" fmla="*/ 19 w 210"/>
                      <a:gd name="T65" fmla="*/ 134 h 143"/>
                      <a:gd name="T66" fmla="*/ 9 w 210"/>
                      <a:gd name="T67" fmla="*/ 124 h 143"/>
                      <a:gd name="T68" fmla="*/ 9 w 210"/>
                      <a:gd name="T69" fmla="*/ 115 h 143"/>
                      <a:gd name="T70" fmla="*/ 0 w 210"/>
                      <a:gd name="T71" fmla="*/ 105 h 143"/>
                      <a:gd name="T72" fmla="*/ 9 w 210"/>
                      <a:gd name="T73" fmla="*/ 96 h 143"/>
                      <a:gd name="T74" fmla="*/ 19 w 210"/>
                      <a:gd name="T75" fmla="*/ 96 h 143"/>
                      <a:gd name="T76" fmla="*/ 28 w 210"/>
                      <a:gd name="T77" fmla="*/ 96 h 143"/>
                      <a:gd name="T78" fmla="*/ 48 w 210"/>
                      <a:gd name="T79" fmla="*/ 96 h 143"/>
                      <a:gd name="T80" fmla="*/ 57 w 210"/>
                      <a:gd name="T81" fmla="*/ 96 h 143"/>
                      <a:gd name="T82" fmla="*/ 57 w 210"/>
                      <a:gd name="T83" fmla="*/ 76 h 143"/>
                      <a:gd name="T84" fmla="*/ 48 w 210"/>
                      <a:gd name="T85" fmla="*/ 76 h 143"/>
                      <a:gd name="T86" fmla="*/ 28 w 210"/>
                      <a:gd name="T87" fmla="*/ 67 h 143"/>
                      <a:gd name="T88" fmla="*/ 19 w 210"/>
                      <a:gd name="T89" fmla="*/ 67 h 143"/>
                      <a:gd name="T90" fmla="*/ 19 w 210"/>
                      <a:gd name="T91" fmla="*/ 57 h 143"/>
                      <a:gd name="T92" fmla="*/ 19 w 210"/>
                      <a:gd name="T93" fmla="*/ 48 h 143"/>
                      <a:gd name="T94" fmla="*/ 19 w 210"/>
                      <a:gd name="T95" fmla="*/ 29 h 14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0"/>
                      <a:gd name="T145" fmla="*/ 0 h 143"/>
                      <a:gd name="T146" fmla="*/ 210 w 210"/>
                      <a:gd name="T147" fmla="*/ 143 h 14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0" h="143">
                        <a:moveTo>
                          <a:pt x="19" y="29"/>
                        </a:moveTo>
                        <a:lnTo>
                          <a:pt x="19" y="29"/>
                        </a:lnTo>
                        <a:lnTo>
                          <a:pt x="28" y="29"/>
                        </a:lnTo>
                        <a:lnTo>
                          <a:pt x="38" y="29"/>
                        </a:lnTo>
                        <a:lnTo>
                          <a:pt x="48" y="29"/>
                        </a:lnTo>
                        <a:lnTo>
                          <a:pt x="48" y="38"/>
                        </a:lnTo>
                        <a:lnTo>
                          <a:pt x="57" y="38"/>
                        </a:lnTo>
                        <a:lnTo>
                          <a:pt x="67" y="38"/>
                        </a:lnTo>
                        <a:lnTo>
                          <a:pt x="76" y="48"/>
                        </a:lnTo>
                        <a:lnTo>
                          <a:pt x="86" y="48"/>
                        </a:lnTo>
                        <a:lnTo>
                          <a:pt x="95" y="48"/>
                        </a:lnTo>
                        <a:lnTo>
                          <a:pt x="105" y="38"/>
                        </a:lnTo>
                        <a:lnTo>
                          <a:pt x="105" y="29"/>
                        </a:lnTo>
                        <a:lnTo>
                          <a:pt x="95" y="19"/>
                        </a:lnTo>
                        <a:lnTo>
                          <a:pt x="86" y="19"/>
                        </a:lnTo>
                        <a:lnTo>
                          <a:pt x="76" y="19"/>
                        </a:lnTo>
                        <a:lnTo>
                          <a:pt x="76" y="9"/>
                        </a:lnTo>
                        <a:lnTo>
                          <a:pt x="67" y="9"/>
                        </a:lnTo>
                        <a:lnTo>
                          <a:pt x="67" y="0"/>
                        </a:lnTo>
                        <a:lnTo>
                          <a:pt x="76" y="0"/>
                        </a:lnTo>
                        <a:lnTo>
                          <a:pt x="86" y="0"/>
                        </a:lnTo>
                        <a:lnTo>
                          <a:pt x="95" y="0"/>
                        </a:lnTo>
                        <a:lnTo>
                          <a:pt x="105" y="0"/>
                        </a:lnTo>
                        <a:lnTo>
                          <a:pt x="114" y="9"/>
                        </a:lnTo>
                        <a:lnTo>
                          <a:pt x="124" y="9"/>
                        </a:lnTo>
                        <a:lnTo>
                          <a:pt x="124" y="19"/>
                        </a:lnTo>
                        <a:lnTo>
                          <a:pt x="134" y="19"/>
                        </a:lnTo>
                        <a:lnTo>
                          <a:pt x="143" y="19"/>
                        </a:lnTo>
                        <a:lnTo>
                          <a:pt x="143" y="29"/>
                        </a:lnTo>
                        <a:lnTo>
                          <a:pt x="153" y="29"/>
                        </a:lnTo>
                        <a:lnTo>
                          <a:pt x="162" y="29"/>
                        </a:lnTo>
                        <a:lnTo>
                          <a:pt x="172" y="29"/>
                        </a:lnTo>
                        <a:lnTo>
                          <a:pt x="181" y="29"/>
                        </a:lnTo>
                        <a:lnTo>
                          <a:pt x="181" y="38"/>
                        </a:lnTo>
                        <a:lnTo>
                          <a:pt x="172" y="48"/>
                        </a:lnTo>
                        <a:lnTo>
                          <a:pt x="172" y="57"/>
                        </a:lnTo>
                        <a:lnTo>
                          <a:pt x="172" y="67"/>
                        </a:lnTo>
                        <a:lnTo>
                          <a:pt x="181" y="76"/>
                        </a:lnTo>
                        <a:lnTo>
                          <a:pt x="191" y="76"/>
                        </a:lnTo>
                        <a:lnTo>
                          <a:pt x="191" y="67"/>
                        </a:lnTo>
                        <a:lnTo>
                          <a:pt x="200" y="67"/>
                        </a:lnTo>
                        <a:lnTo>
                          <a:pt x="210" y="67"/>
                        </a:lnTo>
                        <a:lnTo>
                          <a:pt x="210" y="76"/>
                        </a:lnTo>
                        <a:lnTo>
                          <a:pt x="210" y="86"/>
                        </a:lnTo>
                        <a:lnTo>
                          <a:pt x="210" y="96"/>
                        </a:lnTo>
                        <a:lnTo>
                          <a:pt x="200" y="96"/>
                        </a:lnTo>
                        <a:lnTo>
                          <a:pt x="200" y="105"/>
                        </a:lnTo>
                        <a:lnTo>
                          <a:pt x="191" y="105"/>
                        </a:lnTo>
                        <a:lnTo>
                          <a:pt x="181" y="105"/>
                        </a:lnTo>
                        <a:lnTo>
                          <a:pt x="172" y="105"/>
                        </a:lnTo>
                        <a:lnTo>
                          <a:pt x="172" y="115"/>
                        </a:lnTo>
                        <a:lnTo>
                          <a:pt x="181" y="115"/>
                        </a:lnTo>
                        <a:lnTo>
                          <a:pt x="181" y="124"/>
                        </a:lnTo>
                        <a:lnTo>
                          <a:pt x="181" y="134"/>
                        </a:lnTo>
                        <a:lnTo>
                          <a:pt x="191" y="134"/>
                        </a:lnTo>
                        <a:lnTo>
                          <a:pt x="19" y="143"/>
                        </a:lnTo>
                        <a:lnTo>
                          <a:pt x="19" y="134"/>
                        </a:lnTo>
                        <a:lnTo>
                          <a:pt x="19" y="124"/>
                        </a:lnTo>
                        <a:lnTo>
                          <a:pt x="9" y="124"/>
                        </a:lnTo>
                        <a:lnTo>
                          <a:pt x="9" y="115"/>
                        </a:lnTo>
                        <a:lnTo>
                          <a:pt x="0" y="115"/>
                        </a:lnTo>
                        <a:lnTo>
                          <a:pt x="0" y="105"/>
                        </a:lnTo>
                        <a:lnTo>
                          <a:pt x="9" y="105"/>
                        </a:lnTo>
                        <a:lnTo>
                          <a:pt x="9" y="96"/>
                        </a:lnTo>
                        <a:lnTo>
                          <a:pt x="19" y="96"/>
                        </a:lnTo>
                        <a:lnTo>
                          <a:pt x="28" y="96"/>
                        </a:lnTo>
                        <a:lnTo>
                          <a:pt x="38" y="96"/>
                        </a:lnTo>
                        <a:lnTo>
                          <a:pt x="48" y="96"/>
                        </a:lnTo>
                        <a:lnTo>
                          <a:pt x="57" y="96"/>
                        </a:lnTo>
                        <a:lnTo>
                          <a:pt x="57" y="86"/>
                        </a:lnTo>
                        <a:lnTo>
                          <a:pt x="57" y="76"/>
                        </a:lnTo>
                        <a:lnTo>
                          <a:pt x="48" y="76"/>
                        </a:lnTo>
                        <a:lnTo>
                          <a:pt x="38" y="76"/>
                        </a:lnTo>
                        <a:lnTo>
                          <a:pt x="38" y="67"/>
                        </a:lnTo>
                        <a:lnTo>
                          <a:pt x="38" y="76"/>
                        </a:lnTo>
                        <a:lnTo>
                          <a:pt x="28" y="67"/>
                        </a:lnTo>
                        <a:lnTo>
                          <a:pt x="19" y="67"/>
                        </a:lnTo>
                        <a:lnTo>
                          <a:pt x="9" y="57"/>
                        </a:lnTo>
                        <a:lnTo>
                          <a:pt x="19" y="57"/>
                        </a:lnTo>
                        <a:lnTo>
                          <a:pt x="9" y="57"/>
                        </a:lnTo>
                        <a:lnTo>
                          <a:pt x="9" y="48"/>
                        </a:lnTo>
                        <a:lnTo>
                          <a:pt x="19" y="48"/>
                        </a:lnTo>
                        <a:lnTo>
                          <a:pt x="19" y="38"/>
                        </a:lnTo>
                        <a:lnTo>
                          <a:pt x="9" y="29"/>
                        </a:lnTo>
                        <a:lnTo>
                          <a:pt x="19" y="29"/>
                        </a:lnTo>
                        <a:close/>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82" name="Freeform 143"/>
                  <p:cNvSpPr>
                    <a:spLocks/>
                  </p:cNvSpPr>
                  <p:nvPr/>
                </p:nvSpPr>
                <p:spPr bwMode="auto">
                  <a:xfrm>
                    <a:off x="2306" y="2837"/>
                    <a:ext cx="210" cy="143"/>
                  </a:xfrm>
                  <a:custGeom>
                    <a:avLst/>
                    <a:gdLst>
                      <a:gd name="T0" fmla="*/ 28 w 210"/>
                      <a:gd name="T1" fmla="*/ 29 h 143"/>
                      <a:gd name="T2" fmla="*/ 38 w 210"/>
                      <a:gd name="T3" fmla="*/ 29 h 143"/>
                      <a:gd name="T4" fmla="*/ 57 w 210"/>
                      <a:gd name="T5" fmla="*/ 38 h 143"/>
                      <a:gd name="T6" fmla="*/ 76 w 210"/>
                      <a:gd name="T7" fmla="*/ 48 h 143"/>
                      <a:gd name="T8" fmla="*/ 95 w 210"/>
                      <a:gd name="T9" fmla="*/ 48 h 143"/>
                      <a:gd name="T10" fmla="*/ 105 w 210"/>
                      <a:gd name="T11" fmla="*/ 38 h 143"/>
                      <a:gd name="T12" fmla="*/ 105 w 210"/>
                      <a:gd name="T13" fmla="*/ 38 h 143"/>
                      <a:gd name="T14" fmla="*/ 105 w 210"/>
                      <a:gd name="T15" fmla="*/ 29 h 143"/>
                      <a:gd name="T16" fmla="*/ 86 w 210"/>
                      <a:gd name="T17" fmla="*/ 19 h 143"/>
                      <a:gd name="T18" fmla="*/ 76 w 210"/>
                      <a:gd name="T19" fmla="*/ 9 h 143"/>
                      <a:gd name="T20" fmla="*/ 67 w 210"/>
                      <a:gd name="T21" fmla="*/ 9 h 143"/>
                      <a:gd name="T22" fmla="*/ 76 w 210"/>
                      <a:gd name="T23" fmla="*/ 0 h 143"/>
                      <a:gd name="T24" fmla="*/ 95 w 210"/>
                      <a:gd name="T25" fmla="*/ 0 h 143"/>
                      <a:gd name="T26" fmla="*/ 114 w 210"/>
                      <a:gd name="T27" fmla="*/ 9 h 143"/>
                      <a:gd name="T28" fmla="*/ 124 w 210"/>
                      <a:gd name="T29" fmla="*/ 19 h 143"/>
                      <a:gd name="T30" fmla="*/ 143 w 210"/>
                      <a:gd name="T31" fmla="*/ 29 h 143"/>
                      <a:gd name="T32" fmla="*/ 162 w 210"/>
                      <a:gd name="T33" fmla="*/ 29 h 143"/>
                      <a:gd name="T34" fmla="*/ 181 w 210"/>
                      <a:gd name="T35" fmla="*/ 29 h 143"/>
                      <a:gd name="T36" fmla="*/ 172 w 210"/>
                      <a:gd name="T37" fmla="*/ 48 h 143"/>
                      <a:gd name="T38" fmla="*/ 172 w 210"/>
                      <a:gd name="T39" fmla="*/ 57 h 143"/>
                      <a:gd name="T40" fmla="*/ 172 w 210"/>
                      <a:gd name="T41" fmla="*/ 67 h 143"/>
                      <a:gd name="T42" fmla="*/ 181 w 210"/>
                      <a:gd name="T43" fmla="*/ 76 h 143"/>
                      <a:gd name="T44" fmla="*/ 191 w 210"/>
                      <a:gd name="T45" fmla="*/ 67 h 143"/>
                      <a:gd name="T46" fmla="*/ 200 w 210"/>
                      <a:gd name="T47" fmla="*/ 67 h 143"/>
                      <a:gd name="T48" fmla="*/ 210 w 210"/>
                      <a:gd name="T49" fmla="*/ 76 h 143"/>
                      <a:gd name="T50" fmla="*/ 210 w 210"/>
                      <a:gd name="T51" fmla="*/ 86 h 143"/>
                      <a:gd name="T52" fmla="*/ 200 w 210"/>
                      <a:gd name="T53" fmla="*/ 96 h 143"/>
                      <a:gd name="T54" fmla="*/ 191 w 210"/>
                      <a:gd name="T55" fmla="*/ 105 h 143"/>
                      <a:gd name="T56" fmla="*/ 181 w 210"/>
                      <a:gd name="T57" fmla="*/ 105 h 143"/>
                      <a:gd name="T58" fmla="*/ 172 w 210"/>
                      <a:gd name="T59" fmla="*/ 105 h 143"/>
                      <a:gd name="T60" fmla="*/ 181 w 210"/>
                      <a:gd name="T61" fmla="*/ 124 h 143"/>
                      <a:gd name="T62" fmla="*/ 191 w 210"/>
                      <a:gd name="T63" fmla="*/ 134 h 143"/>
                      <a:gd name="T64" fmla="*/ 19 w 210"/>
                      <a:gd name="T65" fmla="*/ 134 h 143"/>
                      <a:gd name="T66" fmla="*/ 9 w 210"/>
                      <a:gd name="T67" fmla="*/ 124 h 143"/>
                      <a:gd name="T68" fmla="*/ 9 w 210"/>
                      <a:gd name="T69" fmla="*/ 115 h 143"/>
                      <a:gd name="T70" fmla="*/ 0 w 210"/>
                      <a:gd name="T71" fmla="*/ 105 h 143"/>
                      <a:gd name="T72" fmla="*/ 9 w 210"/>
                      <a:gd name="T73" fmla="*/ 96 h 143"/>
                      <a:gd name="T74" fmla="*/ 19 w 210"/>
                      <a:gd name="T75" fmla="*/ 96 h 143"/>
                      <a:gd name="T76" fmla="*/ 28 w 210"/>
                      <a:gd name="T77" fmla="*/ 96 h 143"/>
                      <a:gd name="T78" fmla="*/ 48 w 210"/>
                      <a:gd name="T79" fmla="*/ 96 h 143"/>
                      <a:gd name="T80" fmla="*/ 57 w 210"/>
                      <a:gd name="T81" fmla="*/ 96 h 143"/>
                      <a:gd name="T82" fmla="*/ 57 w 210"/>
                      <a:gd name="T83" fmla="*/ 76 h 143"/>
                      <a:gd name="T84" fmla="*/ 48 w 210"/>
                      <a:gd name="T85" fmla="*/ 76 h 143"/>
                      <a:gd name="T86" fmla="*/ 28 w 210"/>
                      <a:gd name="T87" fmla="*/ 67 h 143"/>
                      <a:gd name="T88" fmla="*/ 19 w 210"/>
                      <a:gd name="T89" fmla="*/ 67 h 143"/>
                      <a:gd name="T90" fmla="*/ 19 w 210"/>
                      <a:gd name="T91" fmla="*/ 57 h 143"/>
                      <a:gd name="T92" fmla="*/ 19 w 210"/>
                      <a:gd name="T93" fmla="*/ 48 h 143"/>
                      <a:gd name="T94" fmla="*/ 19 w 210"/>
                      <a:gd name="T95" fmla="*/ 29 h 14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0"/>
                      <a:gd name="T145" fmla="*/ 0 h 143"/>
                      <a:gd name="T146" fmla="*/ 210 w 210"/>
                      <a:gd name="T147" fmla="*/ 143 h 14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0" h="143">
                        <a:moveTo>
                          <a:pt x="19" y="29"/>
                        </a:moveTo>
                        <a:lnTo>
                          <a:pt x="19" y="29"/>
                        </a:lnTo>
                        <a:lnTo>
                          <a:pt x="28" y="29"/>
                        </a:lnTo>
                        <a:lnTo>
                          <a:pt x="38" y="29"/>
                        </a:lnTo>
                        <a:lnTo>
                          <a:pt x="48" y="29"/>
                        </a:lnTo>
                        <a:lnTo>
                          <a:pt x="48" y="38"/>
                        </a:lnTo>
                        <a:lnTo>
                          <a:pt x="57" y="38"/>
                        </a:lnTo>
                        <a:lnTo>
                          <a:pt x="67" y="38"/>
                        </a:lnTo>
                        <a:lnTo>
                          <a:pt x="76" y="48"/>
                        </a:lnTo>
                        <a:lnTo>
                          <a:pt x="86" y="48"/>
                        </a:lnTo>
                        <a:lnTo>
                          <a:pt x="95" y="48"/>
                        </a:lnTo>
                        <a:lnTo>
                          <a:pt x="105" y="38"/>
                        </a:lnTo>
                        <a:lnTo>
                          <a:pt x="105" y="29"/>
                        </a:lnTo>
                        <a:lnTo>
                          <a:pt x="95" y="19"/>
                        </a:lnTo>
                        <a:lnTo>
                          <a:pt x="86" y="19"/>
                        </a:lnTo>
                        <a:lnTo>
                          <a:pt x="76" y="19"/>
                        </a:lnTo>
                        <a:lnTo>
                          <a:pt x="76" y="9"/>
                        </a:lnTo>
                        <a:lnTo>
                          <a:pt x="67" y="9"/>
                        </a:lnTo>
                        <a:lnTo>
                          <a:pt x="67" y="0"/>
                        </a:lnTo>
                        <a:lnTo>
                          <a:pt x="76" y="0"/>
                        </a:lnTo>
                        <a:lnTo>
                          <a:pt x="86" y="0"/>
                        </a:lnTo>
                        <a:lnTo>
                          <a:pt x="95" y="0"/>
                        </a:lnTo>
                        <a:lnTo>
                          <a:pt x="105" y="0"/>
                        </a:lnTo>
                        <a:lnTo>
                          <a:pt x="114" y="9"/>
                        </a:lnTo>
                        <a:lnTo>
                          <a:pt x="124" y="9"/>
                        </a:lnTo>
                        <a:lnTo>
                          <a:pt x="124" y="19"/>
                        </a:lnTo>
                        <a:lnTo>
                          <a:pt x="134" y="19"/>
                        </a:lnTo>
                        <a:lnTo>
                          <a:pt x="143" y="19"/>
                        </a:lnTo>
                        <a:lnTo>
                          <a:pt x="143" y="29"/>
                        </a:lnTo>
                        <a:lnTo>
                          <a:pt x="153" y="29"/>
                        </a:lnTo>
                        <a:lnTo>
                          <a:pt x="162" y="29"/>
                        </a:lnTo>
                        <a:lnTo>
                          <a:pt x="172" y="29"/>
                        </a:lnTo>
                        <a:lnTo>
                          <a:pt x="181" y="29"/>
                        </a:lnTo>
                        <a:lnTo>
                          <a:pt x="181" y="38"/>
                        </a:lnTo>
                        <a:lnTo>
                          <a:pt x="172" y="48"/>
                        </a:lnTo>
                        <a:lnTo>
                          <a:pt x="172" y="57"/>
                        </a:lnTo>
                        <a:lnTo>
                          <a:pt x="172" y="67"/>
                        </a:lnTo>
                        <a:lnTo>
                          <a:pt x="181" y="76"/>
                        </a:lnTo>
                        <a:lnTo>
                          <a:pt x="191" y="76"/>
                        </a:lnTo>
                        <a:lnTo>
                          <a:pt x="191" y="67"/>
                        </a:lnTo>
                        <a:lnTo>
                          <a:pt x="200" y="67"/>
                        </a:lnTo>
                        <a:lnTo>
                          <a:pt x="210" y="67"/>
                        </a:lnTo>
                        <a:lnTo>
                          <a:pt x="210" y="76"/>
                        </a:lnTo>
                        <a:lnTo>
                          <a:pt x="210" y="86"/>
                        </a:lnTo>
                        <a:lnTo>
                          <a:pt x="210" y="96"/>
                        </a:lnTo>
                        <a:lnTo>
                          <a:pt x="200" y="96"/>
                        </a:lnTo>
                        <a:lnTo>
                          <a:pt x="200" y="105"/>
                        </a:lnTo>
                        <a:lnTo>
                          <a:pt x="191" y="105"/>
                        </a:lnTo>
                        <a:lnTo>
                          <a:pt x="181" y="105"/>
                        </a:lnTo>
                        <a:lnTo>
                          <a:pt x="172" y="105"/>
                        </a:lnTo>
                        <a:lnTo>
                          <a:pt x="172" y="115"/>
                        </a:lnTo>
                        <a:lnTo>
                          <a:pt x="181" y="115"/>
                        </a:lnTo>
                        <a:lnTo>
                          <a:pt x="181" y="124"/>
                        </a:lnTo>
                        <a:lnTo>
                          <a:pt x="181" y="134"/>
                        </a:lnTo>
                        <a:lnTo>
                          <a:pt x="191" y="134"/>
                        </a:lnTo>
                        <a:lnTo>
                          <a:pt x="19" y="143"/>
                        </a:lnTo>
                        <a:lnTo>
                          <a:pt x="19" y="134"/>
                        </a:lnTo>
                        <a:lnTo>
                          <a:pt x="19" y="124"/>
                        </a:lnTo>
                        <a:lnTo>
                          <a:pt x="9" y="124"/>
                        </a:lnTo>
                        <a:lnTo>
                          <a:pt x="9" y="115"/>
                        </a:lnTo>
                        <a:lnTo>
                          <a:pt x="0" y="115"/>
                        </a:lnTo>
                        <a:lnTo>
                          <a:pt x="0" y="105"/>
                        </a:lnTo>
                        <a:lnTo>
                          <a:pt x="9" y="105"/>
                        </a:lnTo>
                        <a:lnTo>
                          <a:pt x="9" y="96"/>
                        </a:lnTo>
                        <a:lnTo>
                          <a:pt x="19" y="96"/>
                        </a:lnTo>
                        <a:lnTo>
                          <a:pt x="28" y="96"/>
                        </a:lnTo>
                        <a:lnTo>
                          <a:pt x="38" y="96"/>
                        </a:lnTo>
                        <a:lnTo>
                          <a:pt x="48" y="96"/>
                        </a:lnTo>
                        <a:lnTo>
                          <a:pt x="57" y="96"/>
                        </a:lnTo>
                        <a:lnTo>
                          <a:pt x="57" y="86"/>
                        </a:lnTo>
                        <a:lnTo>
                          <a:pt x="57" y="76"/>
                        </a:lnTo>
                        <a:lnTo>
                          <a:pt x="48" y="76"/>
                        </a:lnTo>
                        <a:lnTo>
                          <a:pt x="38" y="76"/>
                        </a:lnTo>
                        <a:lnTo>
                          <a:pt x="38" y="67"/>
                        </a:lnTo>
                        <a:lnTo>
                          <a:pt x="38" y="76"/>
                        </a:lnTo>
                        <a:lnTo>
                          <a:pt x="28" y="67"/>
                        </a:lnTo>
                        <a:lnTo>
                          <a:pt x="19" y="67"/>
                        </a:lnTo>
                        <a:lnTo>
                          <a:pt x="9" y="57"/>
                        </a:lnTo>
                        <a:lnTo>
                          <a:pt x="19" y="57"/>
                        </a:lnTo>
                        <a:lnTo>
                          <a:pt x="9" y="57"/>
                        </a:lnTo>
                        <a:lnTo>
                          <a:pt x="9" y="48"/>
                        </a:lnTo>
                        <a:lnTo>
                          <a:pt x="19" y="48"/>
                        </a:lnTo>
                        <a:lnTo>
                          <a:pt x="19" y="38"/>
                        </a:lnTo>
                        <a:lnTo>
                          <a:pt x="9" y="29"/>
                        </a:lnTo>
                        <a:lnTo>
                          <a:pt x="19" y="2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9458" name="Group 144"/>
              <p:cNvGrpSpPr>
                <a:grpSpLocks/>
              </p:cNvGrpSpPr>
              <p:nvPr/>
            </p:nvGrpSpPr>
            <p:grpSpPr bwMode="auto">
              <a:xfrm>
                <a:off x="1789" y="2913"/>
                <a:ext cx="278" cy="115"/>
                <a:chOff x="1789" y="2913"/>
                <a:chExt cx="278" cy="115"/>
              </a:xfrm>
            </p:grpSpPr>
            <p:grpSp>
              <p:nvGrpSpPr>
                <p:cNvPr id="39475" name="Group 145"/>
                <p:cNvGrpSpPr>
                  <a:grpSpLocks/>
                </p:cNvGrpSpPr>
                <p:nvPr/>
              </p:nvGrpSpPr>
              <p:grpSpPr bwMode="auto">
                <a:xfrm>
                  <a:off x="1789" y="2913"/>
                  <a:ext cx="278" cy="96"/>
                  <a:chOff x="1789" y="2913"/>
                  <a:chExt cx="278" cy="96"/>
                </a:xfrm>
              </p:grpSpPr>
              <p:sp>
                <p:nvSpPr>
                  <p:cNvPr id="39477" name="Freeform 146"/>
                  <p:cNvSpPr>
                    <a:spLocks/>
                  </p:cNvSpPr>
                  <p:nvPr/>
                </p:nvSpPr>
                <p:spPr bwMode="auto">
                  <a:xfrm>
                    <a:off x="1789" y="2913"/>
                    <a:ext cx="278" cy="96"/>
                  </a:xfrm>
                  <a:custGeom>
                    <a:avLst/>
                    <a:gdLst>
                      <a:gd name="T0" fmla="*/ 48 w 278"/>
                      <a:gd name="T1" fmla="*/ 0 h 96"/>
                      <a:gd name="T2" fmla="*/ 58 w 278"/>
                      <a:gd name="T3" fmla="*/ 10 h 96"/>
                      <a:gd name="T4" fmla="*/ 67 w 278"/>
                      <a:gd name="T5" fmla="*/ 10 h 96"/>
                      <a:gd name="T6" fmla="*/ 77 w 278"/>
                      <a:gd name="T7" fmla="*/ 10 h 96"/>
                      <a:gd name="T8" fmla="*/ 87 w 278"/>
                      <a:gd name="T9" fmla="*/ 0 h 96"/>
                      <a:gd name="T10" fmla="*/ 96 w 278"/>
                      <a:gd name="T11" fmla="*/ 0 h 96"/>
                      <a:gd name="T12" fmla="*/ 106 w 278"/>
                      <a:gd name="T13" fmla="*/ 0 h 96"/>
                      <a:gd name="T14" fmla="*/ 115 w 278"/>
                      <a:gd name="T15" fmla="*/ 0 h 96"/>
                      <a:gd name="T16" fmla="*/ 115 w 278"/>
                      <a:gd name="T17" fmla="*/ 10 h 96"/>
                      <a:gd name="T18" fmla="*/ 115 w 278"/>
                      <a:gd name="T19" fmla="*/ 20 h 96"/>
                      <a:gd name="T20" fmla="*/ 115 w 278"/>
                      <a:gd name="T21" fmla="*/ 29 h 96"/>
                      <a:gd name="T22" fmla="*/ 125 w 278"/>
                      <a:gd name="T23" fmla="*/ 29 h 96"/>
                      <a:gd name="T24" fmla="*/ 144 w 278"/>
                      <a:gd name="T25" fmla="*/ 29 h 96"/>
                      <a:gd name="T26" fmla="*/ 153 w 278"/>
                      <a:gd name="T27" fmla="*/ 29 h 96"/>
                      <a:gd name="T28" fmla="*/ 163 w 278"/>
                      <a:gd name="T29" fmla="*/ 20 h 96"/>
                      <a:gd name="T30" fmla="*/ 163 w 278"/>
                      <a:gd name="T31" fmla="*/ 10 h 96"/>
                      <a:gd name="T32" fmla="*/ 163 w 278"/>
                      <a:gd name="T33" fmla="*/ 0 h 96"/>
                      <a:gd name="T34" fmla="*/ 173 w 278"/>
                      <a:gd name="T35" fmla="*/ 0 h 96"/>
                      <a:gd name="T36" fmla="*/ 182 w 278"/>
                      <a:gd name="T37" fmla="*/ 0 h 96"/>
                      <a:gd name="T38" fmla="*/ 201 w 278"/>
                      <a:gd name="T39" fmla="*/ 0 h 96"/>
                      <a:gd name="T40" fmla="*/ 211 w 278"/>
                      <a:gd name="T41" fmla="*/ 0 h 96"/>
                      <a:gd name="T42" fmla="*/ 220 w 278"/>
                      <a:gd name="T43" fmla="*/ 0 h 96"/>
                      <a:gd name="T44" fmla="*/ 39 w 278"/>
                      <a:gd name="T45" fmla="*/ 96 h 96"/>
                      <a:gd name="T46" fmla="*/ 48 w 278"/>
                      <a:gd name="T47" fmla="*/ 87 h 96"/>
                      <a:gd name="T48" fmla="*/ 48 w 278"/>
                      <a:gd name="T49" fmla="*/ 87 h 96"/>
                      <a:gd name="T50" fmla="*/ 58 w 278"/>
                      <a:gd name="T51" fmla="*/ 77 h 96"/>
                      <a:gd name="T52" fmla="*/ 58 w 278"/>
                      <a:gd name="T53" fmla="*/ 77 h 96"/>
                      <a:gd name="T54" fmla="*/ 58 w 278"/>
                      <a:gd name="T55" fmla="*/ 67 h 96"/>
                      <a:gd name="T56" fmla="*/ 58 w 278"/>
                      <a:gd name="T57" fmla="*/ 58 h 96"/>
                      <a:gd name="T58" fmla="*/ 48 w 278"/>
                      <a:gd name="T59" fmla="*/ 58 h 96"/>
                      <a:gd name="T60" fmla="*/ 39 w 278"/>
                      <a:gd name="T61" fmla="*/ 58 h 96"/>
                      <a:gd name="T62" fmla="*/ 29 w 278"/>
                      <a:gd name="T63" fmla="*/ 67 h 96"/>
                      <a:gd name="T64" fmla="*/ 10 w 278"/>
                      <a:gd name="T65" fmla="*/ 67 h 96"/>
                      <a:gd name="T66" fmla="*/ 10 w 278"/>
                      <a:gd name="T67" fmla="*/ 58 h 96"/>
                      <a:gd name="T68" fmla="*/ 10 w 278"/>
                      <a:gd name="T69" fmla="*/ 58 h 96"/>
                      <a:gd name="T70" fmla="*/ 10 w 278"/>
                      <a:gd name="T71" fmla="*/ 48 h 96"/>
                      <a:gd name="T72" fmla="*/ 20 w 278"/>
                      <a:gd name="T73" fmla="*/ 39 h 96"/>
                      <a:gd name="T74" fmla="*/ 29 w 278"/>
                      <a:gd name="T75" fmla="*/ 39 h 96"/>
                      <a:gd name="T76" fmla="*/ 39 w 278"/>
                      <a:gd name="T77" fmla="*/ 39 h 96"/>
                      <a:gd name="T78" fmla="*/ 39 w 278"/>
                      <a:gd name="T79" fmla="*/ 39 h 96"/>
                      <a:gd name="T80" fmla="*/ 48 w 278"/>
                      <a:gd name="T81" fmla="*/ 29 h 96"/>
                      <a:gd name="T82" fmla="*/ 48 w 278"/>
                      <a:gd name="T83" fmla="*/ 20 h 96"/>
                      <a:gd name="T84" fmla="*/ 48 w 278"/>
                      <a:gd name="T85" fmla="*/ 10 h 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8"/>
                      <a:gd name="T130" fmla="*/ 0 h 96"/>
                      <a:gd name="T131" fmla="*/ 278 w 278"/>
                      <a:gd name="T132" fmla="*/ 96 h 9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8" h="96">
                        <a:moveTo>
                          <a:pt x="48" y="10"/>
                        </a:moveTo>
                        <a:lnTo>
                          <a:pt x="48" y="0"/>
                        </a:lnTo>
                        <a:lnTo>
                          <a:pt x="58" y="0"/>
                        </a:lnTo>
                        <a:lnTo>
                          <a:pt x="58" y="10"/>
                        </a:lnTo>
                        <a:lnTo>
                          <a:pt x="67" y="10"/>
                        </a:lnTo>
                        <a:lnTo>
                          <a:pt x="77" y="10"/>
                        </a:lnTo>
                        <a:lnTo>
                          <a:pt x="87" y="10"/>
                        </a:lnTo>
                        <a:lnTo>
                          <a:pt x="87" y="0"/>
                        </a:lnTo>
                        <a:lnTo>
                          <a:pt x="96" y="0"/>
                        </a:lnTo>
                        <a:lnTo>
                          <a:pt x="106" y="0"/>
                        </a:lnTo>
                        <a:lnTo>
                          <a:pt x="115" y="0"/>
                        </a:lnTo>
                        <a:lnTo>
                          <a:pt x="115" y="10"/>
                        </a:lnTo>
                        <a:lnTo>
                          <a:pt x="115" y="20"/>
                        </a:lnTo>
                        <a:lnTo>
                          <a:pt x="115" y="29"/>
                        </a:lnTo>
                        <a:lnTo>
                          <a:pt x="125" y="29"/>
                        </a:lnTo>
                        <a:lnTo>
                          <a:pt x="134" y="29"/>
                        </a:lnTo>
                        <a:lnTo>
                          <a:pt x="144" y="29"/>
                        </a:lnTo>
                        <a:lnTo>
                          <a:pt x="153" y="29"/>
                        </a:lnTo>
                        <a:lnTo>
                          <a:pt x="163" y="20"/>
                        </a:lnTo>
                        <a:lnTo>
                          <a:pt x="163" y="10"/>
                        </a:lnTo>
                        <a:lnTo>
                          <a:pt x="163" y="0"/>
                        </a:lnTo>
                        <a:lnTo>
                          <a:pt x="173" y="0"/>
                        </a:lnTo>
                        <a:lnTo>
                          <a:pt x="182" y="0"/>
                        </a:lnTo>
                        <a:lnTo>
                          <a:pt x="192" y="0"/>
                        </a:lnTo>
                        <a:lnTo>
                          <a:pt x="201" y="0"/>
                        </a:lnTo>
                        <a:lnTo>
                          <a:pt x="211" y="0"/>
                        </a:lnTo>
                        <a:lnTo>
                          <a:pt x="220" y="0"/>
                        </a:lnTo>
                        <a:lnTo>
                          <a:pt x="249" y="0"/>
                        </a:lnTo>
                        <a:lnTo>
                          <a:pt x="278" y="96"/>
                        </a:lnTo>
                        <a:lnTo>
                          <a:pt x="39" y="96"/>
                        </a:lnTo>
                        <a:lnTo>
                          <a:pt x="48" y="87"/>
                        </a:lnTo>
                        <a:lnTo>
                          <a:pt x="48" y="77"/>
                        </a:lnTo>
                        <a:lnTo>
                          <a:pt x="58" y="77"/>
                        </a:lnTo>
                        <a:lnTo>
                          <a:pt x="58" y="67"/>
                        </a:lnTo>
                        <a:lnTo>
                          <a:pt x="58" y="58"/>
                        </a:lnTo>
                        <a:lnTo>
                          <a:pt x="48" y="58"/>
                        </a:lnTo>
                        <a:lnTo>
                          <a:pt x="39" y="58"/>
                        </a:lnTo>
                        <a:lnTo>
                          <a:pt x="29" y="67"/>
                        </a:lnTo>
                        <a:lnTo>
                          <a:pt x="20" y="67"/>
                        </a:lnTo>
                        <a:lnTo>
                          <a:pt x="10" y="67"/>
                        </a:lnTo>
                        <a:lnTo>
                          <a:pt x="10" y="58"/>
                        </a:lnTo>
                        <a:lnTo>
                          <a:pt x="0" y="58"/>
                        </a:lnTo>
                        <a:lnTo>
                          <a:pt x="10" y="58"/>
                        </a:lnTo>
                        <a:lnTo>
                          <a:pt x="10" y="48"/>
                        </a:lnTo>
                        <a:lnTo>
                          <a:pt x="20" y="39"/>
                        </a:lnTo>
                        <a:lnTo>
                          <a:pt x="29" y="39"/>
                        </a:lnTo>
                        <a:lnTo>
                          <a:pt x="39" y="39"/>
                        </a:lnTo>
                        <a:lnTo>
                          <a:pt x="48" y="29"/>
                        </a:lnTo>
                        <a:lnTo>
                          <a:pt x="48" y="20"/>
                        </a:lnTo>
                        <a:lnTo>
                          <a:pt x="48" y="10"/>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78" name="Freeform 147"/>
                  <p:cNvSpPr>
                    <a:spLocks/>
                  </p:cNvSpPr>
                  <p:nvPr/>
                </p:nvSpPr>
                <p:spPr bwMode="auto">
                  <a:xfrm>
                    <a:off x="1789" y="2913"/>
                    <a:ext cx="278" cy="96"/>
                  </a:xfrm>
                  <a:custGeom>
                    <a:avLst/>
                    <a:gdLst>
                      <a:gd name="T0" fmla="*/ 48 w 278"/>
                      <a:gd name="T1" fmla="*/ 0 h 96"/>
                      <a:gd name="T2" fmla="*/ 58 w 278"/>
                      <a:gd name="T3" fmla="*/ 10 h 96"/>
                      <a:gd name="T4" fmla="*/ 67 w 278"/>
                      <a:gd name="T5" fmla="*/ 10 h 96"/>
                      <a:gd name="T6" fmla="*/ 77 w 278"/>
                      <a:gd name="T7" fmla="*/ 10 h 96"/>
                      <a:gd name="T8" fmla="*/ 87 w 278"/>
                      <a:gd name="T9" fmla="*/ 0 h 96"/>
                      <a:gd name="T10" fmla="*/ 96 w 278"/>
                      <a:gd name="T11" fmla="*/ 0 h 96"/>
                      <a:gd name="T12" fmla="*/ 106 w 278"/>
                      <a:gd name="T13" fmla="*/ 0 h 96"/>
                      <a:gd name="T14" fmla="*/ 115 w 278"/>
                      <a:gd name="T15" fmla="*/ 0 h 96"/>
                      <a:gd name="T16" fmla="*/ 115 w 278"/>
                      <a:gd name="T17" fmla="*/ 10 h 96"/>
                      <a:gd name="T18" fmla="*/ 115 w 278"/>
                      <a:gd name="T19" fmla="*/ 20 h 96"/>
                      <a:gd name="T20" fmla="*/ 115 w 278"/>
                      <a:gd name="T21" fmla="*/ 29 h 96"/>
                      <a:gd name="T22" fmla="*/ 125 w 278"/>
                      <a:gd name="T23" fmla="*/ 29 h 96"/>
                      <a:gd name="T24" fmla="*/ 144 w 278"/>
                      <a:gd name="T25" fmla="*/ 29 h 96"/>
                      <a:gd name="T26" fmla="*/ 153 w 278"/>
                      <a:gd name="T27" fmla="*/ 29 h 96"/>
                      <a:gd name="T28" fmla="*/ 163 w 278"/>
                      <a:gd name="T29" fmla="*/ 20 h 96"/>
                      <a:gd name="T30" fmla="*/ 163 w 278"/>
                      <a:gd name="T31" fmla="*/ 10 h 96"/>
                      <a:gd name="T32" fmla="*/ 163 w 278"/>
                      <a:gd name="T33" fmla="*/ 0 h 96"/>
                      <a:gd name="T34" fmla="*/ 173 w 278"/>
                      <a:gd name="T35" fmla="*/ 0 h 96"/>
                      <a:gd name="T36" fmla="*/ 182 w 278"/>
                      <a:gd name="T37" fmla="*/ 0 h 96"/>
                      <a:gd name="T38" fmla="*/ 201 w 278"/>
                      <a:gd name="T39" fmla="*/ 0 h 96"/>
                      <a:gd name="T40" fmla="*/ 211 w 278"/>
                      <a:gd name="T41" fmla="*/ 0 h 96"/>
                      <a:gd name="T42" fmla="*/ 220 w 278"/>
                      <a:gd name="T43" fmla="*/ 0 h 96"/>
                      <a:gd name="T44" fmla="*/ 39 w 278"/>
                      <a:gd name="T45" fmla="*/ 96 h 96"/>
                      <a:gd name="T46" fmla="*/ 48 w 278"/>
                      <a:gd name="T47" fmla="*/ 87 h 96"/>
                      <a:gd name="T48" fmla="*/ 48 w 278"/>
                      <a:gd name="T49" fmla="*/ 87 h 96"/>
                      <a:gd name="T50" fmla="*/ 58 w 278"/>
                      <a:gd name="T51" fmla="*/ 77 h 96"/>
                      <a:gd name="T52" fmla="*/ 58 w 278"/>
                      <a:gd name="T53" fmla="*/ 77 h 96"/>
                      <a:gd name="T54" fmla="*/ 58 w 278"/>
                      <a:gd name="T55" fmla="*/ 67 h 96"/>
                      <a:gd name="T56" fmla="*/ 58 w 278"/>
                      <a:gd name="T57" fmla="*/ 58 h 96"/>
                      <a:gd name="T58" fmla="*/ 48 w 278"/>
                      <a:gd name="T59" fmla="*/ 58 h 96"/>
                      <a:gd name="T60" fmla="*/ 39 w 278"/>
                      <a:gd name="T61" fmla="*/ 58 h 96"/>
                      <a:gd name="T62" fmla="*/ 29 w 278"/>
                      <a:gd name="T63" fmla="*/ 67 h 96"/>
                      <a:gd name="T64" fmla="*/ 10 w 278"/>
                      <a:gd name="T65" fmla="*/ 67 h 96"/>
                      <a:gd name="T66" fmla="*/ 10 w 278"/>
                      <a:gd name="T67" fmla="*/ 58 h 96"/>
                      <a:gd name="T68" fmla="*/ 10 w 278"/>
                      <a:gd name="T69" fmla="*/ 58 h 96"/>
                      <a:gd name="T70" fmla="*/ 10 w 278"/>
                      <a:gd name="T71" fmla="*/ 48 h 96"/>
                      <a:gd name="T72" fmla="*/ 20 w 278"/>
                      <a:gd name="T73" fmla="*/ 39 h 96"/>
                      <a:gd name="T74" fmla="*/ 29 w 278"/>
                      <a:gd name="T75" fmla="*/ 39 h 96"/>
                      <a:gd name="T76" fmla="*/ 39 w 278"/>
                      <a:gd name="T77" fmla="*/ 39 h 96"/>
                      <a:gd name="T78" fmla="*/ 39 w 278"/>
                      <a:gd name="T79" fmla="*/ 39 h 96"/>
                      <a:gd name="T80" fmla="*/ 48 w 278"/>
                      <a:gd name="T81" fmla="*/ 29 h 96"/>
                      <a:gd name="T82" fmla="*/ 48 w 278"/>
                      <a:gd name="T83" fmla="*/ 20 h 96"/>
                      <a:gd name="T84" fmla="*/ 48 w 278"/>
                      <a:gd name="T85" fmla="*/ 10 h 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8"/>
                      <a:gd name="T130" fmla="*/ 0 h 96"/>
                      <a:gd name="T131" fmla="*/ 278 w 278"/>
                      <a:gd name="T132" fmla="*/ 96 h 9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8" h="96">
                        <a:moveTo>
                          <a:pt x="48" y="10"/>
                        </a:moveTo>
                        <a:lnTo>
                          <a:pt x="48" y="0"/>
                        </a:lnTo>
                        <a:lnTo>
                          <a:pt x="58" y="0"/>
                        </a:lnTo>
                        <a:lnTo>
                          <a:pt x="58" y="10"/>
                        </a:lnTo>
                        <a:lnTo>
                          <a:pt x="67" y="10"/>
                        </a:lnTo>
                        <a:lnTo>
                          <a:pt x="77" y="10"/>
                        </a:lnTo>
                        <a:lnTo>
                          <a:pt x="87" y="10"/>
                        </a:lnTo>
                        <a:lnTo>
                          <a:pt x="87" y="0"/>
                        </a:lnTo>
                        <a:lnTo>
                          <a:pt x="96" y="0"/>
                        </a:lnTo>
                        <a:lnTo>
                          <a:pt x="106" y="0"/>
                        </a:lnTo>
                        <a:lnTo>
                          <a:pt x="115" y="0"/>
                        </a:lnTo>
                        <a:lnTo>
                          <a:pt x="115" y="10"/>
                        </a:lnTo>
                        <a:lnTo>
                          <a:pt x="115" y="20"/>
                        </a:lnTo>
                        <a:lnTo>
                          <a:pt x="115" y="29"/>
                        </a:lnTo>
                        <a:lnTo>
                          <a:pt x="125" y="29"/>
                        </a:lnTo>
                        <a:lnTo>
                          <a:pt x="134" y="29"/>
                        </a:lnTo>
                        <a:lnTo>
                          <a:pt x="144" y="29"/>
                        </a:lnTo>
                        <a:lnTo>
                          <a:pt x="153" y="29"/>
                        </a:lnTo>
                        <a:lnTo>
                          <a:pt x="163" y="20"/>
                        </a:lnTo>
                        <a:lnTo>
                          <a:pt x="163" y="10"/>
                        </a:lnTo>
                        <a:lnTo>
                          <a:pt x="163" y="0"/>
                        </a:lnTo>
                        <a:lnTo>
                          <a:pt x="173" y="0"/>
                        </a:lnTo>
                        <a:lnTo>
                          <a:pt x="182" y="0"/>
                        </a:lnTo>
                        <a:lnTo>
                          <a:pt x="192" y="0"/>
                        </a:lnTo>
                        <a:lnTo>
                          <a:pt x="201" y="0"/>
                        </a:lnTo>
                        <a:lnTo>
                          <a:pt x="211" y="0"/>
                        </a:lnTo>
                        <a:lnTo>
                          <a:pt x="220" y="0"/>
                        </a:lnTo>
                        <a:lnTo>
                          <a:pt x="249" y="0"/>
                        </a:lnTo>
                        <a:lnTo>
                          <a:pt x="278" y="96"/>
                        </a:lnTo>
                        <a:lnTo>
                          <a:pt x="39" y="96"/>
                        </a:lnTo>
                        <a:lnTo>
                          <a:pt x="48" y="87"/>
                        </a:lnTo>
                        <a:lnTo>
                          <a:pt x="48" y="77"/>
                        </a:lnTo>
                        <a:lnTo>
                          <a:pt x="58" y="77"/>
                        </a:lnTo>
                        <a:lnTo>
                          <a:pt x="58" y="67"/>
                        </a:lnTo>
                        <a:lnTo>
                          <a:pt x="58" y="58"/>
                        </a:lnTo>
                        <a:lnTo>
                          <a:pt x="48" y="58"/>
                        </a:lnTo>
                        <a:lnTo>
                          <a:pt x="39" y="58"/>
                        </a:lnTo>
                        <a:lnTo>
                          <a:pt x="29" y="67"/>
                        </a:lnTo>
                        <a:lnTo>
                          <a:pt x="20" y="67"/>
                        </a:lnTo>
                        <a:lnTo>
                          <a:pt x="10" y="67"/>
                        </a:lnTo>
                        <a:lnTo>
                          <a:pt x="10" y="58"/>
                        </a:lnTo>
                        <a:lnTo>
                          <a:pt x="0" y="58"/>
                        </a:lnTo>
                        <a:lnTo>
                          <a:pt x="10" y="58"/>
                        </a:lnTo>
                        <a:lnTo>
                          <a:pt x="10" y="48"/>
                        </a:lnTo>
                        <a:lnTo>
                          <a:pt x="20" y="39"/>
                        </a:lnTo>
                        <a:lnTo>
                          <a:pt x="29" y="39"/>
                        </a:lnTo>
                        <a:lnTo>
                          <a:pt x="39" y="39"/>
                        </a:lnTo>
                        <a:lnTo>
                          <a:pt x="48" y="29"/>
                        </a:lnTo>
                        <a:lnTo>
                          <a:pt x="48" y="20"/>
                        </a:lnTo>
                        <a:lnTo>
                          <a:pt x="48" y="1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476" name="Rectangle 148"/>
                <p:cNvSpPr>
                  <a:spLocks noChangeArrowheads="1"/>
                </p:cNvSpPr>
                <p:nvPr/>
              </p:nvSpPr>
              <p:spPr bwMode="auto">
                <a:xfrm>
                  <a:off x="1837" y="3019"/>
                  <a:ext cx="230" cy="9"/>
                </a:xfrm>
                <a:prstGeom prst="rect">
                  <a:avLst/>
                </a:prstGeom>
                <a:solidFill>
                  <a:srgbClr val="FAFD00"/>
                </a:solidFill>
                <a:ln w="15875">
                  <a:solidFill>
                    <a:srgbClr val="000000"/>
                  </a:solidFill>
                  <a:miter lim="800000"/>
                  <a:headEnd/>
                  <a:tailEnd/>
                </a:ln>
              </p:spPr>
              <p:txBody>
                <a:bodyPr/>
                <a:lstStyle/>
                <a:p>
                  <a:endParaRPr lang="en-US"/>
                </a:p>
              </p:txBody>
            </p:sp>
          </p:grpSp>
          <p:grpSp>
            <p:nvGrpSpPr>
              <p:cNvPr id="39459" name="Group 149"/>
              <p:cNvGrpSpPr>
                <a:grpSpLocks/>
              </p:cNvGrpSpPr>
              <p:nvPr/>
            </p:nvGrpSpPr>
            <p:grpSpPr bwMode="auto">
              <a:xfrm>
                <a:off x="3415" y="2913"/>
                <a:ext cx="267" cy="115"/>
                <a:chOff x="3415" y="2913"/>
                <a:chExt cx="267" cy="115"/>
              </a:xfrm>
            </p:grpSpPr>
            <p:grpSp>
              <p:nvGrpSpPr>
                <p:cNvPr id="39471" name="Group 150"/>
                <p:cNvGrpSpPr>
                  <a:grpSpLocks/>
                </p:cNvGrpSpPr>
                <p:nvPr/>
              </p:nvGrpSpPr>
              <p:grpSpPr bwMode="auto">
                <a:xfrm>
                  <a:off x="3415" y="2913"/>
                  <a:ext cx="267" cy="96"/>
                  <a:chOff x="3415" y="2913"/>
                  <a:chExt cx="267" cy="96"/>
                </a:xfrm>
              </p:grpSpPr>
              <p:sp>
                <p:nvSpPr>
                  <p:cNvPr id="39473" name="Freeform 151"/>
                  <p:cNvSpPr>
                    <a:spLocks/>
                  </p:cNvSpPr>
                  <p:nvPr/>
                </p:nvSpPr>
                <p:spPr bwMode="auto">
                  <a:xfrm>
                    <a:off x="3415" y="2913"/>
                    <a:ext cx="267" cy="96"/>
                  </a:xfrm>
                  <a:custGeom>
                    <a:avLst/>
                    <a:gdLst>
                      <a:gd name="T0" fmla="*/ 47 w 267"/>
                      <a:gd name="T1" fmla="*/ 0 h 96"/>
                      <a:gd name="T2" fmla="*/ 57 w 267"/>
                      <a:gd name="T3" fmla="*/ 10 h 96"/>
                      <a:gd name="T4" fmla="*/ 67 w 267"/>
                      <a:gd name="T5" fmla="*/ 10 h 96"/>
                      <a:gd name="T6" fmla="*/ 76 w 267"/>
                      <a:gd name="T7" fmla="*/ 10 h 96"/>
                      <a:gd name="T8" fmla="*/ 86 w 267"/>
                      <a:gd name="T9" fmla="*/ 0 h 96"/>
                      <a:gd name="T10" fmla="*/ 95 w 267"/>
                      <a:gd name="T11" fmla="*/ 0 h 96"/>
                      <a:gd name="T12" fmla="*/ 105 w 267"/>
                      <a:gd name="T13" fmla="*/ 0 h 96"/>
                      <a:gd name="T14" fmla="*/ 105 w 267"/>
                      <a:gd name="T15" fmla="*/ 0 h 96"/>
                      <a:gd name="T16" fmla="*/ 105 w 267"/>
                      <a:gd name="T17" fmla="*/ 10 h 96"/>
                      <a:gd name="T18" fmla="*/ 105 w 267"/>
                      <a:gd name="T19" fmla="*/ 20 h 96"/>
                      <a:gd name="T20" fmla="*/ 114 w 267"/>
                      <a:gd name="T21" fmla="*/ 29 h 96"/>
                      <a:gd name="T22" fmla="*/ 124 w 267"/>
                      <a:gd name="T23" fmla="*/ 29 h 96"/>
                      <a:gd name="T24" fmla="*/ 133 w 267"/>
                      <a:gd name="T25" fmla="*/ 29 h 96"/>
                      <a:gd name="T26" fmla="*/ 143 w 267"/>
                      <a:gd name="T27" fmla="*/ 29 h 96"/>
                      <a:gd name="T28" fmla="*/ 153 w 267"/>
                      <a:gd name="T29" fmla="*/ 20 h 96"/>
                      <a:gd name="T30" fmla="*/ 162 w 267"/>
                      <a:gd name="T31" fmla="*/ 10 h 96"/>
                      <a:gd name="T32" fmla="*/ 162 w 267"/>
                      <a:gd name="T33" fmla="*/ 0 h 96"/>
                      <a:gd name="T34" fmla="*/ 172 w 267"/>
                      <a:gd name="T35" fmla="*/ 0 h 96"/>
                      <a:gd name="T36" fmla="*/ 181 w 267"/>
                      <a:gd name="T37" fmla="*/ 0 h 96"/>
                      <a:gd name="T38" fmla="*/ 191 w 267"/>
                      <a:gd name="T39" fmla="*/ 0 h 96"/>
                      <a:gd name="T40" fmla="*/ 200 w 267"/>
                      <a:gd name="T41" fmla="*/ 0 h 96"/>
                      <a:gd name="T42" fmla="*/ 210 w 267"/>
                      <a:gd name="T43" fmla="*/ 0 h 96"/>
                      <a:gd name="T44" fmla="*/ 38 w 267"/>
                      <a:gd name="T45" fmla="*/ 96 h 96"/>
                      <a:gd name="T46" fmla="*/ 38 w 267"/>
                      <a:gd name="T47" fmla="*/ 87 h 96"/>
                      <a:gd name="T48" fmla="*/ 38 w 267"/>
                      <a:gd name="T49" fmla="*/ 87 h 96"/>
                      <a:gd name="T50" fmla="*/ 47 w 267"/>
                      <a:gd name="T51" fmla="*/ 77 h 96"/>
                      <a:gd name="T52" fmla="*/ 47 w 267"/>
                      <a:gd name="T53" fmla="*/ 77 h 96"/>
                      <a:gd name="T54" fmla="*/ 47 w 267"/>
                      <a:gd name="T55" fmla="*/ 67 h 96"/>
                      <a:gd name="T56" fmla="*/ 47 w 267"/>
                      <a:gd name="T57" fmla="*/ 58 h 96"/>
                      <a:gd name="T58" fmla="*/ 38 w 267"/>
                      <a:gd name="T59" fmla="*/ 58 h 96"/>
                      <a:gd name="T60" fmla="*/ 28 w 267"/>
                      <a:gd name="T61" fmla="*/ 58 h 96"/>
                      <a:gd name="T62" fmla="*/ 19 w 267"/>
                      <a:gd name="T63" fmla="*/ 67 h 96"/>
                      <a:gd name="T64" fmla="*/ 9 w 267"/>
                      <a:gd name="T65" fmla="*/ 67 h 96"/>
                      <a:gd name="T66" fmla="*/ 0 w 267"/>
                      <a:gd name="T67" fmla="*/ 58 h 96"/>
                      <a:gd name="T68" fmla="*/ 0 w 267"/>
                      <a:gd name="T69" fmla="*/ 58 h 96"/>
                      <a:gd name="T70" fmla="*/ 0 w 267"/>
                      <a:gd name="T71" fmla="*/ 48 h 96"/>
                      <a:gd name="T72" fmla="*/ 9 w 267"/>
                      <a:gd name="T73" fmla="*/ 39 h 96"/>
                      <a:gd name="T74" fmla="*/ 19 w 267"/>
                      <a:gd name="T75" fmla="*/ 39 h 96"/>
                      <a:gd name="T76" fmla="*/ 28 w 267"/>
                      <a:gd name="T77" fmla="*/ 39 h 96"/>
                      <a:gd name="T78" fmla="*/ 38 w 267"/>
                      <a:gd name="T79" fmla="*/ 39 h 96"/>
                      <a:gd name="T80" fmla="*/ 38 w 267"/>
                      <a:gd name="T81" fmla="*/ 29 h 96"/>
                      <a:gd name="T82" fmla="*/ 38 w 267"/>
                      <a:gd name="T83" fmla="*/ 20 h 96"/>
                      <a:gd name="T84" fmla="*/ 38 w 267"/>
                      <a:gd name="T85" fmla="*/ 10 h 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7"/>
                      <a:gd name="T130" fmla="*/ 0 h 96"/>
                      <a:gd name="T131" fmla="*/ 267 w 267"/>
                      <a:gd name="T132" fmla="*/ 96 h 9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7" h="96">
                        <a:moveTo>
                          <a:pt x="38" y="10"/>
                        </a:moveTo>
                        <a:lnTo>
                          <a:pt x="38" y="0"/>
                        </a:lnTo>
                        <a:lnTo>
                          <a:pt x="47" y="0"/>
                        </a:lnTo>
                        <a:lnTo>
                          <a:pt x="57" y="10"/>
                        </a:lnTo>
                        <a:lnTo>
                          <a:pt x="67" y="10"/>
                        </a:lnTo>
                        <a:lnTo>
                          <a:pt x="76" y="10"/>
                        </a:lnTo>
                        <a:lnTo>
                          <a:pt x="76" y="0"/>
                        </a:lnTo>
                        <a:lnTo>
                          <a:pt x="86" y="0"/>
                        </a:lnTo>
                        <a:lnTo>
                          <a:pt x="95" y="0"/>
                        </a:lnTo>
                        <a:lnTo>
                          <a:pt x="105" y="0"/>
                        </a:lnTo>
                        <a:lnTo>
                          <a:pt x="105" y="10"/>
                        </a:lnTo>
                        <a:lnTo>
                          <a:pt x="105" y="20"/>
                        </a:lnTo>
                        <a:lnTo>
                          <a:pt x="105" y="29"/>
                        </a:lnTo>
                        <a:lnTo>
                          <a:pt x="114" y="29"/>
                        </a:lnTo>
                        <a:lnTo>
                          <a:pt x="124" y="29"/>
                        </a:lnTo>
                        <a:lnTo>
                          <a:pt x="133" y="29"/>
                        </a:lnTo>
                        <a:lnTo>
                          <a:pt x="143" y="29"/>
                        </a:lnTo>
                        <a:lnTo>
                          <a:pt x="153" y="29"/>
                        </a:lnTo>
                        <a:lnTo>
                          <a:pt x="153" y="20"/>
                        </a:lnTo>
                        <a:lnTo>
                          <a:pt x="162" y="20"/>
                        </a:lnTo>
                        <a:lnTo>
                          <a:pt x="162" y="10"/>
                        </a:lnTo>
                        <a:lnTo>
                          <a:pt x="162" y="0"/>
                        </a:lnTo>
                        <a:lnTo>
                          <a:pt x="172" y="0"/>
                        </a:lnTo>
                        <a:lnTo>
                          <a:pt x="181" y="0"/>
                        </a:lnTo>
                        <a:lnTo>
                          <a:pt x="191" y="0"/>
                        </a:lnTo>
                        <a:lnTo>
                          <a:pt x="200" y="0"/>
                        </a:lnTo>
                        <a:lnTo>
                          <a:pt x="210" y="0"/>
                        </a:lnTo>
                        <a:lnTo>
                          <a:pt x="239" y="0"/>
                        </a:lnTo>
                        <a:lnTo>
                          <a:pt x="267" y="96"/>
                        </a:lnTo>
                        <a:lnTo>
                          <a:pt x="38" y="96"/>
                        </a:lnTo>
                        <a:lnTo>
                          <a:pt x="38" y="87"/>
                        </a:lnTo>
                        <a:lnTo>
                          <a:pt x="47" y="87"/>
                        </a:lnTo>
                        <a:lnTo>
                          <a:pt x="47" y="77"/>
                        </a:lnTo>
                        <a:lnTo>
                          <a:pt x="57" y="67"/>
                        </a:lnTo>
                        <a:lnTo>
                          <a:pt x="47" y="67"/>
                        </a:lnTo>
                        <a:lnTo>
                          <a:pt x="47" y="58"/>
                        </a:lnTo>
                        <a:lnTo>
                          <a:pt x="38" y="58"/>
                        </a:lnTo>
                        <a:lnTo>
                          <a:pt x="28" y="58"/>
                        </a:lnTo>
                        <a:lnTo>
                          <a:pt x="28" y="67"/>
                        </a:lnTo>
                        <a:lnTo>
                          <a:pt x="19" y="67"/>
                        </a:lnTo>
                        <a:lnTo>
                          <a:pt x="9" y="67"/>
                        </a:lnTo>
                        <a:lnTo>
                          <a:pt x="0" y="58"/>
                        </a:lnTo>
                        <a:lnTo>
                          <a:pt x="0" y="48"/>
                        </a:lnTo>
                        <a:lnTo>
                          <a:pt x="9" y="48"/>
                        </a:lnTo>
                        <a:lnTo>
                          <a:pt x="9" y="39"/>
                        </a:lnTo>
                        <a:lnTo>
                          <a:pt x="19" y="39"/>
                        </a:lnTo>
                        <a:lnTo>
                          <a:pt x="28" y="39"/>
                        </a:lnTo>
                        <a:lnTo>
                          <a:pt x="38" y="39"/>
                        </a:lnTo>
                        <a:lnTo>
                          <a:pt x="38" y="29"/>
                        </a:lnTo>
                        <a:lnTo>
                          <a:pt x="38" y="20"/>
                        </a:lnTo>
                        <a:lnTo>
                          <a:pt x="38" y="10"/>
                        </a:lnTo>
                        <a:close/>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74" name="Freeform 152"/>
                  <p:cNvSpPr>
                    <a:spLocks/>
                  </p:cNvSpPr>
                  <p:nvPr/>
                </p:nvSpPr>
                <p:spPr bwMode="auto">
                  <a:xfrm>
                    <a:off x="3415" y="2913"/>
                    <a:ext cx="267" cy="96"/>
                  </a:xfrm>
                  <a:custGeom>
                    <a:avLst/>
                    <a:gdLst>
                      <a:gd name="T0" fmla="*/ 47 w 267"/>
                      <a:gd name="T1" fmla="*/ 0 h 96"/>
                      <a:gd name="T2" fmla="*/ 57 w 267"/>
                      <a:gd name="T3" fmla="*/ 10 h 96"/>
                      <a:gd name="T4" fmla="*/ 67 w 267"/>
                      <a:gd name="T5" fmla="*/ 10 h 96"/>
                      <a:gd name="T6" fmla="*/ 76 w 267"/>
                      <a:gd name="T7" fmla="*/ 10 h 96"/>
                      <a:gd name="T8" fmla="*/ 86 w 267"/>
                      <a:gd name="T9" fmla="*/ 0 h 96"/>
                      <a:gd name="T10" fmla="*/ 95 w 267"/>
                      <a:gd name="T11" fmla="*/ 0 h 96"/>
                      <a:gd name="T12" fmla="*/ 105 w 267"/>
                      <a:gd name="T13" fmla="*/ 0 h 96"/>
                      <a:gd name="T14" fmla="*/ 105 w 267"/>
                      <a:gd name="T15" fmla="*/ 0 h 96"/>
                      <a:gd name="T16" fmla="*/ 105 w 267"/>
                      <a:gd name="T17" fmla="*/ 10 h 96"/>
                      <a:gd name="T18" fmla="*/ 105 w 267"/>
                      <a:gd name="T19" fmla="*/ 20 h 96"/>
                      <a:gd name="T20" fmla="*/ 114 w 267"/>
                      <a:gd name="T21" fmla="*/ 29 h 96"/>
                      <a:gd name="T22" fmla="*/ 124 w 267"/>
                      <a:gd name="T23" fmla="*/ 29 h 96"/>
                      <a:gd name="T24" fmla="*/ 133 w 267"/>
                      <a:gd name="T25" fmla="*/ 29 h 96"/>
                      <a:gd name="T26" fmla="*/ 143 w 267"/>
                      <a:gd name="T27" fmla="*/ 29 h 96"/>
                      <a:gd name="T28" fmla="*/ 153 w 267"/>
                      <a:gd name="T29" fmla="*/ 20 h 96"/>
                      <a:gd name="T30" fmla="*/ 162 w 267"/>
                      <a:gd name="T31" fmla="*/ 10 h 96"/>
                      <a:gd name="T32" fmla="*/ 162 w 267"/>
                      <a:gd name="T33" fmla="*/ 0 h 96"/>
                      <a:gd name="T34" fmla="*/ 172 w 267"/>
                      <a:gd name="T35" fmla="*/ 0 h 96"/>
                      <a:gd name="T36" fmla="*/ 181 w 267"/>
                      <a:gd name="T37" fmla="*/ 0 h 96"/>
                      <a:gd name="T38" fmla="*/ 191 w 267"/>
                      <a:gd name="T39" fmla="*/ 0 h 96"/>
                      <a:gd name="T40" fmla="*/ 200 w 267"/>
                      <a:gd name="T41" fmla="*/ 0 h 96"/>
                      <a:gd name="T42" fmla="*/ 210 w 267"/>
                      <a:gd name="T43" fmla="*/ 0 h 96"/>
                      <a:gd name="T44" fmla="*/ 38 w 267"/>
                      <a:gd name="T45" fmla="*/ 96 h 96"/>
                      <a:gd name="T46" fmla="*/ 38 w 267"/>
                      <a:gd name="T47" fmla="*/ 87 h 96"/>
                      <a:gd name="T48" fmla="*/ 38 w 267"/>
                      <a:gd name="T49" fmla="*/ 87 h 96"/>
                      <a:gd name="T50" fmla="*/ 47 w 267"/>
                      <a:gd name="T51" fmla="*/ 77 h 96"/>
                      <a:gd name="T52" fmla="*/ 47 w 267"/>
                      <a:gd name="T53" fmla="*/ 77 h 96"/>
                      <a:gd name="T54" fmla="*/ 47 w 267"/>
                      <a:gd name="T55" fmla="*/ 67 h 96"/>
                      <a:gd name="T56" fmla="*/ 47 w 267"/>
                      <a:gd name="T57" fmla="*/ 58 h 96"/>
                      <a:gd name="T58" fmla="*/ 38 w 267"/>
                      <a:gd name="T59" fmla="*/ 58 h 96"/>
                      <a:gd name="T60" fmla="*/ 28 w 267"/>
                      <a:gd name="T61" fmla="*/ 58 h 96"/>
                      <a:gd name="T62" fmla="*/ 19 w 267"/>
                      <a:gd name="T63" fmla="*/ 67 h 96"/>
                      <a:gd name="T64" fmla="*/ 9 w 267"/>
                      <a:gd name="T65" fmla="*/ 67 h 96"/>
                      <a:gd name="T66" fmla="*/ 0 w 267"/>
                      <a:gd name="T67" fmla="*/ 58 h 96"/>
                      <a:gd name="T68" fmla="*/ 0 w 267"/>
                      <a:gd name="T69" fmla="*/ 58 h 96"/>
                      <a:gd name="T70" fmla="*/ 0 w 267"/>
                      <a:gd name="T71" fmla="*/ 48 h 96"/>
                      <a:gd name="T72" fmla="*/ 9 w 267"/>
                      <a:gd name="T73" fmla="*/ 39 h 96"/>
                      <a:gd name="T74" fmla="*/ 19 w 267"/>
                      <a:gd name="T75" fmla="*/ 39 h 96"/>
                      <a:gd name="T76" fmla="*/ 28 w 267"/>
                      <a:gd name="T77" fmla="*/ 39 h 96"/>
                      <a:gd name="T78" fmla="*/ 38 w 267"/>
                      <a:gd name="T79" fmla="*/ 39 h 96"/>
                      <a:gd name="T80" fmla="*/ 38 w 267"/>
                      <a:gd name="T81" fmla="*/ 29 h 96"/>
                      <a:gd name="T82" fmla="*/ 38 w 267"/>
                      <a:gd name="T83" fmla="*/ 20 h 96"/>
                      <a:gd name="T84" fmla="*/ 38 w 267"/>
                      <a:gd name="T85" fmla="*/ 10 h 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7"/>
                      <a:gd name="T130" fmla="*/ 0 h 96"/>
                      <a:gd name="T131" fmla="*/ 267 w 267"/>
                      <a:gd name="T132" fmla="*/ 96 h 9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7" h="96">
                        <a:moveTo>
                          <a:pt x="38" y="10"/>
                        </a:moveTo>
                        <a:lnTo>
                          <a:pt x="38" y="0"/>
                        </a:lnTo>
                        <a:lnTo>
                          <a:pt x="47" y="0"/>
                        </a:lnTo>
                        <a:lnTo>
                          <a:pt x="57" y="10"/>
                        </a:lnTo>
                        <a:lnTo>
                          <a:pt x="67" y="10"/>
                        </a:lnTo>
                        <a:lnTo>
                          <a:pt x="76" y="10"/>
                        </a:lnTo>
                        <a:lnTo>
                          <a:pt x="76" y="0"/>
                        </a:lnTo>
                        <a:lnTo>
                          <a:pt x="86" y="0"/>
                        </a:lnTo>
                        <a:lnTo>
                          <a:pt x="95" y="0"/>
                        </a:lnTo>
                        <a:lnTo>
                          <a:pt x="105" y="0"/>
                        </a:lnTo>
                        <a:lnTo>
                          <a:pt x="105" y="10"/>
                        </a:lnTo>
                        <a:lnTo>
                          <a:pt x="105" y="20"/>
                        </a:lnTo>
                        <a:lnTo>
                          <a:pt x="105" y="29"/>
                        </a:lnTo>
                        <a:lnTo>
                          <a:pt x="114" y="29"/>
                        </a:lnTo>
                        <a:lnTo>
                          <a:pt x="124" y="29"/>
                        </a:lnTo>
                        <a:lnTo>
                          <a:pt x="133" y="29"/>
                        </a:lnTo>
                        <a:lnTo>
                          <a:pt x="143" y="29"/>
                        </a:lnTo>
                        <a:lnTo>
                          <a:pt x="153" y="29"/>
                        </a:lnTo>
                        <a:lnTo>
                          <a:pt x="153" y="20"/>
                        </a:lnTo>
                        <a:lnTo>
                          <a:pt x="162" y="20"/>
                        </a:lnTo>
                        <a:lnTo>
                          <a:pt x="162" y="10"/>
                        </a:lnTo>
                        <a:lnTo>
                          <a:pt x="162" y="0"/>
                        </a:lnTo>
                        <a:lnTo>
                          <a:pt x="172" y="0"/>
                        </a:lnTo>
                        <a:lnTo>
                          <a:pt x="181" y="0"/>
                        </a:lnTo>
                        <a:lnTo>
                          <a:pt x="191" y="0"/>
                        </a:lnTo>
                        <a:lnTo>
                          <a:pt x="200" y="0"/>
                        </a:lnTo>
                        <a:lnTo>
                          <a:pt x="210" y="0"/>
                        </a:lnTo>
                        <a:lnTo>
                          <a:pt x="239" y="0"/>
                        </a:lnTo>
                        <a:lnTo>
                          <a:pt x="267" y="96"/>
                        </a:lnTo>
                        <a:lnTo>
                          <a:pt x="38" y="96"/>
                        </a:lnTo>
                        <a:lnTo>
                          <a:pt x="38" y="87"/>
                        </a:lnTo>
                        <a:lnTo>
                          <a:pt x="47" y="87"/>
                        </a:lnTo>
                        <a:lnTo>
                          <a:pt x="47" y="77"/>
                        </a:lnTo>
                        <a:lnTo>
                          <a:pt x="57" y="67"/>
                        </a:lnTo>
                        <a:lnTo>
                          <a:pt x="47" y="67"/>
                        </a:lnTo>
                        <a:lnTo>
                          <a:pt x="47" y="58"/>
                        </a:lnTo>
                        <a:lnTo>
                          <a:pt x="38" y="58"/>
                        </a:lnTo>
                        <a:lnTo>
                          <a:pt x="28" y="58"/>
                        </a:lnTo>
                        <a:lnTo>
                          <a:pt x="28" y="67"/>
                        </a:lnTo>
                        <a:lnTo>
                          <a:pt x="19" y="67"/>
                        </a:lnTo>
                        <a:lnTo>
                          <a:pt x="9" y="67"/>
                        </a:lnTo>
                        <a:lnTo>
                          <a:pt x="0" y="58"/>
                        </a:lnTo>
                        <a:lnTo>
                          <a:pt x="0" y="48"/>
                        </a:lnTo>
                        <a:lnTo>
                          <a:pt x="9" y="48"/>
                        </a:lnTo>
                        <a:lnTo>
                          <a:pt x="9" y="39"/>
                        </a:lnTo>
                        <a:lnTo>
                          <a:pt x="19" y="39"/>
                        </a:lnTo>
                        <a:lnTo>
                          <a:pt x="28" y="39"/>
                        </a:lnTo>
                        <a:lnTo>
                          <a:pt x="38" y="39"/>
                        </a:lnTo>
                        <a:lnTo>
                          <a:pt x="38" y="29"/>
                        </a:lnTo>
                        <a:lnTo>
                          <a:pt x="38" y="20"/>
                        </a:lnTo>
                        <a:lnTo>
                          <a:pt x="38" y="1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472" name="Rectangle 153"/>
                <p:cNvSpPr>
                  <a:spLocks noChangeArrowheads="1"/>
                </p:cNvSpPr>
                <p:nvPr/>
              </p:nvSpPr>
              <p:spPr bwMode="auto">
                <a:xfrm>
                  <a:off x="3453" y="3019"/>
                  <a:ext cx="229" cy="9"/>
                </a:xfrm>
                <a:prstGeom prst="rect">
                  <a:avLst/>
                </a:prstGeom>
                <a:solidFill>
                  <a:srgbClr val="FE9B03"/>
                </a:solidFill>
                <a:ln w="15875">
                  <a:solidFill>
                    <a:srgbClr val="000000"/>
                  </a:solidFill>
                  <a:miter lim="800000"/>
                  <a:headEnd/>
                  <a:tailEnd/>
                </a:ln>
              </p:spPr>
              <p:txBody>
                <a:bodyPr/>
                <a:lstStyle/>
                <a:p>
                  <a:endParaRPr lang="en-US"/>
                </a:p>
              </p:txBody>
            </p:sp>
          </p:grpSp>
          <p:grpSp>
            <p:nvGrpSpPr>
              <p:cNvPr id="39460" name="Group 154"/>
              <p:cNvGrpSpPr>
                <a:grpSpLocks/>
              </p:cNvGrpSpPr>
              <p:nvPr/>
            </p:nvGrpSpPr>
            <p:grpSpPr bwMode="auto">
              <a:xfrm>
                <a:off x="4151" y="2913"/>
                <a:ext cx="267" cy="96"/>
                <a:chOff x="4151" y="2913"/>
                <a:chExt cx="267" cy="96"/>
              </a:xfrm>
            </p:grpSpPr>
            <p:sp>
              <p:nvSpPr>
                <p:cNvPr id="39469" name="Freeform 155"/>
                <p:cNvSpPr>
                  <a:spLocks/>
                </p:cNvSpPr>
                <p:nvPr/>
              </p:nvSpPr>
              <p:spPr bwMode="auto">
                <a:xfrm>
                  <a:off x="4151" y="2913"/>
                  <a:ext cx="267" cy="96"/>
                </a:xfrm>
                <a:custGeom>
                  <a:avLst/>
                  <a:gdLst>
                    <a:gd name="T0" fmla="*/ 38 w 267"/>
                    <a:gd name="T1" fmla="*/ 0 h 96"/>
                    <a:gd name="T2" fmla="*/ 48 w 267"/>
                    <a:gd name="T3" fmla="*/ 0 h 96"/>
                    <a:gd name="T4" fmla="*/ 57 w 267"/>
                    <a:gd name="T5" fmla="*/ 10 h 96"/>
                    <a:gd name="T6" fmla="*/ 57 w 267"/>
                    <a:gd name="T7" fmla="*/ 10 h 96"/>
                    <a:gd name="T8" fmla="*/ 67 w 267"/>
                    <a:gd name="T9" fmla="*/ 10 h 96"/>
                    <a:gd name="T10" fmla="*/ 67 w 267"/>
                    <a:gd name="T11" fmla="*/ 10 h 96"/>
                    <a:gd name="T12" fmla="*/ 76 w 267"/>
                    <a:gd name="T13" fmla="*/ 0 h 96"/>
                    <a:gd name="T14" fmla="*/ 86 w 267"/>
                    <a:gd name="T15" fmla="*/ 0 h 96"/>
                    <a:gd name="T16" fmla="*/ 86 w 267"/>
                    <a:gd name="T17" fmla="*/ 0 h 96"/>
                    <a:gd name="T18" fmla="*/ 95 w 267"/>
                    <a:gd name="T19" fmla="*/ 0 h 96"/>
                    <a:gd name="T20" fmla="*/ 105 w 267"/>
                    <a:gd name="T21" fmla="*/ 0 h 96"/>
                    <a:gd name="T22" fmla="*/ 105 w 267"/>
                    <a:gd name="T23" fmla="*/ 0 h 96"/>
                    <a:gd name="T24" fmla="*/ 105 w 267"/>
                    <a:gd name="T25" fmla="*/ 10 h 96"/>
                    <a:gd name="T26" fmla="*/ 105 w 267"/>
                    <a:gd name="T27" fmla="*/ 10 h 96"/>
                    <a:gd name="T28" fmla="*/ 105 w 267"/>
                    <a:gd name="T29" fmla="*/ 20 h 96"/>
                    <a:gd name="T30" fmla="*/ 105 w 267"/>
                    <a:gd name="T31" fmla="*/ 20 h 96"/>
                    <a:gd name="T32" fmla="*/ 114 w 267"/>
                    <a:gd name="T33" fmla="*/ 29 h 96"/>
                    <a:gd name="T34" fmla="*/ 114 w 267"/>
                    <a:gd name="T35" fmla="*/ 29 h 96"/>
                    <a:gd name="T36" fmla="*/ 124 w 267"/>
                    <a:gd name="T37" fmla="*/ 29 h 96"/>
                    <a:gd name="T38" fmla="*/ 134 w 267"/>
                    <a:gd name="T39" fmla="*/ 29 h 96"/>
                    <a:gd name="T40" fmla="*/ 143 w 267"/>
                    <a:gd name="T41" fmla="*/ 29 h 96"/>
                    <a:gd name="T42" fmla="*/ 153 w 267"/>
                    <a:gd name="T43" fmla="*/ 20 h 96"/>
                    <a:gd name="T44" fmla="*/ 153 w 267"/>
                    <a:gd name="T45" fmla="*/ 20 h 96"/>
                    <a:gd name="T46" fmla="*/ 153 w 267"/>
                    <a:gd name="T47" fmla="*/ 10 h 96"/>
                    <a:gd name="T48" fmla="*/ 153 w 267"/>
                    <a:gd name="T49" fmla="*/ 10 h 96"/>
                    <a:gd name="T50" fmla="*/ 162 w 267"/>
                    <a:gd name="T51" fmla="*/ 0 h 96"/>
                    <a:gd name="T52" fmla="*/ 267 w 267"/>
                    <a:gd name="T53" fmla="*/ 96 h 96"/>
                    <a:gd name="T54" fmla="*/ 38 w 267"/>
                    <a:gd name="T55" fmla="*/ 87 h 96"/>
                    <a:gd name="T56" fmla="*/ 38 w 267"/>
                    <a:gd name="T57" fmla="*/ 87 h 96"/>
                    <a:gd name="T58" fmla="*/ 38 w 267"/>
                    <a:gd name="T59" fmla="*/ 87 h 96"/>
                    <a:gd name="T60" fmla="*/ 38 w 267"/>
                    <a:gd name="T61" fmla="*/ 77 h 96"/>
                    <a:gd name="T62" fmla="*/ 48 w 267"/>
                    <a:gd name="T63" fmla="*/ 77 h 96"/>
                    <a:gd name="T64" fmla="*/ 48 w 267"/>
                    <a:gd name="T65" fmla="*/ 67 h 96"/>
                    <a:gd name="T66" fmla="*/ 48 w 267"/>
                    <a:gd name="T67" fmla="*/ 67 h 96"/>
                    <a:gd name="T68" fmla="*/ 48 w 267"/>
                    <a:gd name="T69" fmla="*/ 67 h 96"/>
                    <a:gd name="T70" fmla="*/ 48 w 267"/>
                    <a:gd name="T71" fmla="*/ 58 h 96"/>
                    <a:gd name="T72" fmla="*/ 48 w 267"/>
                    <a:gd name="T73" fmla="*/ 58 h 96"/>
                    <a:gd name="T74" fmla="*/ 38 w 267"/>
                    <a:gd name="T75" fmla="*/ 58 h 96"/>
                    <a:gd name="T76" fmla="*/ 28 w 267"/>
                    <a:gd name="T77" fmla="*/ 58 h 96"/>
                    <a:gd name="T78" fmla="*/ 28 w 267"/>
                    <a:gd name="T79" fmla="*/ 58 h 96"/>
                    <a:gd name="T80" fmla="*/ 19 w 267"/>
                    <a:gd name="T81" fmla="*/ 58 h 96"/>
                    <a:gd name="T82" fmla="*/ 9 w 267"/>
                    <a:gd name="T83" fmla="*/ 58 h 96"/>
                    <a:gd name="T84" fmla="*/ 9 w 267"/>
                    <a:gd name="T85" fmla="*/ 58 h 96"/>
                    <a:gd name="T86" fmla="*/ 0 w 267"/>
                    <a:gd name="T87" fmla="*/ 58 h 96"/>
                    <a:gd name="T88" fmla="*/ 0 w 267"/>
                    <a:gd name="T89" fmla="*/ 48 h 96"/>
                    <a:gd name="T90" fmla="*/ 0 w 267"/>
                    <a:gd name="T91" fmla="*/ 48 h 96"/>
                    <a:gd name="T92" fmla="*/ 0 w 267"/>
                    <a:gd name="T93" fmla="*/ 48 h 96"/>
                    <a:gd name="T94" fmla="*/ 9 w 267"/>
                    <a:gd name="T95" fmla="*/ 39 h 96"/>
                    <a:gd name="T96" fmla="*/ 9 w 267"/>
                    <a:gd name="T97" fmla="*/ 39 h 96"/>
                    <a:gd name="T98" fmla="*/ 19 w 267"/>
                    <a:gd name="T99" fmla="*/ 39 h 96"/>
                    <a:gd name="T100" fmla="*/ 28 w 267"/>
                    <a:gd name="T101" fmla="*/ 39 h 96"/>
                    <a:gd name="T102" fmla="*/ 28 w 267"/>
                    <a:gd name="T103" fmla="*/ 39 h 96"/>
                    <a:gd name="T104" fmla="*/ 38 w 267"/>
                    <a:gd name="T105" fmla="*/ 29 h 96"/>
                    <a:gd name="T106" fmla="*/ 38 w 267"/>
                    <a:gd name="T107" fmla="*/ 29 h 96"/>
                    <a:gd name="T108" fmla="*/ 38 w 267"/>
                    <a:gd name="T109" fmla="*/ 20 h 96"/>
                    <a:gd name="T110" fmla="*/ 38 w 267"/>
                    <a:gd name="T111" fmla="*/ 20 h 96"/>
                    <a:gd name="T112" fmla="*/ 38 w 267"/>
                    <a:gd name="T113" fmla="*/ 10 h 96"/>
                    <a:gd name="T114" fmla="*/ 38 w 267"/>
                    <a:gd name="T115" fmla="*/ 10 h 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7"/>
                    <a:gd name="T175" fmla="*/ 0 h 96"/>
                    <a:gd name="T176" fmla="*/ 267 w 267"/>
                    <a:gd name="T177" fmla="*/ 96 h 9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7" h="96">
                      <a:moveTo>
                        <a:pt x="38" y="10"/>
                      </a:moveTo>
                      <a:lnTo>
                        <a:pt x="38" y="0"/>
                      </a:lnTo>
                      <a:lnTo>
                        <a:pt x="48" y="0"/>
                      </a:lnTo>
                      <a:lnTo>
                        <a:pt x="57" y="10"/>
                      </a:lnTo>
                      <a:lnTo>
                        <a:pt x="67" y="10"/>
                      </a:lnTo>
                      <a:lnTo>
                        <a:pt x="76" y="10"/>
                      </a:lnTo>
                      <a:lnTo>
                        <a:pt x="76" y="0"/>
                      </a:lnTo>
                      <a:lnTo>
                        <a:pt x="86" y="0"/>
                      </a:lnTo>
                      <a:lnTo>
                        <a:pt x="95" y="0"/>
                      </a:lnTo>
                      <a:lnTo>
                        <a:pt x="105" y="0"/>
                      </a:lnTo>
                      <a:lnTo>
                        <a:pt x="105" y="10"/>
                      </a:lnTo>
                      <a:lnTo>
                        <a:pt x="105" y="20"/>
                      </a:lnTo>
                      <a:lnTo>
                        <a:pt x="105" y="29"/>
                      </a:lnTo>
                      <a:lnTo>
                        <a:pt x="114" y="29"/>
                      </a:lnTo>
                      <a:lnTo>
                        <a:pt x="124" y="29"/>
                      </a:lnTo>
                      <a:lnTo>
                        <a:pt x="134" y="29"/>
                      </a:lnTo>
                      <a:lnTo>
                        <a:pt x="143" y="29"/>
                      </a:lnTo>
                      <a:lnTo>
                        <a:pt x="143" y="20"/>
                      </a:lnTo>
                      <a:lnTo>
                        <a:pt x="153" y="20"/>
                      </a:lnTo>
                      <a:lnTo>
                        <a:pt x="153" y="10"/>
                      </a:lnTo>
                      <a:lnTo>
                        <a:pt x="153" y="0"/>
                      </a:lnTo>
                      <a:lnTo>
                        <a:pt x="162" y="0"/>
                      </a:lnTo>
                      <a:lnTo>
                        <a:pt x="267" y="96"/>
                      </a:lnTo>
                      <a:lnTo>
                        <a:pt x="38" y="96"/>
                      </a:lnTo>
                      <a:lnTo>
                        <a:pt x="38" y="87"/>
                      </a:lnTo>
                      <a:lnTo>
                        <a:pt x="38" y="77"/>
                      </a:lnTo>
                      <a:lnTo>
                        <a:pt x="48" y="77"/>
                      </a:lnTo>
                      <a:lnTo>
                        <a:pt x="48" y="67"/>
                      </a:lnTo>
                      <a:lnTo>
                        <a:pt x="48" y="58"/>
                      </a:lnTo>
                      <a:lnTo>
                        <a:pt x="38" y="58"/>
                      </a:lnTo>
                      <a:lnTo>
                        <a:pt x="28" y="58"/>
                      </a:lnTo>
                      <a:lnTo>
                        <a:pt x="19" y="58"/>
                      </a:lnTo>
                      <a:lnTo>
                        <a:pt x="9" y="58"/>
                      </a:lnTo>
                      <a:lnTo>
                        <a:pt x="0" y="58"/>
                      </a:lnTo>
                      <a:lnTo>
                        <a:pt x="0" y="48"/>
                      </a:lnTo>
                      <a:lnTo>
                        <a:pt x="9" y="39"/>
                      </a:lnTo>
                      <a:lnTo>
                        <a:pt x="19" y="39"/>
                      </a:lnTo>
                      <a:lnTo>
                        <a:pt x="28" y="39"/>
                      </a:lnTo>
                      <a:lnTo>
                        <a:pt x="38" y="39"/>
                      </a:lnTo>
                      <a:lnTo>
                        <a:pt x="38" y="29"/>
                      </a:lnTo>
                      <a:lnTo>
                        <a:pt x="38" y="20"/>
                      </a:lnTo>
                      <a:lnTo>
                        <a:pt x="38" y="10"/>
                      </a:lnTo>
                      <a:close/>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70" name="Freeform 156"/>
                <p:cNvSpPr>
                  <a:spLocks/>
                </p:cNvSpPr>
                <p:nvPr/>
              </p:nvSpPr>
              <p:spPr bwMode="auto">
                <a:xfrm>
                  <a:off x="4151" y="2913"/>
                  <a:ext cx="267" cy="96"/>
                </a:xfrm>
                <a:custGeom>
                  <a:avLst/>
                  <a:gdLst>
                    <a:gd name="T0" fmla="*/ 38 w 267"/>
                    <a:gd name="T1" fmla="*/ 0 h 96"/>
                    <a:gd name="T2" fmla="*/ 48 w 267"/>
                    <a:gd name="T3" fmla="*/ 0 h 96"/>
                    <a:gd name="T4" fmla="*/ 57 w 267"/>
                    <a:gd name="T5" fmla="*/ 10 h 96"/>
                    <a:gd name="T6" fmla="*/ 57 w 267"/>
                    <a:gd name="T7" fmla="*/ 10 h 96"/>
                    <a:gd name="T8" fmla="*/ 67 w 267"/>
                    <a:gd name="T9" fmla="*/ 10 h 96"/>
                    <a:gd name="T10" fmla="*/ 67 w 267"/>
                    <a:gd name="T11" fmla="*/ 10 h 96"/>
                    <a:gd name="T12" fmla="*/ 76 w 267"/>
                    <a:gd name="T13" fmla="*/ 0 h 96"/>
                    <a:gd name="T14" fmla="*/ 86 w 267"/>
                    <a:gd name="T15" fmla="*/ 0 h 96"/>
                    <a:gd name="T16" fmla="*/ 86 w 267"/>
                    <a:gd name="T17" fmla="*/ 0 h 96"/>
                    <a:gd name="T18" fmla="*/ 95 w 267"/>
                    <a:gd name="T19" fmla="*/ 0 h 96"/>
                    <a:gd name="T20" fmla="*/ 105 w 267"/>
                    <a:gd name="T21" fmla="*/ 0 h 96"/>
                    <a:gd name="T22" fmla="*/ 105 w 267"/>
                    <a:gd name="T23" fmla="*/ 0 h 96"/>
                    <a:gd name="T24" fmla="*/ 105 w 267"/>
                    <a:gd name="T25" fmla="*/ 10 h 96"/>
                    <a:gd name="T26" fmla="*/ 105 w 267"/>
                    <a:gd name="T27" fmla="*/ 10 h 96"/>
                    <a:gd name="T28" fmla="*/ 105 w 267"/>
                    <a:gd name="T29" fmla="*/ 20 h 96"/>
                    <a:gd name="T30" fmla="*/ 105 w 267"/>
                    <a:gd name="T31" fmla="*/ 20 h 96"/>
                    <a:gd name="T32" fmla="*/ 114 w 267"/>
                    <a:gd name="T33" fmla="*/ 29 h 96"/>
                    <a:gd name="T34" fmla="*/ 114 w 267"/>
                    <a:gd name="T35" fmla="*/ 29 h 96"/>
                    <a:gd name="T36" fmla="*/ 124 w 267"/>
                    <a:gd name="T37" fmla="*/ 29 h 96"/>
                    <a:gd name="T38" fmla="*/ 134 w 267"/>
                    <a:gd name="T39" fmla="*/ 29 h 96"/>
                    <a:gd name="T40" fmla="*/ 143 w 267"/>
                    <a:gd name="T41" fmla="*/ 29 h 96"/>
                    <a:gd name="T42" fmla="*/ 153 w 267"/>
                    <a:gd name="T43" fmla="*/ 20 h 96"/>
                    <a:gd name="T44" fmla="*/ 153 w 267"/>
                    <a:gd name="T45" fmla="*/ 20 h 96"/>
                    <a:gd name="T46" fmla="*/ 153 w 267"/>
                    <a:gd name="T47" fmla="*/ 10 h 96"/>
                    <a:gd name="T48" fmla="*/ 153 w 267"/>
                    <a:gd name="T49" fmla="*/ 10 h 96"/>
                    <a:gd name="T50" fmla="*/ 162 w 267"/>
                    <a:gd name="T51" fmla="*/ 0 h 96"/>
                    <a:gd name="T52" fmla="*/ 267 w 267"/>
                    <a:gd name="T53" fmla="*/ 96 h 96"/>
                    <a:gd name="T54" fmla="*/ 38 w 267"/>
                    <a:gd name="T55" fmla="*/ 87 h 96"/>
                    <a:gd name="T56" fmla="*/ 38 w 267"/>
                    <a:gd name="T57" fmla="*/ 87 h 96"/>
                    <a:gd name="T58" fmla="*/ 38 w 267"/>
                    <a:gd name="T59" fmla="*/ 87 h 96"/>
                    <a:gd name="T60" fmla="*/ 38 w 267"/>
                    <a:gd name="T61" fmla="*/ 77 h 96"/>
                    <a:gd name="T62" fmla="*/ 48 w 267"/>
                    <a:gd name="T63" fmla="*/ 77 h 96"/>
                    <a:gd name="T64" fmla="*/ 48 w 267"/>
                    <a:gd name="T65" fmla="*/ 67 h 96"/>
                    <a:gd name="T66" fmla="*/ 48 w 267"/>
                    <a:gd name="T67" fmla="*/ 67 h 96"/>
                    <a:gd name="T68" fmla="*/ 48 w 267"/>
                    <a:gd name="T69" fmla="*/ 67 h 96"/>
                    <a:gd name="T70" fmla="*/ 48 w 267"/>
                    <a:gd name="T71" fmla="*/ 58 h 96"/>
                    <a:gd name="T72" fmla="*/ 48 w 267"/>
                    <a:gd name="T73" fmla="*/ 58 h 96"/>
                    <a:gd name="T74" fmla="*/ 38 w 267"/>
                    <a:gd name="T75" fmla="*/ 58 h 96"/>
                    <a:gd name="T76" fmla="*/ 28 w 267"/>
                    <a:gd name="T77" fmla="*/ 58 h 96"/>
                    <a:gd name="T78" fmla="*/ 28 w 267"/>
                    <a:gd name="T79" fmla="*/ 58 h 96"/>
                    <a:gd name="T80" fmla="*/ 19 w 267"/>
                    <a:gd name="T81" fmla="*/ 58 h 96"/>
                    <a:gd name="T82" fmla="*/ 9 w 267"/>
                    <a:gd name="T83" fmla="*/ 58 h 96"/>
                    <a:gd name="T84" fmla="*/ 9 w 267"/>
                    <a:gd name="T85" fmla="*/ 58 h 96"/>
                    <a:gd name="T86" fmla="*/ 0 w 267"/>
                    <a:gd name="T87" fmla="*/ 58 h 96"/>
                    <a:gd name="T88" fmla="*/ 0 w 267"/>
                    <a:gd name="T89" fmla="*/ 48 h 96"/>
                    <a:gd name="T90" fmla="*/ 0 w 267"/>
                    <a:gd name="T91" fmla="*/ 48 h 96"/>
                    <a:gd name="T92" fmla="*/ 0 w 267"/>
                    <a:gd name="T93" fmla="*/ 48 h 96"/>
                    <a:gd name="T94" fmla="*/ 9 w 267"/>
                    <a:gd name="T95" fmla="*/ 39 h 96"/>
                    <a:gd name="T96" fmla="*/ 9 w 267"/>
                    <a:gd name="T97" fmla="*/ 39 h 96"/>
                    <a:gd name="T98" fmla="*/ 19 w 267"/>
                    <a:gd name="T99" fmla="*/ 39 h 96"/>
                    <a:gd name="T100" fmla="*/ 28 w 267"/>
                    <a:gd name="T101" fmla="*/ 39 h 96"/>
                    <a:gd name="T102" fmla="*/ 28 w 267"/>
                    <a:gd name="T103" fmla="*/ 39 h 96"/>
                    <a:gd name="T104" fmla="*/ 38 w 267"/>
                    <a:gd name="T105" fmla="*/ 29 h 96"/>
                    <a:gd name="T106" fmla="*/ 38 w 267"/>
                    <a:gd name="T107" fmla="*/ 29 h 96"/>
                    <a:gd name="T108" fmla="*/ 38 w 267"/>
                    <a:gd name="T109" fmla="*/ 20 h 96"/>
                    <a:gd name="T110" fmla="*/ 38 w 267"/>
                    <a:gd name="T111" fmla="*/ 20 h 96"/>
                    <a:gd name="T112" fmla="*/ 38 w 267"/>
                    <a:gd name="T113" fmla="*/ 10 h 96"/>
                    <a:gd name="T114" fmla="*/ 38 w 267"/>
                    <a:gd name="T115" fmla="*/ 10 h 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7"/>
                    <a:gd name="T175" fmla="*/ 0 h 96"/>
                    <a:gd name="T176" fmla="*/ 267 w 267"/>
                    <a:gd name="T177" fmla="*/ 96 h 9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7" h="96">
                      <a:moveTo>
                        <a:pt x="38" y="10"/>
                      </a:moveTo>
                      <a:lnTo>
                        <a:pt x="38" y="0"/>
                      </a:lnTo>
                      <a:lnTo>
                        <a:pt x="48" y="0"/>
                      </a:lnTo>
                      <a:lnTo>
                        <a:pt x="57" y="10"/>
                      </a:lnTo>
                      <a:lnTo>
                        <a:pt x="67" y="10"/>
                      </a:lnTo>
                      <a:lnTo>
                        <a:pt x="76" y="10"/>
                      </a:lnTo>
                      <a:lnTo>
                        <a:pt x="76" y="0"/>
                      </a:lnTo>
                      <a:lnTo>
                        <a:pt x="86" y="0"/>
                      </a:lnTo>
                      <a:lnTo>
                        <a:pt x="95" y="0"/>
                      </a:lnTo>
                      <a:lnTo>
                        <a:pt x="105" y="0"/>
                      </a:lnTo>
                      <a:lnTo>
                        <a:pt x="105" y="10"/>
                      </a:lnTo>
                      <a:lnTo>
                        <a:pt x="105" y="20"/>
                      </a:lnTo>
                      <a:lnTo>
                        <a:pt x="105" y="29"/>
                      </a:lnTo>
                      <a:lnTo>
                        <a:pt x="114" y="29"/>
                      </a:lnTo>
                      <a:lnTo>
                        <a:pt x="124" y="29"/>
                      </a:lnTo>
                      <a:lnTo>
                        <a:pt x="134" y="29"/>
                      </a:lnTo>
                      <a:lnTo>
                        <a:pt x="143" y="29"/>
                      </a:lnTo>
                      <a:lnTo>
                        <a:pt x="143" y="20"/>
                      </a:lnTo>
                      <a:lnTo>
                        <a:pt x="153" y="20"/>
                      </a:lnTo>
                      <a:lnTo>
                        <a:pt x="153" y="10"/>
                      </a:lnTo>
                      <a:lnTo>
                        <a:pt x="153" y="0"/>
                      </a:lnTo>
                      <a:lnTo>
                        <a:pt x="162" y="0"/>
                      </a:lnTo>
                      <a:lnTo>
                        <a:pt x="267" y="96"/>
                      </a:lnTo>
                      <a:lnTo>
                        <a:pt x="38" y="96"/>
                      </a:lnTo>
                      <a:lnTo>
                        <a:pt x="38" y="87"/>
                      </a:lnTo>
                      <a:lnTo>
                        <a:pt x="38" y="77"/>
                      </a:lnTo>
                      <a:lnTo>
                        <a:pt x="48" y="77"/>
                      </a:lnTo>
                      <a:lnTo>
                        <a:pt x="48" y="67"/>
                      </a:lnTo>
                      <a:lnTo>
                        <a:pt x="48" y="58"/>
                      </a:lnTo>
                      <a:lnTo>
                        <a:pt x="38" y="58"/>
                      </a:lnTo>
                      <a:lnTo>
                        <a:pt x="28" y="58"/>
                      </a:lnTo>
                      <a:lnTo>
                        <a:pt x="19" y="58"/>
                      </a:lnTo>
                      <a:lnTo>
                        <a:pt x="9" y="58"/>
                      </a:lnTo>
                      <a:lnTo>
                        <a:pt x="0" y="58"/>
                      </a:lnTo>
                      <a:lnTo>
                        <a:pt x="0" y="48"/>
                      </a:lnTo>
                      <a:lnTo>
                        <a:pt x="9" y="39"/>
                      </a:lnTo>
                      <a:lnTo>
                        <a:pt x="19" y="39"/>
                      </a:lnTo>
                      <a:lnTo>
                        <a:pt x="28" y="39"/>
                      </a:lnTo>
                      <a:lnTo>
                        <a:pt x="38" y="39"/>
                      </a:lnTo>
                      <a:lnTo>
                        <a:pt x="38" y="29"/>
                      </a:lnTo>
                      <a:lnTo>
                        <a:pt x="38" y="20"/>
                      </a:lnTo>
                      <a:lnTo>
                        <a:pt x="38" y="1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9461" name="Rectangle 157"/>
              <p:cNvSpPr>
                <a:spLocks noChangeArrowheads="1"/>
              </p:cNvSpPr>
              <p:nvPr/>
            </p:nvSpPr>
            <p:spPr bwMode="auto">
              <a:xfrm>
                <a:off x="4189" y="3009"/>
                <a:ext cx="220" cy="29"/>
              </a:xfrm>
              <a:prstGeom prst="rect">
                <a:avLst/>
              </a:prstGeom>
              <a:solidFill>
                <a:srgbClr val="FE9B03"/>
              </a:solidFill>
              <a:ln w="15875">
                <a:solidFill>
                  <a:srgbClr val="000000"/>
                </a:solidFill>
                <a:miter lim="800000"/>
                <a:headEnd/>
                <a:tailEnd/>
              </a:ln>
            </p:spPr>
            <p:txBody>
              <a:bodyPr/>
              <a:lstStyle/>
              <a:p>
                <a:endParaRPr lang="en-US"/>
              </a:p>
            </p:txBody>
          </p:sp>
          <p:sp>
            <p:nvSpPr>
              <p:cNvPr id="39462" name="Rectangle 158"/>
              <p:cNvSpPr>
                <a:spLocks noChangeArrowheads="1"/>
              </p:cNvSpPr>
              <p:nvPr/>
            </p:nvSpPr>
            <p:spPr bwMode="auto">
              <a:xfrm>
                <a:off x="1694" y="3076"/>
                <a:ext cx="2753" cy="29"/>
              </a:xfrm>
              <a:prstGeom prst="rect">
                <a:avLst/>
              </a:prstGeom>
              <a:solidFill>
                <a:srgbClr val="BFC502"/>
              </a:solidFill>
              <a:ln w="15875">
                <a:solidFill>
                  <a:srgbClr val="000000"/>
                </a:solidFill>
                <a:miter lim="800000"/>
                <a:headEnd/>
                <a:tailEnd/>
              </a:ln>
            </p:spPr>
            <p:txBody>
              <a:bodyPr/>
              <a:lstStyle/>
              <a:p>
                <a:endParaRPr lang="en-US"/>
              </a:p>
            </p:txBody>
          </p:sp>
          <p:sp>
            <p:nvSpPr>
              <p:cNvPr id="39463" name="Line 159"/>
              <p:cNvSpPr>
                <a:spLocks noChangeShapeType="1"/>
              </p:cNvSpPr>
              <p:nvPr/>
            </p:nvSpPr>
            <p:spPr bwMode="auto">
              <a:xfrm flipV="1">
                <a:off x="1952" y="2521"/>
                <a:ext cx="1252" cy="26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464" name="Line 160"/>
              <p:cNvSpPr>
                <a:spLocks noChangeShapeType="1"/>
              </p:cNvSpPr>
              <p:nvPr/>
            </p:nvSpPr>
            <p:spPr bwMode="auto">
              <a:xfrm flipH="1" flipV="1">
                <a:off x="3644" y="2483"/>
                <a:ext cx="526" cy="26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465" name="Line 161"/>
              <p:cNvSpPr>
                <a:spLocks noChangeShapeType="1"/>
              </p:cNvSpPr>
              <p:nvPr/>
            </p:nvSpPr>
            <p:spPr bwMode="auto">
              <a:xfrm flipV="1">
                <a:off x="2172" y="2081"/>
                <a:ext cx="564" cy="23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466" name="Line 162"/>
              <p:cNvSpPr>
                <a:spLocks noChangeShapeType="1"/>
              </p:cNvSpPr>
              <p:nvPr/>
            </p:nvSpPr>
            <p:spPr bwMode="auto">
              <a:xfrm flipH="1" flipV="1">
                <a:off x="3357" y="2043"/>
                <a:ext cx="593" cy="26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467" name="Line 163"/>
              <p:cNvSpPr>
                <a:spLocks noChangeShapeType="1"/>
              </p:cNvSpPr>
              <p:nvPr/>
            </p:nvSpPr>
            <p:spPr bwMode="auto">
              <a:xfrm flipV="1">
                <a:off x="2459" y="1679"/>
                <a:ext cx="459" cy="20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468" name="Line 164"/>
              <p:cNvSpPr>
                <a:spLocks noChangeShapeType="1"/>
              </p:cNvSpPr>
              <p:nvPr/>
            </p:nvSpPr>
            <p:spPr bwMode="auto">
              <a:xfrm flipH="1" flipV="1">
                <a:off x="3319" y="1679"/>
                <a:ext cx="373" cy="20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938" name="Group 165"/>
            <p:cNvGrpSpPr>
              <a:grpSpLocks/>
            </p:cNvGrpSpPr>
            <p:nvPr/>
          </p:nvGrpSpPr>
          <p:grpSpPr bwMode="auto">
            <a:xfrm>
              <a:off x="2825750" y="4519748"/>
              <a:ext cx="515938" cy="819150"/>
              <a:chOff x="1780" y="3105"/>
              <a:chExt cx="325" cy="516"/>
            </a:xfrm>
          </p:grpSpPr>
          <p:sp>
            <p:nvSpPr>
              <p:cNvPr id="39422" name="Freeform 166"/>
              <p:cNvSpPr>
                <a:spLocks/>
              </p:cNvSpPr>
              <p:nvPr/>
            </p:nvSpPr>
            <p:spPr bwMode="auto">
              <a:xfrm>
                <a:off x="1780" y="3105"/>
                <a:ext cx="325" cy="516"/>
              </a:xfrm>
              <a:custGeom>
                <a:avLst/>
                <a:gdLst>
                  <a:gd name="T0" fmla="*/ 306 w 325"/>
                  <a:gd name="T1" fmla="*/ 516 h 516"/>
                  <a:gd name="T2" fmla="*/ 277 w 325"/>
                  <a:gd name="T3" fmla="*/ 507 h 516"/>
                  <a:gd name="T4" fmla="*/ 248 w 325"/>
                  <a:gd name="T5" fmla="*/ 488 h 516"/>
                  <a:gd name="T6" fmla="*/ 220 w 325"/>
                  <a:gd name="T7" fmla="*/ 459 h 516"/>
                  <a:gd name="T8" fmla="*/ 182 w 325"/>
                  <a:gd name="T9" fmla="*/ 430 h 516"/>
                  <a:gd name="T10" fmla="*/ 153 w 325"/>
                  <a:gd name="T11" fmla="*/ 392 h 516"/>
                  <a:gd name="T12" fmla="*/ 124 w 325"/>
                  <a:gd name="T13" fmla="*/ 354 h 516"/>
                  <a:gd name="T14" fmla="*/ 96 w 325"/>
                  <a:gd name="T15" fmla="*/ 306 h 516"/>
                  <a:gd name="T16" fmla="*/ 76 w 325"/>
                  <a:gd name="T17" fmla="*/ 258 h 516"/>
                  <a:gd name="T18" fmla="*/ 67 w 325"/>
                  <a:gd name="T19" fmla="*/ 201 h 516"/>
                  <a:gd name="T20" fmla="*/ 67 w 325"/>
                  <a:gd name="T21" fmla="*/ 172 h 516"/>
                  <a:gd name="T22" fmla="*/ 67 w 325"/>
                  <a:gd name="T23" fmla="*/ 143 h 516"/>
                  <a:gd name="T24" fmla="*/ 0 w 325"/>
                  <a:gd name="T25" fmla="*/ 143 h 516"/>
                  <a:gd name="T26" fmla="*/ 38 w 325"/>
                  <a:gd name="T27" fmla="*/ 105 h 516"/>
                  <a:gd name="T28" fmla="*/ 76 w 325"/>
                  <a:gd name="T29" fmla="*/ 48 h 516"/>
                  <a:gd name="T30" fmla="*/ 96 w 325"/>
                  <a:gd name="T31" fmla="*/ 0 h 516"/>
                  <a:gd name="T32" fmla="*/ 115 w 325"/>
                  <a:gd name="T33" fmla="*/ 19 h 516"/>
                  <a:gd name="T34" fmla="*/ 143 w 325"/>
                  <a:gd name="T35" fmla="*/ 67 h 516"/>
                  <a:gd name="T36" fmla="*/ 172 w 325"/>
                  <a:gd name="T37" fmla="*/ 95 h 516"/>
                  <a:gd name="T38" fmla="*/ 134 w 325"/>
                  <a:gd name="T39" fmla="*/ 115 h 516"/>
                  <a:gd name="T40" fmla="*/ 134 w 325"/>
                  <a:gd name="T41" fmla="*/ 162 h 516"/>
                  <a:gd name="T42" fmla="*/ 134 w 325"/>
                  <a:gd name="T43" fmla="*/ 210 h 516"/>
                  <a:gd name="T44" fmla="*/ 153 w 325"/>
                  <a:gd name="T45" fmla="*/ 268 h 516"/>
                  <a:gd name="T46" fmla="*/ 172 w 325"/>
                  <a:gd name="T47" fmla="*/ 335 h 516"/>
                  <a:gd name="T48" fmla="*/ 201 w 325"/>
                  <a:gd name="T49" fmla="*/ 383 h 516"/>
                  <a:gd name="T50" fmla="*/ 210 w 325"/>
                  <a:gd name="T51" fmla="*/ 411 h 516"/>
                  <a:gd name="T52" fmla="*/ 229 w 325"/>
                  <a:gd name="T53" fmla="*/ 421 h 516"/>
                  <a:gd name="T54" fmla="*/ 248 w 325"/>
                  <a:gd name="T55" fmla="*/ 450 h 516"/>
                  <a:gd name="T56" fmla="*/ 268 w 325"/>
                  <a:gd name="T57" fmla="*/ 469 h 516"/>
                  <a:gd name="T58" fmla="*/ 277 w 325"/>
                  <a:gd name="T59" fmla="*/ 488 h 516"/>
                  <a:gd name="T60" fmla="*/ 296 w 325"/>
                  <a:gd name="T61" fmla="*/ 497 h 516"/>
                  <a:gd name="T62" fmla="*/ 325 w 325"/>
                  <a:gd name="T63" fmla="*/ 507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5"/>
                  <a:gd name="T97" fmla="*/ 0 h 516"/>
                  <a:gd name="T98" fmla="*/ 325 w 325"/>
                  <a:gd name="T99" fmla="*/ 516 h 5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5" h="516">
                    <a:moveTo>
                      <a:pt x="325" y="507"/>
                    </a:moveTo>
                    <a:lnTo>
                      <a:pt x="306" y="516"/>
                    </a:lnTo>
                    <a:lnTo>
                      <a:pt x="287" y="507"/>
                    </a:lnTo>
                    <a:lnTo>
                      <a:pt x="277" y="507"/>
                    </a:lnTo>
                    <a:lnTo>
                      <a:pt x="258" y="497"/>
                    </a:lnTo>
                    <a:lnTo>
                      <a:pt x="248" y="488"/>
                    </a:lnTo>
                    <a:lnTo>
                      <a:pt x="229" y="478"/>
                    </a:lnTo>
                    <a:lnTo>
                      <a:pt x="220" y="459"/>
                    </a:lnTo>
                    <a:lnTo>
                      <a:pt x="201" y="450"/>
                    </a:lnTo>
                    <a:lnTo>
                      <a:pt x="182" y="430"/>
                    </a:lnTo>
                    <a:lnTo>
                      <a:pt x="172" y="411"/>
                    </a:lnTo>
                    <a:lnTo>
                      <a:pt x="153" y="392"/>
                    </a:lnTo>
                    <a:lnTo>
                      <a:pt x="143" y="373"/>
                    </a:lnTo>
                    <a:lnTo>
                      <a:pt x="124" y="354"/>
                    </a:lnTo>
                    <a:lnTo>
                      <a:pt x="105" y="325"/>
                    </a:lnTo>
                    <a:lnTo>
                      <a:pt x="96" y="306"/>
                    </a:lnTo>
                    <a:lnTo>
                      <a:pt x="86" y="277"/>
                    </a:lnTo>
                    <a:lnTo>
                      <a:pt x="76" y="258"/>
                    </a:lnTo>
                    <a:lnTo>
                      <a:pt x="76" y="229"/>
                    </a:lnTo>
                    <a:lnTo>
                      <a:pt x="67" y="201"/>
                    </a:lnTo>
                    <a:lnTo>
                      <a:pt x="67" y="191"/>
                    </a:lnTo>
                    <a:lnTo>
                      <a:pt x="67" y="172"/>
                    </a:lnTo>
                    <a:lnTo>
                      <a:pt x="67" y="153"/>
                    </a:lnTo>
                    <a:lnTo>
                      <a:pt x="67" y="143"/>
                    </a:lnTo>
                    <a:lnTo>
                      <a:pt x="67" y="124"/>
                    </a:lnTo>
                    <a:lnTo>
                      <a:pt x="0" y="143"/>
                    </a:lnTo>
                    <a:lnTo>
                      <a:pt x="19" y="124"/>
                    </a:lnTo>
                    <a:lnTo>
                      <a:pt x="38" y="105"/>
                    </a:lnTo>
                    <a:lnTo>
                      <a:pt x="57" y="76"/>
                    </a:lnTo>
                    <a:lnTo>
                      <a:pt x="76" y="48"/>
                    </a:lnTo>
                    <a:lnTo>
                      <a:pt x="86" y="28"/>
                    </a:lnTo>
                    <a:lnTo>
                      <a:pt x="96" y="0"/>
                    </a:lnTo>
                    <a:lnTo>
                      <a:pt x="105" y="0"/>
                    </a:lnTo>
                    <a:lnTo>
                      <a:pt x="115" y="19"/>
                    </a:lnTo>
                    <a:lnTo>
                      <a:pt x="134" y="38"/>
                    </a:lnTo>
                    <a:lnTo>
                      <a:pt x="143" y="67"/>
                    </a:lnTo>
                    <a:lnTo>
                      <a:pt x="162" y="86"/>
                    </a:lnTo>
                    <a:lnTo>
                      <a:pt x="172" y="95"/>
                    </a:lnTo>
                    <a:lnTo>
                      <a:pt x="191" y="105"/>
                    </a:lnTo>
                    <a:lnTo>
                      <a:pt x="134" y="115"/>
                    </a:lnTo>
                    <a:lnTo>
                      <a:pt x="134" y="143"/>
                    </a:lnTo>
                    <a:lnTo>
                      <a:pt x="134" y="162"/>
                    </a:lnTo>
                    <a:lnTo>
                      <a:pt x="134" y="191"/>
                    </a:lnTo>
                    <a:lnTo>
                      <a:pt x="134" y="210"/>
                    </a:lnTo>
                    <a:lnTo>
                      <a:pt x="143" y="249"/>
                    </a:lnTo>
                    <a:lnTo>
                      <a:pt x="153" y="268"/>
                    </a:lnTo>
                    <a:lnTo>
                      <a:pt x="162" y="306"/>
                    </a:lnTo>
                    <a:lnTo>
                      <a:pt x="172" y="335"/>
                    </a:lnTo>
                    <a:lnTo>
                      <a:pt x="191" y="354"/>
                    </a:lnTo>
                    <a:lnTo>
                      <a:pt x="201" y="383"/>
                    </a:lnTo>
                    <a:lnTo>
                      <a:pt x="210" y="392"/>
                    </a:lnTo>
                    <a:lnTo>
                      <a:pt x="210" y="411"/>
                    </a:lnTo>
                    <a:lnTo>
                      <a:pt x="220" y="421"/>
                    </a:lnTo>
                    <a:lnTo>
                      <a:pt x="229" y="421"/>
                    </a:lnTo>
                    <a:lnTo>
                      <a:pt x="239" y="440"/>
                    </a:lnTo>
                    <a:lnTo>
                      <a:pt x="248" y="450"/>
                    </a:lnTo>
                    <a:lnTo>
                      <a:pt x="258" y="459"/>
                    </a:lnTo>
                    <a:lnTo>
                      <a:pt x="268" y="469"/>
                    </a:lnTo>
                    <a:lnTo>
                      <a:pt x="277" y="478"/>
                    </a:lnTo>
                    <a:lnTo>
                      <a:pt x="277" y="488"/>
                    </a:lnTo>
                    <a:lnTo>
                      <a:pt x="287" y="488"/>
                    </a:lnTo>
                    <a:lnTo>
                      <a:pt x="296" y="497"/>
                    </a:lnTo>
                    <a:lnTo>
                      <a:pt x="315" y="507"/>
                    </a:lnTo>
                    <a:lnTo>
                      <a:pt x="325" y="507"/>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23" name="Freeform 167"/>
              <p:cNvSpPr>
                <a:spLocks/>
              </p:cNvSpPr>
              <p:nvPr/>
            </p:nvSpPr>
            <p:spPr bwMode="auto">
              <a:xfrm>
                <a:off x="1780" y="3105"/>
                <a:ext cx="306" cy="516"/>
              </a:xfrm>
              <a:custGeom>
                <a:avLst/>
                <a:gdLst>
                  <a:gd name="T0" fmla="*/ 306 w 306"/>
                  <a:gd name="T1" fmla="*/ 516 h 516"/>
                  <a:gd name="T2" fmla="*/ 287 w 306"/>
                  <a:gd name="T3" fmla="*/ 507 h 516"/>
                  <a:gd name="T4" fmla="*/ 277 w 306"/>
                  <a:gd name="T5" fmla="*/ 507 h 516"/>
                  <a:gd name="T6" fmla="*/ 258 w 306"/>
                  <a:gd name="T7" fmla="*/ 497 h 516"/>
                  <a:gd name="T8" fmla="*/ 248 w 306"/>
                  <a:gd name="T9" fmla="*/ 497 h 516"/>
                  <a:gd name="T10" fmla="*/ 229 w 306"/>
                  <a:gd name="T11" fmla="*/ 488 h 516"/>
                  <a:gd name="T12" fmla="*/ 220 w 306"/>
                  <a:gd name="T13" fmla="*/ 478 h 516"/>
                  <a:gd name="T14" fmla="*/ 201 w 306"/>
                  <a:gd name="T15" fmla="*/ 459 h 516"/>
                  <a:gd name="T16" fmla="*/ 182 w 306"/>
                  <a:gd name="T17" fmla="*/ 450 h 516"/>
                  <a:gd name="T18" fmla="*/ 172 w 306"/>
                  <a:gd name="T19" fmla="*/ 430 h 516"/>
                  <a:gd name="T20" fmla="*/ 153 w 306"/>
                  <a:gd name="T21" fmla="*/ 411 h 516"/>
                  <a:gd name="T22" fmla="*/ 134 w 306"/>
                  <a:gd name="T23" fmla="*/ 402 h 516"/>
                  <a:gd name="T24" fmla="*/ 124 w 306"/>
                  <a:gd name="T25" fmla="*/ 373 h 516"/>
                  <a:gd name="T26" fmla="*/ 105 w 306"/>
                  <a:gd name="T27" fmla="*/ 354 h 516"/>
                  <a:gd name="T28" fmla="*/ 96 w 306"/>
                  <a:gd name="T29" fmla="*/ 325 h 516"/>
                  <a:gd name="T30" fmla="*/ 86 w 306"/>
                  <a:gd name="T31" fmla="*/ 306 h 516"/>
                  <a:gd name="T32" fmla="*/ 67 w 306"/>
                  <a:gd name="T33" fmla="*/ 287 h 516"/>
                  <a:gd name="T34" fmla="*/ 67 w 306"/>
                  <a:gd name="T35" fmla="*/ 258 h 516"/>
                  <a:gd name="T36" fmla="*/ 57 w 306"/>
                  <a:gd name="T37" fmla="*/ 239 h 516"/>
                  <a:gd name="T38" fmla="*/ 57 w 306"/>
                  <a:gd name="T39" fmla="*/ 210 h 516"/>
                  <a:gd name="T40" fmla="*/ 48 w 306"/>
                  <a:gd name="T41" fmla="*/ 191 h 516"/>
                  <a:gd name="T42" fmla="*/ 48 w 306"/>
                  <a:gd name="T43" fmla="*/ 172 h 516"/>
                  <a:gd name="T44" fmla="*/ 48 w 306"/>
                  <a:gd name="T45" fmla="*/ 153 h 516"/>
                  <a:gd name="T46" fmla="*/ 48 w 306"/>
                  <a:gd name="T47" fmla="*/ 143 h 516"/>
                  <a:gd name="T48" fmla="*/ 57 w 306"/>
                  <a:gd name="T49" fmla="*/ 134 h 516"/>
                  <a:gd name="T50" fmla="*/ 0 w 306"/>
                  <a:gd name="T51" fmla="*/ 143 h 516"/>
                  <a:gd name="T52" fmla="*/ 19 w 306"/>
                  <a:gd name="T53" fmla="*/ 124 h 516"/>
                  <a:gd name="T54" fmla="*/ 29 w 306"/>
                  <a:gd name="T55" fmla="*/ 105 h 516"/>
                  <a:gd name="T56" fmla="*/ 48 w 306"/>
                  <a:gd name="T57" fmla="*/ 76 h 516"/>
                  <a:gd name="T58" fmla="*/ 67 w 306"/>
                  <a:gd name="T59" fmla="*/ 57 h 516"/>
                  <a:gd name="T60" fmla="*/ 86 w 306"/>
                  <a:gd name="T61" fmla="*/ 28 h 516"/>
                  <a:gd name="T62" fmla="*/ 96 w 306"/>
                  <a:gd name="T63" fmla="*/ 0 h 516"/>
                  <a:gd name="T64" fmla="*/ 105 w 306"/>
                  <a:gd name="T65" fmla="*/ 19 h 516"/>
                  <a:gd name="T66" fmla="*/ 115 w 306"/>
                  <a:gd name="T67" fmla="*/ 48 h 516"/>
                  <a:gd name="T68" fmla="*/ 134 w 306"/>
                  <a:gd name="T69" fmla="*/ 67 h 516"/>
                  <a:gd name="T70" fmla="*/ 143 w 306"/>
                  <a:gd name="T71" fmla="*/ 86 h 516"/>
                  <a:gd name="T72" fmla="*/ 162 w 306"/>
                  <a:gd name="T73" fmla="*/ 95 h 516"/>
                  <a:gd name="T74" fmla="*/ 172 w 306"/>
                  <a:gd name="T75" fmla="*/ 105 h 516"/>
                  <a:gd name="T76" fmla="*/ 115 w 306"/>
                  <a:gd name="T77" fmla="*/ 115 h 516"/>
                  <a:gd name="T78" fmla="*/ 115 w 306"/>
                  <a:gd name="T79" fmla="*/ 143 h 516"/>
                  <a:gd name="T80" fmla="*/ 115 w 306"/>
                  <a:gd name="T81" fmla="*/ 162 h 516"/>
                  <a:gd name="T82" fmla="*/ 115 w 306"/>
                  <a:gd name="T83" fmla="*/ 191 h 516"/>
                  <a:gd name="T84" fmla="*/ 124 w 306"/>
                  <a:gd name="T85" fmla="*/ 220 h 516"/>
                  <a:gd name="T86" fmla="*/ 124 w 306"/>
                  <a:gd name="T87" fmla="*/ 249 h 516"/>
                  <a:gd name="T88" fmla="*/ 134 w 306"/>
                  <a:gd name="T89" fmla="*/ 268 h 516"/>
                  <a:gd name="T90" fmla="*/ 143 w 306"/>
                  <a:gd name="T91" fmla="*/ 306 h 516"/>
                  <a:gd name="T92" fmla="*/ 153 w 306"/>
                  <a:gd name="T93" fmla="*/ 335 h 516"/>
                  <a:gd name="T94" fmla="*/ 172 w 306"/>
                  <a:gd name="T95" fmla="*/ 363 h 516"/>
                  <a:gd name="T96" fmla="*/ 182 w 306"/>
                  <a:gd name="T97" fmla="*/ 383 h 516"/>
                  <a:gd name="T98" fmla="*/ 191 w 306"/>
                  <a:gd name="T99" fmla="*/ 402 h 516"/>
                  <a:gd name="T100" fmla="*/ 201 w 306"/>
                  <a:gd name="T101" fmla="*/ 411 h 516"/>
                  <a:gd name="T102" fmla="*/ 201 w 306"/>
                  <a:gd name="T103" fmla="*/ 421 h 516"/>
                  <a:gd name="T104" fmla="*/ 210 w 306"/>
                  <a:gd name="T105" fmla="*/ 430 h 516"/>
                  <a:gd name="T106" fmla="*/ 220 w 306"/>
                  <a:gd name="T107" fmla="*/ 450 h 516"/>
                  <a:gd name="T108" fmla="*/ 229 w 306"/>
                  <a:gd name="T109" fmla="*/ 459 h 516"/>
                  <a:gd name="T110" fmla="*/ 239 w 306"/>
                  <a:gd name="T111" fmla="*/ 469 h 516"/>
                  <a:gd name="T112" fmla="*/ 248 w 306"/>
                  <a:gd name="T113" fmla="*/ 469 h 516"/>
                  <a:gd name="T114" fmla="*/ 258 w 306"/>
                  <a:gd name="T115" fmla="*/ 478 h 516"/>
                  <a:gd name="T116" fmla="*/ 268 w 306"/>
                  <a:gd name="T117" fmla="*/ 488 h 516"/>
                  <a:gd name="T118" fmla="*/ 277 w 306"/>
                  <a:gd name="T119" fmla="*/ 497 h 516"/>
                  <a:gd name="T120" fmla="*/ 277 w 306"/>
                  <a:gd name="T121" fmla="*/ 497 h 516"/>
                  <a:gd name="T122" fmla="*/ 296 w 306"/>
                  <a:gd name="T123" fmla="*/ 507 h 516"/>
                  <a:gd name="T124" fmla="*/ 306 w 306"/>
                  <a:gd name="T125" fmla="*/ 516 h 5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6"/>
                  <a:gd name="T190" fmla="*/ 0 h 516"/>
                  <a:gd name="T191" fmla="*/ 306 w 306"/>
                  <a:gd name="T192" fmla="*/ 516 h 51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6" h="516">
                    <a:moveTo>
                      <a:pt x="306" y="516"/>
                    </a:moveTo>
                    <a:lnTo>
                      <a:pt x="287" y="507"/>
                    </a:lnTo>
                    <a:lnTo>
                      <a:pt x="277" y="507"/>
                    </a:lnTo>
                    <a:lnTo>
                      <a:pt x="258" y="497"/>
                    </a:lnTo>
                    <a:lnTo>
                      <a:pt x="248" y="497"/>
                    </a:lnTo>
                    <a:lnTo>
                      <a:pt x="229" y="488"/>
                    </a:lnTo>
                    <a:lnTo>
                      <a:pt x="220" y="478"/>
                    </a:lnTo>
                    <a:lnTo>
                      <a:pt x="201" y="459"/>
                    </a:lnTo>
                    <a:lnTo>
                      <a:pt x="182" y="450"/>
                    </a:lnTo>
                    <a:lnTo>
                      <a:pt x="172" y="430"/>
                    </a:lnTo>
                    <a:lnTo>
                      <a:pt x="153" y="411"/>
                    </a:lnTo>
                    <a:lnTo>
                      <a:pt x="134" y="402"/>
                    </a:lnTo>
                    <a:lnTo>
                      <a:pt x="124" y="373"/>
                    </a:lnTo>
                    <a:lnTo>
                      <a:pt x="105" y="354"/>
                    </a:lnTo>
                    <a:lnTo>
                      <a:pt x="96" y="325"/>
                    </a:lnTo>
                    <a:lnTo>
                      <a:pt x="86" y="306"/>
                    </a:lnTo>
                    <a:lnTo>
                      <a:pt x="67" y="287"/>
                    </a:lnTo>
                    <a:lnTo>
                      <a:pt x="67" y="258"/>
                    </a:lnTo>
                    <a:lnTo>
                      <a:pt x="57" y="239"/>
                    </a:lnTo>
                    <a:lnTo>
                      <a:pt x="57" y="210"/>
                    </a:lnTo>
                    <a:lnTo>
                      <a:pt x="48" y="191"/>
                    </a:lnTo>
                    <a:lnTo>
                      <a:pt x="48" y="172"/>
                    </a:lnTo>
                    <a:lnTo>
                      <a:pt x="48" y="153"/>
                    </a:lnTo>
                    <a:lnTo>
                      <a:pt x="48" y="143"/>
                    </a:lnTo>
                    <a:lnTo>
                      <a:pt x="57" y="134"/>
                    </a:lnTo>
                    <a:lnTo>
                      <a:pt x="0" y="143"/>
                    </a:lnTo>
                    <a:lnTo>
                      <a:pt x="19" y="124"/>
                    </a:lnTo>
                    <a:lnTo>
                      <a:pt x="29" y="105"/>
                    </a:lnTo>
                    <a:lnTo>
                      <a:pt x="48" y="76"/>
                    </a:lnTo>
                    <a:lnTo>
                      <a:pt x="67" y="57"/>
                    </a:lnTo>
                    <a:lnTo>
                      <a:pt x="86" y="28"/>
                    </a:lnTo>
                    <a:lnTo>
                      <a:pt x="96" y="0"/>
                    </a:lnTo>
                    <a:lnTo>
                      <a:pt x="105" y="19"/>
                    </a:lnTo>
                    <a:lnTo>
                      <a:pt x="115" y="48"/>
                    </a:lnTo>
                    <a:lnTo>
                      <a:pt x="134" y="67"/>
                    </a:lnTo>
                    <a:lnTo>
                      <a:pt x="143" y="86"/>
                    </a:lnTo>
                    <a:lnTo>
                      <a:pt x="162" y="95"/>
                    </a:lnTo>
                    <a:lnTo>
                      <a:pt x="172" y="105"/>
                    </a:lnTo>
                    <a:lnTo>
                      <a:pt x="115" y="115"/>
                    </a:lnTo>
                    <a:lnTo>
                      <a:pt x="115" y="143"/>
                    </a:lnTo>
                    <a:lnTo>
                      <a:pt x="115" y="162"/>
                    </a:lnTo>
                    <a:lnTo>
                      <a:pt x="115" y="191"/>
                    </a:lnTo>
                    <a:lnTo>
                      <a:pt x="124" y="220"/>
                    </a:lnTo>
                    <a:lnTo>
                      <a:pt x="124" y="249"/>
                    </a:lnTo>
                    <a:lnTo>
                      <a:pt x="134" y="268"/>
                    </a:lnTo>
                    <a:lnTo>
                      <a:pt x="143" y="306"/>
                    </a:lnTo>
                    <a:lnTo>
                      <a:pt x="153" y="335"/>
                    </a:lnTo>
                    <a:lnTo>
                      <a:pt x="172" y="363"/>
                    </a:lnTo>
                    <a:lnTo>
                      <a:pt x="182" y="383"/>
                    </a:lnTo>
                    <a:lnTo>
                      <a:pt x="191" y="402"/>
                    </a:lnTo>
                    <a:lnTo>
                      <a:pt x="201" y="411"/>
                    </a:lnTo>
                    <a:lnTo>
                      <a:pt x="201" y="421"/>
                    </a:lnTo>
                    <a:lnTo>
                      <a:pt x="210" y="430"/>
                    </a:lnTo>
                    <a:lnTo>
                      <a:pt x="220" y="450"/>
                    </a:lnTo>
                    <a:lnTo>
                      <a:pt x="229" y="459"/>
                    </a:lnTo>
                    <a:lnTo>
                      <a:pt x="239" y="469"/>
                    </a:lnTo>
                    <a:lnTo>
                      <a:pt x="248" y="469"/>
                    </a:lnTo>
                    <a:lnTo>
                      <a:pt x="258" y="478"/>
                    </a:lnTo>
                    <a:lnTo>
                      <a:pt x="268" y="488"/>
                    </a:lnTo>
                    <a:lnTo>
                      <a:pt x="277" y="497"/>
                    </a:lnTo>
                    <a:lnTo>
                      <a:pt x="296" y="507"/>
                    </a:lnTo>
                    <a:lnTo>
                      <a:pt x="306" y="51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8939" name="Freeform 168"/>
            <p:cNvSpPr>
              <a:spLocks/>
            </p:cNvSpPr>
            <p:nvPr/>
          </p:nvSpPr>
          <p:spPr bwMode="auto">
            <a:xfrm>
              <a:off x="5845175" y="1208223"/>
              <a:ext cx="1700213" cy="2081212"/>
            </a:xfrm>
            <a:custGeom>
              <a:avLst/>
              <a:gdLst>
                <a:gd name="T0" fmla="*/ 2147483647 w 1071"/>
                <a:gd name="T1" fmla="*/ 0 h 1311"/>
                <a:gd name="T2" fmla="*/ 2147483647 w 1071"/>
                <a:gd name="T3" fmla="*/ 2147483647 h 1311"/>
                <a:gd name="T4" fmla="*/ 2147483647 w 1071"/>
                <a:gd name="T5" fmla="*/ 2147483647 h 1311"/>
                <a:gd name="T6" fmla="*/ 2147483647 w 1071"/>
                <a:gd name="T7" fmla="*/ 2147483647 h 1311"/>
                <a:gd name="T8" fmla="*/ 2147483647 w 1071"/>
                <a:gd name="T9" fmla="*/ 2147483647 h 1311"/>
                <a:gd name="T10" fmla="*/ 2147483647 w 1071"/>
                <a:gd name="T11" fmla="*/ 2147483647 h 1311"/>
                <a:gd name="T12" fmla="*/ 2147483647 w 1071"/>
                <a:gd name="T13" fmla="*/ 2147483647 h 1311"/>
                <a:gd name="T14" fmla="*/ 2147483647 w 1071"/>
                <a:gd name="T15" fmla="*/ 2147483647 h 1311"/>
                <a:gd name="T16" fmla="*/ 2147483647 w 1071"/>
                <a:gd name="T17" fmla="*/ 2147483647 h 1311"/>
                <a:gd name="T18" fmla="*/ 2147483647 w 1071"/>
                <a:gd name="T19" fmla="*/ 2147483647 h 1311"/>
                <a:gd name="T20" fmla="*/ 2147483647 w 1071"/>
                <a:gd name="T21" fmla="*/ 2147483647 h 1311"/>
                <a:gd name="T22" fmla="*/ 2147483647 w 1071"/>
                <a:gd name="T23" fmla="*/ 2147483647 h 1311"/>
                <a:gd name="T24" fmla="*/ 2147483647 w 1071"/>
                <a:gd name="T25" fmla="*/ 2147483647 h 1311"/>
                <a:gd name="T26" fmla="*/ 2147483647 w 1071"/>
                <a:gd name="T27" fmla="*/ 2147483647 h 1311"/>
                <a:gd name="T28" fmla="*/ 2147483647 w 1071"/>
                <a:gd name="T29" fmla="*/ 2147483647 h 1311"/>
                <a:gd name="T30" fmla="*/ 2147483647 w 1071"/>
                <a:gd name="T31" fmla="*/ 2147483647 h 1311"/>
                <a:gd name="T32" fmla="*/ 2147483647 w 1071"/>
                <a:gd name="T33" fmla="*/ 2147483647 h 1311"/>
                <a:gd name="T34" fmla="*/ 2147483647 w 1071"/>
                <a:gd name="T35" fmla="*/ 2147483647 h 1311"/>
                <a:gd name="T36" fmla="*/ 2147483647 w 1071"/>
                <a:gd name="T37" fmla="*/ 2147483647 h 1311"/>
                <a:gd name="T38" fmla="*/ 2147483647 w 1071"/>
                <a:gd name="T39" fmla="*/ 2147483647 h 1311"/>
                <a:gd name="T40" fmla="*/ 2147483647 w 1071"/>
                <a:gd name="T41" fmla="*/ 2147483647 h 1311"/>
                <a:gd name="T42" fmla="*/ 2147483647 w 1071"/>
                <a:gd name="T43" fmla="*/ 2147483647 h 1311"/>
                <a:gd name="T44" fmla="*/ 2147483647 w 1071"/>
                <a:gd name="T45" fmla="*/ 2147483647 h 1311"/>
                <a:gd name="T46" fmla="*/ 2147483647 w 1071"/>
                <a:gd name="T47" fmla="*/ 2147483647 h 1311"/>
                <a:gd name="T48" fmla="*/ 2147483647 w 1071"/>
                <a:gd name="T49" fmla="*/ 2147483647 h 1311"/>
                <a:gd name="T50" fmla="*/ 2147483647 w 1071"/>
                <a:gd name="T51" fmla="*/ 2147483647 h 1311"/>
                <a:gd name="T52" fmla="*/ 2147483647 w 1071"/>
                <a:gd name="T53" fmla="*/ 2147483647 h 1311"/>
                <a:gd name="T54" fmla="*/ 2147483647 w 1071"/>
                <a:gd name="T55" fmla="*/ 2147483647 h 1311"/>
                <a:gd name="T56" fmla="*/ 2147483647 w 1071"/>
                <a:gd name="T57" fmla="*/ 2147483647 h 1311"/>
                <a:gd name="T58" fmla="*/ 2147483647 w 1071"/>
                <a:gd name="T59" fmla="*/ 2147483647 h 1311"/>
                <a:gd name="T60" fmla="*/ 2147483647 w 1071"/>
                <a:gd name="T61" fmla="*/ 2147483647 h 1311"/>
                <a:gd name="T62" fmla="*/ 2147483647 w 1071"/>
                <a:gd name="T63" fmla="*/ 2147483647 h 1311"/>
                <a:gd name="T64" fmla="*/ 2147483647 w 1071"/>
                <a:gd name="T65" fmla="*/ 2147483647 h 1311"/>
                <a:gd name="T66" fmla="*/ 2147483647 w 1071"/>
                <a:gd name="T67" fmla="*/ 2147483647 h 1311"/>
                <a:gd name="T68" fmla="*/ 2147483647 w 1071"/>
                <a:gd name="T69" fmla="*/ 2147483647 h 1311"/>
                <a:gd name="T70" fmla="*/ 2147483647 w 1071"/>
                <a:gd name="T71" fmla="*/ 2147483647 h 1311"/>
                <a:gd name="T72" fmla="*/ 2147483647 w 1071"/>
                <a:gd name="T73" fmla="*/ 2147483647 h 1311"/>
                <a:gd name="T74" fmla="*/ 2147483647 w 1071"/>
                <a:gd name="T75" fmla="*/ 2147483647 h 1311"/>
                <a:gd name="T76" fmla="*/ 2147483647 w 1071"/>
                <a:gd name="T77" fmla="*/ 2147483647 h 1311"/>
                <a:gd name="T78" fmla="*/ 2147483647 w 1071"/>
                <a:gd name="T79" fmla="*/ 2147483647 h 1311"/>
                <a:gd name="T80" fmla="*/ 2147483647 w 1071"/>
                <a:gd name="T81" fmla="*/ 2147483647 h 1311"/>
                <a:gd name="T82" fmla="*/ 2147483647 w 1071"/>
                <a:gd name="T83" fmla="*/ 2147483647 h 1311"/>
                <a:gd name="T84" fmla="*/ 2147483647 w 1071"/>
                <a:gd name="T85" fmla="*/ 2147483647 h 1311"/>
                <a:gd name="T86" fmla="*/ 2147483647 w 1071"/>
                <a:gd name="T87" fmla="*/ 2147483647 h 1311"/>
                <a:gd name="T88" fmla="*/ 2147483647 w 1071"/>
                <a:gd name="T89" fmla="*/ 2147483647 h 1311"/>
                <a:gd name="T90" fmla="*/ 2147483647 w 1071"/>
                <a:gd name="T91" fmla="*/ 2147483647 h 1311"/>
                <a:gd name="T92" fmla="*/ 2147483647 w 1071"/>
                <a:gd name="T93" fmla="*/ 2147483647 h 1311"/>
                <a:gd name="T94" fmla="*/ 2147483647 w 1071"/>
                <a:gd name="T95" fmla="*/ 2147483647 h 1311"/>
                <a:gd name="T96" fmla="*/ 2147483647 w 1071"/>
                <a:gd name="T97" fmla="*/ 2147483647 h 1311"/>
                <a:gd name="T98" fmla="*/ 2147483647 w 1071"/>
                <a:gd name="T99" fmla="*/ 2147483647 h 1311"/>
                <a:gd name="T100" fmla="*/ 2147483647 w 1071"/>
                <a:gd name="T101" fmla="*/ 2147483647 h 1311"/>
                <a:gd name="T102" fmla="*/ 2147483647 w 1071"/>
                <a:gd name="T103" fmla="*/ 2147483647 h 1311"/>
                <a:gd name="T104" fmla="*/ 2147483647 w 1071"/>
                <a:gd name="T105" fmla="*/ 2147483647 h 1311"/>
                <a:gd name="T106" fmla="*/ 2147483647 w 1071"/>
                <a:gd name="T107" fmla="*/ 2147483647 h 1311"/>
                <a:gd name="T108" fmla="*/ 2147483647 w 1071"/>
                <a:gd name="T109" fmla="*/ 2147483647 h 1311"/>
                <a:gd name="T110" fmla="*/ 2147483647 w 1071"/>
                <a:gd name="T111" fmla="*/ 2147483647 h 1311"/>
                <a:gd name="T112" fmla="*/ 2147483647 w 1071"/>
                <a:gd name="T113" fmla="*/ 2147483647 h 1311"/>
                <a:gd name="T114" fmla="*/ 2147483647 w 1071"/>
                <a:gd name="T115" fmla="*/ 2147483647 h 1311"/>
                <a:gd name="T116" fmla="*/ 0 w 1071"/>
                <a:gd name="T117" fmla="*/ 2147483647 h 1311"/>
                <a:gd name="T118" fmla="*/ 2147483647 w 1071"/>
                <a:gd name="T119" fmla="*/ 0 h 13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71"/>
                <a:gd name="T181" fmla="*/ 0 h 1311"/>
                <a:gd name="T182" fmla="*/ 1071 w 1071"/>
                <a:gd name="T183" fmla="*/ 1311 h 131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71" h="1311">
                  <a:moveTo>
                    <a:pt x="77" y="0"/>
                  </a:moveTo>
                  <a:lnTo>
                    <a:pt x="153" y="29"/>
                  </a:lnTo>
                  <a:lnTo>
                    <a:pt x="220" y="57"/>
                  </a:lnTo>
                  <a:lnTo>
                    <a:pt x="287" y="96"/>
                  </a:lnTo>
                  <a:lnTo>
                    <a:pt x="344" y="124"/>
                  </a:lnTo>
                  <a:lnTo>
                    <a:pt x="392" y="153"/>
                  </a:lnTo>
                  <a:lnTo>
                    <a:pt x="440" y="182"/>
                  </a:lnTo>
                  <a:lnTo>
                    <a:pt x="488" y="210"/>
                  </a:lnTo>
                  <a:lnTo>
                    <a:pt x="517" y="229"/>
                  </a:lnTo>
                  <a:lnTo>
                    <a:pt x="536" y="239"/>
                  </a:lnTo>
                  <a:lnTo>
                    <a:pt x="564" y="258"/>
                  </a:lnTo>
                  <a:lnTo>
                    <a:pt x="593" y="277"/>
                  </a:lnTo>
                  <a:lnTo>
                    <a:pt x="612" y="306"/>
                  </a:lnTo>
                  <a:lnTo>
                    <a:pt x="641" y="325"/>
                  </a:lnTo>
                  <a:lnTo>
                    <a:pt x="669" y="344"/>
                  </a:lnTo>
                  <a:lnTo>
                    <a:pt x="689" y="373"/>
                  </a:lnTo>
                  <a:lnTo>
                    <a:pt x="717" y="402"/>
                  </a:lnTo>
                  <a:lnTo>
                    <a:pt x="727" y="421"/>
                  </a:lnTo>
                  <a:lnTo>
                    <a:pt x="746" y="440"/>
                  </a:lnTo>
                  <a:lnTo>
                    <a:pt x="765" y="469"/>
                  </a:lnTo>
                  <a:lnTo>
                    <a:pt x="784" y="497"/>
                  </a:lnTo>
                  <a:lnTo>
                    <a:pt x="794" y="517"/>
                  </a:lnTo>
                  <a:lnTo>
                    <a:pt x="813" y="545"/>
                  </a:lnTo>
                  <a:lnTo>
                    <a:pt x="822" y="574"/>
                  </a:lnTo>
                  <a:lnTo>
                    <a:pt x="832" y="593"/>
                  </a:lnTo>
                  <a:lnTo>
                    <a:pt x="842" y="612"/>
                  </a:lnTo>
                  <a:lnTo>
                    <a:pt x="851" y="641"/>
                  </a:lnTo>
                  <a:lnTo>
                    <a:pt x="861" y="670"/>
                  </a:lnTo>
                  <a:lnTo>
                    <a:pt x="880" y="708"/>
                  </a:lnTo>
                  <a:lnTo>
                    <a:pt x="889" y="756"/>
                  </a:lnTo>
                  <a:lnTo>
                    <a:pt x="899" y="813"/>
                  </a:lnTo>
                  <a:lnTo>
                    <a:pt x="908" y="851"/>
                  </a:lnTo>
                  <a:lnTo>
                    <a:pt x="908" y="909"/>
                  </a:lnTo>
                  <a:lnTo>
                    <a:pt x="908" y="966"/>
                  </a:lnTo>
                  <a:lnTo>
                    <a:pt x="908" y="985"/>
                  </a:lnTo>
                  <a:lnTo>
                    <a:pt x="1071" y="985"/>
                  </a:lnTo>
                  <a:lnTo>
                    <a:pt x="784" y="1311"/>
                  </a:lnTo>
                  <a:lnTo>
                    <a:pt x="392" y="976"/>
                  </a:lnTo>
                  <a:lnTo>
                    <a:pt x="536" y="985"/>
                  </a:lnTo>
                  <a:lnTo>
                    <a:pt x="536" y="966"/>
                  </a:lnTo>
                  <a:lnTo>
                    <a:pt x="526" y="947"/>
                  </a:lnTo>
                  <a:lnTo>
                    <a:pt x="507" y="909"/>
                  </a:lnTo>
                  <a:lnTo>
                    <a:pt x="488" y="880"/>
                  </a:lnTo>
                  <a:lnTo>
                    <a:pt x="478" y="851"/>
                  </a:lnTo>
                  <a:lnTo>
                    <a:pt x="459" y="832"/>
                  </a:lnTo>
                  <a:lnTo>
                    <a:pt x="440" y="804"/>
                  </a:lnTo>
                  <a:lnTo>
                    <a:pt x="421" y="784"/>
                  </a:lnTo>
                  <a:lnTo>
                    <a:pt x="402" y="765"/>
                  </a:lnTo>
                  <a:lnTo>
                    <a:pt x="383" y="746"/>
                  </a:lnTo>
                  <a:lnTo>
                    <a:pt x="354" y="727"/>
                  </a:lnTo>
                  <a:lnTo>
                    <a:pt x="325" y="708"/>
                  </a:lnTo>
                  <a:lnTo>
                    <a:pt x="297" y="689"/>
                  </a:lnTo>
                  <a:lnTo>
                    <a:pt x="268" y="670"/>
                  </a:lnTo>
                  <a:lnTo>
                    <a:pt x="239" y="650"/>
                  </a:lnTo>
                  <a:lnTo>
                    <a:pt x="211" y="641"/>
                  </a:lnTo>
                  <a:lnTo>
                    <a:pt x="192" y="631"/>
                  </a:lnTo>
                  <a:lnTo>
                    <a:pt x="125" y="622"/>
                  </a:lnTo>
                  <a:lnTo>
                    <a:pt x="58" y="612"/>
                  </a:lnTo>
                  <a:lnTo>
                    <a:pt x="0" y="603"/>
                  </a:lnTo>
                  <a:lnTo>
                    <a:pt x="7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40" name="Rectangle 169"/>
            <p:cNvSpPr>
              <a:spLocks noChangeArrowheads="1"/>
            </p:cNvSpPr>
            <p:nvPr/>
          </p:nvSpPr>
          <p:spPr bwMode="auto">
            <a:xfrm>
              <a:off x="2613025" y="1328873"/>
              <a:ext cx="16398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41" name="Rectangle 170"/>
            <p:cNvSpPr>
              <a:spLocks noChangeArrowheads="1"/>
            </p:cNvSpPr>
            <p:nvPr/>
          </p:nvSpPr>
          <p:spPr bwMode="auto">
            <a:xfrm>
              <a:off x="2689225" y="1389198"/>
              <a:ext cx="16541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900" b="1" i="1" dirty="0">
                  <a:solidFill>
                    <a:srgbClr val="000000"/>
                  </a:solidFill>
                </a:rPr>
                <a:t>Verifiable</a:t>
              </a:r>
              <a:endParaRPr lang="en-US" dirty="0"/>
            </a:p>
          </p:txBody>
        </p:sp>
        <p:sp>
          <p:nvSpPr>
            <p:cNvPr id="38942" name="Rectangle 171"/>
            <p:cNvSpPr>
              <a:spLocks noChangeArrowheads="1"/>
            </p:cNvSpPr>
            <p:nvPr/>
          </p:nvSpPr>
          <p:spPr bwMode="auto">
            <a:xfrm>
              <a:off x="6376988" y="3152910"/>
              <a:ext cx="16383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43" name="Rectangle 172"/>
            <p:cNvSpPr>
              <a:spLocks noChangeArrowheads="1"/>
            </p:cNvSpPr>
            <p:nvPr/>
          </p:nvSpPr>
          <p:spPr bwMode="auto">
            <a:xfrm>
              <a:off x="6453188" y="3211648"/>
              <a:ext cx="16541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900" b="1" i="1">
                  <a:solidFill>
                    <a:srgbClr val="000000"/>
                  </a:solidFill>
                </a:rPr>
                <a:t>Traceable</a:t>
              </a:r>
              <a:endParaRPr lang="en-US"/>
            </a:p>
          </p:txBody>
        </p:sp>
        <p:grpSp>
          <p:nvGrpSpPr>
            <p:cNvPr id="38944" name="Group 173"/>
            <p:cNvGrpSpPr>
              <a:grpSpLocks/>
            </p:cNvGrpSpPr>
            <p:nvPr/>
          </p:nvGrpSpPr>
          <p:grpSpPr bwMode="auto">
            <a:xfrm>
              <a:off x="6629400" y="4543560"/>
              <a:ext cx="990600" cy="838200"/>
              <a:chOff x="1872" y="1200"/>
              <a:chExt cx="1824" cy="1872"/>
            </a:xfrm>
          </p:grpSpPr>
          <p:grpSp>
            <p:nvGrpSpPr>
              <p:cNvPr id="38945" name="Group 174"/>
              <p:cNvGrpSpPr>
                <a:grpSpLocks/>
              </p:cNvGrpSpPr>
              <p:nvPr/>
            </p:nvGrpSpPr>
            <p:grpSpPr bwMode="auto">
              <a:xfrm>
                <a:off x="1872" y="1200"/>
                <a:ext cx="1824" cy="1872"/>
                <a:chOff x="1291" y="816"/>
                <a:chExt cx="2933" cy="3077"/>
              </a:xfrm>
            </p:grpSpPr>
            <p:sp>
              <p:nvSpPr>
                <p:cNvPr id="39418" name="Freeform 175"/>
                <p:cNvSpPr>
                  <a:spLocks/>
                </p:cNvSpPr>
                <p:nvPr/>
              </p:nvSpPr>
              <p:spPr bwMode="auto">
                <a:xfrm rot="610836">
                  <a:off x="1376" y="816"/>
                  <a:ext cx="880" cy="1445"/>
                </a:xfrm>
                <a:custGeom>
                  <a:avLst/>
                  <a:gdLst>
                    <a:gd name="T0" fmla="*/ 0 w 880"/>
                    <a:gd name="T1" fmla="*/ 1445 h 1445"/>
                    <a:gd name="T2" fmla="*/ 0 w 880"/>
                    <a:gd name="T3" fmla="*/ 1368 h 1445"/>
                    <a:gd name="T4" fmla="*/ 0 w 880"/>
                    <a:gd name="T5" fmla="*/ 1301 h 1445"/>
                    <a:gd name="T6" fmla="*/ 0 w 880"/>
                    <a:gd name="T7" fmla="*/ 1225 h 1445"/>
                    <a:gd name="T8" fmla="*/ 0 w 880"/>
                    <a:gd name="T9" fmla="*/ 1167 h 1445"/>
                    <a:gd name="T10" fmla="*/ 10 w 880"/>
                    <a:gd name="T11" fmla="*/ 1119 h 1445"/>
                    <a:gd name="T12" fmla="*/ 10 w 880"/>
                    <a:gd name="T13" fmla="*/ 1062 h 1445"/>
                    <a:gd name="T14" fmla="*/ 20 w 880"/>
                    <a:gd name="T15" fmla="*/ 1005 h 1445"/>
                    <a:gd name="T16" fmla="*/ 29 w 880"/>
                    <a:gd name="T17" fmla="*/ 976 h 1445"/>
                    <a:gd name="T18" fmla="*/ 29 w 880"/>
                    <a:gd name="T19" fmla="*/ 947 h 1445"/>
                    <a:gd name="T20" fmla="*/ 39 w 880"/>
                    <a:gd name="T21" fmla="*/ 918 h 1445"/>
                    <a:gd name="T22" fmla="*/ 39 w 880"/>
                    <a:gd name="T23" fmla="*/ 880 h 1445"/>
                    <a:gd name="T24" fmla="*/ 48 w 880"/>
                    <a:gd name="T25" fmla="*/ 851 h 1445"/>
                    <a:gd name="T26" fmla="*/ 58 w 880"/>
                    <a:gd name="T27" fmla="*/ 813 h 1445"/>
                    <a:gd name="T28" fmla="*/ 67 w 880"/>
                    <a:gd name="T29" fmla="*/ 784 h 1445"/>
                    <a:gd name="T30" fmla="*/ 77 w 880"/>
                    <a:gd name="T31" fmla="*/ 746 h 1445"/>
                    <a:gd name="T32" fmla="*/ 96 w 880"/>
                    <a:gd name="T33" fmla="*/ 717 h 1445"/>
                    <a:gd name="T34" fmla="*/ 106 w 880"/>
                    <a:gd name="T35" fmla="*/ 689 h 1445"/>
                    <a:gd name="T36" fmla="*/ 125 w 880"/>
                    <a:gd name="T37" fmla="*/ 660 h 1445"/>
                    <a:gd name="T38" fmla="*/ 134 w 880"/>
                    <a:gd name="T39" fmla="*/ 622 h 1445"/>
                    <a:gd name="T40" fmla="*/ 153 w 880"/>
                    <a:gd name="T41" fmla="*/ 603 h 1445"/>
                    <a:gd name="T42" fmla="*/ 163 w 880"/>
                    <a:gd name="T43" fmla="*/ 574 h 1445"/>
                    <a:gd name="T44" fmla="*/ 182 w 880"/>
                    <a:gd name="T45" fmla="*/ 536 h 1445"/>
                    <a:gd name="T46" fmla="*/ 201 w 880"/>
                    <a:gd name="T47" fmla="*/ 507 h 1445"/>
                    <a:gd name="T48" fmla="*/ 220 w 880"/>
                    <a:gd name="T49" fmla="*/ 488 h 1445"/>
                    <a:gd name="T50" fmla="*/ 230 w 880"/>
                    <a:gd name="T51" fmla="*/ 469 h 1445"/>
                    <a:gd name="T52" fmla="*/ 249 w 880"/>
                    <a:gd name="T53" fmla="*/ 440 h 1445"/>
                    <a:gd name="T54" fmla="*/ 268 w 880"/>
                    <a:gd name="T55" fmla="*/ 411 h 1445"/>
                    <a:gd name="T56" fmla="*/ 306 w 880"/>
                    <a:gd name="T57" fmla="*/ 373 h 1445"/>
                    <a:gd name="T58" fmla="*/ 335 w 880"/>
                    <a:gd name="T59" fmla="*/ 335 h 1445"/>
                    <a:gd name="T60" fmla="*/ 383 w 880"/>
                    <a:gd name="T61" fmla="*/ 287 h 1445"/>
                    <a:gd name="T62" fmla="*/ 421 w 880"/>
                    <a:gd name="T63" fmla="*/ 249 h 1445"/>
                    <a:gd name="T64" fmla="*/ 469 w 880"/>
                    <a:gd name="T65" fmla="*/ 210 h 1445"/>
                    <a:gd name="T66" fmla="*/ 507 w 880"/>
                    <a:gd name="T67" fmla="*/ 172 h 1445"/>
                    <a:gd name="T68" fmla="*/ 536 w 880"/>
                    <a:gd name="T69" fmla="*/ 153 h 1445"/>
                    <a:gd name="T70" fmla="*/ 469 w 880"/>
                    <a:gd name="T71" fmla="*/ 38 h 1445"/>
                    <a:gd name="T72" fmla="*/ 880 w 880"/>
                    <a:gd name="T73" fmla="*/ 0 h 1445"/>
                    <a:gd name="T74" fmla="*/ 737 w 880"/>
                    <a:gd name="T75" fmla="*/ 507 h 1445"/>
                    <a:gd name="T76" fmla="*/ 689 w 880"/>
                    <a:gd name="T77" fmla="*/ 411 h 1445"/>
                    <a:gd name="T78" fmla="*/ 670 w 880"/>
                    <a:gd name="T79" fmla="*/ 421 h 1445"/>
                    <a:gd name="T80" fmla="*/ 660 w 880"/>
                    <a:gd name="T81" fmla="*/ 440 h 1445"/>
                    <a:gd name="T82" fmla="*/ 631 w 880"/>
                    <a:gd name="T83" fmla="*/ 488 h 1445"/>
                    <a:gd name="T84" fmla="*/ 612 w 880"/>
                    <a:gd name="T85" fmla="*/ 517 h 1445"/>
                    <a:gd name="T86" fmla="*/ 593 w 880"/>
                    <a:gd name="T87" fmla="*/ 545 h 1445"/>
                    <a:gd name="T88" fmla="*/ 584 w 880"/>
                    <a:gd name="T89" fmla="*/ 574 h 1445"/>
                    <a:gd name="T90" fmla="*/ 565 w 880"/>
                    <a:gd name="T91" fmla="*/ 603 h 1445"/>
                    <a:gd name="T92" fmla="*/ 555 w 880"/>
                    <a:gd name="T93" fmla="*/ 631 h 1445"/>
                    <a:gd name="T94" fmla="*/ 545 w 880"/>
                    <a:gd name="T95" fmla="*/ 660 h 1445"/>
                    <a:gd name="T96" fmla="*/ 545 w 880"/>
                    <a:gd name="T97" fmla="*/ 689 h 1445"/>
                    <a:gd name="T98" fmla="*/ 536 w 880"/>
                    <a:gd name="T99" fmla="*/ 717 h 1445"/>
                    <a:gd name="T100" fmla="*/ 526 w 880"/>
                    <a:gd name="T101" fmla="*/ 756 h 1445"/>
                    <a:gd name="T102" fmla="*/ 526 w 880"/>
                    <a:gd name="T103" fmla="*/ 794 h 1445"/>
                    <a:gd name="T104" fmla="*/ 517 w 880"/>
                    <a:gd name="T105" fmla="*/ 823 h 1445"/>
                    <a:gd name="T106" fmla="*/ 517 w 880"/>
                    <a:gd name="T107" fmla="*/ 851 h 1445"/>
                    <a:gd name="T108" fmla="*/ 517 w 880"/>
                    <a:gd name="T109" fmla="*/ 880 h 1445"/>
                    <a:gd name="T110" fmla="*/ 517 w 880"/>
                    <a:gd name="T111" fmla="*/ 899 h 1445"/>
                    <a:gd name="T112" fmla="*/ 536 w 880"/>
                    <a:gd name="T113" fmla="*/ 957 h 1445"/>
                    <a:gd name="T114" fmla="*/ 555 w 880"/>
                    <a:gd name="T115" fmla="*/ 1005 h 1445"/>
                    <a:gd name="T116" fmla="*/ 574 w 880"/>
                    <a:gd name="T117" fmla="*/ 1043 h 1445"/>
                    <a:gd name="T118" fmla="*/ 0 w 880"/>
                    <a:gd name="T119" fmla="*/ 1445 h 14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0"/>
                    <a:gd name="T181" fmla="*/ 0 h 1445"/>
                    <a:gd name="T182" fmla="*/ 880 w 880"/>
                    <a:gd name="T183" fmla="*/ 1445 h 144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0" h="1445">
                      <a:moveTo>
                        <a:pt x="0" y="1445"/>
                      </a:moveTo>
                      <a:lnTo>
                        <a:pt x="0" y="1368"/>
                      </a:lnTo>
                      <a:lnTo>
                        <a:pt x="0" y="1301"/>
                      </a:lnTo>
                      <a:lnTo>
                        <a:pt x="0" y="1225"/>
                      </a:lnTo>
                      <a:lnTo>
                        <a:pt x="0" y="1167"/>
                      </a:lnTo>
                      <a:lnTo>
                        <a:pt x="10" y="1119"/>
                      </a:lnTo>
                      <a:lnTo>
                        <a:pt x="10" y="1062"/>
                      </a:lnTo>
                      <a:lnTo>
                        <a:pt x="20" y="1005"/>
                      </a:lnTo>
                      <a:lnTo>
                        <a:pt x="29" y="976"/>
                      </a:lnTo>
                      <a:lnTo>
                        <a:pt x="29" y="947"/>
                      </a:lnTo>
                      <a:lnTo>
                        <a:pt x="39" y="918"/>
                      </a:lnTo>
                      <a:lnTo>
                        <a:pt x="39" y="880"/>
                      </a:lnTo>
                      <a:lnTo>
                        <a:pt x="48" y="851"/>
                      </a:lnTo>
                      <a:lnTo>
                        <a:pt x="58" y="813"/>
                      </a:lnTo>
                      <a:lnTo>
                        <a:pt x="67" y="784"/>
                      </a:lnTo>
                      <a:lnTo>
                        <a:pt x="77" y="746"/>
                      </a:lnTo>
                      <a:lnTo>
                        <a:pt x="96" y="717"/>
                      </a:lnTo>
                      <a:lnTo>
                        <a:pt x="106" y="689"/>
                      </a:lnTo>
                      <a:lnTo>
                        <a:pt x="125" y="660"/>
                      </a:lnTo>
                      <a:lnTo>
                        <a:pt x="134" y="622"/>
                      </a:lnTo>
                      <a:lnTo>
                        <a:pt x="153" y="603"/>
                      </a:lnTo>
                      <a:lnTo>
                        <a:pt x="163" y="574"/>
                      </a:lnTo>
                      <a:lnTo>
                        <a:pt x="182" y="536"/>
                      </a:lnTo>
                      <a:lnTo>
                        <a:pt x="201" y="507"/>
                      </a:lnTo>
                      <a:lnTo>
                        <a:pt x="220" y="488"/>
                      </a:lnTo>
                      <a:lnTo>
                        <a:pt x="230" y="469"/>
                      </a:lnTo>
                      <a:lnTo>
                        <a:pt x="249" y="440"/>
                      </a:lnTo>
                      <a:lnTo>
                        <a:pt x="268" y="411"/>
                      </a:lnTo>
                      <a:lnTo>
                        <a:pt x="306" y="373"/>
                      </a:lnTo>
                      <a:lnTo>
                        <a:pt x="335" y="335"/>
                      </a:lnTo>
                      <a:lnTo>
                        <a:pt x="383" y="287"/>
                      </a:lnTo>
                      <a:lnTo>
                        <a:pt x="421" y="249"/>
                      </a:lnTo>
                      <a:lnTo>
                        <a:pt x="469" y="210"/>
                      </a:lnTo>
                      <a:lnTo>
                        <a:pt x="507" y="172"/>
                      </a:lnTo>
                      <a:lnTo>
                        <a:pt x="536" y="153"/>
                      </a:lnTo>
                      <a:lnTo>
                        <a:pt x="469" y="38"/>
                      </a:lnTo>
                      <a:lnTo>
                        <a:pt x="880" y="0"/>
                      </a:lnTo>
                      <a:lnTo>
                        <a:pt x="737" y="507"/>
                      </a:lnTo>
                      <a:lnTo>
                        <a:pt x="689" y="411"/>
                      </a:lnTo>
                      <a:lnTo>
                        <a:pt x="670" y="421"/>
                      </a:lnTo>
                      <a:lnTo>
                        <a:pt x="660" y="440"/>
                      </a:lnTo>
                      <a:lnTo>
                        <a:pt x="631" y="488"/>
                      </a:lnTo>
                      <a:lnTo>
                        <a:pt x="612" y="517"/>
                      </a:lnTo>
                      <a:lnTo>
                        <a:pt x="593" y="545"/>
                      </a:lnTo>
                      <a:lnTo>
                        <a:pt x="584" y="574"/>
                      </a:lnTo>
                      <a:lnTo>
                        <a:pt x="565" y="603"/>
                      </a:lnTo>
                      <a:lnTo>
                        <a:pt x="555" y="631"/>
                      </a:lnTo>
                      <a:lnTo>
                        <a:pt x="545" y="660"/>
                      </a:lnTo>
                      <a:lnTo>
                        <a:pt x="545" y="689"/>
                      </a:lnTo>
                      <a:lnTo>
                        <a:pt x="536" y="717"/>
                      </a:lnTo>
                      <a:lnTo>
                        <a:pt x="526" y="756"/>
                      </a:lnTo>
                      <a:lnTo>
                        <a:pt x="526" y="794"/>
                      </a:lnTo>
                      <a:lnTo>
                        <a:pt x="517" y="823"/>
                      </a:lnTo>
                      <a:lnTo>
                        <a:pt x="517" y="851"/>
                      </a:lnTo>
                      <a:lnTo>
                        <a:pt x="517" y="880"/>
                      </a:lnTo>
                      <a:lnTo>
                        <a:pt x="517" y="899"/>
                      </a:lnTo>
                      <a:lnTo>
                        <a:pt x="536" y="957"/>
                      </a:lnTo>
                      <a:lnTo>
                        <a:pt x="555" y="1005"/>
                      </a:lnTo>
                      <a:lnTo>
                        <a:pt x="574" y="1043"/>
                      </a:lnTo>
                      <a:lnTo>
                        <a:pt x="0" y="1445"/>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19" name="Freeform 176"/>
                <p:cNvSpPr>
                  <a:spLocks/>
                </p:cNvSpPr>
                <p:nvPr/>
              </p:nvSpPr>
              <p:spPr bwMode="auto">
                <a:xfrm rot="6240312">
                  <a:off x="3062" y="629"/>
                  <a:ext cx="880" cy="1445"/>
                </a:xfrm>
                <a:custGeom>
                  <a:avLst/>
                  <a:gdLst>
                    <a:gd name="T0" fmla="*/ 0 w 880"/>
                    <a:gd name="T1" fmla="*/ 1445 h 1445"/>
                    <a:gd name="T2" fmla="*/ 0 w 880"/>
                    <a:gd name="T3" fmla="*/ 1368 h 1445"/>
                    <a:gd name="T4" fmla="*/ 0 w 880"/>
                    <a:gd name="T5" fmla="*/ 1301 h 1445"/>
                    <a:gd name="T6" fmla="*/ 0 w 880"/>
                    <a:gd name="T7" fmla="*/ 1225 h 1445"/>
                    <a:gd name="T8" fmla="*/ 0 w 880"/>
                    <a:gd name="T9" fmla="*/ 1167 h 1445"/>
                    <a:gd name="T10" fmla="*/ 10 w 880"/>
                    <a:gd name="T11" fmla="*/ 1119 h 1445"/>
                    <a:gd name="T12" fmla="*/ 10 w 880"/>
                    <a:gd name="T13" fmla="*/ 1062 h 1445"/>
                    <a:gd name="T14" fmla="*/ 20 w 880"/>
                    <a:gd name="T15" fmla="*/ 1005 h 1445"/>
                    <a:gd name="T16" fmla="*/ 29 w 880"/>
                    <a:gd name="T17" fmla="*/ 976 h 1445"/>
                    <a:gd name="T18" fmla="*/ 29 w 880"/>
                    <a:gd name="T19" fmla="*/ 947 h 1445"/>
                    <a:gd name="T20" fmla="*/ 39 w 880"/>
                    <a:gd name="T21" fmla="*/ 918 h 1445"/>
                    <a:gd name="T22" fmla="*/ 39 w 880"/>
                    <a:gd name="T23" fmla="*/ 880 h 1445"/>
                    <a:gd name="T24" fmla="*/ 48 w 880"/>
                    <a:gd name="T25" fmla="*/ 851 h 1445"/>
                    <a:gd name="T26" fmla="*/ 58 w 880"/>
                    <a:gd name="T27" fmla="*/ 813 h 1445"/>
                    <a:gd name="T28" fmla="*/ 67 w 880"/>
                    <a:gd name="T29" fmla="*/ 784 h 1445"/>
                    <a:gd name="T30" fmla="*/ 77 w 880"/>
                    <a:gd name="T31" fmla="*/ 746 h 1445"/>
                    <a:gd name="T32" fmla="*/ 96 w 880"/>
                    <a:gd name="T33" fmla="*/ 717 h 1445"/>
                    <a:gd name="T34" fmla="*/ 106 w 880"/>
                    <a:gd name="T35" fmla="*/ 689 h 1445"/>
                    <a:gd name="T36" fmla="*/ 125 w 880"/>
                    <a:gd name="T37" fmla="*/ 660 h 1445"/>
                    <a:gd name="T38" fmla="*/ 134 w 880"/>
                    <a:gd name="T39" fmla="*/ 622 h 1445"/>
                    <a:gd name="T40" fmla="*/ 153 w 880"/>
                    <a:gd name="T41" fmla="*/ 603 h 1445"/>
                    <a:gd name="T42" fmla="*/ 163 w 880"/>
                    <a:gd name="T43" fmla="*/ 574 h 1445"/>
                    <a:gd name="T44" fmla="*/ 182 w 880"/>
                    <a:gd name="T45" fmla="*/ 536 h 1445"/>
                    <a:gd name="T46" fmla="*/ 201 w 880"/>
                    <a:gd name="T47" fmla="*/ 507 h 1445"/>
                    <a:gd name="T48" fmla="*/ 220 w 880"/>
                    <a:gd name="T49" fmla="*/ 488 h 1445"/>
                    <a:gd name="T50" fmla="*/ 230 w 880"/>
                    <a:gd name="T51" fmla="*/ 469 h 1445"/>
                    <a:gd name="T52" fmla="*/ 249 w 880"/>
                    <a:gd name="T53" fmla="*/ 440 h 1445"/>
                    <a:gd name="T54" fmla="*/ 268 w 880"/>
                    <a:gd name="T55" fmla="*/ 411 h 1445"/>
                    <a:gd name="T56" fmla="*/ 306 w 880"/>
                    <a:gd name="T57" fmla="*/ 373 h 1445"/>
                    <a:gd name="T58" fmla="*/ 335 w 880"/>
                    <a:gd name="T59" fmla="*/ 335 h 1445"/>
                    <a:gd name="T60" fmla="*/ 383 w 880"/>
                    <a:gd name="T61" fmla="*/ 287 h 1445"/>
                    <a:gd name="T62" fmla="*/ 421 w 880"/>
                    <a:gd name="T63" fmla="*/ 249 h 1445"/>
                    <a:gd name="T64" fmla="*/ 469 w 880"/>
                    <a:gd name="T65" fmla="*/ 210 h 1445"/>
                    <a:gd name="T66" fmla="*/ 507 w 880"/>
                    <a:gd name="T67" fmla="*/ 172 h 1445"/>
                    <a:gd name="T68" fmla="*/ 536 w 880"/>
                    <a:gd name="T69" fmla="*/ 153 h 1445"/>
                    <a:gd name="T70" fmla="*/ 469 w 880"/>
                    <a:gd name="T71" fmla="*/ 38 h 1445"/>
                    <a:gd name="T72" fmla="*/ 880 w 880"/>
                    <a:gd name="T73" fmla="*/ 0 h 1445"/>
                    <a:gd name="T74" fmla="*/ 737 w 880"/>
                    <a:gd name="T75" fmla="*/ 507 h 1445"/>
                    <a:gd name="T76" fmla="*/ 689 w 880"/>
                    <a:gd name="T77" fmla="*/ 411 h 1445"/>
                    <a:gd name="T78" fmla="*/ 670 w 880"/>
                    <a:gd name="T79" fmla="*/ 421 h 1445"/>
                    <a:gd name="T80" fmla="*/ 660 w 880"/>
                    <a:gd name="T81" fmla="*/ 440 h 1445"/>
                    <a:gd name="T82" fmla="*/ 631 w 880"/>
                    <a:gd name="T83" fmla="*/ 488 h 1445"/>
                    <a:gd name="T84" fmla="*/ 612 w 880"/>
                    <a:gd name="T85" fmla="*/ 517 h 1445"/>
                    <a:gd name="T86" fmla="*/ 593 w 880"/>
                    <a:gd name="T87" fmla="*/ 545 h 1445"/>
                    <a:gd name="T88" fmla="*/ 584 w 880"/>
                    <a:gd name="T89" fmla="*/ 574 h 1445"/>
                    <a:gd name="T90" fmla="*/ 565 w 880"/>
                    <a:gd name="T91" fmla="*/ 603 h 1445"/>
                    <a:gd name="T92" fmla="*/ 555 w 880"/>
                    <a:gd name="T93" fmla="*/ 631 h 1445"/>
                    <a:gd name="T94" fmla="*/ 545 w 880"/>
                    <a:gd name="T95" fmla="*/ 660 h 1445"/>
                    <a:gd name="T96" fmla="*/ 545 w 880"/>
                    <a:gd name="T97" fmla="*/ 689 h 1445"/>
                    <a:gd name="T98" fmla="*/ 536 w 880"/>
                    <a:gd name="T99" fmla="*/ 717 h 1445"/>
                    <a:gd name="T100" fmla="*/ 526 w 880"/>
                    <a:gd name="T101" fmla="*/ 756 h 1445"/>
                    <a:gd name="T102" fmla="*/ 526 w 880"/>
                    <a:gd name="T103" fmla="*/ 794 h 1445"/>
                    <a:gd name="T104" fmla="*/ 517 w 880"/>
                    <a:gd name="T105" fmla="*/ 823 h 1445"/>
                    <a:gd name="T106" fmla="*/ 517 w 880"/>
                    <a:gd name="T107" fmla="*/ 851 h 1445"/>
                    <a:gd name="T108" fmla="*/ 517 w 880"/>
                    <a:gd name="T109" fmla="*/ 880 h 1445"/>
                    <a:gd name="T110" fmla="*/ 517 w 880"/>
                    <a:gd name="T111" fmla="*/ 899 h 1445"/>
                    <a:gd name="T112" fmla="*/ 536 w 880"/>
                    <a:gd name="T113" fmla="*/ 957 h 1445"/>
                    <a:gd name="T114" fmla="*/ 555 w 880"/>
                    <a:gd name="T115" fmla="*/ 1005 h 1445"/>
                    <a:gd name="T116" fmla="*/ 574 w 880"/>
                    <a:gd name="T117" fmla="*/ 1043 h 1445"/>
                    <a:gd name="T118" fmla="*/ 0 w 880"/>
                    <a:gd name="T119" fmla="*/ 1445 h 14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0"/>
                    <a:gd name="T181" fmla="*/ 0 h 1445"/>
                    <a:gd name="T182" fmla="*/ 880 w 880"/>
                    <a:gd name="T183" fmla="*/ 1445 h 144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0" h="1445">
                      <a:moveTo>
                        <a:pt x="0" y="1445"/>
                      </a:moveTo>
                      <a:lnTo>
                        <a:pt x="0" y="1368"/>
                      </a:lnTo>
                      <a:lnTo>
                        <a:pt x="0" y="1301"/>
                      </a:lnTo>
                      <a:lnTo>
                        <a:pt x="0" y="1225"/>
                      </a:lnTo>
                      <a:lnTo>
                        <a:pt x="0" y="1167"/>
                      </a:lnTo>
                      <a:lnTo>
                        <a:pt x="10" y="1119"/>
                      </a:lnTo>
                      <a:lnTo>
                        <a:pt x="10" y="1062"/>
                      </a:lnTo>
                      <a:lnTo>
                        <a:pt x="20" y="1005"/>
                      </a:lnTo>
                      <a:lnTo>
                        <a:pt x="29" y="976"/>
                      </a:lnTo>
                      <a:lnTo>
                        <a:pt x="29" y="947"/>
                      </a:lnTo>
                      <a:lnTo>
                        <a:pt x="39" y="918"/>
                      </a:lnTo>
                      <a:lnTo>
                        <a:pt x="39" y="880"/>
                      </a:lnTo>
                      <a:lnTo>
                        <a:pt x="48" y="851"/>
                      </a:lnTo>
                      <a:lnTo>
                        <a:pt x="58" y="813"/>
                      </a:lnTo>
                      <a:lnTo>
                        <a:pt x="67" y="784"/>
                      </a:lnTo>
                      <a:lnTo>
                        <a:pt x="77" y="746"/>
                      </a:lnTo>
                      <a:lnTo>
                        <a:pt x="96" y="717"/>
                      </a:lnTo>
                      <a:lnTo>
                        <a:pt x="106" y="689"/>
                      </a:lnTo>
                      <a:lnTo>
                        <a:pt x="125" y="660"/>
                      </a:lnTo>
                      <a:lnTo>
                        <a:pt x="134" y="622"/>
                      </a:lnTo>
                      <a:lnTo>
                        <a:pt x="153" y="603"/>
                      </a:lnTo>
                      <a:lnTo>
                        <a:pt x="163" y="574"/>
                      </a:lnTo>
                      <a:lnTo>
                        <a:pt x="182" y="536"/>
                      </a:lnTo>
                      <a:lnTo>
                        <a:pt x="201" y="507"/>
                      </a:lnTo>
                      <a:lnTo>
                        <a:pt x="220" y="488"/>
                      </a:lnTo>
                      <a:lnTo>
                        <a:pt x="230" y="469"/>
                      </a:lnTo>
                      <a:lnTo>
                        <a:pt x="249" y="440"/>
                      </a:lnTo>
                      <a:lnTo>
                        <a:pt x="268" y="411"/>
                      </a:lnTo>
                      <a:lnTo>
                        <a:pt x="306" y="373"/>
                      </a:lnTo>
                      <a:lnTo>
                        <a:pt x="335" y="335"/>
                      </a:lnTo>
                      <a:lnTo>
                        <a:pt x="383" y="287"/>
                      </a:lnTo>
                      <a:lnTo>
                        <a:pt x="421" y="249"/>
                      </a:lnTo>
                      <a:lnTo>
                        <a:pt x="469" y="210"/>
                      </a:lnTo>
                      <a:lnTo>
                        <a:pt x="507" y="172"/>
                      </a:lnTo>
                      <a:lnTo>
                        <a:pt x="536" y="153"/>
                      </a:lnTo>
                      <a:lnTo>
                        <a:pt x="469" y="38"/>
                      </a:lnTo>
                      <a:lnTo>
                        <a:pt x="880" y="0"/>
                      </a:lnTo>
                      <a:lnTo>
                        <a:pt x="737" y="507"/>
                      </a:lnTo>
                      <a:lnTo>
                        <a:pt x="689" y="411"/>
                      </a:lnTo>
                      <a:lnTo>
                        <a:pt x="670" y="421"/>
                      </a:lnTo>
                      <a:lnTo>
                        <a:pt x="660" y="440"/>
                      </a:lnTo>
                      <a:lnTo>
                        <a:pt x="631" y="488"/>
                      </a:lnTo>
                      <a:lnTo>
                        <a:pt x="612" y="517"/>
                      </a:lnTo>
                      <a:lnTo>
                        <a:pt x="593" y="545"/>
                      </a:lnTo>
                      <a:lnTo>
                        <a:pt x="584" y="574"/>
                      </a:lnTo>
                      <a:lnTo>
                        <a:pt x="565" y="603"/>
                      </a:lnTo>
                      <a:lnTo>
                        <a:pt x="555" y="631"/>
                      </a:lnTo>
                      <a:lnTo>
                        <a:pt x="545" y="660"/>
                      </a:lnTo>
                      <a:lnTo>
                        <a:pt x="545" y="689"/>
                      </a:lnTo>
                      <a:lnTo>
                        <a:pt x="536" y="717"/>
                      </a:lnTo>
                      <a:lnTo>
                        <a:pt x="526" y="756"/>
                      </a:lnTo>
                      <a:lnTo>
                        <a:pt x="526" y="794"/>
                      </a:lnTo>
                      <a:lnTo>
                        <a:pt x="517" y="823"/>
                      </a:lnTo>
                      <a:lnTo>
                        <a:pt x="517" y="851"/>
                      </a:lnTo>
                      <a:lnTo>
                        <a:pt x="517" y="880"/>
                      </a:lnTo>
                      <a:lnTo>
                        <a:pt x="517" y="899"/>
                      </a:lnTo>
                      <a:lnTo>
                        <a:pt x="536" y="957"/>
                      </a:lnTo>
                      <a:lnTo>
                        <a:pt x="555" y="1005"/>
                      </a:lnTo>
                      <a:lnTo>
                        <a:pt x="574" y="1043"/>
                      </a:lnTo>
                      <a:lnTo>
                        <a:pt x="0" y="1445"/>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20" name="Freeform 177"/>
                <p:cNvSpPr>
                  <a:spLocks/>
                </p:cNvSpPr>
                <p:nvPr/>
              </p:nvSpPr>
              <p:spPr bwMode="auto">
                <a:xfrm rot="-9707267">
                  <a:off x="3072" y="2448"/>
                  <a:ext cx="880" cy="1445"/>
                </a:xfrm>
                <a:custGeom>
                  <a:avLst/>
                  <a:gdLst>
                    <a:gd name="T0" fmla="*/ 0 w 880"/>
                    <a:gd name="T1" fmla="*/ 1445 h 1445"/>
                    <a:gd name="T2" fmla="*/ 0 w 880"/>
                    <a:gd name="T3" fmla="*/ 1368 h 1445"/>
                    <a:gd name="T4" fmla="*/ 0 w 880"/>
                    <a:gd name="T5" fmla="*/ 1301 h 1445"/>
                    <a:gd name="T6" fmla="*/ 0 w 880"/>
                    <a:gd name="T7" fmla="*/ 1225 h 1445"/>
                    <a:gd name="T8" fmla="*/ 0 w 880"/>
                    <a:gd name="T9" fmla="*/ 1167 h 1445"/>
                    <a:gd name="T10" fmla="*/ 10 w 880"/>
                    <a:gd name="T11" fmla="*/ 1119 h 1445"/>
                    <a:gd name="T12" fmla="*/ 10 w 880"/>
                    <a:gd name="T13" fmla="*/ 1062 h 1445"/>
                    <a:gd name="T14" fmla="*/ 20 w 880"/>
                    <a:gd name="T15" fmla="*/ 1005 h 1445"/>
                    <a:gd name="T16" fmla="*/ 29 w 880"/>
                    <a:gd name="T17" fmla="*/ 976 h 1445"/>
                    <a:gd name="T18" fmla="*/ 29 w 880"/>
                    <a:gd name="T19" fmla="*/ 947 h 1445"/>
                    <a:gd name="T20" fmla="*/ 39 w 880"/>
                    <a:gd name="T21" fmla="*/ 918 h 1445"/>
                    <a:gd name="T22" fmla="*/ 39 w 880"/>
                    <a:gd name="T23" fmla="*/ 880 h 1445"/>
                    <a:gd name="T24" fmla="*/ 48 w 880"/>
                    <a:gd name="T25" fmla="*/ 851 h 1445"/>
                    <a:gd name="T26" fmla="*/ 58 w 880"/>
                    <a:gd name="T27" fmla="*/ 813 h 1445"/>
                    <a:gd name="T28" fmla="*/ 67 w 880"/>
                    <a:gd name="T29" fmla="*/ 784 h 1445"/>
                    <a:gd name="T30" fmla="*/ 77 w 880"/>
                    <a:gd name="T31" fmla="*/ 746 h 1445"/>
                    <a:gd name="T32" fmla="*/ 96 w 880"/>
                    <a:gd name="T33" fmla="*/ 717 h 1445"/>
                    <a:gd name="T34" fmla="*/ 106 w 880"/>
                    <a:gd name="T35" fmla="*/ 689 h 1445"/>
                    <a:gd name="T36" fmla="*/ 125 w 880"/>
                    <a:gd name="T37" fmla="*/ 660 h 1445"/>
                    <a:gd name="T38" fmla="*/ 134 w 880"/>
                    <a:gd name="T39" fmla="*/ 622 h 1445"/>
                    <a:gd name="T40" fmla="*/ 153 w 880"/>
                    <a:gd name="T41" fmla="*/ 603 h 1445"/>
                    <a:gd name="T42" fmla="*/ 163 w 880"/>
                    <a:gd name="T43" fmla="*/ 574 h 1445"/>
                    <a:gd name="T44" fmla="*/ 182 w 880"/>
                    <a:gd name="T45" fmla="*/ 536 h 1445"/>
                    <a:gd name="T46" fmla="*/ 201 w 880"/>
                    <a:gd name="T47" fmla="*/ 507 h 1445"/>
                    <a:gd name="T48" fmla="*/ 220 w 880"/>
                    <a:gd name="T49" fmla="*/ 488 h 1445"/>
                    <a:gd name="T50" fmla="*/ 230 w 880"/>
                    <a:gd name="T51" fmla="*/ 469 h 1445"/>
                    <a:gd name="T52" fmla="*/ 249 w 880"/>
                    <a:gd name="T53" fmla="*/ 440 h 1445"/>
                    <a:gd name="T54" fmla="*/ 268 w 880"/>
                    <a:gd name="T55" fmla="*/ 411 h 1445"/>
                    <a:gd name="T56" fmla="*/ 306 w 880"/>
                    <a:gd name="T57" fmla="*/ 373 h 1445"/>
                    <a:gd name="T58" fmla="*/ 335 w 880"/>
                    <a:gd name="T59" fmla="*/ 335 h 1445"/>
                    <a:gd name="T60" fmla="*/ 383 w 880"/>
                    <a:gd name="T61" fmla="*/ 287 h 1445"/>
                    <a:gd name="T62" fmla="*/ 421 w 880"/>
                    <a:gd name="T63" fmla="*/ 249 h 1445"/>
                    <a:gd name="T64" fmla="*/ 469 w 880"/>
                    <a:gd name="T65" fmla="*/ 210 h 1445"/>
                    <a:gd name="T66" fmla="*/ 507 w 880"/>
                    <a:gd name="T67" fmla="*/ 172 h 1445"/>
                    <a:gd name="T68" fmla="*/ 536 w 880"/>
                    <a:gd name="T69" fmla="*/ 153 h 1445"/>
                    <a:gd name="T70" fmla="*/ 469 w 880"/>
                    <a:gd name="T71" fmla="*/ 38 h 1445"/>
                    <a:gd name="T72" fmla="*/ 880 w 880"/>
                    <a:gd name="T73" fmla="*/ 0 h 1445"/>
                    <a:gd name="T74" fmla="*/ 737 w 880"/>
                    <a:gd name="T75" fmla="*/ 507 h 1445"/>
                    <a:gd name="T76" fmla="*/ 689 w 880"/>
                    <a:gd name="T77" fmla="*/ 411 h 1445"/>
                    <a:gd name="T78" fmla="*/ 670 w 880"/>
                    <a:gd name="T79" fmla="*/ 421 h 1445"/>
                    <a:gd name="T80" fmla="*/ 660 w 880"/>
                    <a:gd name="T81" fmla="*/ 440 h 1445"/>
                    <a:gd name="T82" fmla="*/ 631 w 880"/>
                    <a:gd name="T83" fmla="*/ 488 h 1445"/>
                    <a:gd name="T84" fmla="*/ 612 w 880"/>
                    <a:gd name="T85" fmla="*/ 517 h 1445"/>
                    <a:gd name="T86" fmla="*/ 593 w 880"/>
                    <a:gd name="T87" fmla="*/ 545 h 1445"/>
                    <a:gd name="T88" fmla="*/ 584 w 880"/>
                    <a:gd name="T89" fmla="*/ 574 h 1445"/>
                    <a:gd name="T90" fmla="*/ 565 w 880"/>
                    <a:gd name="T91" fmla="*/ 603 h 1445"/>
                    <a:gd name="T92" fmla="*/ 555 w 880"/>
                    <a:gd name="T93" fmla="*/ 631 h 1445"/>
                    <a:gd name="T94" fmla="*/ 545 w 880"/>
                    <a:gd name="T95" fmla="*/ 660 h 1445"/>
                    <a:gd name="T96" fmla="*/ 545 w 880"/>
                    <a:gd name="T97" fmla="*/ 689 h 1445"/>
                    <a:gd name="T98" fmla="*/ 536 w 880"/>
                    <a:gd name="T99" fmla="*/ 717 h 1445"/>
                    <a:gd name="T100" fmla="*/ 526 w 880"/>
                    <a:gd name="T101" fmla="*/ 756 h 1445"/>
                    <a:gd name="T102" fmla="*/ 526 w 880"/>
                    <a:gd name="T103" fmla="*/ 794 h 1445"/>
                    <a:gd name="T104" fmla="*/ 517 w 880"/>
                    <a:gd name="T105" fmla="*/ 823 h 1445"/>
                    <a:gd name="T106" fmla="*/ 517 w 880"/>
                    <a:gd name="T107" fmla="*/ 851 h 1445"/>
                    <a:gd name="T108" fmla="*/ 517 w 880"/>
                    <a:gd name="T109" fmla="*/ 880 h 1445"/>
                    <a:gd name="T110" fmla="*/ 517 w 880"/>
                    <a:gd name="T111" fmla="*/ 899 h 1445"/>
                    <a:gd name="T112" fmla="*/ 536 w 880"/>
                    <a:gd name="T113" fmla="*/ 957 h 1445"/>
                    <a:gd name="T114" fmla="*/ 555 w 880"/>
                    <a:gd name="T115" fmla="*/ 1005 h 1445"/>
                    <a:gd name="T116" fmla="*/ 574 w 880"/>
                    <a:gd name="T117" fmla="*/ 1043 h 1445"/>
                    <a:gd name="T118" fmla="*/ 0 w 880"/>
                    <a:gd name="T119" fmla="*/ 1445 h 14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0"/>
                    <a:gd name="T181" fmla="*/ 0 h 1445"/>
                    <a:gd name="T182" fmla="*/ 880 w 880"/>
                    <a:gd name="T183" fmla="*/ 1445 h 144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0" h="1445">
                      <a:moveTo>
                        <a:pt x="0" y="1445"/>
                      </a:moveTo>
                      <a:lnTo>
                        <a:pt x="0" y="1368"/>
                      </a:lnTo>
                      <a:lnTo>
                        <a:pt x="0" y="1301"/>
                      </a:lnTo>
                      <a:lnTo>
                        <a:pt x="0" y="1225"/>
                      </a:lnTo>
                      <a:lnTo>
                        <a:pt x="0" y="1167"/>
                      </a:lnTo>
                      <a:lnTo>
                        <a:pt x="10" y="1119"/>
                      </a:lnTo>
                      <a:lnTo>
                        <a:pt x="10" y="1062"/>
                      </a:lnTo>
                      <a:lnTo>
                        <a:pt x="20" y="1005"/>
                      </a:lnTo>
                      <a:lnTo>
                        <a:pt x="29" y="976"/>
                      </a:lnTo>
                      <a:lnTo>
                        <a:pt x="29" y="947"/>
                      </a:lnTo>
                      <a:lnTo>
                        <a:pt x="39" y="918"/>
                      </a:lnTo>
                      <a:lnTo>
                        <a:pt x="39" y="880"/>
                      </a:lnTo>
                      <a:lnTo>
                        <a:pt x="48" y="851"/>
                      </a:lnTo>
                      <a:lnTo>
                        <a:pt x="58" y="813"/>
                      </a:lnTo>
                      <a:lnTo>
                        <a:pt x="67" y="784"/>
                      </a:lnTo>
                      <a:lnTo>
                        <a:pt x="77" y="746"/>
                      </a:lnTo>
                      <a:lnTo>
                        <a:pt x="96" y="717"/>
                      </a:lnTo>
                      <a:lnTo>
                        <a:pt x="106" y="689"/>
                      </a:lnTo>
                      <a:lnTo>
                        <a:pt x="125" y="660"/>
                      </a:lnTo>
                      <a:lnTo>
                        <a:pt x="134" y="622"/>
                      </a:lnTo>
                      <a:lnTo>
                        <a:pt x="153" y="603"/>
                      </a:lnTo>
                      <a:lnTo>
                        <a:pt x="163" y="574"/>
                      </a:lnTo>
                      <a:lnTo>
                        <a:pt x="182" y="536"/>
                      </a:lnTo>
                      <a:lnTo>
                        <a:pt x="201" y="507"/>
                      </a:lnTo>
                      <a:lnTo>
                        <a:pt x="220" y="488"/>
                      </a:lnTo>
                      <a:lnTo>
                        <a:pt x="230" y="469"/>
                      </a:lnTo>
                      <a:lnTo>
                        <a:pt x="249" y="440"/>
                      </a:lnTo>
                      <a:lnTo>
                        <a:pt x="268" y="411"/>
                      </a:lnTo>
                      <a:lnTo>
                        <a:pt x="306" y="373"/>
                      </a:lnTo>
                      <a:lnTo>
                        <a:pt x="335" y="335"/>
                      </a:lnTo>
                      <a:lnTo>
                        <a:pt x="383" y="287"/>
                      </a:lnTo>
                      <a:lnTo>
                        <a:pt x="421" y="249"/>
                      </a:lnTo>
                      <a:lnTo>
                        <a:pt x="469" y="210"/>
                      </a:lnTo>
                      <a:lnTo>
                        <a:pt x="507" y="172"/>
                      </a:lnTo>
                      <a:lnTo>
                        <a:pt x="536" y="153"/>
                      </a:lnTo>
                      <a:lnTo>
                        <a:pt x="469" y="38"/>
                      </a:lnTo>
                      <a:lnTo>
                        <a:pt x="880" y="0"/>
                      </a:lnTo>
                      <a:lnTo>
                        <a:pt x="737" y="507"/>
                      </a:lnTo>
                      <a:lnTo>
                        <a:pt x="689" y="411"/>
                      </a:lnTo>
                      <a:lnTo>
                        <a:pt x="670" y="421"/>
                      </a:lnTo>
                      <a:lnTo>
                        <a:pt x="660" y="440"/>
                      </a:lnTo>
                      <a:lnTo>
                        <a:pt x="631" y="488"/>
                      </a:lnTo>
                      <a:lnTo>
                        <a:pt x="612" y="517"/>
                      </a:lnTo>
                      <a:lnTo>
                        <a:pt x="593" y="545"/>
                      </a:lnTo>
                      <a:lnTo>
                        <a:pt x="584" y="574"/>
                      </a:lnTo>
                      <a:lnTo>
                        <a:pt x="565" y="603"/>
                      </a:lnTo>
                      <a:lnTo>
                        <a:pt x="555" y="631"/>
                      </a:lnTo>
                      <a:lnTo>
                        <a:pt x="545" y="660"/>
                      </a:lnTo>
                      <a:lnTo>
                        <a:pt x="545" y="689"/>
                      </a:lnTo>
                      <a:lnTo>
                        <a:pt x="536" y="717"/>
                      </a:lnTo>
                      <a:lnTo>
                        <a:pt x="526" y="756"/>
                      </a:lnTo>
                      <a:lnTo>
                        <a:pt x="526" y="794"/>
                      </a:lnTo>
                      <a:lnTo>
                        <a:pt x="517" y="823"/>
                      </a:lnTo>
                      <a:lnTo>
                        <a:pt x="517" y="851"/>
                      </a:lnTo>
                      <a:lnTo>
                        <a:pt x="517" y="880"/>
                      </a:lnTo>
                      <a:lnTo>
                        <a:pt x="517" y="899"/>
                      </a:lnTo>
                      <a:lnTo>
                        <a:pt x="536" y="957"/>
                      </a:lnTo>
                      <a:lnTo>
                        <a:pt x="555" y="1005"/>
                      </a:lnTo>
                      <a:lnTo>
                        <a:pt x="574" y="1043"/>
                      </a:lnTo>
                      <a:lnTo>
                        <a:pt x="0" y="1445"/>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21" name="Freeform 178"/>
                <p:cNvSpPr>
                  <a:spLocks/>
                </p:cNvSpPr>
                <p:nvPr/>
              </p:nvSpPr>
              <p:spPr bwMode="auto">
                <a:xfrm rot="-4576623">
                  <a:off x="1574" y="2501"/>
                  <a:ext cx="880" cy="1445"/>
                </a:xfrm>
                <a:custGeom>
                  <a:avLst/>
                  <a:gdLst>
                    <a:gd name="T0" fmla="*/ 0 w 880"/>
                    <a:gd name="T1" fmla="*/ 1445 h 1445"/>
                    <a:gd name="T2" fmla="*/ 0 w 880"/>
                    <a:gd name="T3" fmla="*/ 1368 h 1445"/>
                    <a:gd name="T4" fmla="*/ 0 w 880"/>
                    <a:gd name="T5" fmla="*/ 1301 h 1445"/>
                    <a:gd name="T6" fmla="*/ 0 w 880"/>
                    <a:gd name="T7" fmla="*/ 1225 h 1445"/>
                    <a:gd name="T8" fmla="*/ 0 w 880"/>
                    <a:gd name="T9" fmla="*/ 1167 h 1445"/>
                    <a:gd name="T10" fmla="*/ 10 w 880"/>
                    <a:gd name="T11" fmla="*/ 1119 h 1445"/>
                    <a:gd name="T12" fmla="*/ 10 w 880"/>
                    <a:gd name="T13" fmla="*/ 1062 h 1445"/>
                    <a:gd name="T14" fmla="*/ 20 w 880"/>
                    <a:gd name="T15" fmla="*/ 1005 h 1445"/>
                    <a:gd name="T16" fmla="*/ 29 w 880"/>
                    <a:gd name="T17" fmla="*/ 976 h 1445"/>
                    <a:gd name="T18" fmla="*/ 29 w 880"/>
                    <a:gd name="T19" fmla="*/ 947 h 1445"/>
                    <a:gd name="T20" fmla="*/ 39 w 880"/>
                    <a:gd name="T21" fmla="*/ 918 h 1445"/>
                    <a:gd name="T22" fmla="*/ 39 w 880"/>
                    <a:gd name="T23" fmla="*/ 880 h 1445"/>
                    <a:gd name="T24" fmla="*/ 48 w 880"/>
                    <a:gd name="T25" fmla="*/ 851 h 1445"/>
                    <a:gd name="T26" fmla="*/ 58 w 880"/>
                    <a:gd name="T27" fmla="*/ 813 h 1445"/>
                    <a:gd name="T28" fmla="*/ 67 w 880"/>
                    <a:gd name="T29" fmla="*/ 784 h 1445"/>
                    <a:gd name="T30" fmla="*/ 77 w 880"/>
                    <a:gd name="T31" fmla="*/ 746 h 1445"/>
                    <a:gd name="T32" fmla="*/ 96 w 880"/>
                    <a:gd name="T33" fmla="*/ 717 h 1445"/>
                    <a:gd name="T34" fmla="*/ 106 w 880"/>
                    <a:gd name="T35" fmla="*/ 689 h 1445"/>
                    <a:gd name="T36" fmla="*/ 125 w 880"/>
                    <a:gd name="T37" fmla="*/ 660 h 1445"/>
                    <a:gd name="T38" fmla="*/ 134 w 880"/>
                    <a:gd name="T39" fmla="*/ 622 h 1445"/>
                    <a:gd name="T40" fmla="*/ 153 w 880"/>
                    <a:gd name="T41" fmla="*/ 603 h 1445"/>
                    <a:gd name="T42" fmla="*/ 163 w 880"/>
                    <a:gd name="T43" fmla="*/ 574 h 1445"/>
                    <a:gd name="T44" fmla="*/ 182 w 880"/>
                    <a:gd name="T45" fmla="*/ 536 h 1445"/>
                    <a:gd name="T46" fmla="*/ 201 w 880"/>
                    <a:gd name="T47" fmla="*/ 507 h 1445"/>
                    <a:gd name="T48" fmla="*/ 220 w 880"/>
                    <a:gd name="T49" fmla="*/ 488 h 1445"/>
                    <a:gd name="T50" fmla="*/ 230 w 880"/>
                    <a:gd name="T51" fmla="*/ 469 h 1445"/>
                    <a:gd name="T52" fmla="*/ 249 w 880"/>
                    <a:gd name="T53" fmla="*/ 440 h 1445"/>
                    <a:gd name="T54" fmla="*/ 268 w 880"/>
                    <a:gd name="T55" fmla="*/ 411 h 1445"/>
                    <a:gd name="T56" fmla="*/ 306 w 880"/>
                    <a:gd name="T57" fmla="*/ 373 h 1445"/>
                    <a:gd name="T58" fmla="*/ 335 w 880"/>
                    <a:gd name="T59" fmla="*/ 335 h 1445"/>
                    <a:gd name="T60" fmla="*/ 383 w 880"/>
                    <a:gd name="T61" fmla="*/ 287 h 1445"/>
                    <a:gd name="T62" fmla="*/ 421 w 880"/>
                    <a:gd name="T63" fmla="*/ 249 h 1445"/>
                    <a:gd name="T64" fmla="*/ 469 w 880"/>
                    <a:gd name="T65" fmla="*/ 210 h 1445"/>
                    <a:gd name="T66" fmla="*/ 507 w 880"/>
                    <a:gd name="T67" fmla="*/ 172 h 1445"/>
                    <a:gd name="T68" fmla="*/ 536 w 880"/>
                    <a:gd name="T69" fmla="*/ 153 h 1445"/>
                    <a:gd name="T70" fmla="*/ 469 w 880"/>
                    <a:gd name="T71" fmla="*/ 38 h 1445"/>
                    <a:gd name="T72" fmla="*/ 880 w 880"/>
                    <a:gd name="T73" fmla="*/ 0 h 1445"/>
                    <a:gd name="T74" fmla="*/ 737 w 880"/>
                    <a:gd name="T75" fmla="*/ 507 h 1445"/>
                    <a:gd name="T76" fmla="*/ 689 w 880"/>
                    <a:gd name="T77" fmla="*/ 411 h 1445"/>
                    <a:gd name="T78" fmla="*/ 670 w 880"/>
                    <a:gd name="T79" fmla="*/ 421 h 1445"/>
                    <a:gd name="T80" fmla="*/ 660 w 880"/>
                    <a:gd name="T81" fmla="*/ 440 h 1445"/>
                    <a:gd name="T82" fmla="*/ 631 w 880"/>
                    <a:gd name="T83" fmla="*/ 488 h 1445"/>
                    <a:gd name="T84" fmla="*/ 612 w 880"/>
                    <a:gd name="T85" fmla="*/ 517 h 1445"/>
                    <a:gd name="T86" fmla="*/ 593 w 880"/>
                    <a:gd name="T87" fmla="*/ 545 h 1445"/>
                    <a:gd name="T88" fmla="*/ 584 w 880"/>
                    <a:gd name="T89" fmla="*/ 574 h 1445"/>
                    <a:gd name="T90" fmla="*/ 565 w 880"/>
                    <a:gd name="T91" fmla="*/ 603 h 1445"/>
                    <a:gd name="T92" fmla="*/ 555 w 880"/>
                    <a:gd name="T93" fmla="*/ 631 h 1445"/>
                    <a:gd name="T94" fmla="*/ 545 w 880"/>
                    <a:gd name="T95" fmla="*/ 660 h 1445"/>
                    <a:gd name="T96" fmla="*/ 545 w 880"/>
                    <a:gd name="T97" fmla="*/ 689 h 1445"/>
                    <a:gd name="T98" fmla="*/ 536 w 880"/>
                    <a:gd name="T99" fmla="*/ 717 h 1445"/>
                    <a:gd name="T100" fmla="*/ 526 w 880"/>
                    <a:gd name="T101" fmla="*/ 756 h 1445"/>
                    <a:gd name="T102" fmla="*/ 526 w 880"/>
                    <a:gd name="T103" fmla="*/ 794 h 1445"/>
                    <a:gd name="T104" fmla="*/ 517 w 880"/>
                    <a:gd name="T105" fmla="*/ 823 h 1445"/>
                    <a:gd name="T106" fmla="*/ 517 w 880"/>
                    <a:gd name="T107" fmla="*/ 851 h 1445"/>
                    <a:gd name="T108" fmla="*/ 517 w 880"/>
                    <a:gd name="T109" fmla="*/ 880 h 1445"/>
                    <a:gd name="T110" fmla="*/ 517 w 880"/>
                    <a:gd name="T111" fmla="*/ 899 h 1445"/>
                    <a:gd name="T112" fmla="*/ 536 w 880"/>
                    <a:gd name="T113" fmla="*/ 957 h 1445"/>
                    <a:gd name="T114" fmla="*/ 555 w 880"/>
                    <a:gd name="T115" fmla="*/ 1005 h 1445"/>
                    <a:gd name="T116" fmla="*/ 574 w 880"/>
                    <a:gd name="T117" fmla="*/ 1043 h 1445"/>
                    <a:gd name="T118" fmla="*/ 0 w 880"/>
                    <a:gd name="T119" fmla="*/ 1445 h 14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0"/>
                    <a:gd name="T181" fmla="*/ 0 h 1445"/>
                    <a:gd name="T182" fmla="*/ 880 w 880"/>
                    <a:gd name="T183" fmla="*/ 1445 h 144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0" h="1445">
                      <a:moveTo>
                        <a:pt x="0" y="1445"/>
                      </a:moveTo>
                      <a:lnTo>
                        <a:pt x="0" y="1368"/>
                      </a:lnTo>
                      <a:lnTo>
                        <a:pt x="0" y="1301"/>
                      </a:lnTo>
                      <a:lnTo>
                        <a:pt x="0" y="1225"/>
                      </a:lnTo>
                      <a:lnTo>
                        <a:pt x="0" y="1167"/>
                      </a:lnTo>
                      <a:lnTo>
                        <a:pt x="10" y="1119"/>
                      </a:lnTo>
                      <a:lnTo>
                        <a:pt x="10" y="1062"/>
                      </a:lnTo>
                      <a:lnTo>
                        <a:pt x="20" y="1005"/>
                      </a:lnTo>
                      <a:lnTo>
                        <a:pt x="29" y="976"/>
                      </a:lnTo>
                      <a:lnTo>
                        <a:pt x="29" y="947"/>
                      </a:lnTo>
                      <a:lnTo>
                        <a:pt x="39" y="918"/>
                      </a:lnTo>
                      <a:lnTo>
                        <a:pt x="39" y="880"/>
                      </a:lnTo>
                      <a:lnTo>
                        <a:pt x="48" y="851"/>
                      </a:lnTo>
                      <a:lnTo>
                        <a:pt x="58" y="813"/>
                      </a:lnTo>
                      <a:lnTo>
                        <a:pt x="67" y="784"/>
                      </a:lnTo>
                      <a:lnTo>
                        <a:pt x="77" y="746"/>
                      </a:lnTo>
                      <a:lnTo>
                        <a:pt x="96" y="717"/>
                      </a:lnTo>
                      <a:lnTo>
                        <a:pt x="106" y="689"/>
                      </a:lnTo>
                      <a:lnTo>
                        <a:pt x="125" y="660"/>
                      </a:lnTo>
                      <a:lnTo>
                        <a:pt x="134" y="622"/>
                      </a:lnTo>
                      <a:lnTo>
                        <a:pt x="153" y="603"/>
                      </a:lnTo>
                      <a:lnTo>
                        <a:pt x="163" y="574"/>
                      </a:lnTo>
                      <a:lnTo>
                        <a:pt x="182" y="536"/>
                      </a:lnTo>
                      <a:lnTo>
                        <a:pt x="201" y="507"/>
                      </a:lnTo>
                      <a:lnTo>
                        <a:pt x="220" y="488"/>
                      </a:lnTo>
                      <a:lnTo>
                        <a:pt x="230" y="469"/>
                      </a:lnTo>
                      <a:lnTo>
                        <a:pt x="249" y="440"/>
                      </a:lnTo>
                      <a:lnTo>
                        <a:pt x="268" y="411"/>
                      </a:lnTo>
                      <a:lnTo>
                        <a:pt x="306" y="373"/>
                      </a:lnTo>
                      <a:lnTo>
                        <a:pt x="335" y="335"/>
                      </a:lnTo>
                      <a:lnTo>
                        <a:pt x="383" y="287"/>
                      </a:lnTo>
                      <a:lnTo>
                        <a:pt x="421" y="249"/>
                      </a:lnTo>
                      <a:lnTo>
                        <a:pt x="469" y="210"/>
                      </a:lnTo>
                      <a:lnTo>
                        <a:pt x="507" y="172"/>
                      </a:lnTo>
                      <a:lnTo>
                        <a:pt x="536" y="153"/>
                      </a:lnTo>
                      <a:lnTo>
                        <a:pt x="469" y="38"/>
                      </a:lnTo>
                      <a:lnTo>
                        <a:pt x="880" y="0"/>
                      </a:lnTo>
                      <a:lnTo>
                        <a:pt x="737" y="507"/>
                      </a:lnTo>
                      <a:lnTo>
                        <a:pt x="689" y="411"/>
                      </a:lnTo>
                      <a:lnTo>
                        <a:pt x="670" y="421"/>
                      </a:lnTo>
                      <a:lnTo>
                        <a:pt x="660" y="440"/>
                      </a:lnTo>
                      <a:lnTo>
                        <a:pt x="631" y="488"/>
                      </a:lnTo>
                      <a:lnTo>
                        <a:pt x="612" y="517"/>
                      </a:lnTo>
                      <a:lnTo>
                        <a:pt x="593" y="545"/>
                      </a:lnTo>
                      <a:lnTo>
                        <a:pt x="584" y="574"/>
                      </a:lnTo>
                      <a:lnTo>
                        <a:pt x="565" y="603"/>
                      </a:lnTo>
                      <a:lnTo>
                        <a:pt x="555" y="631"/>
                      </a:lnTo>
                      <a:lnTo>
                        <a:pt x="545" y="660"/>
                      </a:lnTo>
                      <a:lnTo>
                        <a:pt x="545" y="689"/>
                      </a:lnTo>
                      <a:lnTo>
                        <a:pt x="536" y="717"/>
                      </a:lnTo>
                      <a:lnTo>
                        <a:pt x="526" y="756"/>
                      </a:lnTo>
                      <a:lnTo>
                        <a:pt x="526" y="794"/>
                      </a:lnTo>
                      <a:lnTo>
                        <a:pt x="517" y="823"/>
                      </a:lnTo>
                      <a:lnTo>
                        <a:pt x="517" y="851"/>
                      </a:lnTo>
                      <a:lnTo>
                        <a:pt x="517" y="880"/>
                      </a:lnTo>
                      <a:lnTo>
                        <a:pt x="517" y="899"/>
                      </a:lnTo>
                      <a:lnTo>
                        <a:pt x="536" y="957"/>
                      </a:lnTo>
                      <a:lnTo>
                        <a:pt x="555" y="1005"/>
                      </a:lnTo>
                      <a:lnTo>
                        <a:pt x="574" y="1043"/>
                      </a:lnTo>
                      <a:lnTo>
                        <a:pt x="0" y="1445"/>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946" name="Group 179"/>
              <p:cNvGrpSpPr>
                <a:grpSpLocks/>
              </p:cNvGrpSpPr>
              <p:nvPr/>
            </p:nvGrpSpPr>
            <p:grpSpPr bwMode="auto">
              <a:xfrm>
                <a:off x="2208" y="1248"/>
                <a:ext cx="388" cy="931"/>
                <a:chOff x="5080" y="480"/>
                <a:chExt cx="384" cy="931"/>
              </a:xfrm>
            </p:grpSpPr>
            <p:sp>
              <p:nvSpPr>
                <p:cNvPr id="38951" name="AutoShape 180"/>
                <p:cNvSpPr>
                  <a:spLocks noChangeArrowheads="1"/>
                </p:cNvSpPr>
                <p:nvPr/>
              </p:nvSpPr>
              <p:spPr bwMode="auto">
                <a:xfrm rot="1200000">
                  <a:off x="5080" y="1027"/>
                  <a:ext cx="165" cy="384"/>
                </a:xfrm>
                <a:prstGeom prst="irregularSeal2">
                  <a:avLst/>
                </a:prstGeom>
                <a:solidFill>
                  <a:srgbClr val="FF0000"/>
                </a:solidFill>
                <a:ln w="9525">
                  <a:solidFill>
                    <a:srgbClr val="FFFF00"/>
                  </a:solidFill>
                  <a:prstDash val="lgDash"/>
                  <a:miter lim="800000"/>
                  <a:headEnd/>
                  <a:tailEnd/>
                </a:ln>
              </p:spPr>
              <p:txBody>
                <a:bodyPr wrap="none" anchor="ctr"/>
                <a:lstStyle/>
                <a:p>
                  <a:endParaRPr lang="en-US"/>
                </a:p>
              </p:txBody>
            </p:sp>
            <p:grpSp>
              <p:nvGrpSpPr>
                <p:cNvPr id="38952" name="Group 181"/>
                <p:cNvGrpSpPr>
                  <a:grpSpLocks/>
                </p:cNvGrpSpPr>
                <p:nvPr/>
              </p:nvGrpSpPr>
              <p:grpSpPr bwMode="auto">
                <a:xfrm rot="2100000">
                  <a:off x="5319" y="480"/>
                  <a:ext cx="145" cy="786"/>
                  <a:chOff x="5102" y="834"/>
                  <a:chExt cx="145" cy="786"/>
                </a:xfrm>
              </p:grpSpPr>
              <p:grpSp>
                <p:nvGrpSpPr>
                  <p:cNvPr id="38953" name="Group 182"/>
                  <p:cNvGrpSpPr>
                    <a:grpSpLocks/>
                  </p:cNvGrpSpPr>
                  <p:nvPr/>
                </p:nvGrpSpPr>
                <p:grpSpPr bwMode="auto">
                  <a:xfrm>
                    <a:off x="5102" y="834"/>
                    <a:ext cx="109" cy="786"/>
                    <a:chOff x="5102" y="834"/>
                    <a:chExt cx="109" cy="786"/>
                  </a:xfrm>
                </p:grpSpPr>
                <p:sp>
                  <p:nvSpPr>
                    <p:cNvPr id="39218" name="Freeform 183"/>
                    <p:cNvSpPr>
                      <a:spLocks/>
                    </p:cNvSpPr>
                    <p:nvPr/>
                  </p:nvSpPr>
                  <p:spPr bwMode="auto">
                    <a:xfrm>
                      <a:off x="5102" y="1566"/>
                      <a:ext cx="44" cy="54"/>
                    </a:xfrm>
                    <a:custGeom>
                      <a:avLst/>
                      <a:gdLst>
                        <a:gd name="T0" fmla="*/ 0 w 925"/>
                        <a:gd name="T1" fmla="*/ 0 h 1128"/>
                        <a:gd name="T2" fmla="*/ 0 w 925"/>
                        <a:gd name="T3" fmla="*/ 0 h 1128"/>
                        <a:gd name="T4" fmla="*/ 0 w 925"/>
                        <a:gd name="T5" fmla="*/ 0 h 1128"/>
                        <a:gd name="T6" fmla="*/ 0 w 925"/>
                        <a:gd name="T7" fmla="*/ 0 h 1128"/>
                        <a:gd name="T8" fmla="*/ 0 w 925"/>
                        <a:gd name="T9" fmla="*/ 0 h 1128"/>
                        <a:gd name="T10" fmla="*/ 0 w 925"/>
                        <a:gd name="T11" fmla="*/ 0 h 1128"/>
                        <a:gd name="T12" fmla="*/ 0 w 925"/>
                        <a:gd name="T13" fmla="*/ 0 h 1128"/>
                        <a:gd name="T14" fmla="*/ 0 60000 65536"/>
                        <a:gd name="T15" fmla="*/ 0 60000 65536"/>
                        <a:gd name="T16" fmla="*/ 0 60000 65536"/>
                        <a:gd name="T17" fmla="*/ 0 60000 65536"/>
                        <a:gd name="T18" fmla="*/ 0 60000 65536"/>
                        <a:gd name="T19" fmla="*/ 0 60000 65536"/>
                        <a:gd name="T20" fmla="*/ 0 60000 65536"/>
                        <a:gd name="T21" fmla="*/ 0 w 925"/>
                        <a:gd name="T22" fmla="*/ 0 h 1128"/>
                        <a:gd name="T23" fmla="*/ 925 w 925"/>
                        <a:gd name="T24" fmla="*/ 1128 h 1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5" h="1128">
                          <a:moveTo>
                            <a:pt x="463" y="0"/>
                          </a:moveTo>
                          <a:lnTo>
                            <a:pt x="694" y="565"/>
                          </a:lnTo>
                          <a:lnTo>
                            <a:pt x="925" y="1128"/>
                          </a:lnTo>
                          <a:lnTo>
                            <a:pt x="463" y="1128"/>
                          </a:lnTo>
                          <a:lnTo>
                            <a:pt x="0" y="1128"/>
                          </a:lnTo>
                          <a:lnTo>
                            <a:pt x="232" y="565"/>
                          </a:lnTo>
                          <a:lnTo>
                            <a:pt x="463" y="0"/>
                          </a:lnTo>
                          <a:close/>
                        </a:path>
                      </a:pathLst>
                    </a:custGeom>
                    <a:solidFill>
                      <a:srgbClr val="72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19" name="Freeform 184"/>
                    <p:cNvSpPr>
                      <a:spLocks/>
                    </p:cNvSpPr>
                    <p:nvPr/>
                  </p:nvSpPr>
                  <p:spPr bwMode="auto">
                    <a:xfrm>
                      <a:off x="5102" y="1566"/>
                      <a:ext cx="44" cy="54"/>
                    </a:xfrm>
                    <a:custGeom>
                      <a:avLst/>
                      <a:gdLst>
                        <a:gd name="T0" fmla="*/ 0 w 925"/>
                        <a:gd name="T1" fmla="*/ 0 h 1128"/>
                        <a:gd name="T2" fmla="*/ 0 w 925"/>
                        <a:gd name="T3" fmla="*/ 0 h 1128"/>
                        <a:gd name="T4" fmla="*/ 0 w 925"/>
                        <a:gd name="T5" fmla="*/ 0 h 1128"/>
                        <a:gd name="T6" fmla="*/ 0 w 925"/>
                        <a:gd name="T7" fmla="*/ 0 h 1128"/>
                        <a:gd name="T8" fmla="*/ 0 w 925"/>
                        <a:gd name="T9" fmla="*/ 0 h 1128"/>
                        <a:gd name="T10" fmla="*/ 0 w 925"/>
                        <a:gd name="T11" fmla="*/ 0 h 1128"/>
                        <a:gd name="T12" fmla="*/ 0 w 925"/>
                        <a:gd name="T13" fmla="*/ 0 h 1128"/>
                        <a:gd name="T14" fmla="*/ 0 60000 65536"/>
                        <a:gd name="T15" fmla="*/ 0 60000 65536"/>
                        <a:gd name="T16" fmla="*/ 0 60000 65536"/>
                        <a:gd name="T17" fmla="*/ 0 60000 65536"/>
                        <a:gd name="T18" fmla="*/ 0 60000 65536"/>
                        <a:gd name="T19" fmla="*/ 0 60000 65536"/>
                        <a:gd name="T20" fmla="*/ 0 60000 65536"/>
                        <a:gd name="T21" fmla="*/ 0 w 925"/>
                        <a:gd name="T22" fmla="*/ 0 h 1128"/>
                        <a:gd name="T23" fmla="*/ 925 w 925"/>
                        <a:gd name="T24" fmla="*/ 1128 h 1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5" h="1128">
                          <a:moveTo>
                            <a:pt x="463" y="0"/>
                          </a:moveTo>
                          <a:lnTo>
                            <a:pt x="694" y="565"/>
                          </a:lnTo>
                          <a:lnTo>
                            <a:pt x="925" y="1128"/>
                          </a:lnTo>
                          <a:lnTo>
                            <a:pt x="463" y="1128"/>
                          </a:lnTo>
                          <a:lnTo>
                            <a:pt x="0" y="1128"/>
                          </a:lnTo>
                          <a:lnTo>
                            <a:pt x="232" y="565"/>
                          </a:lnTo>
                          <a:lnTo>
                            <a:pt x="463"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220" name="Freeform 185"/>
                    <p:cNvSpPr>
                      <a:spLocks/>
                    </p:cNvSpPr>
                    <p:nvPr/>
                  </p:nvSpPr>
                  <p:spPr bwMode="auto">
                    <a:xfrm>
                      <a:off x="5109" y="1193"/>
                      <a:ext cx="36" cy="161"/>
                    </a:xfrm>
                    <a:custGeom>
                      <a:avLst/>
                      <a:gdLst>
                        <a:gd name="T0" fmla="*/ 0 w 761"/>
                        <a:gd name="T1" fmla="*/ 0 h 3385"/>
                        <a:gd name="T2" fmla="*/ 0 w 761"/>
                        <a:gd name="T3" fmla="*/ 0 h 3385"/>
                        <a:gd name="T4" fmla="*/ 0 w 761"/>
                        <a:gd name="T5" fmla="*/ 0 h 3385"/>
                        <a:gd name="T6" fmla="*/ 0 w 761"/>
                        <a:gd name="T7" fmla="*/ 0 h 3385"/>
                        <a:gd name="T8" fmla="*/ 0 w 761"/>
                        <a:gd name="T9" fmla="*/ 0 h 3385"/>
                        <a:gd name="T10" fmla="*/ 0 w 761"/>
                        <a:gd name="T11" fmla="*/ 0 h 3385"/>
                        <a:gd name="T12" fmla="*/ 0 w 761"/>
                        <a:gd name="T13" fmla="*/ 0 h 3385"/>
                        <a:gd name="T14" fmla="*/ 0 w 761"/>
                        <a:gd name="T15" fmla="*/ 0 h 3385"/>
                        <a:gd name="T16" fmla="*/ 0 w 761"/>
                        <a:gd name="T17" fmla="*/ 0 h 3385"/>
                        <a:gd name="T18" fmla="*/ 0 w 761"/>
                        <a:gd name="T19" fmla="*/ 0 h 3385"/>
                        <a:gd name="T20" fmla="*/ 0 w 761"/>
                        <a:gd name="T21" fmla="*/ 0 h 3385"/>
                        <a:gd name="T22" fmla="*/ 0 w 761"/>
                        <a:gd name="T23" fmla="*/ 0 h 3385"/>
                        <a:gd name="T24" fmla="*/ 0 w 761"/>
                        <a:gd name="T25" fmla="*/ 0 h 3385"/>
                        <a:gd name="T26" fmla="*/ 0 w 761"/>
                        <a:gd name="T27" fmla="*/ 0 h 3385"/>
                        <a:gd name="T28" fmla="*/ 0 w 761"/>
                        <a:gd name="T29" fmla="*/ 0 h 3385"/>
                        <a:gd name="T30" fmla="*/ 0 w 761"/>
                        <a:gd name="T31" fmla="*/ 0 h 3385"/>
                        <a:gd name="T32" fmla="*/ 0 w 761"/>
                        <a:gd name="T33" fmla="*/ 0 h 3385"/>
                        <a:gd name="T34" fmla="*/ 0 w 761"/>
                        <a:gd name="T35" fmla="*/ 0 h 3385"/>
                        <a:gd name="T36" fmla="*/ 0 w 761"/>
                        <a:gd name="T37" fmla="*/ 0 h 3385"/>
                        <a:gd name="T38" fmla="*/ 0 w 761"/>
                        <a:gd name="T39" fmla="*/ 0 h 3385"/>
                        <a:gd name="T40" fmla="*/ 0 w 761"/>
                        <a:gd name="T41" fmla="*/ 0 h 3385"/>
                        <a:gd name="T42" fmla="*/ 0 w 761"/>
                        <a:gd name="T43" fmla="*/ 0 h 3385"/>
                        <a:gd name="T44" fmla="*/ 0 w 761"/>
                        <a:gd name="T45" fmla="*/ 0 h 3385"/>
                        <a:gd name="T46" fmla="*/ 0 w 761"/>
                        <a:gd name="T47" fmla="*/ 0 h 3385"/>
                        <a:gd name="T48" fmla="*/ 0 w 761"/>
                        <a:gd name="T49" fmla="*/ 0 h 3385"/>
                        <a:gd name="T50" fmla="*/ 0 w 761"/>
                        <a:gd name="T51" fmla="*/ 0 h 3385"/>
                        <a:gd name="T52" fmla="*/ 0 w 761"/>
                        <a:gd name="T53" fmla="*/ 0 h 3385"/>
                        <a:gd name="T54" fmla="*/ 0 w 761"/>
                        <a:gd name="T55" fmla="*/ 0 h 3385"/>
                        <a:gd name="T56" fmla="*/ 0 w 761"/>
                        <a:gd name="T57" fmla="*/ 0 h 3385"/>
                        <a:gd name="T58" fmla="*/ 0 w 761"/>
                        <a:gd name="T59" fmla="*/ 0 h 3385"/>
                        <a:gd name="T60" fmla="*/ 0 w 761"/>
                        <a:gd name="T61" fmla="*/ 0 h 3385"/>
                        <a:gd name="T62" fmla="*/ 0 w 761"/>
                        <a:gd name="T63" fmla="*/ 0 h 3385"/>
                        <a:gd name="T64" fmla="*/ 0 w 761"/>
                        <a:gd name="T65" fmla="*/ 0 h 3385"/>
                        <a:gd name="T66" fmla="*/ 0 w 761"/>
                        <a:gd name="T67" fmla="*/ 0 h 3385"/>
                        <a:gd name="T68" fmla="*/ 0 w 761"/>
                        <a:gd name="T69" fmla="*/ 0 h 3385"/>
                        <a:gd name="T70" fmla="*/ 0 w 761"/>
                        <a:gd name="T71" fmla="*/ 0 h 3385"/>
                        <a:gd name="T72" fmla="*/ 0 w 761"/>
                        <a:gd name="T73" fmla="*/ 0 h 3385"/>
                        <a:gd name="T74" fmla="*/ 0 w 761"/>
                        <a:gd name="T75" fmla="*/ 0 h 3385"/>
                        <a:gd name="T76" fmla="*/ 0 w 761"/>
                        <a:gd name="T77" fmla="*/ 0 h 3385"/>
                        <a:gd name="T78" fmla="*/ 0 w 761"/>
                        <a:gd name="T79" fmla="*/ 0 h 3385"/>
                        <a:gd name="T80" fmla="*/ 0 w 761"/>
                        <a:gd name="T81" fmla="*/ 0 h 3385"/>
                        <a:gd name="T82" fmla="*/ 0 w 761"/>
                        <a:gd name="T83" fmla="*/ 0 h 3385"/>
                        <a:gd name="T84" fmla="*/ 0 w 761"/>
                        <a:gd name="T85" fmla="*/ 0 h 3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61"/>
                        <a:gd name="T130" fmla="*/ 0 h 3385"/>
                        <a:gd name="T131" fmla="*/ 761 w 761"/>
                        <a:gd name="T132" fmla="*/ 3385 h 33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61" h="3385">
                          <a:moveTo>
                            <a:pt x="380" y="3385"/>
                          </a:moveTo>
                          <a:lnTo>
                            <a:pt x="400" y="3383"/>
                          </a:lnTo>
                          <a:lnTo>
                            <a:pt x="419" y="3377"/>
                          </a:lnTo>
                          <a:lnTo>
                            <a:pt x="439" y="3365"/>
                          </a:lnTo>
                          <a:lnTo>
                            <a:pt x="457" y="3351"/>
                          </a:lnTo>
                          <a:lnTo>
                            <a:pt x="476" y="3331"/>
                          </a:lnTo>
                          <a:lnTo>
                            <a:pt x="493" y="3309"/>
                          </a:lnTo>
                          <a:lnTo>
                            <a:pt x="511" y="3282"/>
                          </a:lnTo>
                          <a:lnTo>
                            <a:pt x="528" y="3252"/>
                          </a:lnTo>
                          <a:lnTo>
                            <a:pt x="545" y="3218"/>
                          </a:lnTo>
                          <a:lnTo>
                            <a:pt x="561" y="3181"/>
                          </a:lnTo>
                          <a:lnTo>
                            <a:pt x="578" y="3139"/>
                          </a:lnTo>
                          <a:lnTo>
                            <a:pt x="593" y="3095"/>
                          </a:lnTo>
                          <a:lnTo>
                            <a:pt x="608" y="3048"/>
                          </a:lnTo>
                          <a:lnTo>
                            <a:pt x="622" y="2998"/>
                          </a:lnTo>
                          <a:lnTo>
                            <a:pt x="636" y="2944"/>
                          </a:lnTo>
                          <a:lnTo>
                            <a:pt x="650" y="2889"/>
                          </a:lnTo>
                          <a:lnTo>
                            <a:pt x="662" y="2830"/>
                          </a:lnTo>
                          <a:lnTo>
                            <a:pt x="673" y="2768"/>
                          </a:lnTo>
                          <a:lnTo>
                            <a:pt x="685" y="2704"/>
                          </a:lnTo>
                          <a:lnTo>
                            <a:pt x="696" y="2638"/>
                          </a:lnTo>
                          <a:lnTo>
                            <a:pt x="705" y="2569"/>
                          </a:lnTo>
                          <a:lnTo>
                            <a:pt x="715" y="2498"/>
                          </a:lnTo>
                          <a:lnTo>
                            <a:pt x="724" y="2426"/>
                          </a:lnTo>
                          <a:lnTo>
                            <a:pt x="731" y="2350"/>
                          </a:lnTo>
                          <a:lnTo>
                            <a:pt x="738" y="2274"/>
                          </a:lnTo>
                          <a:lnTo>
                            <a:pt x="743" y="2194"/>
                          </a:lnTo>
                          <a:lnTo>
                            <a:pt x="749" y="2115"/>
                          </a:lnTo>
                          <a:lnTo>
                            <a:pt x="754" y="2032"/>
                          </a:lnTo>
                          <a:lnTo>
                            <a:pt x="757" y="1950"/>
                          </a:lnTo>
                          <a:lnTo>
                            <a:pt x="759" y="1865"/>
                          </a:lnTo>
                          <a:lnTo>
                            <a:pt x="761" y="1780"/>
                          </a:lnTo>
                          <a:lnTo>
                            <a:pt x="761" y="1692"/>
                          </a:lnTo>
                          <a:lnTo>
                            <a:pt x="761" y="1605"/>
                          </a:lnTo>
                          <a:lnTo>
                            <a:pt x="759" y="1520"/>
                          </a:lnTo>
                          <a:lnTo>
                            <a:pt x="757" y="1435"/>
                          </a:lnTo>
                          <a:lnTo>
                            <a:pt x="754" y="1353"/>
                          </a:lnTo>
                          <a:lnTo>
                            <a:pt x="749" y="1270"/>
                          </a:lnTo>
                          <a:lnTo>
                            <a:pt x="743" y="1191"/>
                          </a:lnTo>
                          <a:lnTo>
                            <a:pt x="738" y="1111"/>
                          </a:lnTo>
                          <a:lnTo>
                            <a:pt x="731" y="1035"/>
                          </a:lnTo>
                          <a:lnTo>
                            <a:pt x="724" y="960"/>
                          </a:lnTo>
                          <a:lnTo>
                            <a:pt x="715" y="887"/>
                          </a:lnTo>
                          <a:lnTo>
                            <a:pt x="705" y="816"/>
                          </a:lnTo>
                          <a:lnTo>
                            <a:pt x="696" y="747"/>
                          </a:lnTo>
                          <a:lnTo>
                            <a:pt x="685" y="681"/>
                          </a:lnTo>
                          <a:lnTo>
                            <a:pt x="673" y="617"/>
                          </a:lnTo>
                          <a:lnTo>
                            <a:pt x="662" y="555"/>
                          </a:lnTo>
                          <a:lnTo>
                            <a:pt x="650" y="496"/>
                          </a:lnTo>
                          <a:lnTo>
                            <a:pt x="636" y="441"/>
                          </a:lnTo>
                          <a:lnTo>
                            <a:pt x="622" y="387"/>
                          </a:lnTo>
                          <a:lnTo>
                            <a:pt x="608" y="338"/>
                          </a:lnTo>
                          <a:lnTo>
                            <a:pt x="593" y="290"/>
                          </a:lnTo>
                          <a:lnTo>
                            <a:pt x="578" y="246"/>
                          </a:lnTo>
                          <a:lnTo>
                            <a:pt x="561" y="204"/>
                          </a:lnTo>
                          <a:lnTo>
                            <a:pt x="545" y="167"/>
                          </a:lnTo>
                          <a:lnTo>
                            <a:pt x="528" y="133"/>
                          </a:lnTo>
                          <a:lnTo>
                            <a:pt x="511" y="103"/>
                          </a:lnTo>
                          <a:lnTo>
                            <a:pt x="493" y="77"/>
                          </a:lnTo>
                          <a:lnTo>
                            <a:pt x="476" y="54"/>
                          </a:lnTo>
                          <a:lnTo>
                            <a:pt x="457" y="34"/>
                          </a:lnTo>
                          <a:lnTo>
                            <a:pt x="439" y="20"/>
                          </a:lnTo>
                          <a:lnTo>
                            <a:pt x="419" y="8"/>
                          </a:lnTo>
                          <a:lnTo>
                            <a:pt x="400" y="2"/>
                          </a:lnTo>
                          <a:lnTo>
                            <a:pt x="380" y="0"/>
                          </a:lnTo>
                          <a:lnTo>
                            <a:pt x="360" y="2"/>
                          </a:lnTo>
                          <a:lnTo>
                            <a:pt x="342" y="8"/>
                          </a:lnTo>
                          <a:lnTo>
                            <a:pt x="322" y="20"/>
                          </a:lnTo>
                          <a:lnTo>
                            <a:pt x="304" y="34"/>
                          </a:lnTo>
                          <a:lnTo>
                            <a:pt x="285" y="54"/>
                          </a:lnTo>
                          <a:lnTo>
                            <a:pt x="268" y="77"/>
                          </a:lnTo>
                          <a:lnTo>
                            <a:pt x="249" y="103"/>
                          </a:lnTo>
                          <a:lnTo>
                            <a:pt x="233" y="133"/>
                          </a:lnTo>
                          <a:lnTo>
                            <a:pt x="215" y="167"/>
                          </a:lnTo>
                          <a:lnTo>
                            <a:pt x="199" y="204"/>
                          </a:lnTo>
                          <a:lnTo>
                            <a:pt x="183" y="246"/>
                          </a:lnTo>
                          <a:lnTo>
                            <a:pt x="168" y="290"/>
                          </a:lnTo>
                          <a:lnTo>
                            <a:pt x="152" y="338"/>
                          </a:lnTo>
                          <a:lnTo>
                            <a:pt x="138" y="387"/>
                          </a:lnTo>
                          <a:lnTo>
                            <a:pt x="125" y="441"/>
                          </a:lnTo>
                          <a:lnTo>
                            <a:pt x="111" y="496"/>
                          </a:lnTo>
                          <a:lnTo>
                            <a:pt x="99" y="555"/>
                          </a:lnTo>
                          <a:lnTo>
                            <a:pt x="86" y="617"/>
                          </a:lnTo>
                          <a:lnTo>
                            <a:pt x="75" y="681"/>
                          </a:lnTo>
                          <a:lnTo>
                            <a:pt x="65" y="747"/>
                          </a:lnTo>
                          <a:lnTo>
                            <a:pt x="55" y="816"/>
                          </a:lnTo>
                          <a:lnTo>
                            <a:pt x="45" y="887"/>
                          </a:lnTo>
                          <a:lnTo>
                            <a:pt x="37" y="960"/>
                          </a:lnTo>
                          <a:lnTo>
                            <a:pt x="30" y="1035"/>
                          </a:lnTo>
                          <a:lnTo>
                            <a:pt x="23" y="1111"/>
                          </a:lnTo>
                          <a:lnTo>
                            <a:pt x="16" y="1191"/>
                          </a:lnTo>
                          <a:lnTo>
                            <a:pt x="11" y="1270"/>
                          </a:lnTo>
                          <a:lnTo>
                            <a:pt x="7" y="1353"/>
                          </a:lnTo>
                          <a:lnTo>
                            <a:pt x="4" y="1435"/>
                          </a:lnTo>
                          <a:lnTo>
                            <a:pt x="2" y="1520"/>
                          </a:lnTo>
                          <a:lnTo>
                            <a:pt x="0" y="1605"/>
                          </a:lnTo>
                          <a:lnTo>
                            <a:pt x="0" y="1692"/>
                          </a:lnTo>
                          <a:lnTo>
                            <a:pt x="0" y="1780"/>
                          </a:lnTo>
                          <a:lnTo>
                            <a:pt x="2" y="1865"/>
                          </a:lnTo>
                          <a:lnTo>
                            <a:pt x="4" y="1950"/>
                          </a:lnTo>
                          <a:lnTo>
                            <a:pt x="7" y="2032"/>
                          </a:lnTo>
                          <a:lnTo>
                            <a:pt x="11" y="2115"/>
                          </a:lnTo>
                          <a:lnTo>
                            <a:pt x="16" y="2194"/>
                          </a:lnTo>
                          <a:lnTo>
                            <a:pt x="23" y="2274"/>
                          </a:lnTo>
                          <a:lnTo>
                            <a:pt x="30" y="2350"/>
                          </a:lnTo>
                          <a:lnTo>
                            <a:pt x="37" y="2426"/>
                          </a:lnTo>
                          <a:lnTo>
                            <a:pt x="45" y="2498"/>
                          </a:lnTo>
                          <a:lnTo>
                            <a:pt x="55" y="2569"/>
                          </a:lnTo>
                          <a:lnTo>
                            <a:pt x="65" y="2638"/>
                          </a:lnTo>
                          <a:lnTo>
                            <a:pt x="75" y="2704"/>
                          </a:lnTo>
                          <a:lnTo>
                            <a:pt x="86" y="2768"/>
                          </a:lnTo>
                          <a:lnTo>
                            <a:pt x="99" y="2830"/>
                          </a:lnTo>
                          <a:lnTo>
                            <a:pt x="111" y="2889"/>
                          </a:lnTo>
                          <a:lnTo>
                            <a:pt x="125" y="2944"/>
                          </a:lnTo>
                          <a:lnTo>
                            <a:pt x="138" y="2998"/>
                          </a:lnTo>
                          <a:lnTo>
                            <a:pt x="152" y="3048"/>
                          </a:lnTo>
                          <a:lnTo>
                            <a:pt x="168" y="3095"/>
                          </a:lnTo>
                          <a:lnTo>
                            <a:pt x="183" y="3139"/>
                          </a:lnTo>
                          <a:lnTo>
                            <a:pt x="199" y="3181"/>
                          </a:lnTo>
                          <a:lnTo>
                            <a:pt x="215" y="3218"/>
                          </a:lnTo>
                          <a:lnTo>
                            <a:pt x="233" y="3252"/>
                          </a:lnTo>
                          <a:lnTo>
                            <a:pt x="249" y="3282"/>
                          </a:lnTo>
                          <a:lnTo>
                            <a:pt x="268" y="3309"/>
                          </a:lnTo>
                          <a:lnTo>
                            <a:pt x="285" y="3331"/>
                          </a:lnTo>
                          <a:lnTo>
                            <a:pt x="304" y="3351"/>
                          </a:lnTo>
                          <a:lnTo>
                            <a:pt x="322" y="3365"/>
                          </a:lnTo>
                          <a:lnTo>
                            <a:pt x="342" y="3377"/>
                          </a:lnTo>
                          <a:lnTo>
                            <a:pt x="360" y="3383"/>
                          </a:lnTo>
                          <a:lnTo>
                            <a:pt x="380" y="33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21" name="Freeform 186"/>
                    <p:cNvSpPr>
                      <a:spLocks/>
                    </p:cNvSpPr>
                    <p:nvPr/>
                  </p:nvSpPr>
                  <p:spPr bwMode="auto">
                    <a:xfrm>
                      <a:off x="5109" y="1193"/>
                      <a:ext cx="36" cy="161"/>
                    </a:xfrm>
                    <a:custGeom>
                      <a:avLst/>
                      <a:gdLst>
                        <a:gd name="T0" fmla="*/ 0 w 761"/>
                        <a:gd name="T1" fmla="*/ 0 h 3385"/>
                        <a:gd name="T2" fmla="*/ 0 w 761"/>
                        <a:gd name="T3" fmla="*/ 0 h 3385"/>
                        <a:gd name="T4" fmla="*/ 0 w 761"/>
                        <a:gd name="T5" fmla="*/ 0 h 3385"/>
                        <a:gd name="T6" fmla="*/ 0 w 761"/>
                        <a:gd name="T7" fmla="*/ 0 h 3385"/>
                        <a:gd name="T8" fmla="*/ 0 w 761"/>
                        <a:gd name="T9" fmla="*/ 0 h 3385"/>
                        <a:gd name="T10" fmla="*/ 0 w 761"/>
                        <a:gd name="T11" fmla="*/ 0 h 3385"/>
                        <a:gd name="T12" fmla="*/ 0 w 761"/>
                        <a:gd name="T13" fmla="*/ 0 h 3385"/>
                        <a:gd name="T14" fmla="*/ 0 w 761"/>
                        <a:gd name="T15" fmla="*/ 0 h 3385"/>
                        <a:gd name="T16" fmla="*/ 0 w 761"/>
                        <a:gd name="T17" fmla="*/ 0 h 3385"/>
                        <a:gd name="T18" fmla="*/ 0 w 761"/>
                        <a:gd name="T19" fmla="*/ 0 h 3385"/>
                        <a:gd name="T20" fmla="*/ 0 w 761"/>
                        <a:gd name="T21" fmla="*/ 0 h 3385"/>
                        <a:gd name="T22" fmla="*/ 0 w 761"/>
                        <a:gd name="T23" fmla="*/ 0 h 3385"/>
                        <a:gd name="T24" fmla="*/ 0 w 761"/>
                        <a:gd name="T25" fmla="*/ 0 h 3385"/>
                        <a:gd name="T26" fmla="*/ 0 w 761"/>
                        <a:gd name="T27" fmla="*/ 0 h 3385"/>
                        <a:gd name="T28" fmla="*/ 0 w 761"/>
                        <a:gd name="T29" fmla="*/ 0 h 3385"/>
                        <a:gd name="T30" fmla="*/ 0 w 761"/>
                        <a:gd name="T31" fmla="*/ 0 h 3385"/>
                        <a:gd name="T32" fmla="*/ 0 w 761"/>
                        <a:gd name="T33" fmla="*/ 0 h 3385"/>
                        <a:gd name="T34" fmla="*/ 0 w 761"/>
                        <a:gd name="T35" fmla="*/ 0 h 3385"/>
                        <a:gd name="T36" fmla="*/ 0 w 761"/>
                        <a:gd name="T37" fmla="*/ 0 h 3385"/>
                        <a:gd name="T38" fmla="*/ 0 w 761"/>
                        <a:gd name="T39" fmla="*/ 0 h 3385"/>
                        <a:gd name="T40" fmla="*/ 0 w 761"/>
                        <a:gd name="T41" fmla="*/ 0 h 3385"/>
                        <a:gd name="T42" fmla="*/ 0 w 761"/>
                        <a:gd name="T43" fmla="*/ 0 h 3385"/>
                        <a:gd name="T44" fmla="*/ 0 w 761"/>
                        <a:gd name="T45" fmla="*/ 0 h 3385"/>
                        <a:gd name="T46" fmla="*/ 0 w 761"/>
                        <a:gd name="T47" fmla="*/ 0 h 3385"/>
                        <a:gd name="T48" fmla="*/ 0 w 761"/>
                        <a:gd name="T49" fmla="*/ 0 h 3385"/>
                        <a:gd name="T50" fmla="*/ 0 w 761"/>
                        <a:gd name="T51" fmla="*/ 0 h 3385"/>
                        <a:gd name="T52" fmla="*/ 0 w 761"/>
                        <a:gd name="T53" fmla="*/ 0 h 3385"/>
                        <a:gd name="T54" fmla="*/ 0 w 761"/>
                        <a:gd name="T55" fmla="*/ 0 h 3385"/>
                        <a:gd name="T56" fmla="*/ 0 w 761"/>
                        <a:gd name="T57" fmla="*/ 0 h 3385"/>
                        <a:gd name="T58" fmla="*/ 0 w 761"/>
                        <a:gd name="T59" fmla="*/ 0 h 3385"/>
                        <a:gd name="T60" fmla="*/ 0 w 761"/>
                        <a:gd name="T61" fmla="*/ 0 h 3385"/>
                        <a:gd name="T62" fmla="*/ 0 w 761"/>
                        <a:gd name="T63" fmla="*/ 0 h 3385"/>
                        <a:gd name="T64" fmla="*/ 0 w 761"/>
                        <a:gd name="T65" fmla="*/ 0 h 3385"/>
                        <a:gd name="T66" fmla="*/ 0 w 761"/>
                        <a:gd name="T67" fmla="*/ 0 h 3385"/>
                        <a:gd name="T68" fmla="*/ 0 w 761"/>
                        <a:gd name="T69" fmla="*/ 0 h 3385"/>
                        <a:gd name="T70" fmla="*/ 0 w 761"/>
                        <a:gd name="T71" fmla="*/ 0 h 3385"/>
                        <a:gd name="T72" fmla="*/ 0 w 761"/>
                        <a:gd name="T73" fmla="*/ 0 h 3385"/>
                        <a:gd name="T74" fmla="*/ 0 w 761"/>
                        <a:gd name="T75" fmla="*/ 0 h 3385"/>
                        <a:gd name="T76" fmla="*/ 0 w 761"/>
                        <a:gd name="T77" fmla="*/ 0 h 3385"/>
                        <a:gd name="T78" fmla="*/ 0 w 761"/>
                        <a:gd name="T79" fmla="*/ 0 h 3385"/>
                        <a:gd name="T80" fmla="*/ 0 w 761"/>
                        <a:gd name="T81" fmla="*/ 0 h 3385"/>
                        <a:gd name="T82" fmla="*/ 0 w 761"/>
                        <a:gd name="T83" fmla="*/ 0 h 3385"/>
                        <a:gd name="T84" fmla="*/ 0 w 761"/>
                        <a:gd name="T85" fmla="*/ 0 h 3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61"/>
                        <a:gd name="T130" fmla="*/ 0 h 3385"/>
                        <a:gd name="T131" fmla="*/ 761 w 761"/>
                        <a:gd name="T132" fmla="*/ 3385 h 33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61" h="3385">
                          <a:moveTo>
                            <a:pt x="380" y="3385"/>
                          </a:moveTo>
                          <a:lnTo>
                            <a:pt x="400" y="3383"/>
                          </a:lnTo>
                          <a:lnTo>
                            <a:pt x="419" y="3377"/>
                          </a:lnTo>
                          <a:lnTo>
                            <a:pt x="439" y="3365"/>
                          </a:lnTo>
                          <a:lnTo>
                            <a:pt x="457" y="3351"/>
                          </a:lnTo>
                          <a:lnTo>
                            <a:pt x="476" y="3331"/>
                          </a:lnTo>
                          <a:lnTo>
                            <a:pt x="493" y="3309"/>
                          </a:lnTo>
                          <a:lnTo>
                            <a:pt x="511" y="3282"/>
                          </a:lnTo>
                          <a:lnTo>
                            <a:pt x="528" y="3252"/>
                          </a:lnTo>
                          <a:lnTo>
                            <a:pt x="545" y="3218"/>
                          </a:lnTo>
                          <a:lnTo>
                            <a:pt x="561" y="3181"/>
                          </a:lnTo>
                          <a:lnTo>
                            <a:pt x="578" y="3139"/>
                          </a:lnTo>
                          <a:lnTo>
                            <a:pt x="593" y="3095"/>
                          </a:lnTo>
                          <a:lnTo>
                            <a:pt x="608" y="3048"/>
                          </a:lnTo>
                          <a:lnTo>
                            <a:pt x="622" y="2998"/>
                          </a:lnTo>
                          <a:lnTo>
                            <a:pt x="636" y="2944"/>
                          </a:lnTo>
                          <a:lnTo>
                            <a:pt x="650" y="2889"/>
                          </a:lnTo>
                          <a:lnTo>
                            <a:pt x="662" y="2830"/>
                          </a:lnTo>
                          <a:lnTo>
                            <a:pt x="673" y="2768"/>
                          </a:lnTo>
                          <a:lnTo>
                            <a:pt x="685" y="2704"/>
                          </a:lnTo>
                          <a:lnTo>
                            <a:pt x="696" y="2638"/>
                          </a:lnTo>
                          <a:lnTo>
                            <a:pt x="705" y="2569"/>
                          </a:lnTo>
                          <a:lnTo>
                            <a:pt x="715" y="2498"/>
                          </a:lnTo>
                          <a:lnTo>
                            <a:pt x="724" y="2426"/>
                          </a:lnTo>
                          <a:lnTo>
                            <a:pt x="731" y="2350"/>
                          </a:lnTo>
                          <a:lnTo>
                            <a:pt x="738" y="2274"/>
                          </a:lnTo>
                          <a:lnTo>
                            <a:pt x="743" y="2194"/>
                          </a:lnTo>
                          <a:lnTo>
                            <a:pt x="749" y="2115"/>
                          </a:lnTo>
                          <a:lnTo>
                            <a:pt x="754" y="2032"/>
                          </a:lnTo>
                          <a:lnTo>
                            <a:pt x="757" y="1950"/>
                          </a:lnTo>
                          <a:lnTo>
                            <a:pt x="759" y="1865"/>
                          </a:lnTo>
                          <a:lnTo>
                            <a:pt x="761" y="1780"/>
                          </a:lnTo>
                          <a:lnTo>
                            <a:pt x="761" y="1692"/>
                          </a:lnTo>
                          <a:lnTo>
                            <a:pt x="761" y="1605"/>
                          </a:lnTo>
                          <a:lnTo>
                            <a:pt x="759" y="1520"/>
                          </a:lnTo>
                          <a:lnTo>
                            <a:pt x="757" y="1435"/>
                          </a:lnTo>
                          <a:lnTo>
                            <a:pt x="754" y="1353"/>
                          </a:lnTo>
                          <a:lnTo>
                            <a:pt x="749" y="1270"/>
                          </a:lnTo>
                          <a:lnTo>
                            <a:pt x="743" y="1191"/>
                          </a:lnTo>
                          <a:lnTo>
                            <a:pt x="738" y="1111"/>
                          </a:lnTo>
                          <a:lnTo>
                            <a:pt x="731" y="1035"/>
                          </a:lnTo>
                          <a:lnTo>
                            <a:pt x="724" y="960"/>
                          </a:lnTo>
                          <a:lnTo>
                            <a:pt x="715" y="887"/>
                          </a:lnTo>
                          <a:lnTo>
                            <a:pt x="705" y="816"/>
                          </a:lnTo>
                          <a:lnTo>
                            <a:pt x="696" y="747"/>
                          </a:lnTo>
                          <a:lnTo>
                            <a:pt x="685" y="681"/>
                          </a:lnTo>
                          <a:lnTo>
                            <a:pt x="673" y="617"/>
                          </a:lnTo>
                          <a:lnTo>
                            <a:pt x="662" y="555"/>
                          </a:lnTo>
                          <a:lnTo>
                            <a:pt x="650" y="496"/>
                          </a:lnTo>
                          <a:lnTo>
                            <a:pt x="636" y="441"/>
                          </a:lnTo>
                          <a:lnTo>
                            <a:pt x="622" y="387"/>
                          </a:lnTo>
                          <a:lnTo>
                            <a:pt x="608" y="338"/>
                          </a:lnTo>
                          <a:lnTo>
                            <a:pt x="593" y="290"/>
                          </a:lnTo>
                          <a:lnTo>
                            <a:pt x="578" y="246"/>
                          </a:lnTo>
                          <a:lnTo>
                            <a:pt x="561" y="204"/>
                          </a:lnTo>
                          <a:lnTo>
                            <a:pt x="545" y="167"/>
                          </a:lnTo>
                          <a:lnTo>
                            <a:pt x="528" y="133"/>
                          </a:lnTo>
                          <a:lnTo>
                            <a:pt x="511" y="103"/>
                          </a:lnTo>
                          <a:lnTo>
                            <a:pt x="493" y="77"/>
                          </a:lnTo>
                          <a:lnTo>
                            <a:pt x="476" y="54"/>
                          </a:lnTo>
                          <a:lnTo>
                            <a:pt x="457" y="34"/>
                          </a:lnTo>
                          <a:lnTo>
                            <a:pt x="439" y="20"/>
                          </a:lnTo>
                          <a:lnTo>
                            <a:pt x="419" y="8"/>
                          </a:lnTo>
                          <a:lnTo>
                            <a:pt x="400" y="2"/>
                          </a:lnTo>
                          <a:lnTo>
                            <a:pt x="380" y="0"/>
                          </a:lnTo>
                          <a:lnTo>
                            <a:pt x="360" y="2"/>
                          </a:lnTo>
                          <a:lnTo>
                            <a:pt x="342" y="8"/>
                          </a:lnTo>
                          <a:lnTo>
                            <a:pt x="322" y="20"/>
                          </a:lnTo>
                          <a:lnTo>
                            <a:pt x="304" y="34"/>
                          </a:lnTo>
                          <a:lnTo>
                            <a:pt x="285" y="54"/>
                          </a:lnTo>
                          <a:lnTo>
                            <a:pt x="268" y="77"/>
                          </a:lnTo>
                          <a:lnTo>
                            <a:pt x="249" y="103"/>
                          </a:lnTo>
                          <a:lnTo>
                            <a:pt x="233" y="133"/>
                          </a:lnTo>
                          <a:lnTo>
                            <a:pt x="215" y="167"/>
                          </a:lnTo>
                          <a:lnTo>
                            <a:pt x="199" y="204"/>
                          </a:lnTo>
                          <a:lnTo>
                            <a:pt x="183" y="246"/>
                          </a:lnTo>
                          <a:lnTo>
                            <a:pt x="168" y="290"/>
                          </a:lnTo>
                          <a:lnTo>
                            <a:pt x="152" y="338"/>
                          </a:lnTo>
                          <a:lnTo>
                            <a:pt x="138" y="387"/>
                          </a:lnTo>
                          <a:lnTo>
                            <a:pt x="125" y="441"/>
                          </a:lnTo>
                          <a:lnTo>
                            <a:pt x="111" y="496"/>
                          </a:lnTo>
                          <a:lnTo>
                            <a:pt x="99" y="555"/>
                          </a:lnTo>
                          <a:lnTo>
                            <a:pt x="86" y="617"/>
                          </a:lnTo>
                          <a:lnTo>
                            <a:pt x="75" y="681"/>
                          </a:lnTo>
                          <a:lnTo>
                            <a:pt x="65" y="747"/>
                          </a:lnTo>
                          <a:lnTo>
                            <a:pt x="55" y="816"/>
                          </a:lnTo>
                          <a:lnTo>
                            <a:pt x="45" y="887"/>
                          </a:lnTo>
                          <a:lnTo>
                            <a:pt x="37" y="960"/>
                          </a:lnTo>
                          <a:lnTo>
                            <a:pt x="30" y="1035"/>
                          </a:lnTo>
                          <a:lnTo>
                            <a:pt x="23" y="1111"/>
                          </a:lnTo>
                          <a:lnTo>
                            <a:pt x="16" y="1191"/>
                          </a:lnTo>
                          <a:lnTo>
                            <a:pt x="11" y="1270"/>
                          </a:lnTo>
                          <a:lnTo>
                            <a:pt x="7" y="1353"/>
                          </a:lnTo>
                          <a:lnTo>
                            <a:pt x="4" y="1435"/>
                          </a:lnTo>
                          <a:lnTo>
                            <a:pt x="2" y="1520"/>
                          </a:lnTo>
                          <a:lnTo>
                            <a:pt x="0" y="1605"/>
                          </a:lnTo>
                          <a:lnTo>
                            <a:pt x="0" y="1692"/>
                          </a:lnTo>
                          <a:lnTo>
                            <a:pt x="0" y="1780"/>
                          </a:lnTo>
                          <a:lnTo>
                            <a:pt x="2" y="1865"/>
                          </a:lnTo>
                          <a:lnTo>
                            <a:pt x="4" y="1950"/>
                          </a:lnTo>
                          <a:lnTo>
                            <a:pt x="7" y="2032"/>
                          </a:lnTo>
                          <a:lnTo>
                            <a:pt x="11" y="2115"/>
                          </a:lnTo>
                          <a:lnTo>
                            <a:pt x="16" y="2194"/>
                          </a:lnTo>
                          <a:lnTo>
                            <a:pt x="23" y="2274"/>
                          </a:lnTo>
                          <a:lnTo>
                            <a:pt x="30" y="2350"/>
                          </a:lnTo>
                          <a:lnTo>
                            <a:pt x="37" y="2426"/>
                          </a:lnTo>
                          <a:lnTo>
                            <a:pt x="45" y="2498"/>
                          </a:lnTo>
                          <a:lnTo>
                            <a:pt x="55" y="2569"/>
                          </a:lnTo>
                          <a:lnTo>
                            <a:pt x="65" y="2638"/>
                          </a:lnTo>
                          <a:lnTo>
                            <a:pt x="75" y="2704"/>
                          </a:lnTo>
                          <a:lnTo>
                            <a:pt x="86" y="2768"/>
                          </a:lnTo>
                          <a:lnTo>
                            <a:pt x="99" y="2830"/>
                          </a:lnTo>
                          <a:lnTo>
                            <a:pt x="111" y="2889"/>
                          </a:lnTo>
                          <a:lnTo>
                            <a:pt x="125" y="2944"/>
                          </a:lnTo>
                          <a:lnTo>
                            <a:pt x="138" y="2998"/>
                          </a:lnTo>
                          <a:lnTo>
                            <a:pt x="152" y="3048"/>
                          </a:lnTo>
                          <a:lnTo>
                            <a:pt x="168" y="3095"/>
                          </a:lnTo>
                          <a:lnTo>
                            <a:pt x="183" y="3139"/>
                          </a:lnTo>
                          <a:lnTo>
                            <a:pt x="199" y="3181"/>
                          </a:lnTo>
                          <a:lnTo>
                            <a:pt x="215" y="3218"/>
                          </a:lnTo>
                          <a:lnTo>
                            <a:pt x="233" y="3252"/>
                          </a:lnTo>
                          <a:lnTo>
                            <a:pt x="249" y="3282"/>
                          </a:lnTo>
                          <a:lnTo>
                            <a:pt x="268" y="3309"/>
                          </a:lnTo>
                          <a:lnTo>
                            <a:pt x="285" y="3331"/>
                          </a:lnTo>
                          <a:lnTo>
                            <a:pt x="304" y="3351"/>
                          </a:lnTo>
                          <a:lnTo>
                            <a:pt x="322" y="3365"/>
                          </a:lnTo>
                          <a:lnTo>
                            <a:pt x="342" y="3377"/>
                          </a:lnTo>
                          <a:lnTo>
                            <a:pt x="360" y="3383"/>
                          </a:lnTo>
                          <a:lnTo>
                            <a:pt x="380" y="3385"/>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222" name="Freeform 187"/>
                    <p:cNvSpPr>
                      <a:spLocks/>
                    </p:cNvSpPr>
                    <p:nvPr/>
                  </p:nvSpPr>
                  <p:spPr bwMode="auto">
                    <a:xfrm>
                      <a:off x="5103" y="1209"/>
                      <a:ext cx="47" cy="109"/>
                    </a:xfrm>
                    <a:custGeom>
                      <a:avLst/>
                      <a:gdLst>
                        <a:gd name="T0" fmla="*/ 0 w 979"/>
                        <a:gd name="T1" fmla="*/ 0 h 2307"/>
                        <a:gd name="T2" fmla="*/ 0 w 979"/>
                        <a:gd name="T3" fmla="*/ 0 h 2307"/>
                        <a:gd name="T4" fmla="*/ 0 w 979"/>
                        <a:gd name="T5" fmla="*/ 0 h 2307"/>
                        <a:gd name="T6" fmla="*/ 0 w 979"/>
                        <a:gd name="T7" fmla="*/ 0 h 2307"/>
                        <a:gd name="T8" fmla="*/ 0 w 979"/>
                        <a:gd name="T9" fmla="*/ 0 h 2307"/>
                        <a:gd name="T10" fmla="*/ 0 w 979"/>
                        <a:gd name="T11" fmla="*/ 0 h 2307"/>
                        <a:gd name="T12" fmla="*/ 0 w 979"/>
                        <a:gd name="T13" fmla="*/ 0 h 2307"/>
                        <a:gd name="T14" fmla="*/ 0 w 979"/>
                        <a:gd name="T15" fmla="*/ 0 h 2307"/>
                        <a:gd name="T16" fmla="*/ 0 w 979"/>
                        <a:gd name="T17" fmla="*/ 0 h 2307"/>
                        <a:gd name="T18" fmla="*/ 0 w 979"/>
                        <a:gd name="T19" fmla="*/ 0 h 2307"/>
                        <a:gd name="T20" fmla="*/ 0 w 979"/>
                        <a:gd name="T21" fmla="*/ 0 h 2307"/>
                        <a:gd name="T22" fmla="*/ 0 w 979"/>
                        <a:gd name="T23" fmla="*/ 0 h 2307"/>
                        <a:gd name="T24" fmla="*/ 0 w 979"/>
                        <a:gd name="T25" fmla="*/ 0 h 2307"/>
                        <a:gd name="T26" fmla="*/ 0 w 979"/>
                        <a:gd name="T27" fmla="*/ 0 h 2307"/>
                        <a:gd name="T28" fmla="*/ 0 w 979"/>
                        <a:gd name="T29" fmla="*/ 0 h 23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9"/>
                        <a:gd name="T46" fmla="*/ 0 h 2307"/>
                        <a:gd name="T47" fmla="*/ 979 w 979"/>
                        <a:gd name="T48" fmla="*/ 2307 h 23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9" h="2307">
                          <a:moveTo>
                            <a:pt x="489" y="2307"/>
                          </a:moveTo>
                          <a:lnTo>
                            <a:pt x="686" y="2079"/>
                          </a:lnTo>
                          <a:lnTo>
                            <a:pt x="882" y="1850"/>
                          </a:lnTo>
                          <a:lnTo>
                            <a:pt x="931" y="1336"/>
                          </a:lnTo>
                          <a:lnTo>
                            <a:pt x="979" y="823"/>
                          </a:lnTo>
                          <a:lnTo>
                            <a:pt x="843" y="412"/>
                          </a:lnTo>
                          <a:lnTo>
                            <a:pt x="707" y="0"/>
                          </a:lnTo>
                          <a:lnTo>
                            <a:pt x="489" y="0"/>
                          </a:lnTo>
                          <a:lnTo>
                            <a:pt x="272" y="0"/>
                          </a:lnTo>
                          <a:lnTo>
                            <a:pt x="136" y="412"/>
                          </a:lnTo>
                          <a:lnTo>
                            <a:pt x="0" y="823"/>
                          </a:lnTo>
                          <a:lnTo>
                            <a:pt x="48" y="1336"/>
                          </a:lnTo>
                          <a:lnTo>
                            <a:pt x="97" y="1850"/>
                          </a:lnTo>
                          <a:lnTo>
                            <a:pt x="293" y="2079"/>
                          </a:lnTo>
                          <a:lnTo>
                            <a:pt x="489" y="23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23" name="Freeform 188"/>
                    <p:cNvSpPr>
                      <a:spLocks/>
                    </p:cNvSpPr>
                    <p:nvPr/>
                  </p:nvSpPr>
                  <p:spPr bwMode="auto">
                    <a:xfrm>
                      <a:off x="5103" y="1209"/>
                      <a:ext cx="47" cy="109"/>
                    </a:xfrm>
                    <a:custGeom>
                      <a:avLst/>
                      <a:gdLst>
                        <a:gd name="T0" fmla="*/ 0 w 979"/>
                        <a:gd name="T1" fmla="*/ 0 h 2307"/>
                        <a:gd name="T2" fmla="*/ 0 w 979"/>
                        <a:gd name="T3" fmla="*/ 0 h 2307"/>
                        <a:gd name="T4" fmla="*/ 0 w 979"/>
                        <a:gd name="T5" fmla="*/ 0 h 2307"/>
                        <a:gd name="T6" fmla="*/ 0 w 979"/>
                        <a:gd name="T7" fmla="*/ 0 h 2307"/>
                        <a:gd name="T8" fmla="*/ 0 w 979"/>
                        <a:gd name="T9" fmla="*/ 0 h 2307"/>
                        <a:gd name="T10" fmla="*/ 0 w 979"/>
                        <a:gd name="T11" fmla="*/ 0 h 2307"/>
                        <a:gd name="T12" fmla="*/ 0 w 979"/>
                        <a:gd name="T13" fmla="*/ 0 h 2307"/>
                        <a:gd name="T14" fmla="*/ 0 w 979"/>
                        <a:gd name="T15" fmla="*/ 0 h 2307"/>
                        <a:gd name="T16" fmla="*/ 0 w 979"/>
                        <a:gd name="T17" fmla="*/ 0 h 2307"/>
                        <a:gd name="T18" fmla="*/ 0 w 979"/>
                        <a:gd name="T19" fmla="*/ 0 h 2307"/>
                        <a:gd name="T20" fmla="*/ 0 w 979"/>
                        <a:gd name="T21" fmla="*/ 0 h 2307"/>
                        <a:gd name="T22" fmla="*/ 0 w 979"/>
                        <a:gd name="T23" fmla="*/ 0 h 2307"/>
                        <a:gd name="T24" fmla="*/ 0 w 979"/>
                        <a:gd name="T25" fmla="*/ 0 h 2307"/>
                        <a:gd name="T26" fmla="*/ 0 w 979"/>
                        <a:gd name="T27" fmla="*/ 0 h 2307"/>
                        <a:gd name="T28" fmla="*/ 0 w 979"/>
                        <a:gd name="T29" fmla="*/ 0 h 23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9"/>
                        <a:gd name="T46" fmla="*/ 0 h 2307"/>
                        <a:gd name="T47" fmla="*/ 979 w 979"/>
                        <a:gd name="T48" fmla="*/ 2307 h 23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9" h="2307">
                          <a:moveTo>
                            <a:pt x="489" y="2307"/>
                          </a:moveTo>
                          <a:lnTo>
                            <a:pt x="686" y="2079"/>
                          </a:lnTo>
                          <a:lnTo>
                            <a:pt x="882" y="1850"/>
                          </a:lnTo>
                          <a:lnTo>
                            <a:pt x="931" y="1336"/>
                          </a:lnTo>
                          <a:lnTo>
                            <a:pt x="979" y="823"/>
                          </a:lnTo>
                          <a:lnTo>
                            <a:pt x="843" y="412"/>
                          </a:lnTo>
                          <a:lnTo>
                            <a:pt x="707" y="0"/>
                          </a:lnTo>
                          <a:lnTo>
                            <a:pt x="489" y="0"/>
                          </a:lnTo>
                          <a:lnTo>
                            <a:pt x="272" y="0"/>
                          </a:lnTo>
                          <a:lnTo>
                            <a:pt x="136" y="412"/>
                          </a:lnTo>
                          <a:lnTo>
                            <a:pt x="0" y="823"/>
                          </a:lnTo>
                          <a:lnTo>
                            <a:pt x="48" y="1336"/>
                          </a:lnTo>
                          <a:lnTo>
                            <a:pt x="97" y="1850"/>
                          </a:lnTo>
                          <a:lnTo>
                            <a:pt x="293" y="2079"/>
                          </a:lnTo>
                          <a:lnTo>
                            <a:pt x="489" y="2307"/>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224" name="Rectangle 189"/>
                    <p:cNvSpPr>
                      <a:spLocks noChangeArrowheads="1"/>
                    </p:cNvSpPr>
                    <p:nvPr/>
                  </p:nvSpPr>
                  <p:spPr bwMode="auto">
                    <a:xfrm>
                      <a:off x="5103" y="1303"/>
                      <a:ext cx="47" cy="1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25" name="Rectangle 190"/>
                    <p:cNvSpPr>
                      <a:spLocks noChangeArrowheads="1"/>
                    </p:cNvSpPr>
                    <p:nvPr/>
                  </p:nvSpPr>
                  <p:spPr bwMode="auto">
                    <a:xfrm>
                      <a:off x="5103" y="1303"/>
                      <a:ext cx="47" cy="179"/>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226" name="Rectangle 191"/>
                    <p:cNvSpPr>
                      <a:spLocks noChangeArrowheads="1"/>
                    </p:cNvSpPr>
                    <p:nvPr/>
                  </p:nvSpPr>
                  <p:spPr bwMode="auto">
                    <a:xfrm>
                      <a:off x="5103" y="1248"/>
                      <a:ext cx="4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27" name="Rectangle 192"/>
                    <p:cNvSpPr>
                      <a:spLocks noChangeArrowheads="1"/>
                    </p:cNvSpPr>
                    <p:nvPr/>
                  </p:nvSpPr>
                  <p:spPr bwMode="auto">
                    <a:xfrm>
                      <a:off x="5103" y="1248"/>
                      <a:ext cx="47" cy="5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228" name="Rectangle 193"/>
                    <p:cNvSpPr>
                      <a:spLocks noChangeArrowheads="1"/>
                    </p:cNvSpPr>
                    <p:nvPr/>
                  </p:nvSpPr>
                  <p:spPr bwMode="auto">
                    <a:xfrm>
                      <a:off x="5104" y="1595"/>
                      <a:ext cx="46"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29" name="Rectangle 194"/>
                    <p:cNvSpPr>
                      <a:spLocks noChangeArrowheads="1"/>
                    </p:cNvSpPr>
                    <p:nvPr/>
                  </p:nvSpPr>
                  <p:spPr bwMode="auto">
                    <a:xfrm>
                      <a:off x="5104" y="1595"/>
                      <a:ext cx="46" cy="8"/>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230" name="Rectangle 195"/>
                    <p:cNvSpPr>
                      <a:spLocks noChangeArrowheads="1"/>
                    </p:cNvSpPr>
                    <p:nvPr/>
                  </p:nvSpPr>
                  <p:spPr bwMode="auto">
                    <a:xfrm>
                      <a:off x="5103" y="1482"/>
                      <a:ext cx="47" cy="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31" name="Rectangle 196"/>
                    <p:cNvSpPr>
                      <a:spLocks noChangeArrowheads="1"/>
                    </p:cNvSpPr>
                    <p:nvPr/>
                  </p:nvSpPr>
                  <p:spPr bwMode="auto">
                    <a:xfrm>
                      <a:off x="5103" y="1482"/>
                      <a:ext cx="47" cy="113"/>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232" name="Freeform 197"/>
                    <p:cNvSpPr>
                      <a:spLocks/>
                    </p:cNvSpPr>
                    <p:nvPr/>
                  </p:nvSpPr>
                  <p:spPr bwMode="auto">
                    <a:xfrm>
                      <a:off x="5139" y="1136"/>
                      <a:ext cx="1" cy="8"/>
                    </a:xfrm>
                    <a:custGeom>
                      <a:avLst/>
                      <a:gdLst>
                        <a:gd name="T0" fmla="*/ 0 w 31"/>
                        <a:gd name="T1" fmla="*/ 0 h 176"/>
                        <a:gd name="T2" fmla="*/ 0 w 31"/>
                        <a:gd name="T3" fmla="*/ 0 h 176"/>
                        <a:gd name="T4" fmla="*/ 0 w 31"/>
                        <a:gd name="T5" fmla="*/ 0 h 176"/>
                        <a:gd name="T6" fmla="*/ 0 w 31"/>
                        <a:gd name="T7" fmla="*/ 0 h 176"/>
                        <a:gd name="T8" fmla="*/ 0 60000 65536"/>
                        <a:gd name="T9" fmla="*/ 0 60000 65536"/>
                        <a:gd name="T10" fmla="*/ 0 60000 65536"/>
                        <a:gd name="T11" fmla="*/ 0 60000 65536"/>
                        <a:gd name="T12" fmla="*/ 0 w 31"/>
                        <a:gd name="T13" fmla="*/ 0 h 176"/>
                        <a:gd name="T14" fmla="*/ 31 w 31"/>
                        <a:gd name="T15" fmla="*/ 176 h 176"/>
                      </a:gdLst>
                      <a:ahLst/>
                      <a:cxnLst>
                        <a:cxn ang="T8">
                          <a:pos x="T0" y="T1"/>
                        </a:cxn>
                        <a:cxn ang="T9">
                          <a:pos x="T2" y="T3"/>
                        </a:cxn>
                        <a:cxn ang="T10">
                          <a:pos x="T4" y="T5"/>
                        </a:cxn>
                        <a:cxn ang="T11">
                          <a:pos x="T6" y="T7"/>
                        </a:cxn>
                      </a:cxnLst>
                      <a:rect l="T12" t="T13" r="T14" b="T15"/>
                      <a:pathLst>
                        <a:path w="31" h="176">
                          <a:moveTo>
                            <a:pt x="31" y="0"/>
                          </a:moveTo>
                          <a:lnTo>
                            <a:pt x="31" y="176"/>
                          </a:lnTo>
                          <a:lnTo>
                            <a:pt x="0" y="143"/>
                          </a:lnTo>
                          <a:lnTo>
                            <a:pt x="31" y="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33" name="Freeform 198"/>
                    <p:cNvSpPr>
                      <a:spLocks/>
                    </p:cNvSpPr>
                    <p:nvPr/>
                  </p:nvSpPr>
                  <p:spPr bwMode="auto">
                    <a:xfrm>
                      <a:off x="5139" y="1129"/>
                      <a:ext cx="3" cy="17"/>
                    </a:xfrm>
                    <a:custGeom>
                      <a:avLst/>
                      <a:gdLst>
                        <a:gd name="T0" fmla="*/ 0 w 62"/>
                        <a:gd name="T1" fmla="*/ 0 h 350"/>
                        <a:gd name="T2" fmla="*/ 0 w 62"/>
                        <a:gd name="T3" fmla="*/ 0 h 350"/>
                        <a:gd name="T4" fmla="*/ 0 w 62"/>
                        <a:gd name="T5" fmla="*/ 0 h 350"/>
                        <a:gd name="T6" fmla="*/ 0 w 62"/>
                        <a:gd name="T7" fmla="*/ 0 h 350"/>
                        <a:gd name="T8" fmla="*/ 0 60000 65536"/>
                        <a:gd name="T9" fmla="*/ 0 60000 65536"/>
                        <a:gd name="T10" fmla="*/ 0 60000 65536"/>
                        <a:gd name="T11" fmla="*/ 0 60000 65536"/>
                        <a:gd name="T12" fmla="*/ 0 w 62"/>
                        <a:gd name="T13" fmla="*/ 0 h 350"/>
                        <a:gd name="T14" fmla="*/ 62 w 62"/>
                        <a:gd name="T15" fmla="*/ 350 h 350"/>
                      </a:gdLst>
                      <a:ahLst/>
                      <a:cxnLst>
                        <a:cxn ang="T8">
                          <a:pos x="T0" y="T1"/>
                        </a:cxn>
                        <a:cxn ang="T9">
                          <a:pos x="T2" y="T3"/>
                        </a:cxn>
                        <a:cxn ang="T10">
                          <a:pos x="T4" y="T5"/>
                        </a:cxn>
                        <a:cxn ang="T11">
                          <a:pos x="T6" y="T7"/>
                        </a:cxn>
                      </a:cxnLst>
                      <a:rect l="T12" t="T13" r="T14" b="T15"/>
                      <a:pathLst>
                        <a:path w="62" h="350">
                          <a:moveTo>
                            <a:pt x="62" y="0"/>
                          </a:moveTo>
                          <a:lnTo>
                            <a:pt x="62" y="350"/>
                          </a:lnTo>
                          <a:lnTo>
                            <a:pt x="0" y="284"/>
                          </a:lnTo>
                          <a:lnTo>
                            <a:pt x="62" y="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34" name="Freeform 199"/>
                    <p:cNvSpPr>
                      <a:spLocks/>
                    </p:cNvSpPr>
                    <p:nvPr/>
                  </p:nvSpPr>
                  <p:spPr bwMode="auto">
                    <a:xfrm>
                      <a:off x="5140" y="1123"/>
                      <a:ext cx="3" cy="24"/>
                    </a:xfrm>
                    <a:custGeom>
                      <a:avLst/>
                      <a:gdLst>
                        <a:gd name="T0" fmla="*/ 0 w 61"/>
                        <a:gd name="T1" fmla="*/ 0 h 510"/>
                        <a:gd name="T2" fmla="*/ 0 w 61"/>
                        <a:gd name="T3" fmla="*/ 0 h 510"/>
                        <a:gd name="T4" fmla="*/ 0 w 61"/>
                        <a:gd name="T5" fmla="*/ 0 h 510"/>
                        <a:gd name="T6" fmla="*/ 0 w 61"/>
                        <a:gd name="T7" fmla="*/ 0 h 510"/>
                        <a:gd name="T8" fmla="*/ 0 w 61"/>
                        <a:gd name="T9" fmla="*/ 0 h 510"/>
                        <a:gd name="T10" fmla="*/ 0 w 61"/>
                        <a:gd name="T11" fmla="*/ 0 h 510"/>
                        <a:gd name="T12" fmla="*/ 0 60000 65536"/>
                        <a:gd name="T13" fmla="*/ 0 60000 65536"/>
                        <a:gd name="T14" fmla="*/ 0 60000 65536"/>
                        <a:gd name="T15" fmla="*/ 0 60000 65536"/>
                        <a:gd name="T16" fmla="*/ 0 60000 65536"/>
                        <a:gd name="T17" fmla="*/ 0 60000 65536"/>
                        <a:gd name="T18" fmla="*/ 0 w 61"/>
                        <a:gd name="T19" fmla="*/ 0 h 510"/>
                        <a:gd name="T20" fmla="*/ 61 w 61"/>
                        <a:gd name="T21" fmla="*/ 510 h 510"/>
                      </a:gdLst>
                      <a:ahLst/>
                      <a:cxnLst>
                        <a:cxn ang="T12">
                          <a:pos x="T0" y="T1"/>
                        </a:cxn>
                        <a:cxn ang="T13">
                          <a:pos x="T2" y="T3"/>
                        </a:cxn>
                        <a:cxn ang="T14">
                          <a:pos x="T4" y="T5"/>
                        </a:cxn>
                        <a:cxn ang="T15">
                          <a:pos x="T6" y="T7"/>
                        </a:cxn>
                        <a:cxn ang="T16">
                          <a:pos x="T8" y="T9"/>
                        </a:cxn>
                        <a:cxn ang="T17">
                          <a:pos x="T10" y="T11"/>
                        </a:cxn>
                      </a:cxnLst>
                      <a:rect l="T18" t="T19" r="T20" b="T21"/>
                      <a:pathLst>
                        <a:path w="61" h="510">
                          <a:moveTo>
                            <a:pt x="0" y="444"/>
                          </a:moveTo>
                          <a:lnTo>
                            <a:pt x="0" y="268"/>
                          </a:lnTo>
                          <a:lnTo>
                            <a:pt x="36" y="101"/>
                          </a:lnTo>
                          <a:lnTo>
                            <a:pt x="61" y="0"/>
                          </a:lnTo>
                          <a:lnTo>
                            <a:pt x="61" y="510"/>
                          </a:lnTo>
                          <a:lnTo>
                            <a:pt x="0" y="444"/>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35" name="Freeform 200"/>
                    <p:cNvSpPr>
                      <a:spLocks/>
                    </p:cNvSpPr>
                    <p:nvPr/>
                  </p:nvSpPr>
                  <p:spPr bwMode="auto">
                    <a:xfrm>
                      <a:off x="5142" y="1117"/>
                      <a:ext cx="3" cy="32"/>
                    </a:xfrm>
                    <a:custGeom>
                      <a:avLst/>
                      <a:gdLst>
                        <a:gd name="T0" fmla="*/ 0 w 61"/>
                        <a:gd name="T1" fmla="*/ 0 h 666"/>
                        <a:gd name="T2" fmla="*/ 0 w 61"/>
                        <a:gd name="T3" fmla="*/ 0 h 666"/>
                        <a:gd name="T4" fmla="*/ 0 w 61"/>
                        <a:gd name="T5" fmla="*/ 0 h 666"/>
                        <a:gd name="T6" fmla="*/ 0 w 61"/>
                        <a:gd name="T7" fmla="*/ 0 h 666"/>
                        <a:gd name="T8" fmla="*/ 0 w 61"/>
                        <a:gd name="T9" fmla="*/ 0 h 666"/>
                        <a:gd name="T10" fmla="*/ 0 w 61"/>
                        <a:gd name="T11" fmla="*/ 0 h 666"/>
                        <a:gd name="T12" fmla="*/ 0 60000 65536"/>
                        <a:gd name="T13" fmla="*/ 0 60000 65536"/>
                        <a:gd name="T14" fmla="*/ 0 60000 65536"/>
                        <a:gd name="T15" fmla="*/ 0 60000 65536"/>
                        <a:gd name="T16" fmla="*/ 0 60000 65536"/>
                        <a:gd name="T17" fmla="*/ 0 60000 65536"/>
                        <a:gd name="T18" fmla="*/ 0 w 61"/>
                        <a:gd name="T19" fmla="*/ 0 h 666"/>
                        <a:gd name="T20" fmla="*/ 61 w 61"/>
                        <a:gd name="T21" fmla="*/ 666 h 666"/>
                      </a:gdLst>
                      <a:ahLst/>
                      <a:cxnLst>
                        <a:cxn ang="T12">
                          <a:pos x="T0" y="T1"/>
                        </a:cxn>
                        <a:cxn ang="T13">
                          <a:pos x="T2" y="T3"/>
                        </a:cxn>
                        <a:cxn ang="T14">
                          <a:pos x="T4" y="T5"/>
                        </a:cxn>
                        <a:cxn ang="T15">
                          <a:pos x="T6" y="T7"/>
                        </a:cxn>
                        <a:cxn ang="T16">
                          <a:pos x="T8" y="T9"/>
                        </a:cxn>
                        <a:cxn ang="T17">
                          <a:pos x="T10" y="T11"/>
                        </a:cxn>
                      </a:cxnLst>
                      <a:rect l="T18" t="T19" r="T20" b="T21"/>
                      <a:pathLst>
                        <a:path w="61" h="666">
                          <a:moveTo>
                            <a:pt x="0" y="600"/>
                          </a:moveTo>
                          <a:lnTo>
                            <a:pt x="0" y="250"/>
                          </a:lnTo>
                          <a:lnTo>
                            <a:pt x="5" y="224"/>
                          </a:lnTo>
                          <a:lnTo>
                            <a:pt x="61" y="0"/>
                          </a:lnTo>
                          <a:lnTo>
                            <a:pt x="61" y="666"/>
                          </a:lnTo>
                          <a:lnTo>
                            <a:pt x="0" y="60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36" name="Freeform 201"/>
                    <p:cNvSpPr>
                      <a:spLocks/>
                    </p:cNvSpPr>
                    <p:nvPr/>
                  </p:nvSpPr>
                  <p:spPr bwMode="auto">
                    <a:xfrm>
                      <a:off x="5143" y="1114"/>
                      <a:ext cx="3" cy="36"/>
                    </a:xfrm>
                    <a:custGeom>
                      <a:avLst/>
                      <a:gdLst>
                        <a:gd name="T0" fmla="*/ 0 w 61"/>
                        <a:gd name="T1" fmla="*/ 0 h 761"/>
                        <a:gd name="T2" fmla="*/ 0 w 61"/>
                        <a:gd name="T3" fmla="*/ 0 h 761"/>
                        <a:gd name="T4" fmla="*/ 0 w 61"/>
                        <a:gd name="T5" fmla="*/ 0 h 761"/>
                        <a:gd name="T6" fmla="*/ 0 w 61"/>
                        <a:gd name="T7" fmla="*/ 0 h 761"/>
                        <a:gd name="T8" fmla="*/ 0 w 61"/>
                        <a:gd name="T9" fmla="*/ 0 h 761"/>
                        <a:gd name="T10" fmla="*/ 0 w 61"/>
                        <a:gd name="T11" fmla="*/ 0 h 761"/>
                        <a:gd name="T12" fmla="*/ 0 60000 65536"/>
                        <a:gd name="T13" fmla="*/ 0 60000 65536"/>
                        <a:gd name="T14" fmla="*/ 0 60000 65536"/>
                        <a:gd name="T15" fmla="*/ 0 60000 65536"/>
                        <a:gd name="T16" fmla="*/ 0 60000 65536"/>
                        <a:gd name="T17" fmla="*/ 0 60000 65536"/>
                        <a:gd name="T18" fmla="*/ 0 w 61"/>
                        <a:gd name="T19" fmla="*/ 0 h 761"/>
                        <a:gd name="T20" fmla="*/ 61 w 61"/>
                        <a:gd name="T21" fmla="*/ 761 h 761"/>
                      </a:gdLst>
                      <a:ahLst/>
                      <a:cxnLst>
                        <a:cxn ang="T12">
                          <a:pos x="T0" y="T1"/>
                        </a:cxn>
                        <a:cxn ang="T13">
                          <a:pos x="T2" y="T3"/>
                        </a:cxn>
                        <a:cxn ang="T14">
                          <a:pos x="T4" y="T5"/>
                        </a:cxn>
                        <a:cxn ang="T15">
                          <a:pos x="T6" y="T7"/>
                        </a:cxn>
                        <a:cxn ang="T16">
                          <a:pos x="T8" y="T9"/>
                        </a:cxn>
                        <a:cxn ang="T17">
                          <a:pos x="T10" y="T11"/>
                        </a:cxn>
                      </a:cxnLst>
                      <a:rect l="T18" t="T19" r="T20" b="T21"/>
                      <a:pathLst>
                        <a:path w="61" h="761">
                          <a:moveTo>
                            <a:pt x="0" y="695"/>
                          </a:moveTo>
                          <a:lnTo>
                            <a:pt x="0" y="185"/>
                          </a:lnTo>
                          <a:lnTo>
                            <a:pt x="44" y="9"/>
                          </a:lnTo>
                          <a:lnTo>
                            <a:pt x="61" y="0"/>
                          </a:lnTo>
                          <a:lnTo>
                            <a:pt x="61" y="761"/>
                          </a:lnTo>
                          <a:lnTo>
                            <a:pt x="0" y="695"/>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37" name="Freeform 202"/>
                    <p:cNvSpPr>
                      <a:spLocks/>
                    </p:cNvSpPr>
                    <p:nvPr/>
                  </p:nvSpPr>
                  <p:spPr bwMode="auto">
                    <a:xfrm>
                      <a:off x="5145" y="1113"/>
                      <a:ext cx="2" cy="39"/>
                    </a:xfrm>
                    <a:custGeom>
                      <a:avLst/>
                      <a:gdLst>
                        <a:gd name="T0" fmla="*/ 0 w 61"/>
                        <a:gd name="T1" fmla="*/ 0 h 808"/>
                        <a:gd name="T2" fmla="*/ 0 w 61"/>
                        <a:gd name="T3" fmla="*/ 0 h 808"/>
                        <a:gd name="T4" fmla="*/ 0 w 61"/>
                        <a:gd name="T5" fmla="*/ 0 h 808"/>
                        <a:gd name="T6" fmla="*/ 0 w 61"/>
                        <a:gd name="T7" fmla="*/ 0 h 808"/>
                        <a:gd name="T8" fmla="*/ 0 w 61"/>
                        <a:gd name="T9" fmla="*/ 0 h 808"/>
                        <a:gd name="T10" fmla="*/ 0 w 61"/>
                        <a:gd name="T11" fmla="*/ 0 h 808"/>
                        <a:gd name="T12" fmla="*/ 0 60000 65536"/>
                        <a:gd name="T13" fmla="*/ 0 60000 65536"/>
                        <a:gd name="T14" fmla="*/ 0 60000 65536"/>
                        <a:gd name="T15" fmla="*/ 0 60000 65536"/>
                        <a:gd name="T16" fmla="*/ 0 60000 65536"/>
                        <a:gd name="T17" fmla="*/ 0 60000 65536"/>
                        <a:gd name="T18" fmla="*/ 0 w 61"/>
                        <a:gd name="T19" fmla="*/ 0 h 808"/>
                        <a:gd name="T20" fmla="*/ 61 w 61"/>
                        <a:gd name="T21" fmla="*/ 808 h 808"/>
                      </a:gdLst>
                      <a:ahLst/>
                      <a:cxnLst>
                        <a:cxn ang="T12">
                          <a:pos x="T0" y="T1"/>
                        </a:cxn>
                        <a:cxn ang="T13">
                          <a:pos x="T2" y="T3"/>
                        </a:cxn>
                        <a:cxn ang="T14">
                          <a:pos x="T4" y="T5"/>
                        </a:cxn>
                        <a:cxn ang="T15">
                          <a:pos x="T6" y="T7"/>
                        </a:cxn>
                        <a:cxn ang="T16">
                          <a:pos x="T8" y="T9"/>
                        </a:cxn>
                        <a:cxn ang="T17">
                          <a:pos x="T10" y="T11"/>
                        </a:cxn>
                      </a:cxnLst>
                      <a:rect l="T18" t="T19" r="T20" b="T21"/>
                      <a:pathLst>
                        <a:path w="61" h="808">
                          <a:moveTo>
                            <a:pt x="0" y="742"/>
                          </a:moveTo>
                          <a:lnTo>
                            <a:pt x="0" y="76"/>
                          </a:lnTo>
                          <a:lnTo>
                            <a:pt x="13" y="23"/>
                          </a:lnTo>
                          <a:lnTo>
                            <a:pt x="61" y="0"/>
                          </a:lnTo>
                          <a:lnTo>
                            <a:pt x="61" y="808"/>
                          </a:lnTo>
                          <a:lnTo>
                            <a:pt x="0" y="742"/>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38" name="Freeform 203"/>
                    <p:cNvSpPr>
                      <a:spLocks/>
                    </p:cNvSpPr>
                    <p:nvPr/>
                  </p:nvSpPr>
                  <p:spPr bwMode="auto">
                    <a:xfrm>
                      <a:off x="5146" y="1113"/>
                      <a:ext cx="3" cy="40"/>
                    </a:xfrm>
                    <a:custGeom>
                      <a:avLst/>
                      <a:gdLst>
                        <a:gd name="T0" fmla="*/ 0 w 61"/>
                        <a:gd name="T1" fmla="*/ 0 h 856"/>
                        <a:gd name="T2" fmla="*/ 0 w 61"/>
                        <a:gd name="T3" fmla="*/ 0 h 856"/>
                        <a:gd name="T4" fmla="*/ 0 w 61"/>
                        <a:gd name="T5" fmla="*/ 0 h 856"/>
                        <a:gd name="T6" fmla="*/ 0 w 61"/>
                        <a:gd name="T7" fmla="*/ 0 h 856"/>
                        <a:gd name="T8" fmla="*/ 0 w 61"/>
                        <a:gd name="T9" fmla="*/ 0 h 856"/>
                        <a:gd name="T10" fmla="*/ 0 w 61"/>
                        <a:gd name="T11" fmla="*/ 0 h 856"/>
                        <a:gd name="T12" fmla="*/ 0 60000 65536"/>
                        <a:gd name="T13" fmla="*/ 0 60000 65536"/>
                        <a:gd name="T14" fmla="*/ 0 60000 65536"/>
                        <a:gd name="T15" fmla="*/ 0 60000 65536"/>
                        <a:gd name="T16" fmla="*/ 0 60000 65536"/>
                        <a:gd name="T17" fmla="*/ 0 60000 65536"/>
                        <a:gd name="T18" fmla="*/ 0 w 61"/>
                        <a:gd name="T19" fmla="*/ 0 h 856"/>
                        <a:gd name="T20" fmla="*/ 61 w 61"/>
                        <a:gd name="T21" fmla="*/ 856 h 856"/>
                      </a:gdLst>
                      <a:ahLst/>
                      <a:cxnLst>
                        <a:cxn ang="T12">
                          <a:pos x="T0" y="T1"/>
                        </a:cxn>
                        <a:cxn ang="T13">
                          <a:pos x="T2" y="T3"/>
                        </a:cxn>
                        <a:cxn ang="T14">
                          <a:pos x="T4" y="T5"/>
                        </a:cxn>
                        <a:cxn ang="T15">
                          <a:pos x="T6" y="T7"/>
                        </a:cxn>
                        <a:cxn ang="T16">
                          <a:pos x="T8" y="T9"/>
                        </a:cxn>
                        <a:cxn ang="T17">
                          <a:pos x="T10" y="T11"/>
                        </a:cxn>
                      </a:cxnLst>
                      <a:rect l="T18" t="T19" r="T20" b="T21"/>
                      <a:pathLst>
                        <a:path w="61" h="856">
                          <a:moveTo>
                            <a:pt x="0" y="790"/>
                          </a:moveTo>
                          <a:lnTo>
                            <a:pt x="0" y="29"/>
                          </a:lnTo>
                          <a:lnTo>
                            <a:pt x="61" y="0"/>
                          </a:lnTo>
                          <a:lnTo>
                            <a:pt x="61" y="856"/>
                          </a:lnTo>
                          <a:lnTo>
                            <a:pt x="51" y="845"/>
                          </a:lnTo>
                          <a:lnTo>
                            <a:pt x="0" y="79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39" name="Freeform 204"/>
                    <p:cNvSpPr>
                      <a:spLocks/>
                    </p:cNvSpPr>
                    <p:nvPr/>
                  </p:nvSpPr>
                  <p:spPr bwMode="auto">
                    <a:xfrm>
                      <a:off x="5147" y="1112"/>
                      <a:ext cx="3" cy="43"/>
                    </a:xfrm>
                    <a:custGeom>
                      <a:avLst/>
                      <a:gdLst>
                        <a:gd name="T0" fmla="*/ 0 w 60"/>
                        <a:gd name="T1" fmla="*/ 0 h 900"/>
                        <a:gd name="T2" fmla="*/ 0 w 60"/>
                        <a:gd name="T3" fmla="*/ 0 h 900"/>
                        <a:gd name="T4" fmla="*/ 0 w 60"/>
                        <a:gd name="T5" fmla="*/ 0 h 900"/>
                        <a:gd name="T6" fmla="*/ 0 w 60"/>
                        <a:gd name="T7" fmla="*/ 0 h 900"/>
                        <a:gd name="T8" fmla="*/ 0 w 60"/>
                        <a:gd name="T9" fmla="*/ 0 h 900"/>
                        <a:gd name="T10" fmla="*/ 0 w 60"/>
                        <a:gd name="T11" fmla="*/ 0 h 900"/>
                        <a:gd name="T12" fmla="*/ 0 60000 65536"/>
                        <a:gd name="T13" fmla="*/ 0 60000 65536"/>
                        <a:gd name="T14" fmla="*/ 0 60000 65536"/>
                        <a:gd name="T15" fmla="*/ 0 60000 65536"/>
                        <a:gd name="T16" fmla="*/ 0 60000 65536"/>
                        <a:gd name="T17" fmla="*/ 0 60000 65536"/>
                        <a:gd name="T18" fmla="*/ 0 w 60"/>
                        <a:gd name="T19" fmla="*/ 0 h 900"/>
                        <a:gd name="T20" fmla="*/ 60 w 60"/>
                        <a:gd name="T21" fmla="*/ 900 h 900"/>
                      </a:gdLst>
                      <a:ahLst/>
                      <a:cxnLst>
                        <a:cxn ang="T12">
                          <a:pos x="T0" y="T1"/>
                        </a:cxn>
                        <a:cxn ang="T13">
                          <a:pos x="T2" y="T3"/>
                        </a:cxn>
                        <a:cxn ang="T14">
                          <a:pos x="T4" y="T5"/>
                        </a:cxn>
                        <a:cxn ang="T15">
                          <a:pos x="T6" y="T7"/>
                        </a:cxn>
                        <a:cxn ang="T16">
                          <a:pos x="T8" y="T9"/>
                        </a:cxn>
                        <a:cxn ang="T17">
                          <a:pos x="T10" y="T11"/>
                        </a:cxn>
                      </a:cxnLst>
                      <a:rect l="T18" t="T19" r="T20" b="T21"/>
                      <a:pathLst>
                        <a:path w="60" h="900">
                          <a:moveTo>
                            <a:pt x="0" y="836"/>
                          </a:moveTo>
                          <a:lnTo>
                            <a:pt x="0" y="28"/>
                          </a:lnTo>
                          <a:lnTo>
                            <a:pt x="60" y="0"/>
                          </a:lnTo>
                          <a:lnTo>
                            <a:pt x="60" y="900"/>
                          </a:lnTo>
                          <a:lnTo>
                            <a:pt x="20" y="858"/>
                          </a:lnTo>
                          <a:lnTo>
                            <a:pt x="0" y="836"/>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40" name="Freeform 205"/>
                    <p:cNvSpPr>
                      <a:spLocks/>
                    </p:cNvSpPr>
                    <p:nvPr/>
                  </p:nvSpPr>
                  <p:spPr bwMode="auto">
                    <a:xfrm>
                      <a:off x="5149" y="1111"/>
                      <a:ext cx="3" cy="45"/>
                    </a:xfrm>
                    <a:custGeom>
                      <a:avLst/>
                      <a:gdLst>
                        <a:gd name="T0" fmla="*/ 0 w 61"/>
                        <a:gd name="T1" fmla="*/ 0 h 945"/>
                        <a:gd name="T2" fmla="*/ 0 w 61"/>
                        <a:gd name="T3" fmla="*/ 0 h 945"/>
                        <a:gd name="T4" fmla="*/ 0 w 61"/>
                        <a:gd name="T5" fmla="*/ 0 h 945"/>
                        <a:gd name="T6" fmla="*/ 0 w 61"/>
                        <a:gd name="T7" fmla="*/ 0 h 945"/>
                        <a:gd name="T8" fmla="*/ 0 w 61"/>
                        <a:gd name="T9" fmla="*/ 0 h 945"/>
                        <a:gd name="T10" fmla="*/ 0 60000 65536"/>
                        <a:gd name="T11" fmla="*/ 0 60000 65536"/>
                        <a:gd name="T12" fmla="*/ 0 60000 65536"/>
                        <a:gd name="T13" fmla="*/ 0 60000 65536"/>
                        <a:gd name="T14" fmla="*/ 0 60000 65536"/>
                        <a:gd name="T15" fmla="*/ 0 w 61"/>
                        <a:gd name="T16" fmla="*/ 0 h 945"/>
                        <a:gd name="T17" fmla="*/ 61 w 61"/>
                        <a:gd name="T18" fmla="*/ 945 h 945"/>
                      </a:gdLst>
                      <a:ahLst/>
                      <a:cxnLst>
                        <a:cxn ang="T10">
                          <a:pos x="T0" y="T1"/>
                        </a:cxn>
                        <a:cxn ang="T11">
                          <a:pos x="T2" y="T3"/>
                        </a:cxn>
                        <a:cxn ang="T12">
                          <a:pos x="T4" y="T5"/>
                        </a:cxn>
                        <a:cxn ang="T13">
                          <a:pos x="T6" y="T7"/>
                        </a:cxn>
                        <a:cxn ang="T14">
                          <a:pos x="T8" y="T9"/>
                        </a:cxn>
                      </a:cxnLst>
                      <a:rect l="T15" t="T16" r="T17" b="T18"/>
                      <a:pathLst>
                        <a:path w="61" h="945">
                          <a:moveTo>
                            <a:pt x="0" y="883"/>
                          </a:moveTo>
                          <a:lnTo>
                            <a:pt x="0" y="27"/>
                          </a:lnTo>
                          <a:lnTo>
                            <a:pt x="61" y="0"/>
                          </a:lnTo>
                          <a:lnTo>
                            <a:pt x="61" y="945"/>
                          </a:lnTo>
                          <a:lnTo>
                            <a:pt x="0" y="88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41" name="Freeform 206"/>
                    <p:cNvSpPr>
                      <a:spLocks/>
                    </p:cNvSpPr>
                    <p:nvPr/>
                  </p:nvSpPr>
                  <p:spPr bwMode="auto">
                    <a:xfrm>
                      <a:off x="5150" y="1111"/>
                      <a:ext cx="3" cy="47"/>
                    </a:xfrm>
                    <a:custGeom>
                      <a:avLst/>
                      <a:gdLst>
                        <a:gd name="T0" fmla="*/ 0 w 61"/>
                        <a:gd name="T1" fmla="*/ 0 h 992"/>
                        <a:gd name="T2" fmla="*/ 0 w 61"/>
                        <a:gd name="T3" fmla="*/ 0 h 992"/>
                        <a:gd name="T4" fmla="*/ 0 w 61"/>
                        <a:gd name="T5" fmla="*/ 0 h 992"/>
                        <a:gd name="T6" fmla="*/ 0 w 61"/>
                        <a:gd name="T7" fmla="*/ 0 h 992"/>
                        <a:gd name="T8" fmla="*/ 0 w 61"/>
                        <a:gd name="T9" fmla="*/ 0 h 992"/>
                        <a:gd name="T10" fmla="*/ 0 60000 65536"/>
                        <a:gd name="T11" fmla="*/ 0 60000 65536"/>
                        <a:gd name="T12" fmla="*/ 0 60000 65536"/>
                        <a:gd name="T13" fmla="*/ 0 60000 65536"/>
                        <a:gd name="T14" fmla="*/ 0 60000 65536"/>
                        <a:gd name="T15" fmla="*/ 0 w 61"/>
                        <a:gd name="T16" fmla="*/ 0 h 992"/>
                        <a:gd name="T17" fmla="*/ 61 w 61"/>
                        <a:gd name="T18" fmla="*/ 992 h 992"/>
                      </a:gdLst>
                      <a:ahLst/>
                      <a:cxnLst>
                        <a:cxn ang="T10">
                          <a:pos x="T0" y="T1"/>
                        </a:cxn>
                        <a:cxn ang="T11">
                          <a:pos x="T2" y="T3"/>
                        </a:cxn>
                        <a:cxn ang="T12">
                          <a:pos x="T4" y="T5"/>
                        </a:cxn>
                        <a:cxn ang="T13">
                          <a:pos x="T6" y="T7"/>
                        </a:cxn>
                        <a:cxn ang="T14">
                          <a:pos x="T8" y="T9"/>
                        </a:cxn>
                      </a:cxnLst>
                      <a:rect l="T15" t="T16" r="T17" b="T18"/>
                      <a:pathLst>
                        <a:path w="61" h="992">
                          <a:moveTo>
                            <a:pt x="0" y="929"/>
                          </a:moveTo>
                          <a:lnTo>
                            <a:pt x="0" y="29"/>
                          </a:lnTo>
                          <a:lnTo>
                            <a:pt x="61" y="0"/>
                          </a:lnTo>
                          <a:lnTo>
                            <a:pt x="61" y="992"/>
                          </a:lnTo>
                          <a:lnTo>
                            <a:pt x="0" y="929"/>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42" name="Freeform 207"/>
                    <p:cNvSpPr>
                      <a:spLocks/>
                    </p:cNvSpPr>
                    <p:nvPr/>
                  </p:nvSpPr>
                  <p:spPr bwMode="auto">
                    <a:xfrm>
                      <a:off x="5152" y="1110"/>
                      <a:ext cx="3" cy="49"/>
                    </a:xfrm>
                    <a:custGeom>
                      <a:avLst/>
                      <a:gdLst>
                        <a:gd name="T0" fmla="*/ 0 w 61"/>
                        <a:gd name="T1" fmla="*/ 0 h 1036"/>
                        <a:gd name="T2" fmla="*/ 0 w 61"/>
                        <a:gd name="T3" fmla="*/ 0 h 1036"/>
                        <a:gd name="T4" fmla="*/ 0 w 61"/>
                        <a:gd name="T5" fmla="*/ 0 h 1036"/>
                        <a:gd name="T6" fmla="*/ 0 w 61"/>
                        <a:gd name="T7" fmla="*/ 0 h 1036"/>
                        <a:gd name="T8" fmla="*/ 0 w 61"/>
                        <a:gd name="T9" fmla="*/ 0 h 1036"/>
                        <a:gd name="T10" fmla="*/ 0 60000 65536"/>
                        <a:gd name="T11" fmla="*/ 0 60000 65536"/>
                        <a:gd name="T12" fmla="*/ 0 60000 65536"/>
                        <a:gd name="T13" fmla="*/ 0 60000 65536"/>
                        <a:gd name="T14" fmla="*/ 0 60000 65536"/>
                        <a:gd name="T15" fmla="*/ 0 w 61"/>
                        <a:gd name="T16" fmla="*/ 0 h 1036"/>
                        <a:gd name="T17" fmla="*/ 61 w 61"/>
                        <a:gd name="T18" fmla="*/ 1036 h 1036"/>
                      </a:gdLst>
                      <a:ahLst/>
                      <a:cxnLst>
                        <a:cxn ang="T10">
                          <a:pos x="T0" y="T1"/>
                        </a:cxn>
                        <a:cxn ang="T11">
                          <a:pos x="T2" y="T3"/>
                        </a:cxn>
                        <a:cxn ang="T12">
                          <a:pos x="T4" y="T5"/>
                        </a:cxn>
                        <a:cxn ang="T13">
                          <a:pos x="T6" y="T7"/>
                        </a:cxn>
                        <a:cxn ang="T14">
                          <a:pos x="T8" y="T9"/>
                        </a:cxn>
                      </a:cxnLst>
                      <a:rect l="T15" t="T16" r="T17" b="T18"/>
                      <a:pathLst>
                        <a:path w="61" h="1036">
                          <a:moveTo>
                            <a:pt x="0" y="974"/>
                          </a:moveTo>
                          <a:lnTo>
                            <a:pt x="0" y="29"/>
                          </a:lnTo>
                          <a:lnTo>
                            <a:pt x="61" y="0"/>
                          </a:lnTo>
                          <a:lnTo>
                            <a:pt x="61" y="1036"/>
                          </a:lnTo>
                          <a:lnTo>
                            <a:pt x="0" y="974"/>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43" name="Freeform 208"/>
                    <p:cNvSpPr>
                      <a:spLocks/>
                    </p:cNvSpPr>
                    <p:nvPr/>
                  </p:nvSpPr>
                  <p:spPr bwMode="auto">
                    <a:xfrm>
                      <a:off x="5153" y="1109"/>
                      <a:ext cx="3" cy="52"/>
                    </a:xfrm>
                    <a:custGeom>
                      <a:avLst/>
                      <a:gdLst>
                        <a:gd name="T0" fmla="*/ 0 w 62"/>
                        <a:gd name="T1" fmla="*/ 0 h 1081"/>
                        <a:gd name="T2" fmla="*/ 0 w 62"/>
                        <a:gd name="T3" fmla="*/ 0 h 1081"/>
                        <a:gd name="T4" fmla="*/ 0 w 62"/>
                        <a:gd name="T5" fmla="*/ 0 h 1081"/>
                        <a:gd name="T6" fmla="*/ 0 w 62"/>
                        <a:gd name="T7" fmla="*/ 0 h 1081"/>
                        <a:gd name="T8" fmla="*/ 0 w 62"/>
                        <a:gd name="T9" fmla="*/ 0 h 1081"/>
                        <a:gd name="T10" fmla="*/ 0 60000 65536"/>
                        <a:gd name="T11" fmla="*/ 0 60000 65536"/>
                        <a:gd name="T12" fmla="*/ 0 60000 65536"/>
                        <a:gd name="T13" fmla="*/ 0 60000 65536"/>
                        <a:gd name="T14" fmla="*/ 0 60000 65536"/>
                        <a:gd name="T15" fmla="*/ 0 w 62"/>
                        <a:gd name="T16" fmla="*/ 0 h 1081"/>
                        <a:gd name="T17" fmla="*/ 62 w 62"/>
                        <a:gd name="T18" fmla="*/ 1081 h 1081"/>
                      </a:gdLst>
                      <a:ahLst/>
                      <a:cxnLst>
                        <a:cxn ang="T10">
                          <a:pos x="T0" y="T1"/>
                        </a:cxn>
                        <a:cxn ang="T11">
                          <a:pos x="T2" y="T3"/>
                        </a:cxn>
                        <a:cxn ang="T12">
                          <a:pos x="T4" y="T5"/>
                        </a:cxn>
                        <a:cxn ang="T13">
                          <a:pos x="T6" y="T7"/>
                        </a:cxn>
                        <a:cxn ang="T14">
                          <a:pos x="T8" y="T9"/>
                        </a:cxn>
                      </a:cxnLst>
                      <a:rect l="T15" t="T16" r="T17" b="T18"/>
                      <a:pathLst>
                        <a:path w="62" h="1081">
                          <a:moveTo>
                            <a:pt x="0" y="1020"/>
                          </a:moveTo>
                          <a:lnTo>
                            <a:pt x="0" y="28"/>
                          </a:lnTo>
                          <a:lnTo>
                            <a:pt x="62" y="0"/>
                          </a:lnTo>
                          <a:lnTo>
                            <a:pt x="62" y="1081"/>
                          </a:lnTo>
                          <a:lnTo>
                            <a:pt x="0" y="1020"/>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44" name="Freeform 209"/>
                    <p:cNvSpPr>
                      <a:spLocks/>
                    </p:cNvSpPr>
                    <p:nvPr/>
                  </p:nvSpPr>
                  <p:spPr bwMode="auto">
                    <a:xfrm>
                      <a:off x="5155" y="1109"/>
                      <a:ext cx="3" cy="53"/>
                    </a:xfrm>
                    <a:custGeom>
                      <a:avLst/>
                      <a:gdLst>
                        <a:gd name="T0" fmla="*/ 0 w 61"/>
                        <a:gd name="T1" fmla="*/ 0 h 1127"/>
                        <a:gd name="T2" fmla="*/ 0 w 61"/>
                        <a:gd name="T3" fmla="*/ 0 h 1127"/>
                        <a:gd name="T4" fmla="*/ 0 w 61"/>
                        <a:gd name="T5" fmla="*/ 0 h 1127"/>
                        <a:gd name="T6" fmla="*/ 0 w 61"/>
                        <a:gd name="T7" fmla="*/ 0 h 1127"/>
                        <a:gd name="T8" fmla="*/ 0 w 61"/>
                        <a:gd name="T9" fmla="*/ 0 h 1127"/>
                        <a:gd name="T10" fmla="*/ 0 60000 65536"/>
                        <a:gd name="T11" fmla="*/ 0 60000 65536"/>
                        <a:gd name="T12" fmla="*/ 0 60000 65536"/>
                        <a:gd name="T13" fmla="*/ 0 60000 65536"/>
                        <a:gd name="T14" fmla="*/ 0 60000 65536"/>
                        <a:gd name="T15" fmla="*/ 0 w 61"/>
                        <a:gd name="T16" fmla="*/ 0 h 1127"/>
                        <a:gd name="T17" fmla="*/ 61 w 61"/>
                        <a:gd name="T18" fmla="*/ 1127 h 1127"/>
                      </a:gdLst>
                      <a:ahLst/>
                      <a:cxnLst>
                        <a:cxn ang="T10">
                          <a:pos x="T0" y="T1"/>
                        </a:cxn>
                        <a:cxn ang="T11">
                          <a:pos x="T2" y="T3"/>
                        </a:cxn>
                        <a:cxn ang="T12">
                          <a:pos x="T4" y="T5"/>
                        </a:cxn>
                        <a:cxn ang="T13">
                          <a:pos x="T6" y="T7"/>
                        </a:cxn>
                        <a:cxn ang="T14">
                          <a:pos x="T8" y="T9"/>
                        </a:cxn>
                      </a:cxnLst>
                      <a:rect l="T15" t="T16" r="T17" b="T18"/>
                      <a:pathLst>
                        <a:path w="61" h="1127">
                          <a:moveTo>
                            <a:pt x="0" y="1064"/>
                          </a:moveTo>
                          <a:lnTo>
                            <a:pt x="0" y="28"/>
                          </a:lnTo>
                          <a:lnTo>
                            <a:pt x="61" y="0"/>
                          </a:lnTo>
                          <a:lnTo>
                            <a:pt x="61" y="1127"/>
                          </a:lnTo>
                          <a:lnTo>
                            <a:pt x="0" y="1064"/>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45" name="Freeform 210"/>
                    <p:cNvSpPr>
                      <a:spLocks/>
                    </p:cNvSpPr>
                    <p:nvPr/>
                  </p:nvSpPr>
                  <p:spPr bwMode="auto">
                    <a:xfrm>
                      <a:off x="5156" y="1108"/>
                      <a:ext cx="3" cy="56"/>
                    </a:xfrm>
                    <a:custGeom>
                      <a:avLst/>
                      <a:gdLst>
                        <a:gd name="T0" fmla="*/ 0 w 61"/>
                        <a:gd name="T1" fmla="*/ 0 h 1173"/>
                        <a:gd name="T2" fmla="*/ 0 w 61"/>
                        <a:gd name="T3" fmla="*/ 0 h 1173"/>
                        <a:gd name="T4" fmla="*/ 0 w 61"/>
                        <a:gd name="T5" fmla="*/ 0 h 1173"/>
                        <a:gd name="T6" fmla="*/ 0 w 61"/>
                        <a:gd name="T7" fmla="*/ 0 h 1173"/>
                        <a:gd name="T8" fmla="*/ 0 w 61"/>
                        <a:gd name="T9" fmla="*/ 0 h 1173"/>
                        <a:gd name="T10" fmla="*/ 0 60000 65536"/>
                        <a:gd name="T11" fmla="*/ 0 60000 65536"/>
                        <a:gd name="T12" fmla="*/ 0 60000 65536"/>
                        <a:gd name="T13" fmla="*/ 0 60000 65536"/>
                        <a:gd name="T14" fmla="*/ 0 60000 65536"/>
                        <a:gd name="T15" fmla="*/ 0 w 61"/>
                        <a:gd name="T16" fmla="*/ 0 h 1173"/>
                        <a:gd name="T17" fmla="*/ 61 w 61"/>
                        <a:gd name="T18" fmla="*/ 1173 h 1173"/>
                      </a:gdLst>
                      <a:ahLst/>
                      <a:cxnLst>
                        <a:cxn ang="T10">
                          <a:pos x="T0" y="T1"/>
                        </a:cxn>
                        <a:cxn ang="T11">
                          <a:pos x="T2" y="T3"/>
                        </a:cxn>
                        <a:cxn ang="T12">
                          <a:pos x="T4" y="T5"/>
                        </a:cxn>
                        <a:cxn ang="T13">
                          <a:pos x="T6" y="T7"/>
                        </a:cxn>
                        <a:cxn ang="T14">
                          <a:pos x="T8" y="T9"/>
                        </a:cxn>
                      </a:cxnLst>
                      <a:rect l="T15" t="T16" r="T17" b="T18"/>
                      <a:pathLst>
                        <a:path w="61" h="1173">
                          <a:moveTo>
                            <a:pt x="0" y="1110"/>
                          </a:moveTo>
                          <a:lnTo>
                            <a:pt x="0" y="29"/>
                          </a:lnTo>
                          <a:lnTo>
                            <a:pt x="61" y="0"/>
                          </a:lnTo>
                          <a:lnTo>
                            <a:pt x="61" y="1173"/>
                          </a:lnTo>
                          <a:lnTo>
                            <a:pt x="0" y="1110"/>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46" name="Freeform 211"/>
                    <p:cNvSpPr>
                      <a:spLocks/>
                    </p:cNvSpPr>
                    <p:nvPr/>
                  </p:nvSpPr>
                  <p:spPr bwMode="auto">
                    <a:xfrm>
                      <a:off x="5158" y="1107"/>
                      <a:ext cx="3" cy="57"/>
                    </a:xfrm>
                    <a:custGeom>
                      <a:avLst/>
                      <a:gdLst>
                        <a:gd name="T0" fmla="*/ 0 w 62"/>
                        <a:gd name="T1" fmla="*/ 0 h 1197"/>
                        <a:gd name="T2" fmla="*/ 0 w 62"/>
                        <a:gd name="T3" fmla="*/ 0 h 1197"/>
                        <a:gd name="T4" fmla="*/ 0 w 62"/>
                        <a:gd name="T5" fmla="*/ 0 h 1197"/>
                        <a:gd name="T6" fmla="*/ 0 w 62"/>
                        <a:gd name="T7" fmla="*/ 0 h 1197"/>
                        <a:gd name="T8" fmla="*/ 0 w 62"/>
                        <a:gd name="T9" fmla="*/ 0 h 1197"/>
                        <a:gd name="T10" fmla="*/ 0 w 62"/>
                        <a:gd name="T11" fmla="*/ 0 h 1197"/>
                        <a:gd name="T12" fmla="*/ 0 w 62"/>
                        <a:gd name="T13" fmla="*/ 0 h 1197"/>
                        <a:gd name="T14" fmla="*/ 0 60000 65536"/>
                        <a:gd name="T15" fmla="*/ 0 60000 65536"/>
                        <a:gd name="T16" fmla="*/ 0 60000 65536"/>
                        <a:gd name="T17" fmla="*/ 0 60000 65536"/>
                        <a:gd name="T18" fmla="*/ 0 60000 65536"/>
                        <a:gd name="T19" fmla="*/ 0 60000 65536"/>
                        <a:gd name="T20" fmla="*/ 0 60000 65536"/>
                        <a:gd name="T21" fmla="*/ 0 w 62"/>
                        <a:gd name="T22" fmla="*/ 0 h 1197"/>
                        <a:gd name="T23" fmla="*/ 62 w 62"/>
                        <a:gd name="T24" fmla="*/ 1197 h 11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1197">
                          <a:moveTo>
                            <a:pt x="0" y="1156"/>
                          </a:moveTo>
                          <a:lnTo>
                            <a:pt x="0" y="29"/>
                          </a:lnTo>
                          <a:lnTo>
                            <a:pt x="54" y="3"/>
                          </a:lnTo>
                          <a:lnTo>
                            <a:pt x="62" y="0"/>
                          </a:lnTo>
                          <a:lnTo>
                            <a:pt x="62" y="1197"/>
                          </a:lnTo>
                          <a:lnTo>
                            <a:pt x="39" y="1197"/>
                          </a:lnTo>
                          <a:lnTo>
                            <a:pt x="0" y="1156"/>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47" name="Freeform 212"/>
                    <p:cNvSpPr>
                      <a:spLocks/>
                    </p:cNvSpPr>
                    <p:nvPr/>
                  </p:nvSpPr>
                  <p:spPr bwMode="auto">
                    <a:xfrm>
                      <a:off x="5159" y="1107"/>
                      <a:ext cx="3" cy="57"/>
                    </a:xfrm>
                    <a:custGeom>
                      <a:avLst/>
                      <a:gdLst>
                        <a:gd name="T0" fmla="*/ 0 w 60"/>
                        <a:gd name="T1" fmla="*/ 0 h 1209"/>
                        <a:gd name="T2" fmla="*/ 0 w 60"/>
                        <a:gd name="T3" fmla="*/ 0 h 1209"/>
                        <a:gd name="T4" fmla="*/ 0 w 60"/>
                        <a:gd name="T5" fmla="*/ 0 h 1209"/>
                        <a:gd name="T6" fmla="*/ 0 w 60"/>
                        <a:gd name="T7" fmla="*/ 0 h 1209"/>
                        <a:gd name="T8" fmla="*/ 0 w 60"/>
                        <a:gd name="T9" fmla="*/ 0 h 1209"/>
                        <a:gd name="T10" fmla="*/ 0 w 60"/>
                        <a:gd name="T11" fmla="*/ 0 h 1209"/>
                        <a:gd name="T12" fmla="*/ 0 w 60"/>
                        <a:gd name="T13" fmla="*/ 0 h 1209"/>
                        <a:gd name="T14" fmla="*/ 0 60000 65536"/>
                        <a:gd name="T15" fmla="*/ 0 60000 65536"/>
                        <a:gd name="T16" fmla="*/ 0 60000 65536"/>
                        <a:gd name="T17" fmla="*/ 0 60000 65536"/>
                        <a:gd name="T18" fmla="*/ 0 60000 65536"/>
                        <a:gd name="T19" fmla="*/ 0 60000 65536"/>
                        <a:gd name="T20" fmla="*/ 0 60000 65536"/>
                        <a:gd name="T21" fmla="*/ 0 w 60"/>
                        <a:gd name="T22" fmla="*/ 0 h 1209"/>
                        <a:gd name="T23" fmla="*/ 60 w 60"/>
                        <a:gd name="T24" fmla="*/ 1209 h 12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209">
                          <a:moveTo>
                            <a:pt x="0" y="1199"/>
                          </a:moveTo>
                          <a:lnTo>
                            <a:pt x="0" y="26"/>
                          </a:lnTo>
                          <a:lnTo>
                            <a:pt x="23" y="15"/>
                          </a:lnTo>
                          <a:lnTo>
                            <a:pt x="60" y="0"/>
                          </a:lnTo>
                          <a:lnTo>
                            <a:pt x="60" y="1209"/>
                          </a:lnTo>
                          <a:lnTo>
                            <a:pt x="8" y="1209"/>
                          </a:lnTo>
                          <a:lnTo>
                            <a:pt x="0" y="1199"/>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48" name="Freeform 213"/>
                    <p:cNvSpPr>
                      <a:spLocks/>
                    </p:cNvSpPr>
                    <p:nvPr/>
                  </p:nvSpPr>
                  <p:spPr bwMode="auto">
                    <a:xfrm>
                      <a:off x="5161" y="1106"/>
                      <a:ext cx="2" cy="58"/>
                    </a:xfrm>
                    <a:custGeom>
                      <a:avLst/>
                      <a:gdLst>
                        <a:gd name="T0" fmla="*/ 0 w 60"/>
                        <a:gd name="T1" fmla="*/ 0 h 1223"/>
                        <a:gd name="T2" fmla="*/ 0 w 60"/>
                        <a:gd name="T3" fmla="*/ 0 h 1223"/>
                        <a:gd name="T4" fmla="*/ 0 w 60"/>
                        <a:gd name="T5" fmla="*/ 0 h 1223"/>
                        <a:gd name="T6" fmla="*/ 0 w 60"/>
                        <a:gd name="T7" fmla="*/ 0 h 1223"/>
                        <a:gd name="T8" fmla="*/ 0 w 60"/>
                        <a:gd name="T9" fmla="*/ 0 h 1223"/>
                        <a:gd name="T10" fmla="*/ 0 60000 65536"/>
                        <a:gd name="T11" fmla="*/ 0 60000 65536"/>
                        <a:gd name="T12" fmla="*/ 0 60000 65536"/>
                        <a:gd name="T13" fmla="*/ 0 60000 65536"/>
                        <a:gd name="T14" fmla="*/ 0 60000 65536"/>
                        <a:gd name="T15" fmla="*/ 0 w 60"/>
                        <a:gd name="T16" fmla="*/ 0 h 1223"/>
                        <a:gd name="T17" fmla="*/ 60 w 60"/>
                        <a:gd name="T18" fmla="*/ 1223 h 1223"/>
                      </a:gdLst>
                      <a:ahLst/>
                      <a:cxnLst>
                        <a:cxn ang="T10">
                          <a:pos x="T0" y="T1"/>
                        </a:cxn>
                        <a:cxn ang="T11">
                          <a:pos x="T2" y="T3"/>
                        </a:cxn>
                        <a:cxn ang="T12">
                          <a:pos x="T4" y="T5"/>
                        </a:cxn>
                        <a:cxn ang="T13">
                          <a:pos x="T6" y="T7"/>
                        </a:cxn>
                        <a:cxn ang="T14">
                          <a:pos x="T8" y="T9"/>
                        </a:cxn>
                      </a:cxnLst>
                      <a:rect l="T15" t="T16" r="T17" b="T18"/>
                      <a:pathLst>
                        <a:path w="60" h="1223">
                          <a:moveTo>
                            <a:pt x="0" y="1223"/>
                          </a:moveTo>
                          <a:lnTo>
                            <a:pt x="0" y="26"/>
                          </a:lnTo>
                          <a:lnTo>
                            <a:pt x="60" y="0"/>
                          </a:lnTo>
                          <a:lnTo>
                            <a:pt x="60" y="1222"/>
                          </a:lnTo>
                          <a:lnTo>
                            <a:pt x="0" y="1223"/>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49" name="Freeform 214"/>
                    <p:cNvSpPr>
                      <a:spLocks/>
                    </p:cNvSpPr>
                    <p:nvPr/>
                  </p:nvSpPr>
                  <p:spPr bwMode="auto">
                    <a:xfrm>
                      <a:off x="5162" y="1105"/>
                      <a:ext cx="3" cy="59"/>
                    </a:xfrm>
                    <a:custGeom>
                      <a:avLst/>
                      <a:gdLst>
                        <a:gd name="T0" fmla="*/ 0 w 61"/>
                        <a:gd name="T1" fmla="*/ 0 h 1236"/>
                        <a:gd name="T2" fmla="*/ 0 w 61"/>
                        <a:gd name="T3" fmla="*/ 0 h 1236"/>
                        <a:gd name="T4" fmla="*/ 0 w 61"/>
                        <a:gd name="T5" fmla="*/ 0 h 1236"/>
                        <a:gd name="T6" fmla="*/ 0 w 61"/>
                        <a:gd name="T7" fmla="*/ 0 h 1236"/>
                        <a:gd name="T8" fmla="*/ 0 w 61"/>
                        <a:gd name="T9" fmla="*/ 0 h 1236"/>
                        <a:gd name="T10" fmla="*/ 0 60000 65536"/>
                        <a:gd name="T11" fmla="*/ 0 60000 65536"/>
                        <a:gd name="T12" fmla="*/ 0 60000 65536"/>
                        <a:gd name="T13" fmla="*/ 0 60000 65536"/>
                        <a:gd name="T14" fmla="*/ 0 60000 65536"/>
                        <a:gd name="T15" fmla="*/ 0 w 61"/>
                        <a:gd name="T16" fmla="*/ 0 h 1236"/>
                        <a:gd name="T17" fmla="*/ 61 w 61"/>
                        <a:gd name="T18" fmla="*/ 1236 h 1236"/>
                      </a:gdLst>
                      <a:ahLst/>
                      <a:cxnLst>
                        <a:cxn ang="T10">
                          <a:pos x="T0" y="T1"/>
                        </a:cxn>
                        <a:cxn ang="T11">
                          <a:pos x="T2" y="T3"/>
                        </a:cxn>
                        <a:cxn ang="T12">
                          <a:pos x="T4" y="T5"/>
                        </a:cxn>
                        <a:cxn ang="T13">
                          <a:pos x="T6" y="T7"/>
                        </a:cxn>
                        <a:cxn ang="T14">
                          <a:pos x="T8" y="T9"/>
                        </a:cxn>
                      </a:cxnLst>
                      <a:rect l="T15" t="T16" r="T17" b="T18"/>
                      <a:pathLst>
                        <a:path w="61" h="1236">
                          <a:moveTo>
                            <a:pt x="0" y="1236"/>
                          </a:moveTo>
                          <a:lnTo>
                            <a:pt x="0" y="27"/>
                          </a:lnTo>
                          <a:lnTo>
                            <a:pt x="61" y="0"/>
                          </a:lnTo>
                          <a:lnTo>
                            <a:pt x="61" y="1235"/>
                          </a:lnTo>
                          <a:lnTo>
                            <a:pt x="0" y="1236"/>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50" name="Freeform 215"/>
                    <p:cNvSpPr>
                      <a:spLocks/>
                    </p:cNvSpPr>
                    <p:nvPr/>
                  </p:nvSpPr>
                  <p:spPr bwMode="auto">
                    <a:xfrm>
                      <a:off x="5163" y="1105"/>
                      <a:ext cx="3" cy="59"/>
                    </a:xfrm>
                    <a:custGeom>
                      <a:avLst/>
                      <a:gdLst>
                        <a:gd name="T0" fmla="*/ 0 w 61"/>
                        <a:gd name="T1" fmla="*/ 0 h 1249"/>
                        <a:gd name="T2" fmla="*/ 0 w 61"/>
                        <a:gd name="T3" fmla="*/ 0 h 1249"/>
                        <a:gd name="T4" fmla="*/ 0 w 61"/>
                        <a:gd name="T5" fmla="*/ 0 h 1249"/>
                        <a:gd name="T6" fmla="*/ 0 w 61"/>
                        <a:gd name="T7" fmla="*/ 0 h 1249"/>
                        <a:gd name="T8" fmla="*/ 0 w 61"/>
                        <a:gd name="T9" fmla="*/ 0 h 1249"/>
                        <a:gd name="T10" fmla="*/ 0 60000 65536"/>
                        <a:gd name="T11" fmla="*/ 0 60000 65536"/>
                        <a:gd name="T12" fmla="*/ 0 60000 65536"/>
                        <a:gd name="T13" fmla="*/ 0 60000 65536"/>
                        <a:gd name="T14" fmla="*/ 0 60000 65536"/>
                        <a:gd name="T15" fmla="*/ 0 w 61"/>
                        <a:gd name="T16" fmla="*/ 0 h 1249"/>
                        <a:gd name="T17" fmla="*/ 61 w 61"/>
                        <a:gd name="T18" fmla="*/ 1249 h 1249"/>
                      </a:gdLst>
                      <a:ahLst/>
                      <a:cxnLst>
                        <a:cxn ang="T10">
                          <a:pos x="T0" y="T1"/>
                        </a:cxn>
                        <a:cxn ang="T11">
                          <a:pos x="T2" y="T3"/>
                        </a:cxn>
                        <a:cxn ang="T12">
                          <a:pos x="T4" y="T5"/>
                        </a:cxn>
                        <a:cxn ang="T13">
                          <a:pos x="T6" y="T7"/>
                        </a:cxn>
                        <a:cxn ang="T14">
                          <a:pos x="T8" y="T9"/>
                        </a:cxn>
                      </a:cxnLst>
                      <a:rect l="T15" t="T16" r="T17" b="T18"/>
                      <a:pathLst>
                        <a:path w="61" h="1249">
                          <a:moveTo>
                            <a:pt x="0" y="1249"/>
                          </a:moveTo>
                          <a:lnTo>
                            <a:pt x="0" y="27"/>
                          </a:lnTo>
                          <a:lnTo>
                            <a:pt x="61" y="0"/>
                          </a:lnTo>
                          <a:lnTo>
                            <a:pt x="61" y="1249"/>
                          </a:lnTo>
                          <a:lnTo>
                            <a:pt x="0" y="1249"/>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51" name="Freeform 216"/>
                    <p:cNvSpPr>
                      <a:spLocks/>
                    </p:cNvSpPr>
                    <p:nvPr/>
                  </p:nvSpPr>
                  <p:spPr bwMode="auto">
                    <a:xfrm>
                      <a:off x="5165" y="1104"/>
                      <a:ext cx="3" cy="60"/>
                    </a:xfrm>
                    <a:custGeom>
                      <a:avLst/>
                      <a:gdLst>
                        <a:gd name="T0" fmla="*/ 0 w 62"/>
                        <a:gd name="T1" fmla="*/ 0 h 1262"/>
                        <a:gd name="T2" fmla="*/ 0 w 62"/>
                        <a:gd name="T3" fmla="*/ 0 h 1262"/>
                        <a:gd name="T4" fmla="*/ 0 w 62"/>
                        <a:gd name="T5" fmla="*/ 0 h 1262"/>
                        <a:gd name="T6" fmla="*/ 0 w 62"/>
                        <a:gd name="T7" fmla="*/ 0 h 1262"/>
                        <a:gd name="T8" fmla="*/ 0 w 62"/>
                        <a:gd name="T9" fmla="*/ 0 h 1262"/>
                        <a:gd name="T10" fmla="*/ 0 60000 65536"/>
                        <a:gd name="T11" fmla="*/ 0 60000 65536"/>
                        <a:gd name="T12" fmla="*/ 0 60000 65536"/>
                        <a:gd name="T13" fmla="*/ 0 60000 65536"/>
                        <a:gd name="T14" fmla="*/ 0 60000 65536"/>
                        <a:gd name="T15" fmla="*/ 0 w 62"/>
                        <a:gd name="T16" fmla="*/ 0 h 1262"/>
                        <a:gd name="T17" fmla="*/ 62 w 62"/>
                        <a:gd name="T18" fmla="*/ 1262 h 1262"/>
                      </a:gdLst>
                      <a:ahLst/>
                      <a:cxnLst>
                        <a:cxn ang="T10">
                          <a:pos x="T0" y="T1"/>
                        </a:cxn>
                        <a:cxn ang="T11">
                          <a:pos x="T2" y="T3"/>
                        </a:cxn>
                        <a:cxn ang="T12">
                          <a:pos x="T4" y="T5"/>
                        </a:cxn>
                        <a:cxn ang="T13">
                          <a:pos x="T6" y="T7"/>
                        </a:cxn>
                        <a:cxn ang="T14">
                          <a:pos x="T8" y="T9"/>
                        </a:cxn>
                      </a:cxnLst>
                      <a:rect l="T15" t="T16" r="T17" b="T18"/>
                      <a:pathLst>
                        <a:path w="62" h="1262">
                          <a:moveTo>
                            <a:pt x="0" y="1262"/>
                          </a:moveTo>
                          <a:lnTo>
                            <a:pt x="0" y="27"/>
                          </a:lnTo>
                          <a:lnTo>
                            <a:pt x="62" y="0"/>
                          </a:lnTo>
                          <a:lnTo>
                            <a:pt x="62" y="1261"/>
                          </a:lnTo>
                          <a:lnTo>
                            <a:pt x="0" y="1262"/>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52" name="Freeform 217"/>
                    <p:cNvSpPr>
                      <a:spLocks/>
                    </p:cNvSpPr>
                    <p:nvPr/>
                  </p:nvSpPr>
                  <p:spPr bwMode="auto">
                    <a:xfrm>
                      <a:off x="5166" y="1104"/>
                      <a:ext cx="3" cy="60"/>
                    </a:xfrm>
                    <a:custGeom>
                      <a:avLst/>
                      <a:gdLst>
                        <a:gd name="T0" fmla="*/ 0 w 61"/>
                        <a:gd name="T1" fmla="*/ 0 h 1275"/>
                        <a:gd name="T2" fmla="*/ 0 w 61"/>
                        <a:gd name="T3" fmla="*/ 0 h 1275"/>
                        <a:gd name="T4" fmla="*/ 0 w 61"/>
                        <a:gd name="T5" fmla="*/ 0 h 1275"/>
                        <a:gd name="T6" fmla="*/ 0 w 61"/>
                        <a:gd name="T7" fmla="*/ 0 h 1275"/>
                        <a:gd name="T8" fmla="*/ 0 w 61"/>
                        <a:gd name="T9" fmla="*/ 0 h 1275"/>
                        <a:gd name="T10" fmla="*/ 0 60000 65536"/>
                        <a:gd name="T11" fmla="*/ 0 60000 65536"/>
                        <a:gd name="T12" fmla="*/ 0 60000 65536"/>
                        <a:gd name="T13" fmla="*/ 0 60000 65536"/>
                        <a:gd name="T14" fmla="*/ 0 60000 65536"/>
                        <a:gd name="T15" fmla="*/ 0 w 61"/>
                        <a:gd name="T16" fmla="*/ 0 h 1275"/>
                        <a:gd name="T17" fmla="*/ 61 w 61"/>
                        <a:gd name="T18" fmla="*/ 1275 h 1275"/>
                      </a:gdLst>
                      <a:ahLst/>
                      <a:cxnLst>
                        <a:cxn ang="T10">
                          <a:pos x="T0" y="T1"/>
                        </a:cxn>
                        <a:cxn ang="T11">
                          <a:pos x="T2" y="T3"/>
                        </a:cxn>
                        <a:cxn ang="T12">
                          <a:pos x="T4" y="T5"/>
                        </a:cxn>
                        <a:cxn ang="T13">
                          <a:pos x="T6" y="T7"/>
                        </a:cxn>
                        <a:cxn ang="T14">
                          <a:pos x="T8" y="T9"/>
                        </a:cxn>
                      </a:cxnLst>
                      <a:rect l="T15" t="T16" r="T17" b="T18"/>
                      <a:pathLst>
                        <a:path w="61" h="1275">
                          <a:moveTo>
                            <a:pt x="0" y="1275"/>
                          </a:moveTo>
                          <a:lnTo>
                            <a:pt x="0" y="26"/>
                          </a:lnTo>
                          <a:lnTo>
                            <a:pt x="61" y="0"/>
                          </a:lnTo>
                          <a:lnTo>
                            <a:pt x="61" y="1274"/>
                          </a:lnTo>
                          <a:lnTo>
                            <a:pt x="0" y="1275"/>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53" name="Freeform 218"/>
                    <p:cNvSpPr>
                      <a:spLocks/>
                    </p:cNvSpPr>
                    <p:nvPr/>
                  </p:nvSpPr>
                  <p:spPr bwMode="auto">
                    <a:xfrm>
                      <a:off x="5168" y="1103"/>
                      <a:ext cx="3" cy="61"/>
                    </a:xfrm>
                    <a:custGeom>
                      <a:avLst/>
                      <a:gdLst>
                        <a:gd name="T0" fmla="*/ 0 w 61"/>
                        <a:gd name="T1" fmla="*/ 0 h 1288"/>
                        <a:gd name="T2" fmla="*/ 0 w 61"/>
                        <a:gd name="T3" fmla="*/ 0 h 1288"/>
                        <a:gd name="T4" fmla="*/ 0 w 61"/>
                        <a:gd name="T5" fmla="*/ 0 h 1288"/>
                        <a:gd name="T6" fmla="*/ 0 w 61"/>
                        <a:gd name="T7" fmla="*/ 0 h 1288"/>
                        <a:gd name="T8" fmla="*/ 0 w 61"/>
                        <a:gd name="T9" fmla="*/ 0 h 1288"/>
                        <a:gd name="T10" fmla="*/ 0 60000 65536"/>
                        <a:gd name="T11" fmla="*/ 0 60000 65536"/>
                        <a:gd name="T12" fmla="*/ 0 60000 65536"/>
                        <a:gd name="T13" fmla="*/ 0 60000 65536"/>
                        <a:gd name="T14" fmla="*/ 0 60000 65536"/>
                        <a:gd name="T15" fmla="*/ 0 w 61"/>
                        <a:gd name="T16" fmla="*/ 0 h 1288"/>
                        <a:gd name="T17" fmla="*/ 61 w 61"/>
                        <a:gd name="T18" fmla="*/ 1288 h 1288"/>
                      </a:gdLst>
                      <a:ahLst/>
                      <a:cxnLst>
                        <a:cxn ang="T10">
                          <a:pos x="T0" y="T1"/>
                        </a:cxn>
                        <a:cxn ang="T11">
                          <a:pos x="T2" y="T3"/>
                        </a:cxn>
                        <a:cxn ang="T12">
                          <a:pos x="T4" y="T5"/>
                        </a:cxn>
                        <a:cxn ang="T13">
                          <a:pos x="T6" y="T7"/>
                        </a:cxn>
                        <a:cxn ang="T14">
                          <a:pos x="T8" y="T9"/>
                        </a:cxn>
                      </a:cxnLst>
                      <a:rect l="T15" t="T16" r="T17" b="T18"/>
                      <a:pathLst>
                        <a:path w="61" h="1288">
                          <a:moveTo>
                            <a:pt x="0" y="1288"/>
                          </a:moveTo>
                          <a:lnTo>
                            <a:pt x="0" y="27"/>
                          </a:lnTo>
                          <a:lnTo>
                            <a:pt x="61" y="0"/>
                          </a:lnTo>
                          <a:lnTo>
                            <a:pt x="61" y="1288"/>
                          </a:lnTo>
                          <a:lnTo>
                            <a:pt x="0" y="1288"/>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54" name="Freeform 219"/>
                    <p:cNvSpPr>
                      <a:spLocks/>
                    </p:cNvSpPr>
                    <p:nvPr/>
                  </p:nvSpPr>
                  <p:spPr bwMode="auto">
                    <a:xfrm>
                      <a:off x="5169" y="1102"/>
                      <a:ext cx="3" cy="62"/>
                    </a:xfrm>
                    <a:custGeom>
                      <a:avLst/>
                      <a:gdLst>
                        <a:gd name="T0" fmla="*/ 0 w 61"/>
                        <a:gd name="T1" fmla="*/ 0 h 1301"/>
                        <a:gd name="T2" fmla="*/ 0 w 61"/>
                        <a:gd name="T3" fmla="*/ 0 h 1301"/>
                        <a:gd name="T4" fmla="*/ 0 w 61"/>
                        <a:gd name="T5" fmla="*/ 0 h 1301"/>
                        <a:gd name="T6" fmla="*/ 0 w 61"/>
                        <a:gd name="T7" fmla="*/ 0 h 1301"/>
                        <a:gd name="T8" fmla="*/ 0 w 61"/>
                        <a:gd name="T9" fmla="*/ 0 h 1301"/>
                        <a:gd name="T10" fmla="*/ 0 60000 65536"/>
                        <a:gd name="T11" fmla="*/ 0 60000 65536"/>
                        <a:gd name="T12" fmla="*/ 0 60000 65536"/>
                        <a:gd name="T13" fmla="*/ 0 60000 65536"/>
                        <a:gd name="T14" fmla="*/ 0 60000 65536"/>
                        <a:gd name="T15" fmla="*/ 0 w 61"/>
                        <a:gd name="T16" fmla="*/ 0 h 1301"/>
                        <a:gd name="T17" fmla="*/ 61 w 61"/>
                        <a:gd name="T18" fmla="*/ 1301 h 1301"/>
                      </a:gdLst>
                      <a:ahLst/>
                      <a:cxnLst>
                        <a:cxn ang="T10">
                          <a:pos x="T0" y="T1"/>
                        </a:cxn>
                        <a:cxn ang="T11">
                          <a:pos x="T2" y="T3"/>
                        </a:cxn>
                        <a:cxn ang="T12">
                          <a:pos x="T4" y="T5"/>
                        </a:cxn>
                        <a:cxn ang="T13">
                          <a:pos x="T6" y="T7"/>
                        </a:cxn>
                        <a:cxn ang="T14">
                          <a:pos x="T8" y="T9"/>
                        </a:cxn>
                      </a:cxnLst>
                      <a:rect l="T15" t="T16" r="T17" b="T18"/>
                      <a:pathLst>
                        <a:path w="61" h="1301">
                          <a:moveTo>
                            <a:pt x="0" y="1301"/>
                          </a:moveTo>
                          <a:lnTo>
                            <a:pt x="0" y="27"/>
                          </a:lnTo>
                          <a:lnTo>
                            <a:pt x="61" y="0"/>
                          </a:lnTo>
                          <a:lnTo>
                            <a:pt x="61" y="1301"/>
                          </a:lnTo>
                          <a:lnTo>
                            <a:pt x="0" y="1301"/>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55" name="Freeform 220"/>
                    <p:cNvSpPr>
                      <a:spLocks/>
                    </p:cNvSpPr>
                    <p:nvPr/>
                  </p:nvSpPr>
                  <p:spPr bwMode="auto">
                    <a:xfrm>
                      <a:off x="5171" y="1102"/>
                      <a:ext cx="3" cy="62"/>
                    </a:xfrm>
                    <a:custGeom>
                      <a:avLst/>
                      <a:gdLst>
                        <a:gd name="T0" fmla="*/ 0 w 60"/>
                        <a:gd name="T1" fmla="*/ 0 h 1314"/>
                        <a:gd name="T2" fmla="*/ 0 w 60"/>
                        <a:gd name="T3" fmla="*/ 0 h 1314"/>
                        <a:gd name="T4" fmla="*/ 0 w 60"/>
                        <a:gd name="T5" fmla="*/ 0 h 1314"/>
                        <a:gd name="T6" fmla="*/ 0 w 60"/>
                        <a:gd name="T7" fmla="*/ 0 h 1314"/>
                        <a:gd name="T8" fmla="*/ 0 w 60"/>
                        <a:gd name="T9" fmla="*/ 0 h 1314"/>
                        <a:gd name="T10" fmla="*/ 0 60000 65536"/>
                        <a:gd name="T11" fmla="*/ 0 60000 65536"/>
                        <a:gd name="T12" fmla="*/ 0 60000 65536"/>
                        <a:gd name="T13" fmla="*/ 0 60000 65536"/>
                        <a:gd name="T14" fmla="*/ 0 60000 65536"/>
                        <a:gd name="T15" fmla="*/ 0 w 60"/>
                        <a:gd name="T16" fmla="*/ 0 h 1314"/>
                        <a:gd name="T17" fmla="*/ 60 w 60"/>
                        <a:gd name="T18" fmla="*/ 1314 h 1314"/>
                      </a:gdLst>
                      <a:ahLst/>
                      <a:cxnLst>
                        <a:cxn ang="T10">
                          <a:pos x="T0" y="T1"/>
                        </a:cxn>
                        <a:cxn ang="T11">
                          <a:pos x="T2" y="T3"/>
                        </a:cxn>
                        <a:cxn ang="T12">
                          <a:pos x="T4" y="T5"/>
                        </a:cxn>
                        <a:cxn ang="T13">
                          <a:pos x="T6" y="T7"/>
                        </a:cxn>
                        <a:cxn ang="T14">
                          <a:pos x="T8" y="T9"/>
                        </a:cxn>
                      </a:cxnLst>
                      <a:rect l="T15" t="T16" r="T17" b="T18"/>
                      <a:pathLst>
                        <a:path w="60" h="1314">
                          <a:moveTo>
                            <a:pt x="0" y="1314"/>
                          </a:moveTo>
                          <a:lnTo>
                            <a:pt x="0" y="26"/>
                          </a:lnTo>
                          <a:lnTo>
                            <a:pt x="60" y="0"/>
                          </a:lnTo>
                          <a:lnTo>
                            <a:pt x="60" y="1313"/>
                          </a:lnTo>
                          <a:lnTo>
                            <a:pt x="0" y="1314"/>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56" name="Freeform 221"/>
                    <p:cNvSpPr>
                      <a:spLocks/>
                    </p:cNvSpPr>
                    <p:nvPr/>
                  </p:nvSpPr>
                  <p:spPr bwMode="auto">
                    <a:xfrm>
                      <a:off x="5172" y="1101"/>
                      <a:ext cx="3" cy="63"/>
                    </a:xfrm>
                    <a:custGeom>
                      <a:avLst/>
                      <a:gdLst>
                        <a:gd name="T0" fmla="*/ 0 w 61"/>
                        <a:gd name="T1" fmla="*/ 0 h 1318"/>
                        <a:gd name="T2" fmla="*/ 0 w 61"/>
                        <a:gd name="T3" fmla="*/ 0 h 1318"/>
                        <a:gd name="T4" fmla="*/ 0 w 61"/>
                        <a:gd name="T5" fmla="*/ 0 h 1318"/>
                        <a:gd name="T6" fmla="*/ 0 w 61"/>
                        <a:gd name="T7" fmla="*/ 0 h 1318"/>
                        <a:gd name="T8" fmla="*/ 0 w 61"/>
                        <a:gd name="T9" fmla="*/ 0 h 1318"/>
                        <a:gd name="T10" fmla="*/ 0 w 61"/>
                        <a:gd name="T11" fmla="*/ 0 h 1318"/>
                        <a:gd name="T12" fmla="*/ 0 w 61"/>
                        <a:gd name="T13" fmla="*/ 0 h 1318"/>
                        <a:gd name="T14" fmla="*/ 0 60000 65536"/>
                        <a:gd name="T15" fmla="*/ 0 60000 65536"/>
                        <a:gd name="T16" fmla="*/ 0 60000 65536"/>
                        <a:gd name="T17" fmla="*/ 0 60000 65536"/>
                        <a:gd name="T18" fmla="*/ 0 60000 65536"/>
                        <a:gd name="T19" fmla="*/ 0 60000 65536"/>
                        <a:gd name="T20" fmla="*/ 0 60000 65536"/>
                        <a:gd name="T21" fmla="*/ 0 w 61"/>
                        <a:gd name="T22" fmla="*/ 0 h 1318"/>
                        <a:gd name="T23" fmla="*/ 61 w 61"/>
                        <a:gd name="T24" fmla="*/ 1318 h 1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1318">
                          <a:moveTo>
                            <a:pt x="0" y="1318"/>
                          </a:moveTo>
                          <a:lnTo>
                            <a:pt x="0" y="17"/>
                          </a:lnTo>
                          <a:lnTo>
                            <a:pt x="39" y="0"/>
                          </a:lnTo>
                          <a:lnTo>
                            <a:pt x="61" y="9"/>
                          </a:lnTo>
                          <a:lnTo>
                            <a:pt x="61" y="1317"/>
                          </a:lnTo>
                          <a:lnTo>
                            <a:pt x="57" y="1317"/>
                          </a:lnTo>
                          <a:lnTo>
                            <a:pt x="0" y="1318"/>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57" name="Freeform 222"/>
                    <p:cNvSpPr>
                      <a:spLocks/>
                    </p:cNvSpPr>
                    <p:nvPr/>
                  </p:nvSpPr>
                  <p:spPr bwMode="auto">
                    <a:xfrm>
                      <a:off x="5174" y="1101"/>
                      <a:ext cx="2" cy="63"/>
                    </a:xfrm>
                    <a:custGeom>
                      <a:avLst/>
                      <a:gdLst>
                        <a:gd name="T0" fmla="*/ 0 w 61"/>
                        <a:gd name="T1" fmla="*/ 0 h 1317"/>
                        <a:gd name="T2" fmla="*/ 0 w 61"/>
                        <a:gd name="T3" fmla="*/ 0 h 1317"/>
                        <a:gd name="T4" fmla="*/ 0 w 61"/>
                        <a:gd name="T5" fmla="*/ 0 h 1317"/>
                        <a:gd name="T6" fmla="*/ 0 w 61"/>
                        <a:gd name="T7" fmla="*/ 0 h 1317"/>
                        <a:gd name="T8" fmla="*/ 0 w 61"/>
                        <a:gd name="T9" fmla="*/ 0 h 1317"/>
                        <a:gd name="T10" fmla="*/ 0 w 61"/>
                        <a:gd name="T11" fmla="*/ 0 h 1317"/>
                        <a:gd name="T12" fmla="*/ 0 w 61"/>
                        <a:gd name="T13" fmla="*/ 0 h 1317"/>
                        <a:gd name="T14" fmla="*/ 0 60000 65536"/>
                        <a:gd name="T15" fmla="*/ 0 60000 65536"/>
                        <a:gd name="T16" fmla="*/ 0 60000 65536"/>
                        <a:gd name="T17" fmla="*/ 0 60000 65536"/>
                        <a:gd name="T18" fmla="*/ 0 60000 65536"/>
                        <a:gd name="T19" fmla="*/ 0 60000 65536"/>
                        <a:gd name="T20" fmla="*/ 0 60000 65536"/>
                        <a:gd name="T21" fmla="*/ 0 w 61"/>
                        <a:gd name="T22" fmla="*/ 0 h 1317"/>
                        <a:gd name="T23" fmla="*/ 61 w 61"/>
                        <a:gd name="T24" fmla="*/ 1317 h 13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1317">
                          <a:moveTo>
                            <a:pt x="0" y="1317"/>
                          </a:moveTo>
                          <a:lnTo>
                            <a:pt x="0" y="4"/>
                          </a:lnTo>
                          <a:lnTo>
                            <a:pt x="9" y="0"/>
                          </a:lnTo>
                          <a:lnTo>
                            <a:pt x="61" y="21"/>
                          </a:lnTo>
                          <a:lnTo>
                            <a:pt x="61" y="1316"/>
                          </a:lnTo>
                          <a:lnTo>
                            <a:pt x="27" y="1317"/>
                          </a:lnTo>
                          <a:lnTo>
                            <a:pt x="0" y="1317"/>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58" name="Freeform 223"/>
                    <p:cNvSpPr>
                      <a:spLocks/>
                    </p:cNvSpPr>
                    <p:nvPr/>
                  </p:nvSpPr>
                  <p:spPr bwMode="auto">
                    <a:xfrm>
                      <a:off x="5175" y="1102"/>
                      <a:ext cx="3" cy="62"/>
                    </a:xfrm>
                    <a:custGeom>
                      <a:avLst/>
                      <a:gdLst>
                        <a:gd name="T0" fmla="*/ 0 w 61"/>
                        <a:gd name="T1" fmla="*/ 0 h 1308"/>
                        <a:gd name="T2" fmla="*/ 0 w 61"/>
                        <a:gd name="T3" fmla="*/ 0 h 1308"/>
                        <a:gd name="T4" fmla="*/ 0 w 61"/>
                        <a:gd name="T5" fmla="*/ 0 h 1308"/>
                        <a:gd name="T6" fmla="*/ 0 w 61"/>
                        <a:gd name="T7" fmla="*/ 0 h 1308"/>
                        <a:gd name="T8" fmla="*/ 0 w 61"/>
                        <a:gd name="T9" fmla="*/ 0 h 1308"/>
                        <a:gd name="T10" fmla="*/ 0 60000 65536"/>
                        <a:gd name="T11" fmla="*/ 0 60000 65536"/>
                        <a:gd name="T12" fmla="*/ 0 60000 65536"/>
                        <a:gd name="T13" fmla="*/ 0 60000 65536"/>
                        <a:gd name="T14" fmla="*/ 0 60000 65536"/>
                        <a:gd name="T15" fmla="*/ 0 w 61"/>
                        <a:gd name="T16" fmla="*/ 0 h 1308"/>
                        <a:gd name="T17" fmla="*/ 61 w 61"/>
                        <a:gd name="T18" fmla="*/ 1308 h 1308"/>
                      </a:gdLst>
                      <a:ahLst/>
                      <a:cxnLst>
                        <a:cxn ang="T10">
                          <a:pos x="T0" y="T1"/>
                        </a:cxn>
                        <a:cxn ang="T11">
                          <a:pos x="T2" y="T3"/>
                        </a:cxn>
                        <a:cxn ang="T12">
                          <a:pos x="T4" y="T5"/>
                        </a:cxn>
                        <a:cxn ang="T13">
                          <a:pos x="T6" y="T7"/>
                        </a:cxn>
                        <a:cxn ang="T14">
                          <a:pos x="T8" y="T9"/>
                        </a:cxn>
                      </a:cxnLst>
                      <a:rect l="T15" t="T16" r="T17" b="T18"/>
                      <a:pathLst>
                        <a:path w="61" h="1308">
                          <a:moveTo>
                            <a:pt x="0" y="1308"/>
                          </a:moveTo>
                          <a:lnTo>
                            <a:pt x="0" y="0"/>
                          </a:lnTo>
                          <a:lnTo>
                            <a:pt x="61" y="24"/>
                          </a:lnTo>
                          <a:lnTo>
                            <a:pt x="61" y="1305"/>
                          </a:lnTo>
                          <a:lnTo>
                            <a:pt x="0" y="1308"/>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59" name="Freeform 224"/>
                    <p:cNvSpPr>
                      <a:spLocks/>
                    </p:cNvSpPr>
                    <p:nvPr/>
                  </p:nvSpPr>
                  <p:spPr bwMode="auto">
                    <a:xfrm>
                      <a:off x="5176" y="1102"/>
                      <a:ext cx="3" cy="62"/>
                    </a:xfrm>
                    <a:custGeom>
                      <a:avLst/>
                      <a:gdLst>
                        <a:gd name="T0" fmla="*/ 0 w 62"/>
                        <a:gd name="T1" fmla="*/ 0 h 1295"/>
                        <a:gd name="T2" fmla="*/ 0 w 62"/>
                        <a:gd name="T3" fmla="*/ 0 h 1295"/>
                        <a:gd name="T4" fmla="*/ 0 w 62"/>
                        <a:gd name="T5" fmla="*/ 0 h 1295"/>
                        <a:gd name="T6" fmla="*/ 0 w 62"/>
                        <a:gd name="T7" fmla="*/ 0 h 1295"/>
                        <a:gd name="T8" fmla="*/ 0 w 62"/>
                        <a:gd name="T9" fmla="*/ 0 h 1295"/>
                        <a:gd name="T10" fmla="*/ 0 60000 65536"/>
                        <a:gd name="T11" fmla="*/ 0 60000 65536"/>
                        <a:gd name="T12" fmla="*/ 0 60000 65536"/>
                        <a:gd name="T13" fmla="*/ 0 60000 65536"/>
                        <a:gd name="T14" fmla="*/ 0 60000 65536"/>
                        <a:gd name="T15" fmla="*/ 0 w 62"/>
                        <a:gd name="T16" fmla="*/ 0 h 1295"/>
                        <a:gd name="T17" fmla="*/ 62 w 62"/>
                        <a:gd name="T18" fmla="*/ 1295 h 1295"/>
                      </a:gdLst>
                      <a:ahLst/>
                      <a:cxnLst>
                        <a:cxn ang="T10">
                          <a:pos x="T0" y="T1"/>
                        </a:cxn>
                        <a:cxn ang="T11">
                          <a:pos x="T2" y="T3"/>
                        </a:cxn>
                        <a:cxn ang="T12">
                          <a:pos x="T4" y="T5"/>
                        </a:cxn>
                        <a:cxn ang="T13">
                          <a:pos x="T6" y="T7"/>
                        </a:cxn>
                        <a:cxn ang="T14">
                          <a:pos x="T8" y="T9"/>
                        </a:cxn>
                      </a:cxnLst>
                      <a:rect l="T15" t="T16" r="T17" b="T18"/>
                      <a:pathLst>
                        <a:path w="62" h="1295">
                          <a:moveTo>
                            <a:pt x="0" y="1295"/>
                          </a:moveTo>
                          <a:lnTo>
                            <a:pt x="0" y="0"/>
                          </a:lnTo>
                          <a:lnTo>
                            <a:pt x="62" y="24"/>
                          </a:lnTo>
                          <a:lnTo>
                            <a:pt x="62" y="1292"/>
                          </a:lnTo>
                          <a:lnTo>
                            <a:pt x="0" y="1295"/>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60" name="Freeform 225"/>
                    <p:cNvSpPr>
                      <a:spLocks/>
                    </p:cNvSpPr>
                    <p:nvPr/>
                  </p:nvSpPr>
                  <p:spPr bwMode="auto">
                    <a:xfrm>
                      <a:off x="5178" y="1103"/>
                      <a:ext cx="3" cy="61"/>
                    </a:xfrm>
                    <a:custGeom>
                      <a:avLst/>
                      <a:gdLst>
                        <a:gd name="T0" fmla="*/ 0 w 61"/>
                        <a:gd name="T1" fmla="*/ 0 h 1281"/>
                        <a:gd name="T2" fmla="*/ 0 w 61"/>
                        <a:gd name="T3" fmla="*/ 0 h 1281"/>
                        <a:gd name="T4" fmla="*/ 0 w 61"/>
                        <a:gd name="T5" fmla="*/ 0 h 1281"/>
                        <a:gd name="T6" fmla="*/ 0 w 61"/>
                        <a:gd name="T7" fmla="*/ 0 h 1281"/>
                        <a:gd name="T8" fmla="*/ 0 w 61"/>
                        <a:gd name="T9" fmla="*/ 0 h 1281"/>
                        <a:gd name="T10" fmla="*/ 0 60000 65536"/>
                        <a:gd name="T11" fmla="*/ 0 60000 65536"/>
                        <a:gd name="T12" fmla="*/ 0 60000 65536"/>
                        <a:gd name="T13" fmla="*/ 0 60000 65536"/>
                        <a:gd name="T14" fmla="*/ 0 60000 65536"/>
                        <a:gd name="T15" fmla="*/ 0 w 61"/>
                        <a:gd name="T16" fmla="*/ 0 h 1281"/>
                        <a:gd name="T17" fmla="*/ 61 w 61"/>
                        <a:gd name="T18" fmla="*/ 1281 h 1281"/>
                      </a:gdLst>
                      <a:ahLst/>
                      <a:cxnLst>
                        <a:cxn ang="T10">
                          <a:pos x="T0" y="T1"/>
                        </a:cxn>
                        <a:cxn ang="T11">
                          <a:pos x="T2" y="T3"/>
                        </a:cxn>
                        <a:cxn ang="T12">
                          <a:pos x="T4" y="T5"/>
                        </a:cxn>
                        <a:cxn ang="T13">
                          <a:pos x="T6" y="T7"/>
                        </a:cxn>
                        <a:cxn ang="T14">
                          <a:pos x="T8" y="T9"/>
                        </a:cxn>
                      </a:cxnLst>
                      <a:rect l="T15" t="T16" r="T17" b="T18"/>
                      <a:pathLst>
                        <a:path w="61" h="1281">
                          <a:moveTo>
                            <a:pt x="0" y="1281"/>
                          </a:moveTo>
                          <a:lnTo>
                            <a:pt x="0" y="0"/>
                          </a:lnTo>
                          <a:lnTo>
                            <a:pt x="61" y="23"/>
                          </a:lnTo>
                          <a:lnTo>
                            <a:pt x="61" y="1279"/>
                          </a:lnTo>
                          <a:lnTo>
                            <a:pt x="0" y="1281"/>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61" name="Freeform 226"/>
                    <p:cNvSpPr>
                      <a:spLocks/>
                    </p:cNvSpPr>
                    <p:nvPr/>
                  </p:nvSpPr>
                  <p:spPr bwMode="auto">
                    <a:xfrm>
                      <a:off x="5179" y="1104"/>
                      <a:ext cx="3" cy="60"/>
                    </a:xfrm>
                    <a:custGeom>
                      <a:avLst/>
                      <a:gdLst>
                        <a:gd name="T0" fmla="*/ 0 w 61"/>
                        <a:gd name="T1" fmla="*/ 0 h 1268"/>
                        <a:gd name="T2" fmla="*/ 0 w 61"/>
                        <a:gd name="T3" fmla="*/ 0 h 1268"/>
                        <a:gd name="T4" fmla="*/ 0 w 61"/>
                        <a:gd name="T5" fmla="*/ 0 h 1268"/>
                        <a:gd name="T6" fmla="*/ 0 w 61"/>
                        <a:gd name="T7" fmla="*/ 0 h 1268"/>
                        <a:gd name="T8" fmla="*/ 0 w 61"/>
                        <a:gd name="T9" fmla="*/ 0 h 1268"/>
                        <a:gd name="T10" fmla="*/ 0 60000 65536"/>
                        <a:gd name="T11" fmla="*/ 0 60000 65536"/>
                        <a:gd name="T12" fmla="*/ 0 60000 65536"/>
                        <a:gd name="T13" fmla="*/ 0 60000 65536"/>
                        <a:gd name="T14" fmla="*/ 0 60000 65536"/>
                        <a:gd name="T15" fmla="*/ 0 w 61"/>
                        <a:gd name="T16" fmla="*/ 0 h 1268"/>
                        <a:gd name="T17" fmla="*/ 61 w 61"/>
                        <a:gd name="T18" fmla="*/ 1268 h 1268"/>
                      </a:gdLst>
                      <a:ahLst/>
                      <a:cxnLst>
                        <a:cxn ang="T10">
                          <a:pos x="T0" y="T1"/>
                        </a:cxn>
                        <a:cxn ang="T11">
                          <a:pos x="T2" y="T3"/>
                        </a:cxn>
                        <a:cxn ang="T12">
                          <a:pos x="T4" y="T5"/>
                        </a:cxn>
                        <a:cxn ang="T13">
                          <a:pos x="T6" y="T7"/>
                        </a:cxn>
                        <a:cxn ang="T14">
                          <a:pos x="T8" y="T9"/>
                        </a:cxn>
                      </a:cxnLst>
                      <a:rect l="T15" t="T16" r="T17" b="T18"/>
                      <a:pathLst>
                        <a:path w="61" h="1268">
                          <a:moveTo>
                            <a:pt x="0" y="1268"/>
                          </a:moveTo>
                          <a:lnTo>
                            <a:pt x="0" y="0"/>
                          </a:lnTo>
                          <a:lnTo>
                            <a:pt x="61" y="23"/>
                          </a:lnTo>
                          <a:lnTo>
                            <a:pt x="61" y="1266"/>
                          </a:lnTo>
                          <a:lnTo>
                            <a:pt x="0" y="1268"/>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62" name="Freeform 227"/>
                    <p:cNvSpPr>
                      <a:spLocks/>
                    </p:cNvSpPr>
                    <p:nvPr/>
                  </p:nvSpPr>
                  <p:spPr bwMode="auto">
                    <a:xfrm>
                      <a:off x="5181" y="1104"/>
                      <a:ext cx="3" cy="60"/>
                    </a:xfrm>
                    <a:custGeom>
                      <a:avLst/>
                      <a:gdLst>
                        <a:gd name="T0" fmla="*/ 0 w 61"/>
                        <a:gd name="T1" fmla="*/ 0 h 1256"/>
                        <a:gd name="T2" fmla="*/ 0 w 61"/>
                        <a:gd name="T3" fmla="*/ 0 h 1256"/>
                        <a:gd name="T4" fmla="*/ 0 w 61"/>
                        <a:gd name="T5" fmla="*/ 0 h 1256"/>
                        <a:gd name="T6" fmla="*/ 0 w 61"/>
                        <a:gd name="T7" fmla="*/ 0 h 1256"/>
                        <a:gd name="T8" fmla="*/ 0 w 61"/>
                        <a:gd name="T9" fmla="*/ 0 h 1256"/>
                        <a:gd name="T10" fmla="*/ 0 60000 65536"/>
                        <a:gd name="T11" fmla="*/ 0 60000 65536"/>
                        <a:gd name="T12" fmla="*/ 0 60000 65536"/>
                        <a:gd name="T13" fmla="*/ 0 60000 65536"/>
                        <a:gd name="T14" fmla="*/ 0 60000 65536"/>
                        <a:gd name="T15" fmla="*/ 0 w 61"/>
                        <a:gd name="T16" fmla="*/ 0 h 1256"/>
                        <a:gd name="T17" fmla="*/ 61 w 61"/>
                        <a:gd name="T18" fmla="*/ 1256 h 1256"/>
                      </a:gdLst>
                      <a:ahLst/>
                      <a:cxnLst>
                        <a:cxn ang="T10">
                          <a:pos x="T0" y="T1"/>
                        </a:cxn>
                        <a:cxn ang="T11">
                          <a:pos x="T2" y="T3"/>
                        </a:cxn>
                        <a:cxn ang="T12">
                          <a:pos x="T4" y="T5"/>
                        </a:cxn>
                        <a:cxn ang="T13">
                          <a:pos x="T6" y="T7"/>
                        </a:cxn>
                        <a:cxn ang="T14">
                          <a:pos x="T8" y="T9"/>
                        </a:cxn>
                      </a:cxnLst>
                      <a:rect l="T15" t="T16" r="T17" b="T18"/>
                      <a:pathLst>
                        <a:path w="61" h="1256">
                          <a:moveTo>
                            <a:pt x="0" y="1256"/>
                          </a:moveTo>
                          <a:lnTo>
                            <a:pt x="0" y="0"/>
                          </a:lnTo>
                          <a:lnTo>
                            <a:pt x="61" y="24"/>
                          </a:lnTo>
                          <a:lnTo>
                            <a:pt x="61" y="1254"/>
                          </a:lnTo>
                          <a:lnTo>
                            <a:pt x="0" y="1256"/>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63" name="Freeform 228"/>
                    <p:cNvSpPr>
                      <a:spLocks/>
                    </p:cNvSpPr>
                    <p:nvPr/>
                  </p:nvSpPr>
                  <p:spPr bwMode="auto">
                    <a:xfrm>
                      <a:off x="5182" y="1105"/>
                      <a:ext cx="3" cy="59"/>
                    </a:xfrm>
                    <a:custGeom>
                      <a:avLst/>
                      <a:gdLst>
                        <a:gd name="T0" fmla="*/ 0 w 61"/>
                        <a:gd name="T1" fmla="*/ 0 h 1243"/>
                        <a:gd name="T2" fmla="*/ 0 w 61"/>
                        <a:gd name="T3" fmla="*/ 0 h 1243"/>
                        <a:gd name="T4" fmla="*/ 0 w 61"/>
                        <a:gd name="T5" fmla="*/ 0 h 1243"/>
                        <a:gd name="T6" fmla="*/ 0 w 61"/>
                        <a:gd name="T7" fmla="*/ 0 h 1243"/>
                        <a:gd name="T8" fmla="*/ 0 w 61"/>
                        <a:gd name="T9" fmla="*/ 0 h 1243"/>
                        <a:gd name="T10" fmla="*/ 0 60000 65536"/>
                        <a:gd name="T11" fmla="*/ 0 60000 65536"/>
                        <a:gd name="T12" fmla="*/ 0 60000 65536"/>
                        <a:gd name="T13" fmla="*/ 0 60000 65536"/>
                        <a:gd name="T14" fmla="*/ 0 60000 65536"/>
                        <a:gd name="T15" fmla="*/ 0 w 61"/>
                        <a:gd name="T16" fmla="*/ 0 h 1243"/>
                        <a:gd name="T17" fmla="*/ 61 w 61"/>
                        <a:gd name="T18" fmla="*/ 1243 h 1243"/>
                      </a:gdLst>
                      <a:ahLst/>
                      <a:cxnLst>
                        <a:cxn ang="T10">
                          <a:pos x="T0" y="T1"/>
                        </a:cxn>
                        <a:cxn ang="T11">
                          <a:pos x="T2" y="T3"/>
                        </a:cxn>
                        <a:cxn ang="T12">
                          <a:pos x="T4" y="T5"/>
                        </a:cxn>
                        <a:cxn ang="T13">
                          <a:pos x="T6" y="T7"/>
                        </a:cxn>
                        <a:cxn ang="T14">
                          <a:pos x="T8" y="T9"/>
                        </a:cxn>
                      </a:cxnLst>
                      <a:rect l="T15" t="T16" r="T17" b="T18"/>
                      <a:pathLst>
                        <a:path w="61" h="1243">
                          <a:moveTo>
                            <a:pt x="0" y="1243"/>
                          </a:moveTo>
                          <a:lnTo>
                            <a:pt x="0" y="0"/>
                          </a:lnTo>
                          <a:lnTo>
                            <a:pt x="61" y="24"/>
                          </a:lnTo>
                          <a:lnTo>
                            <a:pt x="61" y="1241"/>
                          </a:lnTo>
                          <a:lnTo>
                            <a:pt x="0" y="124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64" name="Freeform 229"/>
                    <p:cNvSpPr>
                      <a:spLocks/>
                    </p:cNvSpPr>
                    <p:nvPr/>
                  </p:nvSpPr>
                  <p:spPr bwMode="auto">
                    <a:xfrm>
                      <a:off x="5184" y="1105"/>
                      <a:ext cx="3" cy="59"/>
                    </a:xfrm>
                    <a:custGeom>
                      <a:avLst/>
                      <a:gdLst>
                        <a:gd name="T0" fmla="*/ 0 w 61"/>
                        <a:gd name="T1" fmla="*/ 0 h 1230"/>
                        <a:gd name="T2" fmla="*/ 0 w 61"/>
                        <a:gd name="T3" fmla="*/ 0 h 1230"/>
                        <a:gd name="T4" fmla="*/ 0 w 61"/>
                        <a:gd name="T5" fmla="*/ 0 h 1230"/>
                        <a:gd name="T6" fmla="*/ 0 w 61"/>
                        <a:gd name="T7" fmla="*/ 0 h 1230"/>
                        <a:gd name="T8" fmla="*/ 0 w 61"/>
                        <a:gd name="T9" fmla="*/ 0 h 1230"/>
                        <a:gd name="T10" fmla="*/ 0 60000 65536"/>
                        <a:gd name="T11" fmla="*/ 0 60000 65536"/>
                        <a:gd name="T12" fmla="*/ 0 60000 65536"/>
                        <a:gd name="T13" fmla="*/ 0 60000 65536"/>
                        <a:gd name="T14" fmla="*/ 0 60000 65536"/>
                        <a:gd name="T15" fmla="*/ 0 w 61"/>
                        <a:gd name="T16" fmla="*/ 0 h 1230"/>
                        <a:gd name="T17" fmla="*/ 61 w 61"/>
                        <a:gd name="T18" fmla="*/ 1230 h 1230"/>
                      </a:gdLst>
                      <a:ahLst/>
                      <a:cxnLst>
                        <a:cxn ang="T10">
                          <a:pos x="T0" y="T1"/>
                        </a:cxn>
                        <a:cxn ang="T11">
                          <a:pos x="T2" y="T3"/>
                        </a:cxn>
                        <a:cxn ang="T12">
                          <a:pos x="T4" y="T5"/>
                        </a:cxn>
                        <a:cxn ang="T13">
                          <a:pos x="T6" y="T7"/>
                        </a:cxn>
                        <a:cxn ang="T14">
                          <a:pos x="T8" y="T9"/>
                        </a:cxn>
                      </a:cxnLst>
                      <a:rect l="T15" t="T16" r="T17" b="T18"/>
                      <a:pathLst>
                        <a:path w="61" h="1230">
                          <a:moveTo>
                            <a:pt x="0" y="1230"/>
                          </a:moveTo>
                          <a:lnTo>
                            <a:pt x="0" y="0"/>
                          </a:lnTo>
                          <a:lnTo>
                            <a:pt x="61" y="23"/>
                          </a:lnTo>
                          <a:lnTo>
                            <a:pt x="61" y="1228"/>
                          </a:lnTo>
                          <a:lnTo>
                            <a:pt x="0" y="123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65" name="Freeform 230"/>
                    <p:cNvSpPr>
                      <a:spLocks/>
                    </p:cNvSpPr>
                    <p:nvPr/>
                  </p:nvSpPr>
                  <p:spPr bwMode="auto">
                    <a:xfrm>
                      <a:off x="5185" y="1106"/>
                      <a:ext cx="3" cy="58"/>
                    </a:xfrm>
                    <a:custGeom>
                      <a:avLst/>
                      <a:gdLst>
                        <a:gd name="T0" fmla="*/ 0 w 60"/>
                        <a:gd name="T1" fmla="*/ 0 h 1217"/>
                        <a:gd name="T2" fmla="*/ 0 w 60"/>
                        <a:gd name="T3" fmla="*/ 0 h 1217"/>
                        <a:gd name="T4" fmla="*/ 0 w 60"/>
                        <a:gd name="T5" fmla="*/ 0 h 1217"/>
                        <a:gd name="T6" fmla="*/ 0 w 60"/>
                        <a:gd name="T7" fmla="*/ 0 h 1217"/>
                        <a:gd name="T8" fmla="*/ 0 w 60"/>
                        <a:gd name="T9" fmla="*/ 0 h 1217"/>
                        <a:gd name="T10" fmla="*/ 0 60000 65536"/>
                        <a:gd name="T11" fmla="*/ 0 60000 65536"/>
                        <a:gd name="T12" fmla="*/ 0 60000 65536"/>
                        <a:gd name="T13" fmla="*/ 0 60000 65536"/>
                        <a:gd name="T14" fmla="*/ 0 60000 65536"/>
                        <a:gd name="T15" fmla="*/ 0 w 60"/>
                        <a:gd name="T16" fmla="*/ 0 h 1217"/>
                        <a:gd name="T17" fmla="*/ 60 w 60"/>
                        <a:gd name="T18" fmla="*/ 1217 h 1217"/>
                      </a:gdLst>
                      <a:ahLst/>
                      <a:cxnLst>
                        <a:cxn ang="T10">
                          <a:pos x="T0" y="T1"/>
                        </a:cxn>
                        <a:cxn ang="T11">
                          <a:pos x="T2" y="T3"/>
                        </a:cxn>
                        <a:cxn ang="T12">
                          <a:pos x="T4" y="T5"/>
                        </a:cxn>
                        <a:cxn ang="T13">
                          <a:pos x="T6" y="T7"/>
                        </a:cxn>
                        <a:cxn ang="T14">
                          <a:pos x="T8" y="T9"/>
                        </a:cxn>
                      </a:cxnLst>
                      <a:rect l="T15" t="T16" r="T17" b="T18"/>
                      <a:pathLst>
                        <a:path w="60" h="1217">
                          <a:moveTo>
                            <a:pt x="0" y="1217"/>
                          </a:moveTo>
                          <a:lnTo>
                            <a:pt x="0" y="0"/>
                          </a:lnTo>
                          <a:lnTo>
                            <a:pt x="60" y="23"/>
                          </a:lnTo>
                          <a:lnTo>
                            <a:pt x="60" y="1216"/>
                          </a:lnTo>
                          <a:lnTo>
                            <a:pt x="0" y="1217"/>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66" name="Freeform 231"/>
                    <p:cNvSpPr>
                      <a:spLocks/>
                    </p:cNvSpPr>
                    <p:nvPr/>
                  </p:nvSpPr>
                  <p:spPr bwMode="auto">
                    <a:xfrm>
                      <a:off x="5187" y="1106"/>
                      <a:ext cx="3" cy="58"/>
                    </a:xfrm>
                    <a:custGeom>
                      <a:avLst/>
                      <a:gdLst>
                        <a:gd name="T0" fmla="*/ 0 w 61"/>
                        <a:gd name="T1" fmla="*/ 0 h 1205"/>
                        <a:gd name="T2" fmla="*/ 0 w 61"/>
                        <a:gd name="T3" fmla="*/ 0 h 1205"/>
                        <a:gd name="T4" fmla="*/ 0 w 61"/>
                        <a:gd name="T5" fmla="*/ 0 h 1205"/>
                        <a:gd name="T6" fmla="*/ 0 w 61"/>
                        <a:gd name="T7" fmla="*/ 0 h 1205"/>
                        <a:gd name="T8" fmla="*/ 0 w 61"/>
                        <a:gd name="T9" fmla="*/ 0 h 1205"/>
                        <a:gd name="T10" fmla="*/ 0 w 61"/>
                        <a:gd name="T11" fmla="*/ 0 h 1205"/>
                        <a:gd name="T12" fmla="*/ 0 60000 65536"/>
                        <a:gd name="T13" fmla="*/ 0 60000 65536"/>
                        <a:gd name="T14" fmla="*/ 0 60000 65536"/>
                        <a:gd name="T15" fmla="*/ 0 60000 65536"/>
                        <a:gd name="T16" fmla="*/ 0 60000 65536"/>
                        <a:gd name="T17" fmla="*/ 0 60000 65536"/>
                        <a:gd name="T18" fmla="*/ 0 w 61"/>
                        <a:gd name="T19" fmla="*/ 0 h 1205"/>
                        <a:gd name="T20" fmla="*/ 61 w 61"/>
                        <a:gd name="T21" fmla="*/ 1205 h 1205"/>
                      </a:gdLst>
                      <a:ahLst/>
                      <a:cxnLst>
                        <a:cxn ang="T12">
                          <a:pos x="T0" y="T1"/>
                        </a:cxn>
                        <a:cxn ang="T13">
                          <a:pos x="T2" y="T3"/>
                        </a:cxn>
                        <a:cxn ang="T14">
                          <a:pos x="T4" y="T5"/>
                        </a:cxn>
                        <a:cxn ang="T15">
                          <a:pos x="T6" y="T7"/>
                        </a:cxn>
                        <a:cxn ang="T16">
                          <a:pos x="T8" y="T9"/>
                        </a:cxn>
                        <a:cxn ang="T17">
                          <a:pos x="T10" y="T11"/>
                        </a:cxn>
                      </a:cxnLst>
                      <a:rect l="T18" t="T19" r="T20" b="T21"/>
                      <a:pathLst>
                        <a:path w="61" h="1205">
                          <a:moveTo>
                            <a:pt x="0" y="1205"/>
                          </a:moveTo>
                          <a:lnTo>
                            <a:pt x="0" y="0"/>
                          </a:lnTo>
                          <a:lnTo>
                            <a:pt x="60" y="23"/>
                          </a:lnTo>
                          <a:lnTo>
                            <a:pt x="61" y="24"/>
                          </a:lnTo>
                          <a:lnTo>
                            <a:pt x="61" y="1204"/>
                          </a:lnTo>
                          <a:lnTo>
                            <a:pt x="0" y="120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67" name="Freeform 232"/>
                    <p:cNvSpPr>
                      <a:spLocks/>
                    </p:cNvSpPr>
                    <p:nvPr/>
                  </p:nvSpPr>
                  <p:spPr bwMode="auto">
                    <a:xfrm>
                      <a:off x="5188" y="1107"/>
                      <a:ext cx="3" cy="57"/>
                    </a:xfrm>
                    <a:custGeom>
                      <a:avLst/>
                      <a:gdLst>
                        <a:gd name="T0" fmla="*/ 0 w 61"/>
                        <a:gd name="T1" fmla="*/ 0 h 1193"/>
                        <a:gd name="T2" fmla="*/ 0 w 61"/>
                        <a:gd name="T3" fmla="*/ 0 h 1193"/>
                        <a:gd name="T4" fmla="*/ 0 w 61"/>
                        <a:gd name="T5" fmla="*/ 0 h 1193"/>
                        <a:gd name="T6" fmla="*/ 0 w 61"/>
                        <a:gd name="T7" fmla="*/ 0 h 1193"/>
                        <a:gd name="T8" fmla="*/ 0 w 61"/>
                        <a:gd name="T9" fmla="*/ 0 h 1193"/>
                        <a:gd name="T10" fmla="*/ 0 w 61"/>
                        <a:gd name="T11" fmla="*/ 0 h 1193"/>
                        <a:gd name="T12" fmla="*/ 0 60000 65536"/>
                        <a:gd name="T13" fmla="*/ 0 60000 65536"/>
                        <a:gd name="T14" fmla="*/ 0 60000 65536"/>
                        <a:gd name="T15" fmla="*/ 0 60000 65536"/>
                        <a:gd name="T16" fmla="*/ 0 60000 65536"/>
                        <a:gd name="T17" fmla="*/ 0 60000 65536"/>
                        <a:gd name="T18" fmla="*/ 0 w 61"/>
                        <a:gd name="T19" fmla="*/ 0 h 1193"/>
                        <a:gd name="T20" fmla="*/ 61 w 61"/>
                        <a:gd name="T21" fmla="*/ 1193 h 1193"/>
                      </a:gdLst>
                      <a:ahLst/>
                      <a:cxnLst>
                        <a:cxn ang="T12">
                          <a:pos x="T0" y="T1"/>
                        </a:cxn>
                        <a:cxn ang="T13">
                          <a:pos x="T2" y="T3"/>
                        </a:cxn>
                        <a:cxn ang="T14">
                          <a:pos x="T4" y="T5"/>
                        </a:cxn>
                        <a:cxn ang="T15">
                          <a:pos x="T6" y="T7"/>
                        </a:cxn>
                        <a:cxn ang="T16">
                          <a:pos x="T8" y="T9"/>
                        </a:cxn>
                        <a:cxn ang="T17">
                          <a:pos x="T10" y="T11"/>
                        </a:cxn>
                      </a:cxnLst>
                      <a:rect l="T18" t="T19" r="T20" b="T21"/>
                      <a:pathLst>
                        <a:path w="61" h="1193">
                          <a:moveTo>
                            <a:pt x="0" y="1193"/>
                          </a:moveTo>
                          <a:lnTo>
                            <a:pt x="0" y="0"/>
                          </a:lnTo>
                          <a:lnTo>
                            <a:pt x="30" y="11"/>
                          </a:lnTo>
                          <a:lnTo>
                            <a:pt x="61" y="24"/>
                          </a:lnTo>
                          <a:lnTo>
                            <a:pt x="61" y="1191"/>
                          </a:lnTo>
                          <a:lnTo>
                            <a:pt x="0" y="119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68" name="Freeform 233"/>
                    <p:cNvSpPr>
                      <a:spLocks/>
                    </p:cNvSpPr>
                    <p:nvPr/>
                  </p:nvSpPr>
                  <p:spPr bwMode="auto">
                    <a:xfrm>
                      <a:off x="5190" y="1108"/>
                      <a:ext cx="2" cy="56"/>
                    </a:xfrm>
                    <a:custGeom>
                      <a:avLst/>
                      <a:gdLst>
                        <a:gd name="T0" fmla="*/ 0 w 61"/>
                        <a:gd name="T1" fmla="*/ 0 h 1180"/>
                        <a:gd name="T2" fmla="*/ 0 w 61"/>
                        <a:gd name="T3" fmla="*/ 0 h 1180"/>
                        <a:gd name="T4" fmla="*/ 0 w 61"/>
                        <a:gd name="T5" fmla="*/ 0 h 1180"/>
                        <a:gd name="T6" fmla="*/ 0 w 61"/>
                        <a:gd name="T7" fmla="*/ 0 h 1180"/>
                        <a:gd name="T8" fmla="*/ 0 w 61"/>
                        <a:gd name="T9" fmla="*/ 0 h 1180"/>
                        <a:gd name="T10" fmla="*/ 0 w 61"/>
                        <a:gd name="T11" fmla="*/ 0 h 1180"/>
                        <a:gd name="T12" fmla="*/ 0 60000 65536"/>
                        <a:gd name="T13" fmla="*/ 0 60000 65536"/>
                        <a:gd name="T14" fmla="*/ 0 60000 65536"/>
                        <a:gd name="T15" fmla="*/ 0 60000 65536"/>
                        <a:gd name="T16" fmla="*/ 0 60000 65536"/>
                        <a:gd name="T17" fmla="*/ 0 60000 65536"/>
                        <a:gd name="T18" fmla="*/ 0 w 61"/>
                        <a:gd name="T19" fmla="*/ 0 h 1180"/>
                        <a:gd name="T20" fmla="*/ 61 w 61"/>
                        <a:gd name="T21" fmla="*/ 1180 h 1180"/>
                      </a:gdLst>
                      <a:ahLst/>
                      <a:cxnLst>
                        <a:cxn ang="T12">
                          <a:pos x="T0" y="T1"/>
                        </a:cxn>
                        <a:cxn ang="T13">
                          <a:pos x="T2" y="T3"/>
                        </a:cxn>
                        <a:cxn ang="T14">
                          <a:pos x="T4" y="T5"/>
                        </a:cxn>
                        <a:cxn ang="T15">
                          <a:pos x="T6" y="T7"/>
                        </a:cxn>
                        <a:cxn ang="T16">
                          <a:pos x="T8" y="T9"/>
                        </a:cxn>
                        <a:cxn ang="T17">
                          <a:pos x="T10" y="T11"/>
                        </a:cxn>
                      </a:cxnLst>
                      <a:rect l="T18" t="T19" r="T20" b="T21"/>
                      <a:pathLst>
                        <a:path w="61" h="1180">
                          <a:moveTo>
                            <a:pt x="0" y="1180"/>
                          </a:moveTo>
                          <a:lnTo>
                            <a:pt x="0" y="0"/>
                          </a:lnTo>
                          <a:lnTo>
                            <a:pt x="61" y="25"/>
                          </a:lnTo>
                          <a:lnTo>
                            <a:pt x="61" y="1163"/>
                          </a:lnTo>
                          <a:lnTo>
                            <a:pt x="46" y="1178"/>
                          </a:lnTo>
                          <a:lnTo>
                            <a:pt x="0" y="118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69" name="Freeform 234"/>
                    <p:cNvSpPr>
                      <a:spLocks/>
                    </p:cNvSpPr>
                    <p:nvPr/>
                  </p:nvSpPr>
                  <p:spPr bwMode="auto">
                    <a:xfrm>
                      <a:off x="5191" y="1108"/>
                      <a:ext cx="3" cy="56"/>
                    </a:xfrm>
                    <a:custGeom>
                      <a:avLst/>
                      <a:gdLst>
                        <a:gd name="T0" fmla="*/ 0 w 62"/>
                        <a:gd name="T1" fmla="*/ 0 h 1167"/>
                        <a:gd name="T2" fmla="*/ 0 w 62"/>
                        <a:gd name="T3" fmla="*/ 0 h 1167"/>
                        <a:gd name="T4" fmla="*/ 0 w 62"/>
                        <a:gd name="T5" fmla="*/ 0 h 1167"/>
                        <a:gd name="T6" fmla="*/ 0 w 62"/>
                        <a:gd name="T7" fmla="*/ 0 h 1167"/>
                        <a:gd name="T8" fmla="*/ 0 w 62"/>
                        <a:gd name="T9" fmla="*/ 0 h 1167"/>
                        <a:gd name="T10" fmla="*/ 0 w 62"/>
                        <a:gd name="T11" fmla="*/ 0 h 1167"/>
                        <a:gd name="T12" fmla="*/ 0 60000 65536"/>
                        <a:gd name="T13" fmla="*/ 0 60000 65536"/>
                        <a:gd name="T14" fmla="*/ 0 60000 65536"/>
                        <a:gd name="T15" fmla="*/ 0 60000 65536"/>
                        <a:gd name="T16" fmla="*/ 0 60000 65536"/>
                        <a:gd name="T17" fmla="*/ 0 60000 65536"/>
                        <a:gd name="T18" fmla="*/ 0 w 62"/>
                        <a:gd name="T19" fmla="*/ 0 h 1167"/>
                        <a:gd name="T20" fmla="*/ 62 w 62"/>
                        <a:gd name="T21" fmla="*/ 1167 h 1167"/>
                      </a:gdLst>
                      <a:ahLst/>
                      <a:cxnLst>
                        <a:cxn ang="T12">
                          <a:pos x="T0" y="T1"/>
                        </a:cxn>
                        <a:cxn ang="T13">
                          <a:pos x="T2" y="T3"/>
                        </a:cxn>
                        <a:cxn ang="T14">
                          <a:pos x="T4" y="T5"/>
                        </a:cxn>
                        <a:cxn ang="T15">
                          <a:pos x="T6" y="T7"/>
                        </a:cxn>
                        <a:cxn ang="T16">
                          <a:pos x="T8" y="T9"/>
                        </a:cxn>
                        <a:cxn ang="T17">
                          <a:pos x="T10" y="T11"/>
                        </a:cxn>
                      </a:cxnLst>
                      <a:rect l="T18" t="T19" r="T20" b="T21"/>
                      <a:pathLst>
                        <a:path w="62" h="1167">
                          <a:moveTo>
                            <a:pt x="0" y="1167"/>
                          </a:moveTo>
                          <a:lnTo>
                            <a:pt x="0" y="0"/>
                          </a:lnTo>
                          <a:lnTo>
                            <a:pt x="62" y="26"/>
                          </a:lnTo>
                          <a:lnTo>
                            <a:pt x="62" y="1116"/>
                          </a:lnTo>
                          <a:lnTo>
                            <a:pt x="16" y="1166"/>
                          </a:lnTo>
                          <a:lnTo>
                            <a:pt x="0" y="1167"/>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70" name="Freeform 235"/>
                    <p:cNvSpPr>
                      <a:spLocks/>
                    </p:cNvSpPr>
                    <p:nvPr/>
                  </p:nvSpPr>
                  <p:spPr bwMode="auto">
                    <a:xfrm>
                      <a:off x="5192" y="1109"/>
                      <a:ext cx="3" cy="54"/>
                    </a:xfrm>
                    <a:custGeom>
                      <a:avLst/>
                      <a:gdLst>
                        <a:gd name="T0" fmla="*/ 0 w 61"/>
                        <a:gd name="T1" fmla="*/ 0 h 1138"/>
                        <a:gd name="T2" fmla="*/ 0 w 61"/>
                        <a:gd name="T3" fmla="*/ 0 h 1138"/>
                        <a:gd name="T4" fmla="*/ 0 w 61"/>
                        <a:gd name="T5" fmla="*/ 0 h 1138"/>
                        <a:gd name="T6" fmla="*/ 0 w 61"/>
                        <a:gd name="T7" fmla="*/ 0 h 1138"/>
                        <a:gd name="T8" fmla="*/ 0 w 61"/>
                        <a:gd name="T9" fmla="*/ 0 h 1138"/>
                        <a:gd name="T10" fmla="*/ 0 60000 65536"/>
                        <a:gd name="T11" fmla="*/ 0 60000 65536"/>
                        <a:gd name="T12" fmla="*/ 0 60000 65536"/>
                        <a:gd name="T13" fmla="*/ 0 60000 65536"/>
                        <a:gd name="T14" fmla="*/ 0 60000 65536"/>
                        <a:gd name="T15" fmla="*/ 0 w 61"/>
                        <a:gd name="T16" fmla="*/ 0 h 1138"/>
                        <a:gd name="T17" fmla="*/ 61 w 61"/>
                        <a:gd name="T18" fmla="*/ 1138 h 1138"/>
                      </a:gdLst>
                      <a:ahLst/>
                      <a:cxnLst>
                        <a:cxn ang="T10">
                          <a:pos x="T0" y="T1"/>
                        </a:cxn>
                        <a:cxn ang="T11">
                          <a:pos x="T2" y="T3"/>
                        </a:cxn>
                        <a:cxn ang="T12">
                          <a:pos x="T4" y="T5"/>
                        </a:cxn>
                        <a:cxn ang="T13">
                          <a:pos x="T6" y="T7"/>
                        </a:cxn>
                        <a:cxn ang="T14">
                          <a:pos x="T8" y="T9"/>
                        </a:cxn>
                      </a:cxnLst>
                      <a:rect l="T15" t="T16" r="T17" b="T18"/>
                      <a:pathLst>
                        <a:path w="61" h="1138">
                          <a:moveTo>
                            <a:pt x="0" y="1138"/>
                          </a:moveTo>
                          <a:lnTo>
                            <a:pt x="0" y="0"/>
                          </a:lnTo>
                          <a:lnTo>
                            <a:pt x="61" y="26"/>
                          </a:lnTo>
                          <a:lnTo>
                            <a:pt x="61" y="1069"/>
                          </a:lnTo>
                          <a:lnTo>
                            <a:pt x="0" y="1138"/>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71" name="Freeform 236"/>
                    <p:cNvSpPr>
                      <a:spLocks/>
                    </p:cNvSpPr>
                    <p:nvPr/>
                  </p:nvSpPr>
                  <p:spPr bwMode="auto">
                    <a:xfrm>
                      <a:off x="5194" y="1109"/>
                      <a:ext cx="3" cy="52"/>
                    </a:xfrm>
                    <a:custGeom>
                      <a:avLst/>
                      <a:gdLst>
                        <a:gd name="T0" fmla="*/ 0 w 61"/>
                        <a:gd name="T1" fmla="*/ 0 h 1090"/>
                        <a:gd name="T2" fmla="*/ 0 w 61"/>
                        <a:gd name="T3" fmla="*/ 0 h 1090"/>
                        <a:gd name="T4" fmla="*/ 0 w 61"/>
                        <a:gd name="T5" fmla="*/ 0 h 1090"/>
                        <a:gd name="T6" fmla="*/ 0 w 61"/>
                        <a:gd name="T7" fmla="*/ 0 h 1090"/>
                        <a:gd name="T8" fmla="*/ 0 w 61"/>
                        <a:gd name="T9" fmla="*/ 0 h 1090"/>
                        <a:gd name="T10" fmla="*/ 0 60000 65536"/>
                        <a:gd name="T11" fmla="*/ 0 60000 65536"/>
                        <a:gd name="T12" fmla="*/ 0 60000 65536"/>
                        <a:gd name="T13" fmla="*/ 0 60000 65536"/>
                        <a:gd name="T14" fmla="*/ 0 60000 65536"/>
                        <a:gd name="T15" fmla="*/ 0 w 61"/>
                        <a:gd name="T16" fmla="*/ 0 h 1090"/>
                        <a:gd name="T17" fmla="*/ 61 w 61"/>
                        <a:gd name="T18" fmla="*/ 1090 h 1090"/>
                      </a:gdLst>
                      <a:ahLst/>
                      <a:cxnLst>
                        <a:cxn ang="T10">
                          <a:pos x="T0" y="T1"/>
                        </a:cxn>
                        <a:cxn ang="T11">
                          <a:pos x="T2" y="T3"/>
                        </a:cxn>
                        <a:cxn ang="T12">
                          <a:pos x="T4" y="T5"/>
                        </a:cxn>
                        <a:cxn ang="T13">
                          <a:pos x="T6" y="T7"/>
                        </a:cxn>
                        <a:cxn ang="T14">
                          <a:pos x="T8" y="T9"/>
                        </a:cxn>
                      </a:cxnLst>
                      <a:rect l="T15" t="T16" r="T17" b="T18"/>
                      <a:pathLst>
                        <a:path w="61" h="1090">
                          <a:moveTo>
                            <a:pt x="0" y="1090"/>
                          </a:moveTo>
                          <a:lnTo>
                            <a:pt x="0" y="0"/>
                          </a:lnTo>
                          <a:lnTo>
                            <a:pt x="61" y="25"/>
                          </a:lnTo>
                          <a:lnTo>
                            <a:pt x="61" y="1022"/>
                          </a:lnTo>
                          <a:lnTo>
                            <a:pt x="0" y="109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72" name="Freeform 237"/>
                    <p:cNvSpPr>
                      <a:spLocks/>
                    </p:cNvSpPr>
                    <p:nvPr/>
                  </p:nvSpPr>
                  <p:spPr bwMode="auto">
                    <a:xfrm>
                      <a:off x="5195" y="1110"/>
                      <a:ext cx="3" cy="50"/>
                    </a:xfrm>
                    <a:custGeom>
                      <a:avLst/>
                      <a:gdLst>
                        <a:gd name="T0" fmla="*/ 0 w 61"/>
                        <a:gd name="T1" fmla="*/ 0 h 1043"/>
                        <a:gd name="T2" fmla="*/ 0 w 61"/>
                        <a:gd name="T3" fmla="*/ 0 h 1043"/>
                        <a:gd name="T4" fmla="*/ 0 w 61"/>
                        <a:gd name="T5" fmla="*/ 0 h 1043"/>
                        <a:gd name="T6" fmla="*/ 0 w 61"/>
                        <a:gd name="T7" fmla="*/ 0 h 1043"/>
                        <a:gd name="T8" fmla="*/ 0 w 61"/>
                        <a:gd name="T9" fmla="*/ 0 h 1043"/>
                        <a:gd name="T10" fmla="*/ 0 60000 65536"/>
                        <a:gd name="T11" fmla="*/ 0 60000 65536"/>
                        <a:gd name="T12" fmla="*/ 0 60000 65536"/>
                        <a:gd name="T13" fmla="*/ 0 60000 65536"/>
                        <a:gd name="T14" fmla="*/ 0 60000 65536"/>
                        <a:gd name="T15" fmla="*/ 0 w 61"/>
                        <a:gd name="T16" fmla="*/ 0 h 1043"/>
                        <a:gd name="T17" fmla="*/ 61 w 61"/>
                        <a:gd name="T18" fmla="*/ 1043 h 1043"/>
                      </a:gdLst>
                      <a:ahLst/>
                      <a:cxnLst>
                        <a:cxn ang="T10">
                          <a:pos x="T0" y="T1"/>
                        </a:cxn>
                        <a:cxn ang="T11">
                          <a:pos x="T2" y="T3"/>
                        </a:cxn>
                        <a:cxn ang="T12">
                          <a:pos x="T4" y="T5"/>
                        </a:cxn>
                        <a:cxn ang="T13">
                          <a:pos x="T6" y="T7"/>
                        </a:cxn>
                        <a:cxn ang="T14">
                          <a:pos x="T8" y="T9"/>
                        </a:cxn>
                      </a:cxnLst>
                      <a:rect l="T15" t="T16" r="T17" b="T18"/>
                      <a:pathLst>
                        <a:path w="61" h="1043">
                          <a:moveTo>
                            <a:pt x="0" y="1043"/>
                          </a:moveTo>
                          <a:lnTo>
                            <a:pt x="0" y="0"/>
                          </a:lnTo>
                          <a:lnTo>
                            <a:pt x="61" y="24"/>
                          </a:lnTo>
                          <a:lnTo>
                            <a:pt x="61" y="973"/>
                          </a:lnTo>
                          <a:lnTo>
                            <a:pt x="0" y="1043"/>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73" name="Freeform 238"/>
                    <p:cNvSpPr>
                      <a:spLocks/>
                    </p:cNvSpPr>
                    <p:nvPr/>
                  </p:nvSpPr>
                  <p:spPr bwMode="auto">
                    <a:xfrm>
                      <a:off x="5197" y="1111"/>
                      <a:ext cx="3" cy="47"/>
                    </a:xfrm>
                    <a:custGeom>
                      <a:avLst/>
                      <a:gdLst>
                        <a:gd name="T0" fmla="*/ 0 w 60"/>
                        <a:gd name="T1" fmla="*/ 0 h 997"/>
                        <a:gd name="T2" fmla="*/ 0 w 60"/>
                        <a:gd name="T3" fmla="*/ 0 h 997"/>
                        <a:gd name="T4" fmla="*/ 0 w 60"/>
                        <a:gd name="T5" fmla="*/ 0 h 997"/>
                        <a:gd name="T6" fmla="*/ 0 w 60"/>
                        <a:gd name="T7" fmla="*/ 0 h 997"/>
                        <a:gd name="T8" fmla="*/ 0 w 60"/>
                        <a:gd name="T9" fmla="*/ 0 h 997"/>
                        <a:gd name="T10" fmla="*/ 0 60000 65536"/>
                        <a:gd name="T11" fmla="*/ 0 60000 65536"/>
                        <a:gd name="T12" fmla="*/ 0 60000 65536"/>
                        <a:gd name="T13" fmla="*/ 0 60000 65536"/>
                        <a:gd name="T14" fmla="*/ 0 60000 65536"/>
                        <a:gd name="T15" fmla="*/ 0 w 60"/>
                        <a:gd name="T16" fmla="*/ 0 h 997"/>
                        <a:gd name="T17" fmla="*/ 60 w 60"/>
                        <a:gd name="T18" fmla="*/ 997 h 997"/>
                      </a:gdLst>
                      <a:ahLst/>
                      <a:cxnLst>
                        <a:cxn ang="T10">
                          <a:pos x="T0" y="T1"/>
                        </a:cxn>
                        <a:cxn ang="T11">
                          <a:pos x="T2" y="T3"/>
                        </a:cxn>
                        <a:cxn ang="T12">
                          <a:pos x="T4" y="T5"/>
                        </a:cxn>
                        <a:cxn ang="T13">
                          <a:pos x="T6" y="T7"/>
                        </a:cxn>
                        <a:cxn ang="T14">
                          <a:pos x="T8" y="T9"/>
                        </a:cxn>
                      </a:cxnLst>
                      <a:rect l="T15" t="T16" r="T17" b="T18"/>
                      <a:pathLst>
                        <a:path w="60" h="997">
                          <a:moveTo>
                            <a:pt x="0" y="997"/>
                          </a:moveTo>
                          <a:lnTo>
                            <a:pt x="0" y="0"/>
                          </a:lnTo>
                          <a:lnTo>
                            <a:pt x="60" y="26"/>
                          </a:lnTo>
                          <a:lnTo>
                            <a:pt x="60" y="927"/>
                          </a:lnTo>
                          <a:lnTo>
                            <a:pt x="0" y="997"/>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74" name="Freeform 239"/>
                    <p:cNvSpPr>
                      <a:spLocks/>
                    </p:cNvSpPr>
                    <p:nvPr/>
                  </p:nvSpPr>
                  <p:spPr bwMode="auto">
                    <a:xfrm>
                      <a:off x="5198" y="1111"/>
                      <a:ext cx="3" cy="45"/>
                    </a:xfrm>
                    <a:custGeom>
                      <a:avLst/>
                      <a:gdLst>
                        <a:gd name="T0" fmla="*/ 0 w 61"/>
                        <a:gd name="T1" fmla="*/ 0 h 949"/>
                        <a:gd name="T2" fmla="*/ 0 w 61"/>
                        <a:gd name="T3" fmla="*/ 0 h 949"/>
                        <a:gd name="T4" fmla="*/ 0 w 61"/>
                        <a:gd name="T5" fmla="*/ 0 h 949"/>
                        <a:gd name="T6" fmla="*/ 0 w 61"/>
                        <a:gd name="T7" fmla="*/ 0 h 949"/>
                        <a:gd name="T8" fmla="*/ 0 w 61"/>
                        <a:gd name="T9" fmla="*/ 0 h 949"/>
                        <a:gd name="T10" fmla="*/ 0 60000 65536"/>
                        <a:gd name="T11" fmla="*/ 0 60000 65536"/>
                        <a:gd name="T12" fmla="*/ 0 60000 65536"/>
                        <a:gd name="T13" fmla="*/ 0 60000 65536"/>
                        <a:gd name="T14" fmla="*/ 0 60000 65536"/>
                        <a:gd name="T15" fmla="*/ 0 w 61"/>
                        <a:gd name="T16" fmla="*/ 0 h 949"/>
                        <a:gd name="T17" fmla="*/ 61 w 61"/>
                        <a:gd name="T18" fmla="*/ 949 h 949"/>
                      </a:gdLst>
                      <a:ahLst/>
                      <a:cxnLst>
                        <a:cxn ang="T10">
                          <a:pos x="T0" y="T1"/>
                        </a:cxn>
                        <a:cxn ang="T11">
                          <a:pos x="T2" y="T3"/>
                        </a:cxn>
                        <a:cxn ang="T12">
                          <a:pos x="T4" y="T5"/>
                        </a:cxn>
                        <a:cxn ang="T13">
                          <a:pos x="T6" y="T7"/>
                        </a:cxn>
                        <a:cxn ang="T14">
                          <a:pos x="T8" y="T9"/>
                        </a:cxn>
                      </a:cxnLst>
                      <a:rect l="T15" t="T16" r="T17" b="T18"/>
                      <a:pathLst>
                        <a:path w="61" h="949">
                          <a:moveTo>
                            <a:pt x="0" y="949"/>
                          </a:moveTo>
                          <a:lnTo>
                            <a:pt x="0" y="0"/>
                          </a:lnTo>
                          <a:lnTo>
                            <a:pt x="61" y="26"/>
                          </a:lnTo>
                          <a:lnTo>
                            <a:pt x="61" y="881"/>
                          </a:lnTo>
                          <a:lnTo>
                            <a:pt x="0" y="949"/>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75" name="Freeform 240"/>
                    <p:cNvSpPr>
                      <a:spLocks/>
                    </p:cNvSpPr>
                    <p:nvPr/>
                  </p:nvSpPr>
                  <p:spPr bwMode="auto">
                    <a:xfrm>
                      <a:off x="5200" y="1112"/>
                      <a:ext cx="3" cy="43"/>
                    </a:xfrm>
                    <a:custGeom>
                      <a:avLst/>
                      <a:gdLst>
                        <a:gd name="T0" fmla="*/ 0 w 61"/>
                        <a:gd name="T1" fmla="*/ 0 h 901"/>
                        <a:gd name="T2" fmla="*/ 0 w 61"/>
                        <a:gd name="T3" fmla="*/ 0 h 901"/>
                        <a:gd name="T4" fmla="*/ 0 w 61"/>
                        <a:gd name="T5" fmla="*/ 0 h 901"/>
                        <a:gd name="T6" fmla="*/ 0 w 61"/>
                        <a:gd name="T7" fmla="*/ 0 h 901"/>
                        <a:gd name="T8" fmla="*/ 0 w 61"/>
                        <a:gd name="T9" fmla="*/ 0 h 901"/>
                        <a:gd name="T10" fmla="*/ 0 w 61"/>
                        <a:gd name="T11" fmla="*/ 0 h 901"/>
                        <a:gd name="T12" fmla="*/ 0 60000 65536"/>
                        <a:gd name="T13" fmla="*/ 0 60000 65536"/>
                        <a:gd name="T14" fmla="*/ 0 60000 65536"/>
                        <a:gd name="T15" fmla="*/ 0 60000 65536"/>
                        <a:gd name="T16" fmla="*/ 0 60000 65536"/>
                        <a:gd name="T17" fmla="*/ 0 60000 65536"/>
                        <a:gd name="T18" fmla="*/ 0 w 61"/>
                        <a:gd name="T19" fmla="*/ 0 h 901"/>
                        <a:gd name="T20" fmla="*/ 61 w 61"/>
                        <a:gd name="T21" fmla="*/ 901 h 901"/>
                      </a:gdLst>
                      <a:ahLst/>
                      <a:cxnLst>
                        <a:cxn ang="T12">
                          <a:pos x="T0" y="T1"/>
                        </a:cxn>
                        <a:cxn ang="T13">
                          <a:pos x="T2" y="T3"/>
                        </a:cxn>
                        <a:cxn ang="T14">
                          <a:pos x="T4" y="T5"/>
                        </a:cxn>
                        <a:cxn ang="T15">
                          <a:pos x="T6" y="T7"/>
                        </a:cxn>
                        <a:cxn ang="T16">
                          <a:pos x="T8" y="T9"/>
                        </a:cxn>
                        <a:cxn ang="T17">
                          <a:pos x="T10" y="T11"/>
                        </a:cxn>
                      </a:cxnLst>
                      <a:rect l="T18" t="T19" r="T20" b="T21"/>
                      <a:pathLst>
                        <a:path w="61" h="901">
                          <a:moveTo>
                            <a:pt x="0" y="901"/>
                          </a:moveTo>
                          <a:lnTo>
                            <a:pt x="0" y="0"/>
                          </a:lnTo>
                          <a:lnTo>
                            <a:pt x="61" y="25"/>
                          </a:lnTo>
                          <a:lnTo>
                            <a:pt x="61" y="830"/>
                          </a:lnTo>
                          <a:lnTo>
                            <a:pt x="32" y="865"/>
                          </a:lnTo>
                          <a:lnTo>
                            <a:pt x="0" y="901"/>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76" name="Freeform 241"/>
                    <p:cNvSpPr>
                      <a:spLocks/>
                    </p:cNvSpPr>
                    <p:nvPr/>
                  </p:nvSpPr>
                  <p:spPr bwMode="auto">
                    <a:xfrm>
                      <a:off x="5201" y="1112"/>
                      <a:ext cx="3" cy="41"/>
                    </a:xfrm>
                    <a:custGeom>
                      <a:avLst/>
                      <a:gdLst>
                        <a:gd name="T0" fmla="*/ 0 w 61"/>
                        <a:gd name="T1" fmla="*/ 0 h 855"/>
                        <a:gd name="T2" fmla="*/ 0 w 61"/>
                        <a:gd name="T3" fmla="*/ 0 h 855"/>
                        <a:gd name="T4" fmla="*/ 0 w 61"/>
                        <a:gd name="T5" fmla="*/ 0 h 855"/>
                        <a:gd name="T6" fmla="*/ 0 w 61"/>
                        <a:gd name="T7" fmla="*/ 0 h 855"/>
                        <a:gd name="T8" fmla="*/ 0 w 61"/>
                        <a:gd name="T9" fmla="*/ 0 h 855"/>
                        <a:gd name="T10" fmla="*/ 0 w 61"/>
                        <a:gd name="T11" fmla="*/ 0 h 855"/>
                        <a:gd name="T12" fmla="*/ 0 w 61"/>
                        <a:gd name="T13" fmla="*/ 0 h 855"/>
                        <a:gd name="T14" fmla="*/ 0 60000 65536"/>
                        <a:gd name="T15" fmla="*/ 0 60000 65536"/>
                        <a:gd name="T16" fmla="*/ 0 60000 65536"/>
                        <a:gd name="T17" fmla="*/ 0 60000 65536"/>
                        <a:gd name="T18" fmla="*/ 0 60000 65536"/>
                        <a:gd name="T19" fmla="*/ 0 60000 65536"/>
                        <a:gd name="T20" fmla="*/ 0 60000 65536"/>
                        <a:gd name="T21" fmla="*/ 0 w 61"/>
                        <a:gd name="T22" fmla="*/ 0 h 855"/>
                        <a:gd name="T23" fmla="*/ 61 w 61"/>
                        <a:gd name="T24" fmla="*/ 855 h 8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855">
                          <a:moveTo>
                            <a:pt x="0" y="855"/>
                          </a:moveTo>
                          <a:lnTo>
                            <a:pt x="0" y="0"/>
                          </a:lnTo>
                          <a:lnTo>
                            <a:pt x="47" y="20"/>
                          </a:lnTo>
                          <a:lnTo>
                            <a:pt x="61" y="66"/>
                          </a:lnTo>
                          <a:lnTo>
                            <a:pt x="61" y="782"/>
                          </a:lnTo>
                          <a:lnTo>
                            <a:pt x="1" y="853"/>
                          </a:lnTo>
                          <a:lnTo>
                            <a:pt x="0" y="855"/>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77" name="Freeform 242"/>
                    <p:cNvSpPr>
                      <a:spLocks/>
                    </p:cNvSpPr>
                    <p:nvPr/>
                  </p:nvSpPr>
                  <p:spPr bwMode="auto">
                    <a:xfrm>
                      <a:off x="5203" y="1113"/>
                      <a:ext cx="3" cy="38"/>
                    </a:xfrm>
                    <a:custGeom>
                      <a:avLst/>
                      <a:gdLst>
                        <a:gd name="T0" fmla="*/ 0 w 62"/>
                        <a:gd name="T1" fmla="*/ 0 h 805"/>
                        <a:gd name="T2" fmla="*/ 0 w 62"/>
                        <a:gd name="T3" fmla="*/ 0 h 805"/>
                        <a:gd name="T4" fmla="*/ 0 w 62"/>
                        <a:gd name="T5" fmla="*/ 0 h 805"/>
                        <a:gd name="T6" fmla="*/ 0 w 62"/>
                        <a:gd name="T7" fmla="*/ 0 h 805"/>
                        <a:gd name="T8" fmla="*/ 0 w 62"/>
                        <a:gd name="T9" fmla="*/ 0 h 805"/>
                        <a:gd name="T10" fmla="*/ 0 w 62"/>
                        <a:gd name="T11" fmla="*/ 0 h 805"/>
                        <a:gd name="T12" fmla="*/ 0 60000 65536"/>
                        <a:gd name="T13" fmla="*/ 0 60000 65536"/>
                        <a:gd name="T14" fmla="*/ 0 60000 65536"/>
                        <a:gd name="T15" fmla="*/ 0 60000 65536"/>
                        <a:gd name="T16" fmla="*/ 0 60000 65536"/>
                        <a:gd name="T17" fmla="*/ 0 60000 65536"/>
                        <a:gd name="T18" fmla="*/ 0 w 62"/>
                        <a:gd name="T19" fmla="*/ 0 h 805"/>
                        <a:gd name="T20" fmla="*/ 62 w 62"/>
                        <a:gd name="T21" fmla="*/ 805 h 805"/>
                      </a:gdLst>
                      <a:ahLst/>
                      <a:cxnLst>
                        <a:cxn ang="T12">
                          <a:pos x="T0" y="T1"/>
                        </a:cxn>
                        <a:cxn ang="T13">
                          <a:pos x="T2" y="T3"/>
                        </a:cxn>
                        <a:cxn ang="T14">
                          <a:pos x="T4" y="T5"/>
                        </a:cxn>
                        <a:cxn ang="T15">
                          <a:pos x="T6" y="T7"/>
                        </a:cxn>
                        <a:cxn ang="T16">
                          <a:pos x="T8" y="T9"/>
                        </a:cxn>
                        <a:cxn ang="T17">
                          <a:pos x="T10" y="T11"/>
                        </a:cxn>
                      </a:cxnLst>
                      <a:rect l="T18" t="T19" r="T20" b="T21"/>
                      <a:pathLst>
                        <a:path w="62" h="805">
                          <a:moveTo>
                            <a:pt x="0" y="805"/>
                          </a:moveTo>
                          <a:lnTo>
                            <a:pt x="0" y="0"/>
                          </a:lnTo>
                          <a:lnTo>
                            <a:pt x="17" y="7"/>
                          </a:lnTo>
                          <a:lnTo>
                            <a:pt x="62" y="154"/>
                          </a:lnTo>
                          <a:lnTo>
                            <a:pt x="62" y="733"/>
                          </a:lnTo>
                          <a:lnTo>
                            <a:pt x="0" y="805"/>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78" name="Freeform 243"/>
                    <p:cNvSpPr>
                      <a:spLocks/>
                    </p:cNvSpPr>
                    <p:nvPr/>
                  </p:nvSpPr>
                  <p:spPr bwMode="auto">
                    <a:xfrm>
                      <a:off x="5204" y="1115"/>
                      <a:ext cx="3" cy="35"/>
                    </a:xfrm>
                    <a:custGeom>
                      <a:avLst/>
                      <a:gdLst>
                        <a:gd name="T0" fmla="*/ 0 w 61"/>
                        <a:gd name="T1" fmla="*/ 0 h 716"/>
                        <a:gd name="T2" fmla="*/ 0 w 61"/>
                        <a:gd name="T3" fmla="*/ 0 h 716"/>
                        <a:gd name="T4" fmla="*/ 0 w 61"/>
                        <a:gd name="T5" fmla="*/ 0 h 716"/>
                        <a:gd name="T6" fmla="*/ 0 w 61"/>
                        <a:gd name="T7" fmla="*/ 0 h 716"/>
                        <a:gd name="T8" fmla="*/ 0 w 61"/>
                        <a:gd name="T9" fmla="*/ 0 h 716"/>
                        <a:gd name="T10" fmla="*/ 0 60000 65536"/>
                        <a:gd name="T11" fmla="*/ 0 60000 65536"/>
                        <a:gd name="T12" fmla="*/ 0 60000 65536"/>
                        <a:gd name="T13" fmla="*/ 0 60000 65536"/>
                        <a:gd name="T14" fmla="*/ 0 60000 65536"/>
                        <a:gd name="T15" fmla="*/ 0 w 61"/>
                        <a:gd name="T16" fmla="*/ 0 h 716"/>
                        <a:gd name="T17" fmla="*/ 61 w 61"/>
                        <a:gd name="T18" fmla="*/ 716 h 716"/>
                      </a:gdLst>
                      <a:ahLst/>
                      <a:cxnLst>
                        <a:cxn ang="T10">
                          <a:pos x="T0" y="T1"/>
                        </a:cxn>
                        <a:cxn ang="T11">
                          <a:pos x="T2" y="T3"/>
                        </a:cxn>
                        <a:cxn ang="T12">
                          <a:pos x="T4" y="T5"/>
                        </a:cxn>
                        <a:cxn ang="T13">
                          <a:pos x="T6" y="T7"/>
                        </a:cxn>
                        <a:cxn ang="T14">
                          <a:pos x="T8" y="T9"/>
                        </a:cxn>
                      </a:cxnLst>
                      <a:rect l="T15" t="T16" r="T17" b="T18"/>
                      <a:pathLst>
                        <a:path w="61" h="716">
                          <a:moveTo>
                            <a:pt x="0" y="716"/>
                          </a:moveTo>
                          <a:lnTo>
                            <a:pt x="0" y="0"/>
                          </a:lnTo>
                          <a:lnTo>
                            <a:pt x="61" y="202"/>
                          </a:lnTo>
                          <a:lnTo>
                            <a:pt x="61" y="643"/>
                          </a:lnTo>
                          <a:lnTo>
                            <a:pt x="0" y="716"/>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79" name="Freeform 244"/>
                    <p:cNvSpPr>
                      <a:spLocks/>
                    </p:cNvSpPr>
                    <p:nvPr/>
                  </p:nvSpPr>
                  <p:spPr bwMode="auto">
                    <a:xfrm>
                      <a:off x="5206" y="1120"/>
                      <a:ext cx="2" cy="28"/>
                    </a:xfrm>
                    <a:custGeom>
                      <a:avLst/>
                      <a:gdLst>
                        <a:gd name="T0" fmla="*/ 0 w 61"/>
                        <a:gd name="T1" fmla="*/ 0 h 579"/>
                        <a:gd name="T2" fmla="*/ 0 w 61"/>
                        <a:gd name="T3" fmla="*/ 0 h 579"/>
                        <a:gd name="T4" fmla="*/ 0 w 61"/>
                        <a:gd name="T5" fmla="*/ 0 h 579"/>
                        <a:gd name="T6" fmla="*/ 0 w 61"/>
                        <a:gd name="T7" fmla="*/ 0 h 579"/>
                        <a:gd name="T8" fmla="*/ 0 w 61"/>
                        <a:gd name="T9" fmla="*/ 0 h 579"/>
                        <a:gd name="T10" fmla="*/ 0 w 61"/>
                        <a:gd name="T11" fmla="*/ 0 h 579"/>
                        <a:gd name="T12" fmla="*/ 0 60000 65536"/>
                        <a:gd name="T13" fmla="*/ 0 60000 65536"/>
                        <a:gd name="T14" fmla="*/ 0 60000 65536"/>
                        <a:gd name="T15" fmla="*/ 0 60000 65536"/>
                        <a:gd name="T16" fmla="*/ 0 60000 65536"/>
                        <a:gd name="T17" fmla="*/ 0 60000 65536"/>
                        <a:gd name="T18" fmla="*/ 0 w 61"/>
                        <a:gd name="T19" fmla="*/ 0 h 579"/>
                        <a:gd name="T20" fmla="*/ 61 w 61"/>
                        <a:gd name="T21" fmla="*/ 579 h 579"/>
                      </a:gdLst>
                      <a:ahLst/>
                      <a:cxnLst>
                        <a:cxn ang="T12">
                          <a:pos x="T0" y="T1"/>
                        </a:cxn>
                        <a:cxn ang="T13">
                          <a:pos x="T2" y="T3"/>
                        </a:cxn>
                        <a:cxn ang="T14">
                          <a:pos x="T4" y="T5"/>
                        </a:cxn>
                        <a:cxn ang="T15">
                          <a:pos x="T6" y="T7"/>
                        </a:cxn>
                        <a:cxn ang="T16">
                          <a:pos x="T8" y="T9"/>
                        </a:cxn>
                        <a:cxn ang="T17">
                          <a:pos x="T10" y="T11"/>
                        </a:cxn>
                      </a:cxnLst>
                      <a:rect l="T18" t="T19" r="T20" b="T21"/>
                      <a:pathLst>
                        <a:path w="61" h="579">
                          <a:moveTo>
                            <a:pt x="0" y="579"/>
                          </a:moveTo>
                          <a:lnTo>
                            <a:pt x="0" y="0"/>
                          </a:lnTo>
                          <a:lnTo>
                            <a:pt x="46" y="156"/>
                          </a:lnTo>
                          <a:lnTo>
                            <a:pt x="61" y="208"/>
                          </a:lnTo>
                          <a:lnTo>
                            <a:pt x="61" y="506"/>
                          </a:lnTo>
                          <a:lnTo>
                            <a:pt x="0" y="579"/>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80" name="Freeform 245"/>
                    <p:cNvSpPr>
                      <a:spLocks/>
                    </p:cNvSpPr>
                    <p:nvPr/>
                  </p:nvSpPr>
                  <p:spPr bwMode="auto">
                    <a:xfrm>
                      <a:off x="5207" y="1125"/>
                      <a:ext cx="3" cy="21"/>
                    </a:xfrm>
                    <a:custGeom>
                      <a:avLst/>
                      <a:gdLst>
                        <a:gd name="T0" fmla="*/ 0 w 60"/>
                        <a:gd name="T1" fmla="*/ 0 h 441"/>
                        <a:gd name="T2" fmla="*/ 0 w 60"/>
                        <a:gd name="T3" fmla="*/ 0 h 441"/>
                        <a:gd name="T4" fmla="*/ 0 w 60"/>
                        <a:gd name="T5" fmla="*/ 0 h 441"/>
                        <a:gd name="T6" fmla="*/ 0 w 60"/>
                        <a:gd name="T7" fmla="*/ 0 h 441"/>
                        <a:gd name="T8" fmla="*/ 0 w 60"/>
                        <a:gd name="T9" fmla="*/ 0 h 441"/>
                        <a:gd name="T10" fmla="*/ 0 w 60"/>
                        <a:gd name="T11" fmla="*/ 0 h 441"/>
                        <a:gd name="T12" fmla="*/ 0 60000 65536"/>
                        <a:gd name="T13" fmla="*/ 0 60000 65536"/>
                        <a:gd name="T14" fmla="*/ 0 60000 65536"/>
                        <a:gd name="T15" fmla="*/ 0 60000 65536"/>
                        <a:gd name="T16" fmla="*/ 0 60000 65536"/>
                        <a:gd name="T17" fmla="*/ 0 60000 65536"/>
                        <a:gd name="T18" fmla="*/ 0 w 60"/>
                        <a:gd name="T19" fmla="*/ 0 h 441"/>
                        <a:gd name="T20" fmla="*/ 60 w 60"/>
                        <a:gd name="T21" fmla="*/ 441 h 441"/>
                      </a:gdLst>
                      <a:ahLst/>
                      <a:cxnLst>
                        <a:cxn ang="T12">
                          <a:pos x="T0" y="T1"/>
                        </a:cxn>
                        <a:cxn ang="T13">
                          <a:pos x="T2" y="T3"/>
                        </a:cxn>
                        <a:cxn ang="T14">
                          <a:pos x="T4" y="T5"/>
                        </a:cxn>
                        <a:cxn ang="T15">
                          <a:pos x="T6" y="T7"/>
                        </a:cxn>
                        <a:cxn ang="T16">
                          <a:pos x="T8" y="T9"/>
                        </a:cxn>
                        <a:cxn ang="T17">
                          <a:pos x="T10" y="T11"/>
                        </a:cxn>
                      </a:cxnLst>
                      <a:rect l="T18" t="T19" r="T20" b="T21"/>
                      <a:pathLst>
                        <a:path w="60" h="441">
                          <a:moveTo>
                            <a:pt x="0" y="441"/>
                          </a:moveTo>
                          <a:lnTo>
                            <a:pt x="0" y="0"/>
                          </a:lnTo>
                          <a:lnTo>
                            <a:pt x="16" y="55"/>
                          </a:lnTo>
                          <a:lnTo>
                            <a:pt x="60" y="219"/>
                          </a:lnTo>
                          <a:lnTo>
                            <a:pt x="60" y="369"/>
                          </a:lnTo>
                          <a:lnTo>
                            <a:pt x="0" y="441"/>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81" name="Freeform 246"/>
                    <p:cNvSpPr>
                      <a:spLocks/>
                    </p:cNvSpPr>
                    <p:nvPr/>
                  </p:nvSpPr>
                  <p:spPr bwMode="auto">
                    <a:xfrm>
                      <a:off x="5208" y="1130"/>
                      <a:ext cx="3" cy="14"/>
                    </a:xfrm>
                    <a:custGeom>
                      <a:avLst/>
                      <a:gdLst>
                        <a:gd name="T0" fmla="*/ 0 w 60"/>
                        <a:gd name="T1" fmla="*/ 0 h 298"/>
                        <a:gd name="T2" fmla="*/ 0 w 60"/>
                        <a:gd name="T3" fmla="*/ 0 h 298"/>
                        <a:gd name="T4" fmla="*/ 0 w 60"/>
                        <a:gd name="T5" fmla="*/ 0 h 298"/>
                        <a:gd name="T6" fmla="*/ 0 w 60"/>
                        <a:gd name="T7" fmla="*/ 0 h 298"/>
                        <a:gd name="T8" fmla="*/ 0 w 60"/>
                        <a:gd name="T9" fmla="*/ 0 h 298"/>
                        <a:gd name="T10" fmla="*/ 0 60000 65536"/>
                        <a:gd name="T11" fmla="*/ 0 60000 65536"/>
                        <a:gd name="T12" fmla="*/ 0 60000 65536"/>
                        <a:gd name="T13" fmla="*/ 0 60000 65536"/>
                        <a:gd name="T14" fmla="*/ 0 60000 65536"/>
                        <a:gd name="T15" fmla="*/ 0 w 60"/>
                        <a:gd name="T16" fmla="*/ 0 h 298"/>
                        <a:gd name="T17" fmla="*/ 60 w 60"/>
                        <a:gd name="T18" fmla="*/ 298 h 298"/>
                      </a:gdLst>
                      <a:ahLst/>
                      <a:cxnLst>
                        <a:cxn ang="T10">
                          <a:pos x="T0" y="T1"/>
                        </a:cxn>
                        <a:cxn ang="T11">
                          <a:pos x="T2" y="T3"/>
                        </a:cxn>
                        <a:cxn ang="T12">
                          <a:pos x="T4" y="T5"/>
                        </a:cxn>
                        <a:cxn ang="T13">
                          <a:pos x="T6" y="T7"/>
                        </a:cxn>
                        <a:cxn ang="T14">
                          <a:pos x="T8" y="T9"/>
                        </a:cxn>
                      </a:cxnLst>
                      <a:rect l="T15" t="T16" r="T17" b="T18"/>
                      <a:pathLst>
                        <a:path w="60" h="298">
                          <a:moveTo>
                            <a:pt x="0" y="298"/>
                          </a:moveTo>
                          <a:lnTo>
                            <a:pt x="0" y="0"/>
                          </a:lnTo>
                          <a:lnTo>
                            <a:pt x="60" y="226"/>
                          </a:lnTo>
                          <a:lnTo>
                            <a:pt x="0" y="29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82" name="Freeform 247"/>
                    <p:cNvSpPr>
                      <a:spLocks/>
                    </p:cNvSpPr>
                    <p:nvPr/>
                  </p:nvSpPr>
                  <p:spPr bwMode="auto">
                    <a:xfrm>
                      <a:off x="5210" y="1136"/>
                      <a:ext cx="1" cy="7"/>
                    </a:xfrm>
                    <a:custGeom>
                      <a:avLst/>
                      <a:gdLst>
                        <a:gd name="T0" fmla="*/ 0 w 31"/>
                        <a:gd name="T1" fmla="*/ 0 h 150"/>
                        <a:gd name="T2" fmla="*/ 0 w 31"/>
                        <a:gd name="T3" fmla="*/ 0 h 150"/>
                        <a:gd name="T4" fmla="*/ 0 w 31"/>
                        <a:gd name="T5" fmla="*/ 0 h 150"/>
                        <a:gd name="T6" fmla="*/ 0 w 31"/>
                        <a:gd name="T7" fmla="*/ 0 h 150"/>
                        <a:gd name="T8" fmla="*/ 0 60000 65536"/>
                        <a:gd name="T9" fmla="*/ 0 60000 65536"/>
                        <a:gd name="T10" fmla="*/ 0 60000 65536"/>
                        <a:gd name="T11" fmla="*/ 0 60000 65536"/>
                        <a:gd name="T12" fmla="*/ 0 w 31"/>
                        <a:gd name="T13" fmla="*/ 0 h 150"/>
                        <a:gd name="T14" fmla="*/ 31 w 31"/>
                        <a:gd name="T15" fmla="*/ 150 h 150"/>
                      </a:gdLst>
                      <a:ahLst/>
                      <a:cxnLst>
                        <a:cxn ang="T8">
                          <a:pos x="T0" y="T1"/>
                        </a:cxn>
                        <a:cxn ang="T9">
                          <a:pos x="T2" y="T3"/>
                        </a:cxn>
                        <a:cxn ang="T10">
                          <a:pos x="T4" y="T5"/>
                        </a:cxn>
                        <a:cxn ang="T11">
                          <a:pos x="T6" y="T7"/>
                        </a:cxn>
                      </a:cxnLst>
                      <a:rect l="T12" t="T13" r="T14" b="T15"/>
                      <a:pathLst>
                        <a:path w="31" h="150">
                          <a:moveTo>
                            <a:pt x="0" y="150"/>
                          </a:moveTo>
                          <a:lnTo>
                            <a:pt x="0" y="0"/>
                          </a:lnTo>
                          <a:lnTo>
                            <a:pt x="31" y="114"/>
                          </a:lnTo>
                          <a:lnTo>
                            <a:pt x="0"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83" name="Rectangle 248"/>
                    <p:cNvSpPr>
                      <a:spLocks noChangeArrowheads="1"/>
                    </p:cNvSpPr>
                    <p:nvPr/>
                  </p:nvSpPr>
                  <p:spPr bwMode="auto">
                    <a:xfrm>
                      <a:off x="5211" y="1141"/>
                      <a:ext cx="0" cy="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84" name="Freeform 249"/>
                    <p:cNvSpPr>
                      <a:spLocks/>
                    </p:cNvSpPr>
                    <p:nvPr/>
                  </p:nvSpPr>
                  <p:spPr bwMode="auto">
                    <a:xfrm>
                      <a:off x="5139" y="1101"/>
                      <a:ext cx="72" cy="63"/>
                    </a:xfrm>
                    <a:custGeom>
                      <a:avLst/>
                      <a:gdLst>
                        <a:gd name="T0" fmla="*/ 0 w 1525"/>
                        <a:gd name="T1" fmla="*/ 0 h 1320"/>
                        <a:gd name="T2" fmla="*/ 0 w 1525"/>
                        <a:gd name="T3" fmla="*/ 0 h 1320"/>
                        <a:gd name="T4" fmla="*/ 0 w 1525"/>
                        <a:gd name="T5" fmla="*/ 0 h 1320"/>
                        <a:gd name="T6" fmla="*/ 0 w 1525"/>
                        <a:gd name="T7" fmla="*/ 0 h 1320"/>
                        <a:gd name="T8" fmla="*/ 0 w 1525"/>
                        <a:gd name="T9" fmla="*/ 0 h 1320"/>
                        <a:gd name="T10" fmla="*/ 0 w 1525"/>
                        <a:gd name="T11" fmla="*/ 0 h 1320"/>
                        <a:gd name="T12" fmla="*/ 0 w 1525"/>
                        <a:gd name="T13" fmla="*/ 0 h 1320"/>
                        <a:gd name="T14" fmla="*/ 0 w 1525"/>
                        <a:gd name="T15" fmla="*/ 0 h 1320"/>
                        <a:gd name="T16" fmla="*/ 0 w 1525"/>
                        <a:gd name="T17" fmla="*/ 0 h 1320"/>
                        <a:gd name="T18" fmla="*/ 0 w 1525"/>
                        <a:gd name="T19" fmla="*/ 0 h 1320"/>
                        <a:gd name="T20" fmla="*/ 0 w 1525"/>
                        <a:gd name="T21" fmla="*/ 0 h 1320"/>
                        <a:gd name="T22" fmla="*/ 0 w 1525"/>
                        <a:gd name="T23" fmla="*/ 0 h 1320"/>
                        <a:gd name="T24" fmla="*/ 0 w 1525"/>
                        <a:gd name="T25" fmla="*/ 0 h 1320"/>
                        <a:gd name="T26" fmla="*/ 0 w 1525"/>
                        <a:gd name="T27" fmla="*/ 0 h 1320"/>
                        <a:gd name="T28" fmla="*/ 0 w 1525"/>
                        <a:gd name="T29" fmla="*/ 0 h 13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25"/>
                        <a:gd name="T46" fmla="*/ 0 h 1320"/>
                        <a:gd name="T47" fmla="*/ 1525 w 1525"/>
                        <a:gd name="T48" fmla="*/ 1320 h 13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25" h="1320">
                          <a:moveTo>
                            <a:pt x="741" y="0"/>
                          </a:moveTo>
                          <a:lnTo>
                            <a:pt x="1067" y="126"/>
                          </a:lnTo>
                          <a:lnTo>
                            <a:pt x="1359" y="248"/>
                          </a:lnTo>
                          <a:lnTo>
                            <a:pt x="1450" y="551"/>
                          </a:lnTo>
                          <a:lnTo>
                            <a:pt x="1525" y="829"/>
                          </a:lnTo>
                          <a:lnTo>
                            <a:pt x="1313" y="1081"/>
                          </a:lnTo>
                          <a:lnTo>
                            <a:pt x="1114" y="1305"/>
                          </a:lnTo>
                          <a:lnTo>
                            <a:pt x="759" y="1317"/>
                          </a:lnTo>
                          <a:lnTo>
                            <a:pt x="436" y="1320"/>
                          </a:lnTo>
                          <a:lnTo>
                            <a:pt x="204" y="1081"/>
                          </a:lnTo>
                          <a:lnTo>
                            <a:pt x="0" y="861"/>
                          </a:lnTo>
                          <a:lnTo>
                            <a:pt x="67" y="551"/>
                          </a:lnTo>
                          <a:lnTo>
                            <a:pt x="136" y="274"/>
                          </a:lnTo>
                          <a:lnTo>
                            <a:pt x="451" y="126"/>
                          </a:lnTo>
                          <a:lnTo>
                            <a:pt x="741"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285" name="Freeform 250"/>
                    <p:cNvSpPr>
                      <a:spLocks/>
                    </p:cNvSpPr>
                    <p:nvPr/>
                  </p:nvSpPr>
                  <p:spPr bwMode="auto">
                    <a:xfrm>
                      <a:off x="5164" y="1551"/>
                      <a:ext cx="22" cy="63"/>
                    </a:xfrm>
                    <a:custGeom>
                      <a:avLst/>
                      <a:gdLst>
                        <a:gd name="T0" fmla="*/ 0 w 465"/>
                        <a:gd name="T1" fmla="*/ 0 h 1311"/>
                        <a:gd name="T2" fmla="*/ 0 w 465"/>
                        <a:gd name="T3" fmla="*/ 0 h 1311"/>
                        <a:gd name="T4" fmla="*/ 0 w 465"/>
                        <a:gd name="T5" fmla="*/ 0 h 1311"/>
                        <a:gd name="T6" fmla="*/ 0 w 465"/>
                        <a:gd name="T7" fmla="*/ 0 h 1311"/>
                        <a:gd name="T8" fmla="*/ 0 w 465"/>
                        <a:gd name="T9" fmla="*/ 0 h 1311"/>
                        <a:gd name="T10" fmla="*/ 0 w 465"/>
                        <a:gd name="T11" fmla="*/ 0 h 1311"/>
                        <a:gd name="T12" fmla="*/ 0 w 465"/>
                        <a:gd name="T13" fmla="*/ 0 h 1311"/>
                        <a:gd name="T14" fmla="*/ 0 60000 65536"/>
                        <a:gd name="T15" fmla="*/ 0 60000 65536"/>
                        <a:gd name="T16" fmla="*/ 0 60000 65536"/>
                        <a:gd name="T17" fmla="*/ 0 60000 65536"/>
                        <a:gd name="T18" fmla="*/ 0 60000 65536"/>
                        <a:gd name="T19" fmla="*/ 0 60000 65536"/>
                        <a:gd name="T20" fmla="*/ 0 60000 65536"/>
                        <a:gd name="T21" fmla="*/ 0 w 465"/>
                        <a:gd name="T22" fmla="*/ 0 h 1311"/>
                        <a:gd name="T23" fmla="*/ 465 w 465"/>
                        <a:gd name="T24" fmla="*/ 1311 h 1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5" h="1311">
                          <a:moveTo>
                            <a:pt x="232" y="0"/>
                          </a:moveTo>
                          <a:lnTo>
                            <a:pt x="376" y="761"/>
                          </a:lnTo>
                          <a:lnTo>
                            <a:pt x="465" y="1290"/>
                          </a:lnTo>
                          <a:lnTo>
                            <a:pt x="187" y="1311"/>
                          </a:lnTo>
                          <a:lnTo>
                            <a:pt x="0" y="1290"/>
                          </a:lnTo>
                          <a:lnTo>
                            <a:pt x="132" y="509"/>
                          </a:lnTo>
                          <a:lnTo>
                            <a:pt x="232" y="0"/>
                          </a:lnTo>
                          <a:close/>
                        </a:path>
                      </a:pathLst>
                    </a:custGeom>
                    <a:solidFill>
                      <a:srgbClr val="393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86" name="Freeform 251"/>
                    <p:cNvSpPr>
                      <a:spLocks/>
                    </p:cNvSpPr>
                    <p:nvPr/>
                  </p:nvSpPr>
                  <p:spPr bwMode="auto">
                    <a:xfrm>
                      <a:off x="5164" y="1551"/>
                      <a:ext cx="22" cy="63"/>
                    </a:xfrm>
                    <a:custGeom>
                      <a:avLst/>
                      <a:gdLst>
                        <a:gd name="T0" fmla="*/ 0 w 465"/>
                        <a:gd name="T1" fmla="*/ 0 h 1311"/>
                        <a:gd name="T2" fmla="*/ 0 w 465"/>
                        <a:gd name="T3" fmla="*/ 0 h 1311"/>
                        <a:gd name="T4" fmla="*/ 0 w 465"/>
                        <a:gd name="T5" fmla="*/ 0 h 1311"/>
                        <a:gd name="T6" fmla="*/ 0 w 465"/>
                        <a:gd name="T7" fmla="*/ 0 h 1311"/>
                        <a:gd name="T8" fmla="*/ 0 w 465"/>
                        <a:gd name="T9" fmla="*/ 0 h 1311"/>
                        <a:gd name="T10" fmla="*/ 0 w 465"/>
                        <a:gd name="T11" fmla="*/ 0 h 1311"/>
                        <a:gd name="T12" fmla="*/ 0 w 465"/>
                        <a:gd name="T13" fmla="*/ 0 h 1311"/>
                        <a:gd name="T14" fmla="*/ 0 60000 65536"/>
                        <a:gd name="T15" fmla="*/ 0 60000 65536"/>
                        <a:gd name="T16" fmla="*/ 0 60000 65536"/>
                        <a:gd name="T17" fmla="*/ 0 60000 65536"/>
                        <a:gd name="T18" fmla="*/ 0 60000 65536"/>
                        <a:gd name="T19" fmla="*/ 0 60000 65536"/>
                        <a:gd name="T20" fmla="*/ 0 60000 65536"/>
                        <a:gd name="T21" fmla="*/ 0 w 465"/>
                        <a:gd name="T22" fmla="*/ 0 h 1311"/>
                        <a:gd name="T23" fmla="*/ 465 w 465"/>
                        <a:gd name="T24" fmla="*/ 1311 h 1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5" h="1311">
                          <a:moveTo>
                            <a:pt x="232" y="0"/>
                          </a:moveTo>
                          <a:lnTo>
                            <a:pt x="376" y="761"/>
                          </a:lnTo>
                          <a:lnTo>
                            <a:pt x="465" y="1290"/>
                          </a:lnTo>
                          <a:lnTo>
                            <a:pt x="187" y="1311"/>
                          </a:lnTo>
                          <a:lnTo>
                            <a:pt x="0" y="1290"/>
                          </a:lnTo>
                          <a:lnTo>
                            <a:pt x="132" y="509"/>
                          </a:lnTo>
                          <a:lnTo>
                            <a:pt x="232"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287" name="Freeform 252"/>
                    <p:cNvSpPr>
                      <a:spLocks/>
                    </p:cNvSpPr>
                    <p:nvPr/>
                  </p:nvSpPr>
                  <p:spPr bwMode="auto">
                    <a:xfrm>
                      <a:off x="5151" y="875"/>
                      <a:ext cx="1" cy="31"/>
                    </a:xfrm>
                    <a:custGeom>
                      <a:avLst/>
                      <a:gdLst>
                        <a:gd name="T0" fmla="*/ 0 w 21"/>
                        <a:gd name="T1" fmla="*/ 0 h 657"/>
                        <a:gd name="T2" fmla="*/ 0 w 21"/>
                        <a:gd name="T3" fmla="*/ 0 h 657"/>
                        <a:gd name="T4" fmla="*/ 0 w 21"/>
                        <a:gd name="T5" fmla="*/ 0 h 657"/>
                        <a:gd name="T6" fmla="*/ 0 w 21"/>
                        <a:gd name="T7" fmla="*/ 0 h 657"/>
                        <a:gd name="T8" fmla="*/ 0 w 21"/>
                        <a:gd name="T9" fmla="*/ 0 h 657"/>
                        <a:gd name="T10" fmla="*/ 0 w 21"/>
                        <a:gd name="T11" fmla="*/ 0 h 657"/>
                        <a:gd name="T12" fmla="*/ 0 w 21"/>
                        <a:gd name="T13" fmla="*/ 0 h 657"/>
                        <a:gd name="T14" fmla="*/ 0 w 21"/>
                        <a:gd name="T15" fmla="*/ 0 h 657"/>
                        <a:gd name="T16" fmla="*/ 0 w 21"/>
                        <a:gd name="T17" fmla="*/ 0 h 657"/>
                        <a:gd name="T18" fmla="*/ 0 w 21"/>
                        <a:gd name="T19" fmla="*/ 0 h 657"/>
                        <a:gd name="T20" fmla="*/ 0 w 21"/>
                        <a:gd name="T21" fmla="*/ 0 h 657"/>
                        <a:gd name="T22" fmla="*/ 0 w 21"/>
                        <a:gd name="T23" fmla="*/ 0 h 657"/>
                        <a:gd name="T24" fmla="*/ 0 w 21"/>
                        <a:gd name="T25" fmla="*/ 0 h 657"/>
                        <a:gd name="T26" fmla="*/ 0 w 21"/>
                        <a:gd name="T27" fmla="*/ 0 h 657"/>
                        <a:gd name="T28" fmla="*/ 0 w 21"/>
                        <a:gd name="T29" fmla="*/ 0 h 657"/>
                        <a:gd name="T30" fmla="*/ 0 w 21"/>
                        <a:gd name="T31" fmla="*/ 0 h 657"/>
                        <a:gd name="T32" fmla="*/ 0 w 21"/>
                        <a:gd name="T33" fmla="*/ 0 h 657"/>
                        <a:gd name="T34" fmla="*/ 0 w 21"/>
                        <a:gd name="T35" fmla="*/ 0 h 657"/>
                        <a:gd name="T36" fmla="*/ 0 w 21"/>
                        <a:gd name="T37" fmla="*/ 0 h 6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657"/>
                        <a:gd name="T59" fmla="*/ 21 w 21"/>
                        <a:gd name="T60" fmla="*/ 657 h 6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657">
                          <a:moveTo>
                            <a:pt x="0" y="330"/>
                          </a:moveTo>
                          <a:lnTo>
                            <a:pt x="0" y="327"/>
                          </a:lnTo>
                          <a:lnTo>
                            <a:pt x="0" y="285"/>
                          </a:lnTo>
                          <a:lnTo>
                            <a:pt x="1" y="243"/>
                          </a:lnTo>
                          <a:lnTo>
                            <a:pt x="4" y="201"/>
                          </a:lnTo>
                          <a:lnTo>
                            <a:pt x="6" y="160"/>
                          </a:lnTo>
                          <a:lnTo>
                            <a:pt x="9" y="119"/>
                          </a:lnTo>
                          <a:lnTo>
                            <a:pt x="13" y="78"/>
                          </a:lnTo>
                          <a:lnTo>
                            <a:pt x="17" y="39"/>
                          </a:lnTo>
                          <a:lnTo>
                            <a:pt x="21" y="0"/>
                          </a:lnTo>
                          <a:lnTo>
                            <a:pt x="21" y="657"/>
                          </a:lnTo>
                          <a:lnTo>
                            <a:pt x="17" y="618"/>
                          </a:lnTo>
                          <a:lnTo>
                            <a:pt x="13" y="579"/>
                          </a:lnTo>
                          <a:lnTo>
                            <a:pt x="9" y="539"/>
                          </a:lnTo>
                          <a:lnTo>
                            <a:pt x="6" y="497"/>
                          </a:lnTo>
                          <a:lnTo>
                            <a:pt x="4" y="456"/>
                          </a:lnTo>
                          <a:lnTo>
                            <a:pt x="1" y="415"/>
                          </a:lnTo>
                          <a:lnTo>
                            <a:pt x="0" y="373"/>
                          </a:lnTo>
                          <a:lnTo>
                            <a:pt x="0" y="33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88" name="Freeform 253"/>
                    <p:cNvSpPr>
                      <a:spLocks/>
                    </p:cNvSpPr>
                    <p:nvPr/>
                  </p:nvSpPr>
                  <p:spPr bwMode="auto">
                    <a:xfrm>
                      <a:off x="5151" y="868"/>
                      <a:ext cx="2" cy="44"/>
                    </a:xfrm>
                    <a:custGeom>
                      <a:avLst/>
                      <a:gdLst>
                        <a:gd name="T0" fmla="*/ 0 w 43"/>
                        <a:gd name="T1" fmla="*/ 0 h 920"/>
                        <a:gd name="T2" fmla="*/ 0 w 43"/>
                        <a:gd name="T3" fmla="*/ 0 h 920"/>
                        <a:gd name="T4" fmla="*/ 0 w 43"/>
                        <a:gd name="T5" fmla="*/ 0 h 920"/>
                        <a:gd name="T6" fmla="*/ 0 w 43"/>
                        <a:gd name="T7" fmla="*/ 0 h 920"/>
                        <a:gd name="T8" fmla="*/ 0 w 43"/>
                        <a:gd name="T9" fmla="*/ 0 h 920"/>
                        <a:gd name="T10" fmla="*/ 0 w 43"/>
                        <a:gd name="T11" fmla="*/ 0 h 920"/>
                        <a:gd name="T12" fmla="*/ 0 w 43"/>
                        <a:gd name="T13" fmla="*/ 0 h 920"/>
                        <a:gd name="T14" fmla="*/ 0 w 43"/>
                        <a:gd name="T15" fmla="*/ 0 h 920"/>
                        <a:gd name="T16" fmla="*/ 0 w 43"/>
                        <a:gd name="T17" fmla="*/ 0 h 920"/>
                        <a:gd name="T18" fmla="*/ 0 w 43"/>
                        <a:gd name="T19" fmla="*/ 0 h 920"/>
                        <a:gd name="T20" fmla="*/ 0 w 43"/>
                        <a:gd name="T21" fmla="*/ 0 h 920"/>
                        <a:gd name="T22" fmla="*/ 0 w 43"/>
                        <a:gd name="T23" fmla="*/ 0 h 920"/>
                        <a:gd name="T24" fmla="*/ 0 w 43"/>
                        <a:gd name="T25" fmla="*/ 0 h 920"/>
                        <a:gd name="T26" fmla="*/ 0 w 43"/>
                        <a:gd name="T27" fmla="*/ 0 h 920"/>
                        <a:gd name="T28" fmla="*/ 0 w 43"/>
                        <a:gd name="T29" fmla="*/ 0 h 920"/>
                        <a:gd name="T30" fmla="*/ 0 w 43"/>
                        <a:gd name="T31" fmla="*/ 0 h 920"/>
                        <a:gd name="T32" fmla="*/ 0 w 43"/>
                        <a:gd name="T33" fmla="*/ 0 h 920"/>
                        <a:gd name="T34" fmla="*/ 0 w 43"/>
                        <a:gd name="T35" fmla="*/ 0 h 920"/>
                        <a:gd name="T36" fmla="*/ 0 w 43"/>
                        <a:gd name="T37" fmla="*/ 0 h 9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920"/>
                        <a:gd name="T59" fmla="*/ 43 w 43"/>
                        <a:gd name="T60" fmla="*/ 920 h 9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920">
                          <a:moveTo>
                            <a:pt x="0" y="462"/>
                          </a:moveTo>
                          <a:lnTo>
                            <a:pt x="0" y="459"/>
                          </a:lnTo>
                          <a:lnTo>
                            <a:pt x="1" y="398"/>
                          </a:lnTo>
                          <a:lnTo>
                            <a:pt x="4" y="338"/>
                          </a:lnTo>
                          <a:lnTo>
                            <a:pt x="7" y="280"/>
                          </a:lnTo>
                          <a:lnTo>
                            <a:pt x="12" y="222"/>
                          </a:lnTo>
                          <a:lnTo>
                            <a:pt x="17" y="164"/>
                          </a:lnTo>
                          <a:lnTo>
                            <a:pt x="24" y="108"/>
                          </a:lnTo>
                          <a:lnTo>
                            <a:pt x="32" y="54"/>
                          </a:lnTo>
                          <a:lnTo>
                            <a:pt x="43" y="0"/>
                          </a:lnTo>
                          <a:lnTo>
                            <a:pt x="43" y="920"/>
                          </a:lnTo>
                          <a:lnTo>
                            <a:pt x="32" y="868"/>
                          </a:lnTo>
                          <a:lnTo>
                            <a:pt x="24" y="812"/>
                          </a:lnTo>
                          <a:lnTo>
                            <a:pt x="17" y="756"/>
                          </a:lnTo>
                          <a:lnTo>
                            <a:pt x="12" y="699"/>
                          </a:lnTo>
                          <a:lnTo>
                            <a:pt x="7" y="642"/>
                          </a:lnTo>
                          <a:lnTo>
                            <a:pt x="4" y="583"/>
                          </a:lnTo>
                          <a:lnTo>
                            <a:pt x="1" y="523"/>
                          </a:lnTo>
                          <a:lnTo>
                            <a:pt x="0" y="462"/>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89" name="Freeform 254"/>
                    <p:cNvSpPr>
                      <a:spLocks/>
                    </p:cNvSpPr>
                    <p:nvPr/>
                  </p:nvSpPr>
                  <p:spPr bwMode="auto">
                    <a:xfrm>
                      <a:off x="5152" y="864"/>
                      <a:ext cx="2" cy="53"/>
                    </a:xfrm>
                    <a:custGeom>
                      <a:avLst/>
                      <a:gdLst>
                        <a:gd name="T0" fmla="*/ 0 w 42"/>
                        <a:gd name="T1" fmla="*/ 0 h 1115"/>
                        <a:gd name="T2" fmla="*/ 0 w 42"/>
                        <a:gd name="T3" fmla="*/ 0 h 1115"/>
                        <a:gd name="T4" fmla="*/ 0 w 42"/>
                        <a:gd name="T5" fmla="*/ 0 h 1115"/>
                        <a:gd name="T6" fmla="*/ 0 w 42"/>
                        <a:gd name="T7" fmla="*/ 0 h 1115"/>
                        <a:gd name="T8" fmla="*/ 0 w 42"/>
                        <a:gd name="T9" fmla="*/ 0 h 1115"/>
                        <a:gd name="T10" fmla="*/ 0 w 42"/>
                        <a:gd name="T11" fmla="*/ 0 h 1115"/>
                        <a:gd name="T12" fmla="*/ 0 w 42"/>
                        <a:gd name="T13" fmla="*/ 0 h 1115"/>
                        <a:gd name="T14" fmla="*/ 0 w 42"/>
                        <a:gd name="T15" fmla="*/ 0 h 1115"/>
                        <a:gd name="T16" fmla="*/ 0 w 42"/>
                        <a:gd name="T17" fmla="*/ 0 h 1115"/>
                        <a:gd name="T18" fmla="*/ 0 w 42"/>
                        <a:gd name="T19" fmla="*/ 0 h 1115"/>
                        <a:gd name="T20" fmla="*/ 0 w 42"/>
                        <a:gd name="T21" fmla="*/ 0 h 1115"/>
                        <a:gd name="T22" fmla="*/ 0 w 42"/>
                        <a:gd name="T23" fmla="*/ 0 h 1115"/>
                        <a:gd name="T24" fmla="*/ 0 w 42"/>
                        <a:gd name="T25" fmla="*/ 0 h 1115"/>
                        <a:gd name="T26" fmla="*/ 0 w 42"/>
                        <a:gd name="T27" fmla="*/ 0 h 1115"/>
                        <a:gd name="T28" fmla="*/ 0 w 42"/>
                        <a:gd name="T29" fmla="*/ 0 h 1115"/>
                        <a:gd name="T30" fmla="*/ 0 w 42"/>
                        <a:gd name="T31" fmla="*/ 0 h 1115"/>
                        <a:gd name="T32" fmla="*/ 0 w 42"/>
                        <a:gd name="T33" fmla="*/ 0 h 1115"/>
                        <a:gd name="T34" fmla="*/ 0 w 42"/>
                        <a:gd name="T35" fmla="*/ 0 h 1115"/>
                        <a:gd name="T36" fmla="*/ 0 w 42"/>
                        <a:gd name="T37" fmla="*/ 0 h 1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115"/>
                        <a:gd name="T59" fmla="*/ 42 w 42"/>
                        <a:gd name="T60" fmla="*/ 1115 h 1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115">
                          <a:moveTo>
                            <a:pt x="0" y="886"/>
                          </a:moveTo>
                          <a:lnTo>
                            <a:pt x="0" y="229"/>
                          </a:lnTo>
                          <a:lnTo>
                            <a:pt x="4" y="199"/>
                          </a:lnTo>
                          <a:lnTo>
                            <a:pt x="9" y="169"/>
                          </a:lnTo>
                          <a:lnTo>
                            <a:pt x="13" y="140"/>
                          </a:lnTo>
                          <a:lnTo>
                            <a:pt x="19" y="111"/>
                          </a:lnTo>
                          <a:lnTo>
                            <a:pt x="24" y="83"/>
                          </a:lnTo>
                          <a:lnTo>
                            <a:pt x="30" y="55"/>
                          </a:lnTo>
                          <a:lnTo>
                            <a:pt x="36" y="27"/>
                          </a:lnTo>
                          <a:lnTo>
                            <a:pt x="42" y="0"/>
                          </a:lnTo>
                          <a:lnTo>
                            <a:pt x="42" y="1115"/>
                          </a:lnTo>
                          <a:lnTo>
                            <a:pt x="36" y="1087"/>
                          </a:lnTo>
                          <a:lnTo>
                            <a:pt x="30" y="1061"/>
                          </a:lnTo>
                          <a:lnTo>
                            <a:pt x="24" y="1032"/>
                          </a:lnTo>
                          <a:lnTo>
                            <a:pt x="19" y="1004"/>
                          </a:lnTo>
                          <a:lnTo>
                            <a:pt x="13" y="975"/>
                          </a:lnTo>
                          <a:lnTo>
                            <a:pt x="9" y="946"/>
                          </a:lnTo>
                          <a:lnTo>
                            <a:pt x="4" y="916"/>
                          </a:lnTo>
                          <a:lnTo>
                            <a:pt x="0" y="886"/>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90" name="Freeform 255"/>
                    <p:cNvSpPr>
                      <a:spLocks/>
                    </p:cNvSpPr>
                    <p:nvPr/>
                  </p:nvSpPr>
                  <p:spPr bwMode="auto">
                    <a:xfrm>
                      <a:off x="5153" y="860"/>
                      <a:ext cx="2" cy="60"/>
                    </a:xfrm>
                    <a:custGeom>
                      <a:avLst/>
                      <a:gdLst>
                        <a:gd name="T0" fmla="*/ 0 w 41"/>
                        <a:gd name="T1" fmla="*/ 0 h 1273"/>
                        <a:gd name="T2" fmla="*/ 0 w 41"/>
                        <a:gd name="T3" fmla="*/ 0 h 1273"/>
                        <a:gd name="T4" fmla="*/ 0 w 41"/>
                        <a:gd name="T5" fmla="*/ 0 h 1273"/>
                        <a:gd name="T6" fmla="*/ 0 w 41"/>
                        <a:gd name="T7" fmla="*/ 0 h 1273"/>
                        <a:gd name="T8" fmla="*/ 0 w 41"/>
                        <a:gd name="T9" fmla="*/ 0 h 1273"/>
                        <a:gd name="T10" fmla="*/ 0 w 41"/>
                        <a:gd name="T11" fmla="*/ 0 h 1273"/>
                        <a:gd name="T12" fmla="*/ 0 w 41"/>
                        <a:gd name="T13" fmla="*/ 0 h 1273"/>
                        <a:gd name="T14" fmla="*/ 0 w 41"/>
                        <a:gd name="T15" fmla="*/ 0 h 1273"/>
                        <a:gd name="T16" fmla="*/ 0 w 41"/>
                        <a:gd name="T17" fmla="*/ 0 h 1273"/>
                        <a:gd name="T18" fmla="*/ 0 w 41"/>
                        <a:gd name="T19" fmla="*/ 0 h 1273"/>
                        <a:gd name="T20" fmla="*/ 0 w 41"/>
                        <a:gd name="T21" fmla="*/ 0 h 1273"/>
                        <a:gd name="T22" fmla="*/ 0 w 41"/>
                        <a:gd name="T23" fmla="*/ 0 h 1273"/>
                        <a:gd name="T24" fmla="*/ 0 w 41"/>
                        <a:gd name="T25" fmla="*/ 0 h 1273"/>
                        <a:gd name="T26" fmla="*/ 0 w 41"/>
                        <a:gd name="T27" fmla="*/ 0 h 1273"/>
                        <a:gd name="T28" fmla="*/ 0 w 41"/>
                        <a:gd name="T29" fmla="*/ 0 h 1273"/>
                        <a:gd name="T30" fmla="*/ 0 w 41"/>
                        <a:gd name="T31" fmla="*/ 0 h 1273"/>
                        <a:gd name="T32" fmla="*/ 0 w 41"/>
                        <a:gd name="T33" fmla="*/ 0 h 1273"/>
                        <a:gd name="T34" fmla="*/ 0 w 41"/>
                        <a:gd name="T35" fmla="*/ 0 h 1273"/>
                        <a:gd name="T36" fmla="*/ 0 w 41"/>
                        <a:gd name="T37" fmla="*/ 0 h 12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1273"/>
                        <a:gd name="T59" fmla="*/ 41 w 41"/>
                        <a:gd name="T60" fmla="*/ 1273 h 12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1273">
                          <a:moveTo>
                            <a:pt x="0" y="1096"/>
                          </a:moveTo>
                          <a:lnTo>
                            <a:pt x="0" y="176"/>
                          </a:lnTo>
                          <a:lnTo>
                            <a:pt x="4" y="153"/>
                          </a:lnTo>
                          <a:lnTo>
                            <a:pt x="9" y="131"/>
                          </a:lnTo>
                          <a:lnTo>
                            <a:pt x="13" y="108"/>
                          </a:lnTo>
                          <a:lnTo>
                            <a:pt x="18" y="86"/>
                          </a:lnTo>
                          <a:lnTo>
                            <a:pt x="24" y="64"/>
                          </a:lnTo>
                          <a:lnTo>
                            <a:pt x="30" y="42"/>
                          </a:lnTo>
                          <a:lnTo>
                            <a:pt x="36" y="21"/>
                          </a:lnTo>
                          <a:lnTo>
                            <a:pt x="41" y="0"/>
                          </a:lnTo>
                          <a:lnTo>
                            <a:pt x="41" y="1273"/>
                          </a:lnTo>
                          <a:lnTo>
                            <a:pt x="36" y="1252"/>
                          </a:lnTo>
                          <a:lnTo>
                            <a:pt x="30" y="1230"/>
                          </a:lnTo>
                          <a:lnTo>
                            <a:pt x="24" y="1209"/>
                          </a:lnTo>
                          <a:lnTo>
                            <a:pt x="18" y="1187"/>
                          </a:lnTo>
                          <a:lnTo>
                            <a:pt x="13" y="1165"/>
                          </a:lnTo>
                          <a:lnTo>
                            <a:pt x="9" y="1143"/>
                          </a:lnTo>
                          <a:lnTo>
                            <a:pt x="4" y="1120"/>
                          </a:lnTo>
                          <a:lnTo>
                            <a:pt x="0" y="1096"/>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91" name="Freeform 256"/>
                    <p:cNvSpPr>
                      <a:spLocks/>
                    </p:cNvSpPr>
                    <p:nvPr/>
                  </p:nvSpPr>
                  <p:spPr bwMode="auto">
                    <a:xfrm>
                      <a:off x="5154" y="857"/>
                      <a:ext cx="2" cy="67"/>
                    </a:xfrm>
                    <a:custGeom>
                      <a:avLst/>
                      <a:gdLst>
                        <a:gd name="T0" fmla="*/ 0 w 42"/>
                        <a:gd name="T1" fmla="*/ 0 h 1408"/>
                        <a:gd name="T2" fmla="*/ 0 w 42"/>
                        <a:gd name="T3" fmla="*/ 0 h 1408"/>
                        <a:gd name="T4" fmla="*/ 0 w 42"/>
                        <a:gd name="T5" fmla="*/ 0 h 1408"/>
                        <a:gd name="T6" fmla="*/ 0 w 42"/>
                        <a:gd name="T7" fmla="*/ 0 h 1408"/>
                        <a:gd name="T8" fmla="*/ 0 w 42"/>
                        <a:gd name="T9" fmla="*/ 0 h 1408"/>
                        <a:gd name="T10" fmla="*/ 0 w 42"/>
                        <a:gd name="T11" fmla="*/ 0 h 1408"/>
                        <a:gd name="T12" fmla="*/ 0 w 42"/>
                        <a:gd name="T13" fmla="*/ 0 h 1408"/>
                        <a:gd name="T14" fmla="*/ 0 w 42"/>
                        <a:gd name="T15" fmla="*/ 0 h 1408"/>
                        <a:gd name="T16" fmla="*/ 0 w 42"/>
                        <a:gd name="T17" fmla="*/ 0 h 1408"/>
                        <a:gd name="T18" fmla="*/ 0 w 42"/>
                        <a:gd name="T19" fmla="*/ 0 h 1408"/>
                        <a:gd name="T20" fmla="*/ 0 w 42"/>
                        <a:gd name="T21" fmla="*/ 0 h 1408"/>
                        <a:gd name="T22" fmla="*/ 0 w 42"/>
                        <a:gd name="T23" fmla="*/ 0 h 1408"/>
                        <a:gd name="T24" fmla="*/ 0 w 42"/>
                        <a:gd name="T25" fmla="*/ 0 h 1408"/>
                        <a:gd name="T26" fmla="*/ 0 w 42"/>
                        <a:gd name="T27" fmla="*/ 0 h 1408"/>
                        <a:gd name="T28" fmla="*/ 0 w 42"/>
                        <a:gd name="T29" fmla="*/ 0 h 1408"/>
                        <a:gd name="T30" fmla="*/ 0 w 42"/>
                        <a:gd name="T31" fmla="*/ 0 h 1408"/>
                        <a:gd name="T32" fmla="*/ 0 w 42"/>
                        <a:gd name="T33" fmla="*/ 0 h 1408"/>
                        <a:gd name="T34" fmla="*/ 0 w 42"/>
                        <a:gd name="T35" fmla="*/ 0 h 1408"/>
                        <a:gd name="T36" fmla="*/ 0 w 42"/>
                        <a:gd name="T37" fmla="*/ 0 h 14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408"/>
                        <a:gd name="T59" fmla="*/ 42 w 42"/>
                        <a:gd name="T60" fmla="*/ 1408 h 14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408">
                          <a:moveTo>
                            <a:pt x="0" y="1261"/>
                          </a:moveTo>
                          <a:lnTo>
                            <a:pt x="0" y="146"/>
                          </a:lnTo>
                          <a:lnTo>
                            <a:pt x="5" y="126"/>
                          </a:lnTo>
                          <a:lnTo>
                            <a:pt x="10" y="108"/>
                          </a:lnTo>
                          <a:lnTo>
                            <a:pt x="15" y="89"/>
                          </a:lnTo>
                          <a:lnTo>
                            <a:pt x="20" y="71"/>
                          </a:lnTo>
                          <a:lnTo>
                            <a:pt x="25" y="52"/>
                          </a:lnTo>
                          <a:lnTo>
                            <a:pt x="31" y="35"/>
                          </a:lnTo>
                          <a:lnTo>
                            <a:pt x="36" y="17"/>
                          </a:lnTo>
                          <a:lnTo>
                            <a:pt x="42" y="0"/>
                          </a:lnTo>
                          <a:lnTo>
                            <a:pt x="42" y="1408"/>
                          </a:lnTo>
                          <a:lnTo>
                            <a:pt x="36" y="1390"/>
                          </a:lnTo>
                          <a:lnTo>
                            <a:pt x="31" y="1373"/>
                          </a:lnTo>
                          <a:lnTo>
                            <a:pt x="25" y="1354"/>
                          </a:lnTo>
                          <a:lnTo>
                            <a:pt x="20" y="1337"/>
                          </a:lnTo>
                          <a:lnTo>
                            <a:pt x="15" y="1318"/>
                          </a:lnTo>
                          <a:lnTo>
                            <a:pt x="10" y="1299"/>
                          </a:lnTo>
                          <a:lnTo>
                            <a:pt x="5" y="1280"/>
                          </a:lnTo>
                          <a:lnTo>
                            <a:pt x="0" y="1261"/>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92" name="Freeform 257"/>
                    <p:cNvSpPr>
                      <a:spLocks/>
                    </p:cNvSpPr>
                    <p:nvPr/>
                  </p:nvSpPr>
                  <p:spPr bwMode="auto">
                    <a:xfrm>
                      <a:off x="5155" y="854"/>
                      <a:ext cx="2" cy="73"/>
                    </a:xfrm>
                    <a:custGeom>
                      <a:avLst/>
                      <a:gdLst>
                        <a:gd name="T0" fmla="*/ 0 w 42"/>
                        <a:gd name="T1" fmla="*/ 0 h 1526"/>
                        <a:gd name="T2" fmla="*/ 0 w 42"/>
                        <a:gd name="T3" fmla="*/ 0 h 1526"/>
                        <a:gd name="T4" fmla="*/ 0 w 42"/>
                        <a:gd name="T5" fmla="*/ 0 h 1526"/>
                        <a:gd name="T6" fmla="*/ 0 w 42"/>
                        <a:gd name="T7" fmla="*/ 0 h 1526"/>
                        <a:gd name="T8" fmla="*/ 0 w 42"/>
                        <a:gd name="T9" fmla="*/ 0 h 1526"/>
                        <a:gd name="T10" fmla="*/ 0 w 42"/>
                        <a:gd name="T11" fmla="*/ 0 h 1526"/>
                        <a:gd name="T12" fmla="*/ 0 w 42"/>
                        <a:gd name="T13" fmla="*/ 0 h 1526"/>
                        <a:gd name="T14" fmla="*/ 0 w 42"/>
                        <a:gd name="T15" fmla="*/ 0 h 1526"/>
                        <a:gd name="T16" fmla="*/ 0 w 42"/>
                        <a:gd name="T17" fmla="*/ 0 h 1526"/>
                        <a:gd name="T18" fmla="*/ 0 w 42"/>
                        <a:gd name="T19" fmla="*/ 0 h 1526"/>
                        <a:gd name="T20" fmla="*/ 0 w 42"/>
                        <a:gd name="T21" fmla="*/ 0 h 1526"/>
                        <a:gd name="T22" fmla="*/ 0 w 42"/>
                        <a:gd name="T23" fmla="*/ 0 h 1526"/>
                        <a:gd name="T24" fmla="*/ 0 w 42"/>
                        <a:gd name="T25" fmla="*/ 0 h 1526"/>
                        <a:gd name="T26" fmla="*/ 0 w 42"/>
                        <a:gd name="T27" fmla="*/ 0 h 1526"/>
                        <a:gd name="T28" fmla="*/ 0 w 42"/>
                        <a:gd name="T29" fmla="*/ 0 h 1526"/>
                        <a:gd name="T30" fmla="*/ 0 w 42"/>
                        <a:gd name="T31" fmla="*/ 0 h 1526"/>
                        <a:gd name="T32" fmla="*/ 0 w 42"/>
                        <a:gd name="T33" fmla="*/ 0 h 1526"/>
                        <a:gd name="T34" fmla="*/ 0 w 42"/>
                        <a:gd name="T35" fmla="*/ 0 h 1526"/>
                        <a:gd name="T36" fmla="*/ 0 w 42"/>
                        <a:gd name="T37" fmla="*/ 0 h 15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526"/>
                        <a:gd name="T59" fmla="*/ 42 w 42"/>
                        <a:gd name="T60" fmla="*/ 1526 h 15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526">
                          <a:moveTo>
                            <a:pt x="0" y="1399"/>
                          </a:moveTo>
                          <a:lnTo>
                            <a:pt x="0" y="126"/>
                          </a:lnTo>
                          <a:lnTo>
                            <a:pt x="5" y="109"/>
                          </a:lnTo>
                          <a:lnTo>
                            <a:pt x="10" y="94"/>
                          </a:lnTo>
                          <a:lnTo>
                            <a:pt x="15" y="77"/>
                          </a:lnTo>
                          <a:lnTo>
                            <a:pt x="20" y="62"/>
                          </a:lnTo>
                          <a:lnTo>
                            <a:pt x="26" y="45"/>
                          </a:lnTo>
                          <a:lnTo>
                            <a:pt x="31" y="30"/>
                          </a:lnTo>
                          <a:lnTo>
                            <a:pt x="37" y="15"/>
                          </a:lnTo>
                          <a:lnTo>
                            <a:pt x="42" y="0"/>
                          </a:lnTo>
                          <a:lnTo>
                            <a:pt x="42" y="1526"/>
                          </a:lnTo>
                          <a:lnTo>
                            <a:pt x="37" y="1510"/>
                          </a:lnTo>
                          <a:lnTo>
                            <a:pt x="31" y="1495"/>
                          </a:lnTo>
                          <a:lnTo>
                            <a:pt x="26" y="1479"/>
                          </a:lnTo>
                          <a:lnTo>
                            <a:pt x="20" y="1464"/>
                          </a:lnTo>
                          <a:lnTo>
                            <a:pt x="15" y="1448"/>
                          </a:lnTo>
                          <a:lnTo>
                            <a:pt x="10" y="1432"/>
                          </a:lnTo>
                          <a:lnTo>
                            <a:pt x="5" y="1415"/>
                          </a:lnTo>
                          <a:lnTo>
                            <a:pt x="0" y="1399"/>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93" name="Freeform 258"/>
                    <p:cNvSpPr>
                      <a:spLocks/>
                    </p:cNvSpPr>
                    <p:nvPr/>
                  </p:nvSpPr>
                  <p:spPr bwMode="auto">
                    <a:xfrm>
                      <a:off x="5156" y="851"/>
                      <a:ext cx="2" cy="78"/>
                    </a:xfrm>
                    <a:custGeom>
                      <a:avLst/>
                      <a:gdLst>
                        <a:gd name="T0" fmla="*/ 0 w 42"/>
                        <a:gd name="T1" fmla="*/ 0 h 1629"/>
                        <a:gd name="T2" fmla="*/ 0 w 42"/>
                        <a:gd name="T3" fmla="*/ 0 h 1629"/>
                        <a:gd name="T4" fmla="*/ 0 w 42"/>
                        <a:gd name="T5" fmla="*/ 0 h 1629"/>
                        <a:gd name="T6" fmla="*/ 0 w 42"/>
                        <a:gd name="T7" fmla="*/ 0 h 1629"/>
                        <a:gd name="T8" fmla="*/ 0 w 42"/>
                        <a:gd name="T9" fmla="*/ 0 h 1629"/>
                        <a:gd name="T10" fmla="*/ 0 w 42"/>
                        <a:gd name="T11" fmla="*/ 0 h 1629"/>
                        <a:gd name="T12" fmla="*/ 0 w 42"/>
                        <a:gd name="T13" fmla="*/ 0 h 1629"/>
                        <a:gd name="T14" fmla="*/ 0 w 42"/>
                        <a:gd name="T15" fmla="*/ 0 h 1629"/>
                        <a:gd name="T16" fmla="*/ 0 w 42"/>
                        <a:gd name="T17" fmla="*/ 0 h 1629"/>
                        <a:gd name="T18" fmla="*/ 0 w 42"/>
                        <a:gd name="T19" fmla="*/ 0 h 1629"/>
                        <a:gd name="T20" fmla="*/ 0 w 42"/>
                        <a:gd name="T21" fmla="*/ 0 h 1629"/>
                        <a:gd name="T22" fmla="*/ 0 w 42"/>
                        <a:gd name="T23" fmla="*/ 0 h 1629"/>
                        <a:gd name="T24" fmla="*/ 0 w 42"/>
                        <a:gd name="T25" fmla="*/ 0 h 1629"/>
                        <a:gd name="T26" fmla="*/ 0 w 42"/>
                        <a:gd name="T27" fmla="*/ 0 h 1629"/>
                        <a:gd name="T28" fmla="*/ 0 w 42"/>
                        <a:gd name="T29" fmla="*/ 0 h 1629"/>
                        <a:gd name="T30" fmla="*/ 0 w 42"/>
                        <a:gd name="T31" fmla="*/ 0 h 1629"/>
                        <a:gd name="T32" fmla="*/ 0 w 42"/>
                        <a:gd name="T33" fmla="*/ 0 h 1629"/>
                        <a:gd name="T34" fmla="*/ 0 w 42"/>
                        <a:gd name="T35" fmla="*/ 0 h 1629"/>
                        <a:gd name="T36" fmla="*/ 0 w 42"/>
                        <a:gd name="T37" fmla="*/ 0 h 16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629"/>
                        <a:gd name="T59" fmla="*/ 42 w 42"/>
                        <a:gd name="T60" fmla="*/ 1629 h 16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629">
                          <a:moveTo>
                            <a:pt x="0" y="1519"/>
                          </a:moveTo>
                          <a:lnTo>
                            <a:pt x="0" y="111"/>
                          </a:lnTo>
                          <a:lnTo>
                            <a:pt x="6" y="96"/>
                          </a:lnTo>
                          <a:lnTo>
                            <a:pt x="10" y="82"/>
                          </a:lnTo>
                          <a:lnTo>
                            <a:pt x="15" y="67"/>
                          </a:lnTo>
                          <a:lnTo>
                            <a:pt x="20" y="54"/>
                          </a:lnTo>
                          <a:lnTo>
                            <a:pt x="26" y="40"/>
                          </a:lnTo>
                          <a:lnTo>
                            <a:pt x="31" y="26"/>
                          </a:lnTo>
                          <a:lnTo>
                            <a:pt x="37" y="14"/>
                          </a:lnTo>
                          <a:lnTo>
                            <a:pt x="42" y="0"/>
                          </a:lnTo>
                          <a:lnTo>
                            <a:pt x="42" y="1629"/>
                          </a:lnTo>
                          <a:lnTo>
                            <a:pt x="37" y="1616"/>
                          </a:lnTo>
                          <a:lnTo>
                            <a:pt x="31" y="1602"/>
                          </a:lnTo>
                          <a:lnTo>
                            <a:pt x="26" y="1589"/>
                          </a:lnTo>
                          <a:lnTo>
                            <a:pt x="20" y="1575"/>
                          </a:lnTo>
                          <a:lnTo>
                            <a:pt x="15" y="1561"/>
                          </a:lnTo>
                          <a:lnTo>
                            <a:pt x="10" y="1548"/>
                          </a:lnTo>
                          <a:lnTo>
                            <a:pt x="6" y="1533"/>
                          </a:lnTo>
                          <a:lnTo>
                            <a:pt x="0" y="1519"/>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94" name="Freeform 259"/>
                    <p:cNvSpPr>
                      <a:spLocks/>
                    </p:cNvSpPr>
                    <p:nvPr/>
                  </p:nvSpPr>
                  <p:spPr bwMode="auto">
                    <a:xfrm>
                      <a:off x="5157" y="849"/>
                      <a:ext cx="2" cy="82"/>
                    </a:xfrm>
                    <a:custGeom>
                      <a:avLst/>
                      <a:gdLst>
                        <a:gd name="T0" fmla="*/ 0 w 42"/>
                        <a:gd name="T1" fmla="*/ 0 h 1722"/>
                        <a:gd name="T2" fmla="*/ 0 w 42"/>
                        <a:gd name="T3" fmla="*/ 0 h 1722"/>
                        <a:gd name="T4" fmla="*/ 0 w 42"/>
                        <a:gd name="T5" fmla="*/ 0 h 1722"/>
                        <a:gd name="T6" fmla="*/ 0 w 42"/>
                        <a:gd name="T7" fmla="*/ 0 h 1722"/>
                        <a:gd name="T8" fmla="*/ 0 w 42"/>
                        <a:gd name="T9" fmla="*/ 0 h 1722"/>
                        <a:gd name="T10" fmla="*/ 0 w 42"/>
                        <a:gd name="T11" fmla="*/ 0 h 1722"/>
                        <a:gd name="T12" fmla="*/ 0 w 42"/>
                        <a:gd name="T13" fmla="*/ 0 h 1722"/>
                        <a:gd name="T14" fmla="*/ 0 w 42"/>
                        <a:gd name="T15" fmla="*/ 0 h 1722"/>
                        <a:gd name="T16" fmla="*/ 0 w 42"/>
                        <a:gd name="T17" fmla="*/ 0 h 1722"/>
                        <a:gd name="T18" fmla="*/ 0 w 42"/>
                        <a:gd name="T19" fmla="*/ 0 h 1722"/>
                        <a:gd name="T20" fmla="*/ 0 w 42"/>
                        <a:gd name="T21" fmla="*/ 0 h 1722"/>
                        <a:gd name="T22" fmla="*/ 0 w 42"/>
                        <a:gd name="T23" fmla="*/ 0 h 1722"/>
                        <a:gd name="T24" fmla="*/ 0 w 42"/>
                        <a:gd name="T25" fmla="*/ 0 h 1722"/>
                        <a:gd name="T26" fmla="*/ 0 w 42"/>
                        <a:gd name="T27" fmla="*/ 0 h 1722"/>
                        <a:gd name="T28" fmla="*/ 0 w 42"/>
                        <a:gd name="T29" fmla="*/ 0 h 1722"/>
                        <a:gd name="T30" fmla="*/ 0 w 42"/>
                        <a:gd name="T31" fmla="*/ 0 h 1722"/>
                        <a:gd name="T32" fmla="*/ 0 w 42"/>
                        <a:gd name="T33" fmla="*/ 0 h 1722"/>
                        <a:gd name="T34" fmla="*/ 0 w 42"/>
                        <a:gd name="T35" fmla="*/ 0 h 1722"/>
                        <a:gd name="T36" fmla="*/ 0 w 42"/>
                        <a:gd name="T37" fmla="*/ 0 h 17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722"/>
                        <a:gd name="T59" fmla="*/ 42 w 42"/>
                        <a:gd name="T60" fmla="*/ 1722 h 17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722">
                          <a:moveTo>
                            <a:pt x="0" y="1624"/>
                          </a:moveTo>
                          <a:lnTo>
                            <a:pt x="0" y="98"/>
                          </a:lnTo>
                          <a:lnTo>
                            <a:pt x="5" y="85"/>
                          </a:lnTo>
                          <a:lnTo>
                            <a:pt x="10" y="72"/>
                          </a:lnTo>
                          <a:lnTo>
                            <a:pt x="16" y="60"/>
                          </a:lnTo>
                          <a:lnTo>
                            <a:pt x="21" y="47"/>
                          </a:lnTo>
                          <a:lnTo>
                            <a:pt x="26" y="35"/>
                          </a:lnTo>
                          <a:lnTo>
                            <a:pt x="31" y="23"/>
                          </a:lnTo>
                          <a:lnTo>
                            <a:pt x="36" y="11"/>
                          </a:lnTo>
                          <a:lnTo>
                            <a:pt x="42" y="0"/>
                          </a:lnTo>
                          <a:lnTo>
                            <a:pt x="42" y="1722"/>
                          </a:lnTo>
                          <a:lnTo>
                            <a:pt x="36" y="1709"/>
                          </a:lnTo>
                          <a:lnTo>
                            <a:pt x="31" y="1698"/>
                          </a:lnTo>
                          <a:lnTo>
                            <a:pt x="26" y="1685"/>
                          </a:lnTo>
                          <a:lnTo>
                            <a:pt x="21" y="1673"/>
                          </a:lnTo>
                          <a:lnTo>
                            <a:pt x="16" y="1662"/>
                          </a:lnTo>
                          <a:lnTo>
                            <a:pt x="10" y="1648"/>
                          </a:lnTo>
                          <a:lnTo>
                            <a:pt x="5" y="1636"/>
                          </a:lnTo>
                          <a:lnTo>
                            <a:pt x="0" y="1624"/>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95" name="Freeform 260"/>
                    <p:cNvSpPr>
                      <a:spLocks/>
                    </p:cNvSpPr>
                    <p:nvPr/>
                  </p:nvSpPr>
                  <p:spPr bwMode="auto">
                    <a:xfrm>
                      <a:off x="5158" y="847"/>
                      <a:ext cx="2" cy="86"/>
                    </a:xfrm>
                    <a:custGeom>
                      <a:avLst/>
                      <a:gdLst>
                        <a:gd name="T0" fmla="*/ 0 w 42"/>
                        <a:gd name="T1" fmla="*/ 0 h 1804"/>
                        <a:gd name="T2" fmla="*/ 0 w 42"/>
                        <a:gd name="T3" fmla="*/ 0 h 1804"/>
                        <a:gd name="T4" fmla="*/ 0 w 42"/>
                        <a:gd name="T5" fmla="*/ 0 h 1804"/>
                        <a:gd name="T6" fmla="*/ 0 w 42"/>
                        <a:gd name="T7" fmla="*/ 0 h 1804"/>
                        <a:gd name="T8" fmla="*/ 0 w 42"/>
                        <a:gd name="T9" fmla="*/ 0 h 1804"/>
                        <a:gd name="T10" fmla="*/ 0 w 42"/>
                        <a:gd name="T11" fmla="*/ 0 h 1804"/>
                        <a:gd name="T12" fmla="*/ 0 w 42"/>
                        <a:gd name="T13" fmla="*/ 0 h 1804"/>
                        <a:gd name="T14" fmla="*/ 0 w 42"/>
                        <a:gd name="T15" fmla="*/ 0 h 1804"/>
                        <a:gd name="T16" fmla="*/ 0 w 42"/>
                        <a:gd name="T17" fmla="*/ 0 h 1804"/>
                        <a:gd name="T18" fmla="*/ 0 w 42"/>
                        <a:gd name="T19" fmla="*/ 0 h 1804"/>
                        <a:gd name="T20" fmla="*/ 0 w 42"/>
                        <a:gd name="T21" fmla="*/ 0 h 1804"/>
                        <a:gd name="T22" fmla="*/ 0 w 42"/>
                        <a:gd name="T23" fmla="*/ 0 h 1804"/>
                        <a:gd name="T24" fmla="*/ 0 w 42"/>
                        <a:gd name="T25" fmla="*/ 0 h 1804"/>
                        <a:gd name="T26" fmla="*/ 0 w 42"/>
                        <a:gd name="T27" fmla="*/ 0 h 1804"/>
                        <a:gd name="T28" fmla="*/ 0 w 42"/>
                        <a:gd name="T29" fmla="*/ 0 h 1804"/>
                        <a:gd name="T30" fmla="*/ 0 w 42"/>
                        <a:gd name="T31" fmla="*/ 0 h 1804"/>
                        <a:gd name="T32" fmla="*/ 0 w 42"/>
                        <a:gd name="T33" fmla="*/ 0 h 1804"/>
                        <a:gd name="T34" fmla="*/ 0 w 42"/>
                        <a:gd name="T35" fmla="*/ 0 h 1804"/>
                        <a:gd name="T36" fmla="*/ 0 w 42"/>
                        <a:gd name="T37" fmla="*/ 0 h 18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804"/>
                        <a:gd name="T59" fmla="*/ 42 w 42"/>
                        <a:gd name="T60" fmla="*/ 1804 h 18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804">
                          <a:moveTo>
                            <a:pt x="0" y="1716"/>
                          </a:moveTo>
                          <a:lnTo>
                            <a:pt x="0" y="87"/>
                          </a:lnTo>
                          <a:lnTo>
                            <a:pt x="5" y="76"/>
                          </a:lnTo>
                          <a:lnTo>
                            <a:pt x="10" y="64"/>
                          </a:lnTo>
                          <a:lnTo>
                            <a:pt x="15" y="53"/>
                          </a:lnTo>
                          <a:lnTo>
                            <a:pt x="20" y="42"/>
                          </a:lnTo>
                          <a:lnTo>
                            <a:pt x="25" y="31"/>
                          </a:lnTo>
                          <a:lnTo>
                            <a:pt x="32" y="20"/>
                          </a:lnTo>
                          <a:lnTo>
                            <a:pt x="37" y="10"/>
                          </a:lnTo>
                          <a:lnTo>
                            <a:pt x="42" y="0"/>
                          </a:lnTo>
                          <a:lnTo>
                            <a:pt x="42" y="1804"/>
                          </a:lnTo>
                          <a:lnTo>
                            <a:pt x="37" y="1794"/>
                          </a:lnTo>
                          <a:lnTo>
                            <a:pt x="32" y="1783"/>
                          </a:lnTo>
                          <a:lnTo>
                            <a:pt x="25" y="1772"/>
                          </a:lnTo>
                          <a:lnTo>
                            <a:pt x="20" y="1762"/>
                          </a:lnTo>
                          <a:lnTo>
                            <a:pt x="15" y="1750"/>
                          </a:lnTo>
                          <a:lnTo>
                            <a:pt x="10" y="1739"/>
                          </a:lnTo>
                          <a:lnTo>
                            <a:pt x="5" y="1727"/>
                          </a:lnTo>
                          <a:lnTo>
                            <a:pt x="0" y="1716"/>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96" name="Freeform 261"/>
                    <p:cNvSpPr>
                      <a:spLocks/>
                    </p:cNvSpPr>
                    <p:nvPr/>
                  </p:nvSpPr>
                  <p:spPr bwMode="auto">
                    <a:xfrm>
                      <a:off x="5159" y="845"/>
                      <a:ext cx="2" cy="90"/>
                    </a:xfrm>
                    <a:custGeom>
                      <a:avLst/>
                      <a:gdLst>
                        <a:gd name="T0" fmla="*/ 0 w 43"/>
                        <a:gd name="T1" fmla="*/ 0 h 1879"/>
                        <a:gd name="T2" fmla="*/ 0 w 43"/>
                        <a:gd name="T3" fmla="*/ 0 h 1879"/>
                        <a:gd name="T4" fmla="*/ 0 w 43"/>
                        <a:gd name="T5" fmla="*/ 0 h 1879"/>
                        <a:gd name="T6" fmla="*/ 0 w 43"/>
                        <a:gd name="T7" fmla="*/ 0 h 1879"/>
                        <a:gd name="T8" fmla="*/ 0 w 43"/>
                        <a:gd name="T9" fmla="*/ 0 h 1879"/>
                        <a:gd name="T10" fmla="*/ 0 w 43"/>
                        <a:gd name="T11" fmla="*/ 0 h 1879"/>
                        <a:gd name="T12" fmla="*/ 0 w 43"/>
                        <a:gd name="T13" fmla="*/ 0 h 1879"/>
                        <a:gd name="T14" fmla="*/ 0 w 43"/>
                        <a:gd name="T15" fmla="*/ 0 h 1879"/>
                        <a:gd name="T16" fmla="*/ 0 w 43"/>
                        <a:gd name="T17" fmla="*/ 0 h 1879"/>
                        <a:gd name="T18" fmla="*/ 0 w 43"/>
                        <a:gd name="T19" fmla="*/ 0 h 1879"/>
                        <a:gd name="T20" fmla="*/ 0 w 43"/>
                        <a:gd name="T21" fmla="*/ 0 h 1879"/>
                        <a:gd name="T22" fmla="*/ 0 w 43"/>
                        <a:gd name="T23" fmla="*/ 0 h 1879"/>
                        <a:gd name="T24" fmla="*/ 0 w 43"/>
                        <a:gd name="T25" fmla="*/ 0 h 1879"/>
                        <a:gd name="T26" fmla="*/ 0 w 43"/>
                        <a:gd name="T27" fmla="*/ 0 h 1879"/>
                        <a:gd name="T28" fmla="*/ 0 w 43"/>
                        <a:gd name="T29" fmla="*/ 0 h 1879"/>
                        <a:gd name="T30" fmla="*/ 0 w 43"/>
                        <a:gd name="T31" fmla="*/ 0 h 1879"/>
                        <a:gd name="T32" fmla="*/ 0 w 43"/>
                        <a:gd name="T33" fmla="*/ 0 h 1879"/>
                        <a:gd name="T34" fmla="*/ 0 w 43"/>
                        <a:gd name="T35" fmla="*/ 0 h 1879"/>
                        <a:gd name="T36" fmla="*/ 0 w 43"/>
                        <a:gd name="T37" fmla="*/ 0 h 18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1879"/>
                        <a:gd name="T59" fmla="*/ 43 w 43"/>
                        <a:gd name="T60" fmla="*/ 1879 h 18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1879">
                          <a:moveTo>
                            <a:pt x="0" y="1801"/>
                          </a:moveTo>
                          <a:lnTo>
                            <a:pt x="0" y="79"/>
                          </a:lnTo>
                          <a:lnTo>
                            <a:pt x="5" y="68"/>
                          </a:lnTo>
                          <a:lnTo>
                            <a:pt x="11" y="58"/>
                          </a:lnTo>
                          <a:lnTo>
                            <a:pt x="16" y="48"/>
                          </a:lnTo>
                          <a:lnTo>
                            <a:pt x="21" y="39"/>
                          </a:lnTo>
                          <a:lnTo>
                            <a:pt x="26" y="28"/>
                          </a:lnTo>
                          <a:lnTo>
                            <a:pt x="31" y="19"/>
                          </a:lnTo>
                          <a:lnTo>
                            <a:pt x="36" y="10"/>
                          </a:lnTo>
                          <a:lnTo>
                            <a:pt x="43" y="0"/>
                          </a:lnTo>
                          <a:lnTo>
                            <a:pt x="43" y="1879"/>
                          </a:lnTo>
                          <a:lnTo>
                            <a:pt x="36" y="1870"/>
                          </a:lnTo>
                          <a:lnTo>
                            <a:pt x="31" y="1860"/>
                          </a:lnTo>
                          <a:lnTo>
                            <a:pt x="26" y="1851"/>
                          </a:lnTo>
                          <a:lnTo>
                            <a:pt x="21" y="1841"/>
                          </a:lnTo>
                          <a:lnTo>
                            <a:pt x="16" y="1830"/>
                          </a:lnTo>
                          <a:lnTo>
                            <a:pt x="11" y="1821"/>
                          </a:lnTo>
                          <a:lnTo>
                            <a:pt x="5" y="1811"/>
                          </a:lnTo>
                          <a:lnTo>
                            <a:pt x="0" y="180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97" name="Freeform 262"/>
                    <p:cNvSpPr>
                      <a:spLocks/>
                    </p:cNvSpPr>
                    <p:nvPr/>
                  </p:nvSpPr>
                  <p:spPr bwMode="auto">
                    <a:xfrm>
                      <a:off x="5160" y="844"/>
                      <a:ext cx="2" cy="93"/>
                    </a:xfrm>
                    <a:custGeom>
                      <a:avLst/>
                      <a:gdLst>
                        <a:gd name="T0" fmla="*/ 0 w 42"/>
                        <a:gd name="T1" fmla="*/ 0 h 1947"/>
                        <a:gd name="T2" fmla="*/ 0 w 42"/>
                        <a:gd name="T3" fmla="*/ 0 h 1947"/>
                        <a:gd name="T4" fmla="*/ 0 w 42"/>
                        <a:gd name="T5" fmla="*/ 0 h 1947"/>
                        <a:gd name="T6" fmla="*/ 0 w 42"/>
                        <a:gd name="T7" fmla="*/ 0 h 1947"/>
                        <a:gd name="T8" fmla="*/ 0 w 42"/>
                        <a:gd name="T9" fmla="*/ 0 h 1947"/>
                        <a:gd name="T10" fmla="*/ 0 w 42"/>
                        <a:gd name="T11" fmla="*/ 0 h 1947"/>
                        <a:gd name="T12" fmla="*/ 0 w 42"/>
                        <a:gd name="T13" fmla="*/ 0 h 1947"/>
                        <a:gd name="T14" fmla="*/ 0 w 42"/>
                        <a:gd name="T15" fmla="*/ 0 h 1947"/>
                        <a:gd name="T16" fmla="*/ 0 w 42"/>
                        <a:gd name="T17" fmla="*/ 0 h 1947"/>
                        <a:gd name="T18" fmla="*/ 0 w 42"/>
                        <a:gd name="T19" fmla="*/ 0 h 1947"/>
                        <a:gd name="T20" fmla="*/ 0 w 42"/>
                        <a:gd name="T21" fmla="*/ 0 h 1947"/>
                        <a:gd name="T22" fmla="*/ 0 w 42"/>
                        <a:gd name="T23" fmla="*/ 0 h 1947"/>
                        <a:gd name="T24" fmla="*/ 0 w 42"/>
                        <a:gd name="T25" fmla="*/ 0 h 1947"/>
                        <a:gd name="T26" fmla="*/ 0 w 42"/>
                        <a:gd name="T27" fmla="*/ 0 h 1947"/>
                        <a:gd name="T28" fmla="*/ 0 w 42"/>
                        <a:gd name="T29" fmla="*/ 0 h 1947"/>
                        <a:gd name="T30" fmla="*/ 0 w 42"/>
                        <a:gd name="T31" fmla="*/ 0 h 1947"/>
                        <a:gd name="T32" fmla="*/ 0 w 42"/>
                        <a:gd name="T33" fmla="*/ 0 h 1947"/>
                        <a:gd name="T34" fmla="*/ 0 w 42"/>
                        <a:gd name="T35" fmla="*/ 0 h 1947"/>
                        <a:gd name="T36" fmla="*/ 0 w 42"/>
                        <a:gd name="T37" fmla="*/ 0 h 19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947"/>
                        <a:gd name="T59" fmla="*/ 42 w 42"/>
                        <a:gd name="T60" fmla="*/ 1947 h 19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947">
                          <a:moveTo>
                            <a:pt x="0" y="1876"/>
                          </a:moveTo>
                          <a:lnTo>
                            <a:pt x="0" y="72"/>
                          </a:lnTo>
                          <a:lnTo>
                            <a:pt x="5" y="62"/>
                          </a:lnTo>
                          <a:lnTo>
                            <a:pt x="10" y="53"/>
                          </a:lnTo>
                          <a:lnTo>
                            <a:pt x="15" y="44"/>
                          </a:lnTo>
                          <a:lnTo>
                            <a:pt x="21" y="34"/>
                          </a:lnTo>
                          <a:lnTo>
                            <a:pt x="26" y="26"/>
                          </a:lnTo>
                          <a:lnTo>
                            <a:pt x="31" y="17"/>
                          </a:lnTo>
                          <a:lnTo>
                            <a:pt x="37" y="9"/>
                          </a:lnTo>
                          <a:lnTo>
                            <a:pt x="42" y="0"/>
                          </a:lnTo>
                          <a:lnTo>
                            <a:pt x="42" y="1947"/>
                          </a:lnTo>
                          <a:lnTo>
                            <a:pt x="37" y="1939"/>
                          </a:lnTo>
                          <a:lnTo>
                            <a:pt x="31" y="1929"/>
                          </a:lnTo>
                          <a:lnTo>
                            <a:pt x="26" y="1921"/>
                          </a:lnTo>
                          <a:lnTo>
                            <a:pt x="21" y="1912"/>
                          </a:lnTo>
                          <a:lnTo>
                            <a:pt x="15" y="1904"/>
                          </a:lnTo>
                          <a:lnTo>
                            <a:pt x="10" y="1894"/>
                          </a:lnTo>
                          <a:lnTo>
                            <a:pt x="5" y="1885"/>
                          </a:lnTo>
                          <a:lnTo>
                            <a:pt x="0" y="1876"/>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98" name="Freeform 263"/>
                    <p:cNvSpPr>
                      <a:spLocks/>
                    </p:cNvSpPr>
                    <p:nvPr/>
                  </p:nvSpPr>
                  <p:spPr bwMode="auto">
                    <a:xfrm>
                      <a:off x="5161" y="842"/>
                      <a:ext cx="2" cy="96"/>
                    </a:xfrm>
                    <a:custGeom>
                      <a:avLst/>
                      <a:gdLst>
                        <a:gd name="T0" fmla="*/ 0 w 41"/>
                        <a:gd name="T1" fmla="*/ 0 h 2007"/>
                        <a:gd name="T2" fmla="*/ 0 w 41"/>
                        <a:gd name="T3" fmla="*/ 0 h 2007"/>
                        <a:gd name="T4" fmla="*/ 0 w 41"/>
                        <a:gd name="T5" fmla="*/ 0 h 2007"/>
                        <a:gd name="T6" fmla="*/ 0 w 41"/>
                        <a:gd name="T7" fmla="*/ 0 h 2007"/>
                        <a:gd name="T8" fmla="*/ 0 w 41"/>
                        <a:gd name="T9" fmla="*/ 0 h 2007"/>
                        <a:gd name="T10" fmla="*/ 0 w 41"/>
                        <a:gd name="T11" fmla="*/ 0 h 2007"/>
                        <a:gd name="T12" fmla="*/ 0 w 41"/>
                        <a:gd name="T13" fmla="*/ 0 h 2007"/>
                        <a:gd name="T14" fmla="*/ 0 w 41"/>
                        <a:gd name="T15" fmla="*/ 0 h 2007"/>
                        <a:gd name="T16" fmla="*/ 0 w 41"/>
                        <a:gd name="T17" fmla="*/ 0 h 2007"/>
                        <a:gd name="T18" fmla="*/ 0 w 41"/>
                        <a:gd name="T19" fmla="*/ 0 h 2007"/>
                        <a:gd name="T20" fmla="*/ 0 w 41"/>
                        <a:gd name="T21" fmla="*/ 0 h 2007"/>
                        <a:gd name="T22" fmla="*/ 0 w 41"/>
                        <a:gd name="T23" fmla="*/ 0 h 2007"/>
                        <a:gd name="T24" fmla="*/ 0 w 41"/>
                        <a:gd name="T25" fmla="*/ 0 h 2007"/>
                        <a:gd name="T26" fmla="*/ 0 w 41"/>
                        <a:gd name="T27" fmla="*/ 0 h 2007"/>
                        <a:gd name="T28" fmla="*/ 0 w 41"/>
                        <a:gd name="T29" fmla="*/ 0 h 2007"/>
                        <a:gd name="T30" fmla="*/ 0 w 41"/>
                        <a:gd name="T31" fmla="*/ 0 h 2007"/>
                        <a:gd name="T32" fmla="*/ 0 w 41"/>
                        <a:gd name="T33" fmla="*/ 0 h 2007"/>
                        <a:gd name="T34" fmla="*/ 0 w 41"/>
                        <a:gd name="T35" fmla="*/ 0 h 2007"/>
                        <a:gd name="T36" fmla="*/ 0 w 41"/>
                        <a:gd name="T37" fmla="*/ 0 h 20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007"/>
                        <a:gd name="T59" fmla="*/ 41 w 41"/>
                        <a:gd name="T60" fmla="*/ 2007 h 20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007">
                          <a:moveTo>
                            <a:pt x="0" y="1943"/>
                          </a:moveTo>
                          <a:lnTo>
                            <a:pt x="0" y="64"/>
                          </a:lnTo>
                          <a:lnTo>
                            <a:pt x="4" y="55"/>
                          </a:lnTo>
                          <a:lnTo>
                            <a:pt x="9" y="47"/>
                          </a:lnTo>
                          <a:lnTo>
                            <a:pt x="14" y="39"/>
                          </a:lnTo>
                          <a:lnTo>
                            <a:pt x="20" y="30"/>
                          </a:lnTo>
                          <a:lnTo>
                            <a:pt x="25" y="23"/>
                          </a:lnTo>
                          <a:lnTo>
                            <a:pt x="30" y="15"/>
                          </a:lnTo>
                          <a:lnTo>
                            <a:pt x="36" y="8"/>
                          </a:lnTo>
                          <a:lnTo>
                            <a:pt x="41" y="0"/>
                          </a:lnTo>
                          <a:lnTo>
                            <a:pt x="41" y="2007"/>
                          </a:lnTo>
                          <a:lnTo>
                            <a:pt x="36" y="2000"/>
                          </a:lnTo>
                          <a:lnTo>
                            <a:pt x="30" y="1991"/>
                          </a:lnTo>
                          <a:lnTo>
                            <a:pt x="25" y="1984"/>
                          </a:lnTo>
                          <a:lnTo>
                            <a:pt x="20" y="1976"/>
                          </a:lnTo>
                          <a:lnTo>
                            <a:pt x="14" y="1968"/>
                          </a:lnTo>
                          <a:lnTo>
                            <a:pt x="9" y="1959"/>
                          </a:lnTo>
                          <a:lnTo>
                            <a:pt x="4" y="1951"/>
                          </a:lnTo>
                          <a:lnTo>
                            <a:pt x="0" y="1943"/>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99" name="Freeform 264"/>
                    <p:cNvSpPr>
                      <a:spLocks/>
                    </p:cNvSpPr>
                    <p:nvPr/>
                  </p:nvSpPr>
                  <p:spPr bwMode="auto">
                    <a:xfrm>
                      <a:off x="5162" y="841"/>
                      <a:ext cx="2" cy="98"/>
                    </a:xfrm>
                    <a:custGeom>
                      <a:avLst/>
                      <a:gdLst>
                        <a:gd name="T0" fmla="*/ 0 w 42"/>
                        <a:gd name="T1" fmla="*/ 0 h 2062"/>
                        <a:gd name="T2" fmla="*/ 0 w 42"/>
                        <a:gd name="T3" fmla="*/ 0 h 2062"/>
                        <a:gd name="T4" fmla="*/ 0 w 42"/>
                        <a:gd name="T5" fmla="*/ 0 h 2062"/>
                        <a:gd name="T6" fmla="*/ 0 w 42"/>
                        <a:gd name="T7" fmla="*/ 0 h 2062"/>
                        <a:gd name="T8" fmla="*/ 0 w 42"/>
                        <a:gd name="T9" fmla="*/ 0 h 2062"/>
                        <a:gd name="T10" fmla="*/ 0 w 42"/>
                        <a:gd name="T11" fmla="*/ 0 h 2062"/>
                        <a:gd name="T12" fmla="*/ 0 w 42"/>
                        <a:gd name="T13" fmla="*/ 0 h 2062"/>
                        <a:gd name="T14" fmla="*/ 0 w 42"/>
                        <a:gd name="T15" fmla="*/ 0 h 2062"/>
                        <a:gd name="T16" fmla="*/ 0 w 42"/>
                        <a:gd name="T17" fmla="*/ 0 h 2062"/>
                        <a:gd name="T18" fmla="*/ 0 w 42"/>
                        <a:gd name="T19" fmla="*/ 0 h 2062"/>
                        <a:gd name="T20" fmla="*/ 0 w 42"/>
                        <a:gd name="T21" fmla="*/ 0 h 2062"/>
                        <a:gd name="T22" fmla="*/ 0 w 42"/>
                        <a:gd name="T23" fmla="*/ 0 h 2062"/>
                        <a:gd name="T24" fmla="*/ 0 w 42"/>
                        <a:gd name="T25" fmla="*/ 0 h 2062"/>
                        <a:gd name="T26" fmla="*/ 0 w 42"/>
                        <a:gd name="T27" fmla="*/ 0 h 2062"/>
                        <a:gd name="T28" fmla="*/ 0 w 42"/>
                        <a:gd name="T29" fmla="*/ 0 h 2062"/>
                        <a:gd name="T30" fmla="*/ 0 w 42"/>
                        <a:gd name="T31" fmla="*/ 0 h 2062"/>
                        <a:gd name="T32" fmla="*/ 0 w 42"/>
                        <a:gd name="T33" fmla="*/ 0 h 2062"/>
                        <a:gd name="T34" fmla="*/ 0 w 42"/>
                        <a:gd name="T35" fmla="*/ 0 h 2062"/>
                        <a:gd name="T36" fmla="*/ 0 w 42"/>
                        <a:gd name="T37" fmla="*/ 0 h 20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062"/>
                        <a:gd name="T59" fmla="*/ 42 w 42"/>
                        <a:gd name="T60" fmla="*/ 2062 h 20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062">
                          <a:moveTo>
                            <a:pt x="0" y="2004"/>
                          </a:moveTo>
                          <a:lnTo>
                            <a:pt x="0" y="57"/>
                          </a:lnTo>
                          <a:lnTo>
                            <a:pt x="5" y="49"/>
                          </a:lnTo>
                          <a:lnTo>
                            <a:pt x="10" y="42"/>
                          </a:lnTo>
                          <a:lnTo>
                            <a:pt x="16" y="35"/>
                          </a:lnTo>
                          <a:lnTo>
                            <a:pt x="21" y="27"/>
                          </a:lnTo>
                          <a:lnTo>
                            <a:pt x="26" y="20"/>
                          </a:lnTo>
                          <a:lnTo>
                            <a:pt x="31" y="13"/>
                          </a:lnTo>
                          <a:lnTo>
                            <a:pt x="36" y="7"/>
                          </a:lnTo>
                          <a:lnTo>
                            <a:pt x="42" y="0"/>
                          </a:lnTo>
                          <a:lnTo>
                            <a:pt x="42" y="2062"/>
                          </a:lnTo>
                          <a:lnTo>
                            <a:pt x="36" y="2055"/>
                          </a:lnTo>
                          <a:lnTo>
                            <a:pt x="31" y="2047"/>
                          </a:lnTo>
                          <a:lnTo>
                            <a:pt x="26" y="2041"/>
                          </a:lnTo>
                          <a:lnTo>
                            <a:pt x="21" y="2034"/>
                          </a:lnTo>
                          <a:lnTo>
                            <a:pt x="16" y="2027"/>
                          </a:lnTo>
                          <a:lnTo>
                            <a:pt x="10" y="2019"/>
                          </a:lnTo>
                          <a:lnTo>
                            <a:pt x="5" y="2011"/>
                          </a:lnTo>
                          <a:lnTo>
                            <a:pt x="0" y="2004"/>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00" name="Freeform 265"/>
                    <p:cNvSpPr>
                      <a:spLocks/>
                    </p:cNvSpPr>
                    <p:nvPr/>
                  </p:nvSpPr>
                  <p:spPr bwMode="auto">
                    <a:xfrm>
                      <a:off x="5163" y="840"/>
                      <a:ext cx="2" cy="100"/>
                    </a:xfrm>
                    <a:custGeom>
                      <a:avLst/>
                      <a:gdLst>
                        <a:gd name="T0" fmla="*/ 0 w 42"/>
                        <a:gd name="T1" fmla="*/ 0 h 2110"/>
                        <a:gd name="T2" fmla="*/ 0 w 42"/>
                        <a:gd name="T3" fmla="*/ 0 h 2110"/>
                        <a:gd name="T4" fmla="*/ 0 w 42"/>
                        <a:gd name="T5" fmla="*/ 0 h 2110"/>
                        <a:gd name="T6" fmla="*/ 0 w 42"/>
                        <a:gd name="T7" fmla="*/ 0 h 2110"/>
                        <a:gd name="T8" fmla="*/ 0 w 42"/>
                        <a:gd name="T9" fmla="*/ 0 h 2110"/>
                        <a:gd name="T10" fmla="*/ 0 w 42"/>
                        <a:gd name="T11" fmla="*/ 0 h 2110"/>
                        <a:gd name="T12" fmla="*/ 0 w 42"/>
                        <a:gd name="T13" fmla="*/ 0 h 2110"/>
                        <a:gd name="T14" fmla="*/ 0 w 42"/>
                        <a:gd name="T15" fmla="*/ 0 h 2110"/>
                        <a:gd name="T16" fmla="*/ 0 w 42"/>
                        <a:gd name="T17" fmla="*/ 0 h 2110"/>
                        <a:gd name="T18" fmla="*/ 0 w 42"/>
                        <a:gd name="T19" fmla="*/ 0 h 2110"/>
                        <a:gd name="T20" fmla="*/ 0 w 42"/>
                        <a:gd name="T21" fmla="*/ 0 h 2110"/>
                        <a:gd name="T22" fmla="*/ 0 w 42"/>
                        <a:gd name="T23" fmla="*/ 0 h 2110"/>
                        <a:gd name="T24" fmla="*/ 0 w 42"/>
                        <a:gd name="T25" fmla="*/ 0 h 2110"/>
                        <a:gd name="T26" fmla="*/ 0 w 42"/>
                        <a:gd name="T27" fmla="*/ 0 h 2110"/>
                        <a:gd name="T28" fmla="*/ 0 w 42"/>
                        <a:gd name="T29" fmla="*/ 0 h 2110"/>
                        <a:gd name="T30" fmla="*/ 0 w 42"/>
                        <a:gd name="T31" fmla="*/ 0 h 2110"/>
                        <a:gd name="T32" fmla="*/ 0 w 42"/>
                        <a:gd name="T33" fmla="*/ 0 h 2110"/>
                        <a:gd name="T34" fmla="*/ 0 w 42"/>
                        <a:gd name="T35" fmla="*/ 0 h 2110"/>
                        <a:gd name="T36" fmla="*/ 0 w 42"/>
                        <a:gd name="T37" fmla="*/ 0 h 2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110"/>
                        <a:gd name="T59" fmla="*/ 42 w 42"/>
                        <a:gd name="T60" fmla="*/ 2110 h 2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110">
                          <a:moveTo>
                            <a:pt x="0" y="2059"/>
                          </a:moveTo>
                          <a:lnTo>
                            <a:pt x="0" y="52"/>
                          </a:lnTo>
                          <a:lnTo>
                            <a:pt x="5" y="45"/>
                          </a:lnTo>
                          <a:lnTo>
                            <a:pt x="10" y="38"/>
                          </a:lnTo>
                          <a:lnTo>
                            <a:pt x="15" y="32"/>
                          </a:lnTo>
                          <a:lnTo>
                            <a:pt x="20" y="25"/>
                          </a:lnTo>
                          <a:lnTo>
                            <a:pt x="25" y="18"/>
                          </a:lnTo>
                          <a:lnTo>
                            <a:pt x="32" y="12"/>
                          </a:lnTo>
                          <a:lnTo>
                            <a:pt x="37" y="6"/>
                          </a:lnTo>
                          <a:lnTo>
                            <a:pt x="42" y="0"/>
                          </a:lnTo>
                          <a:lnTo>
                            <a:pt x="42" y="2110"/>
                          </a:lnTo>
                          <a:lnTo>
                            <a:pt x="37" y="2105"/>
                          </a:lnTo>
                          <a:lnTo>
                            <a:pt x="32" y="2099"/>
                          </a:lnTo>
                          <a:lnTo>
                            <a:pt x="25" y="2093"/>
                          </a:lnTo>
                          <a:lnTo>
                            <a:pt x="20" y="2086"/>
                          </a:lnTo>
                          <a:lnTo>
                            <a:pt x="15" y="2080"/>
                          </a:lnTo>
                          <a:lnTo>
                            <a:pt x="10" y="2072"/>
                          </a:lnTo>
                          <a:lnTo>
                            <a:pt x="5" y="2066"/>
                          </a:lnTo>
                          <a:lnTo>
                            <a:pt x="0" y="2059"/>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01" name="Freeform 266"/>
                    <p:cNvSpPr>
                      <a:spLocks/>
                    </p:cNvSpPr>
                    <p:nvPr/>
                  </p:nvSpPr>
                  <p:spPr bwMode="auto">
                    <a:xfrm>
                      <a:off x="5164" y="839"/>
                      <a:ext cx="2" cy="102"/>
                    </a:xfrm>
                    <a:custGeom>
                      <a:avLst/>
                      <a:gdLst>
                        <a:gd name="T0" fmla="*/ 0 w 42"/>
                        <a:gd name="T1" fmla="*/ 0 h 2155"/>
                        <a:gd name="T2" fmla="*/ 0 w 42"/>
                        <a:gd name="T3" fmla="*/ 0 h 2155"/>
                        <a:gd name="T4" fmla="*/ 0 w 42"/>
                        <a:gd name="T5" fmla="*/ 0 h 2155"/>
                        <a:gd name="T6" fmla="*/ 0 w 42"/>
                        <a:gd name="T7" fmla="*/ 0 h 2155"/>
                        <a:gd name="T8" fmla="*/ 0 w 42"/>
                        <a:gd name="T9" fmla="*/ 0 h 2155"/>
                        <a:gd name="T10" fmla="*/ 0 w 42"/>
                        <a:gd name="T11" fmla="*/ 0 h 2155"/>
                        <a:gd name="T12" fmla="*/ 0 w 42"/>
                        <a:gd name="T13" fmla="*/ 0 h 2155"/>
                        <a:gd name="T14" fmla="*/ 0 w 42"/>
                        <a:gd name="T15" fmla="*/ 0 h 2155"/>
                        <a:gd name="T16" fmla="*/ 0 w 42"/>
                        <a:gd name="T17" fmla="*/ 0 h 2155"/>
                        <a:gd name="T18" fmla="*/ 0 w 42"/>
                        <a:gd name="T19" fmla="*/ 0 h 2155"/>
                        <a:gd name="T20" fmla="*/ 0 w 42"/>
                        <a:gd name="T21" fmla="*/ 0 h 2155"/>
                        <a:gd name="T22" fmla="*/ 0 w 42"/>
                        <a:gd name="T23" fmla="*/ 0 h 2155"/>
                        <a:gd name="T24" fmla="*/ 0 w 42"/>
                        <a:gd name="T25" fmla="*/ 0 h 2155"/>
                        <a:gd name="T26" fmla="*/ 0 w 42"/>
                        <a:gd name="T27" fmla="*/ 0 h 2155"/>
                        <a:gd name="T28" fmla="*/ 0 w 42"/>
                        <a:gd name="T29" fmla="*/ 0 h 2155"/>
                        <a:gd name="T30" fmla="*/ 0 w 42"/>
                        <a:gd name="T31" fmla="*/ 0 h 2155"/>
                        <a:gd name="T32" fmla="*/ 0 w 42"/>
                        <a:gd name="T33" fmla="*/ 0 h 2155"/>
                        <a:gd name="T34" fmla="*/ 0 w 42"/>
                        <a:gd name="T35" fmla="*/ 0 h 2155"/>
                        <a:gd name="T36" fmla="*/ 0 w 42"/>
                        <a:gd name="T37" fmla="*/ 0 h 2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155"/>
                        <a:gd name="T59" fmla="*/ 42 w 42"/>
                        <a:gd name="T60" fmla="*/ 2155 h 2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155">
                          <a:moveTo>
                            <a:pt x="0" y="2109"/>
                          </a:moveTo>
                          <a:lnTo>
                            <a:pt x="0" y="47"/>
                          </a:lnTo>
                          <a:lnTo>
                            <a:pt x="5" y="40"/>
                          </a:lnTo>
                          <a:lnTo>
                            <a:pt x="11" y="34"/>
                          </a:lnTo>
                          <a:lnTo>
                            <a:pt x="16" y="28"/>
                          </a:lnTo>
                          <a:lnTo>
                            <a:pt x="21" y="23"/>
                          </a:lnTo>
                          <a:lnTo>
                            <a:pt x="26" y="17"/>
                          </a:lnTo>
                          <a:lnTo>
                            <a:pt x="31" y="11"/>
                          </a:lnTo>
                          <a:lnTo>
                            <a:pt x="36" y="5"/>
                          </a:lnTo>
                          <a:lnTo>
                            <a:pt x="42" y="0"/>
                          </a:lnTo>
                          <a:lnTo>
                            <a:pt x="42" y="2155"/>
                          </a:lnTo>
                          <a:lnTo>
                            <a:pt x="36" y="2149"/>
                          </a:lnTo>
                          <a:lnTo>
                            <a:pt x="31" y="2144"/>
                          </a:lnTo>
                          <a:lnTo>
                            <a:pt x="26" y="2139"/>
                          </a:lnTo>
                          <a:lnTo>
                            <a:pt x="21" y="2132"/>
                          </a:lnTo>
                          <a:lnTo>
                            <a:pt x="16" y="2126"/>
                          </a:lnTo>
                          <a:lnTo>
                            <a:pt x="11" y="2121"/>
                          </a:lnTo>
                          <a:lnTo>
                            <a:pt x="5" y="2115"/>
                          </a:lnTo>
                          <a:lnTo>
                            <a:pt x="0" y="2109"/>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02" name="Freeform 267"/>
                    <p:cNvSpPr>
                      <a:spLocks/>
                    </p:cNvSpPr>
                    <p:nvPr/>
                  </p:nvSpPr>
                  <p:spPr bwMode="auto">
                    <a:xfrm>
                      <a:off x="5165" y="838"/>
                      <a:ext cx="2" cy="104"/>
                    </a:xfrm>
                    <a:custGeom>
                      <a:avLst/>
                      <a:gdLst>
                        <a:gd name="T0" fmla="*/ 0 w 42"/>
                        <a:gd name="T1" fmla="*/ 0 h 2193"/>
                        <a:gd name="T2" fmla="*/ 0 w 42"/>
                        <a:gd name="T3" fmla="*/ 0 h 2193"/>
                        <a:gd name="T4" fmla="*/ 0 w 42"/>
                        <a:gd name="T5" fmla="*/ 0 h 2193"/>
                        <a:gd name="T6" fmla="*/ 0 w 42"/>
                        <a:gd name="T7" fmla="*/ 0 h 2193"/>
                        <a:gd name="T8" fmla="*/ 0 w 42"/>
                        <a:gd name="T9" fmla="*/ 0 h 2193"/>
                        <a:gd name="T10" fmla="*/ 0 w 42"/>
                        <a:gd name="T11" fmla="*/ 0 h 2193"/>
                        <a:gd name="T12" fmla="*/ 0 w 42"/>
                        <a:gd name="T13" fmla="*/ 0 h 2193"/>
                        <a:gd name="T14" fmla="*/ 0 w 42"/>
                        <a:gd name="T15" fmla="*/ 0 h 2193"/>
                        <a:gd name="T16" fmla="*/ 0 w 42"/>
                        <a:gd name="T17" fmla="*/ 0 h 2193"/>
                        <a:gd name="T18" fmla="*/ 0 w 42"/>
                        <a:gd name="T19" fmla="*/ 0 h 2193"/>
                        <a:gd name="T20" fmla="*/ 0 w 42"/>
                        <a:gd name="T21" fmla="*/ 0 h 2193"/>
                        <a:gd name="T22" fmla="*/ 0 w 42"/>
                        <a:gd name="T23" fmla="*/ 0 h 2193"/>
                        <a:gd name="T24" fmla="*/ 0 w 42"/>
                        <a:gd name="T25" fmla="*/ 0 h 2193"/>
                        <a:gd name="T26" fmla="*/ 0 w 42"/>
                        <a:gd name="T27" fmla="*/ 0 h 2193"/>
                        <a:gd name="T28" fmla="*/ 0 w 42"/>
                        <a:gd name="T29" fmla="*/ 0 h 2193"/>
                        <a:gd name="T30" fmla="*/ 0 w 42"/>
                        <a:gd name="T31" fmla="*/ 0 h 2193"/>
                        <a:gd name="T32" fmla="*/ 0 w 42"/>
                        <a:gd name="T33" fmla="*/ 0 h 2193"/>
                        <a:gd name="T34" fmla="*/ 0 w 42"/>
                        <a:gd name="T35" fmla="*/ 0 h 2193"/>
                        <a:gd name="T36" fmla="*/ 0 w 42"/>
                        <a:gd name="T37" fmla="*/ 0 h 21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193"/>
                        <a:gd name="T59" fmla="*/ 42 w 42"/>
                        <a:gd name="T60" fmla="*/ 2193 h 21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193">
                          <a:moveTo>
                            <a:pt x="0" y="2151"/>
                          </a:moveTo>
                          <a:lnTo>
                            <a:pt x="0" y="41"/>
                          </a:lnTo>
                          <a:lnTo>
                            <a:pt x="5" y="36"/>
                          </a:lnTo>
                          <a:lnTo>
                            <a:pt x="10" y="30"/>
                          </a:lnTo>
                          <a:lnTo>
                            <a:pt x="15" y="24"/>
                          </a:lnTo>
                          <a:lnTo>
                            <a:pt x="21" y="19"/>
                          </a:lnTo>
                          <a:lnTo>
                            <a:pt x="26" y="14"/>
                          </a:lnTo>
                          <a:lnTo>
                            <a:pt x="31" y="10"/>
                          </a:lnTo>
                          <a:lnTo>
                            <a:pt x="37" y="5"/>
                          </a:lnTo>
                          <a:lnTo>
                            <a:pt x="42" y="0"/>
                          </a:lnTo>
                          <a:lnTo>
                            <a:pt x="42" y="2193"/>
                          </a:lnTo>
                          <a:lnTo>
                            <a:pt x="37" y="2189"/>
                          </a:lnTo>
                          <a:lnTo>
                            <a:pt x="31" y="2183"/>
                          </a:lnTo>
                          <a:lnTo>
                            <a:pt x="26" y="2178"/>
                          </a:lnTo>
                          <a:lnTo>
                            <a:pt x="21" y="2173"/>
                          </a:lnTo>
                          <a:lnTo>
                            <a:pt x="15" y="2168"/>
                          </a:lnTo>
                          <a:lnTo>
                            <a:pt x="10" y="2163"/>
                          </a:lnTo>
                          <a:lnTo>
                            <a:pt x="5" y="2158"/>
                          </a:lnTo>
                          <a:lnTo>
                            <a:pt x="0" y="2151"/>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03" name="Freeform 268"/>
                    <p:cNvSpPr>
                      <a:spLocks/>
                    </p:cNvSpPr>
                    <p:nvPr/>
                  </p:nvSpPr>
                  <p:spPr bwMode="auto">
                    <a:xfrm>
                      <a:off x="5166" y="837"/>
                      <a:ext cx="2" cy="106"/>
                    </a:xfrm>
                    <a:custGeom>
                      <a:avLst/>
                      <a:gdLst>
                        <a:gd name="T0" fmla="*/ 0 w 42"/>
                        <a:gd name="T1" fmla="*/ 0 h 2227"/>
                        <a:gd name="T2" fmla="*/ 0 w 42"/>
                        <a:gd name="T3" fmla="*/ 0 h 2227"/>
                        <a:gd name="T4" fmla="*/ 0 w 42"/>
                        <a:gd name="T5" fmla="*/ 0 h 2227"/>
                        <a:gd name="T6" fmla="*/ 0 w 42"/>
                        <a:gd name="T7" fmla="*/ 0 h 2227"/>
                        <a:gd name="T8" fmla="*/ 0 w 42"/>
                        <a:gd name="T9" fmla="*/ 0 h 2227"/>
                        <a:gd name="T10" fmla="*/ 0 w 42"/>
                        <a:gd name="T11" fmla="*/ 0 h 2227"/>
                        <a:gd name="T12" fmla="*/ 0 w 42"/>
                        <a:gd name="T13" fmla="*/ 0 h 2227"/>
                        <a:gd name="T14" fmla="*/ 0 w 42"/>
                        <a:gd name="T15" fmla="*/ 0 h 2227"/>
                        <a:gd name="T16" fmla="*/ 0 w 42"/>
                        <a:gd name="T17" fmla="*/ 0 h 2227"/>
                        <a:gd name="T18" fmla="*/ 0 w 42"/>
                        <a:gd name="T19" fmla="*/ 0 h 2227"/>
                        <a:gd name="T20" fmla="*/ 0 w 42"/>
                        <a:gd name="T21" fmla="*/ 0 h 2227"/>
                        <a:gd name="T22" fmla="*/ 0 w 42"/>
                        <a:gd name="T23" fmla="*/ 0 h 2227"/>
                        <a:gd name="T24" fmla="*/ 0 w 42"/>
                        <a:gd name="T25" fmla="*/ 0 h 2227"/>
                        <a:gd name="T26" fmla="*/ 0 w 42"/>
                        <a:gd name="T27" fmla="*/ 0 h 2227"/>
                        <a:gd name="T28" fmla="*/ 0 w 42"/>
                        <a:gd name="T29" fmla="*/ 0 h 2227"/>
                        <a:gd name="T30" fmla="*/ 0 w 42"/>
                        <a:gd name="T31" fmla="*/ 0 h 2227"/>
                        <a:gd name="T32" fmla="*/ 0 w 42"/>
                        <a:gd name="T33" fmla="*/ 0 h 2227"/>
                        <a:gd name="T34" fmla="*/ 0 w 42"/>
                        <a:gd name="T35" fmla="*/ 0 h 2227"/>
                        <a:gd name="T36" fmla="*/ 0 w 42"/>
                        <a:gd name="T37" fmla="*/ 0 h 22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227"/>
                        <a:gd name="T59" fmla="*/ 42 w 42"/>
                        <a:gd name="T60" fmla="*/ 2227 h 22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227">
                          <a:moveTo>
                            <a:pt x="0" y="2191"/>
                          </a:moveTo>
                          <a:lnTo>
                            <a:pt x="0" y="36"/>
                          </a:lnTo>
                          <a:lnTo>
                            <a:pt x="5" y="31"/>
                          </a:lnTo>
                          <a:lnTo>
                            <a:pt x="10" y="27"/>
                          </a:lnTo>
                          <a:lnTo>
                            <a:pt x="15" y="22"/>
                          </a:lnTo>
                          <a:lnTo>
                            <a:pt x="20" y="17"/>
                          </a:lnTo>
                          <a:lnTo>
                            <a:pt x="26" y="12"/>
                          </a:lnTo>
                          <a:lnTo>
                            <a:pt x="31" y="8"/>
                          </a:lnTo>
                          <a:lnTo>
                            <a:pt x="37" y="4"/>
                          </a:lnTo>
                          <a:lnTo>
                            <a:pt x="42" y="0"/>
                          </a:lnTo>
                          <a:lnTo>
                            <a:pt x="42" y="2227"/>
                          </a:lnTo>
                          <a:lnTo>
                            <a:pt x="37" y="2223"/>
                          </a:lnTo>
                          <a:lnTo>
                            <a:pt x="31" y="2219"/>
                          </a:lnTo>
                          <a:lnTo>
                            <a:pt x="26" y="2215"/>
                          </a:lnTo>
                          <a:lnTo>
                            <a:pt x="20" y="2210"/>
                          </a:lnTo>
                          <a:lnTo>
                            <a:pt x="15" y="2206"/>
                          </a:lnTo>
                          <a:lnTo>
                            <a:pt x="10" y="2200"/>
                          </a:lnTo>
                          <a:lnTo>
                            <a:pt x="5" y="2195"/>
                          </a:lnTo>
                          <a:lnTo>
                            <a:pt x="0" y="2191"/>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04" name="Freeform 269"/>
                    <p:cNvSpPr>
                      <a:spLocks/>
                    </p:cNvSpPr>
                    <p:nvPr/>
                  </p:nvSpPr>
                  <p:spPr bwMode="auto">
                    <a:xfrm>
                      <a:off x="5167" y="836"/>
                      <a:ext cx="1" cy="108"/>
                    </a:xfrm>
                    <a:custGeom>
                      <a:avLst/>
                      <a:gdLst>
                        <a:gd name="T0" fmla="*/ 0 w 41"/>
                        <a:gd name="T1" fmla="*/ 0 h 2257"/>
                        <a:gd name="T2" fmla="*/ 0 w 41"/>
                        <a:gd name="T3" fmla="*/ 0 h 2257"/>
                        <a:gd name="T4" fmla="*/ 0 w 41"/>
                        <a:gd name="T5" fmla="*/ 0 h 2257"/>
                        <a:gd name="T6" fmla="*/ 0 w 41"/>
                        <a:gd name="T7" fmla="*/ 0 h 2257"/>
                        <a:gd name="T8" fmla="*/ 0 w 41"/>
                        <a:gd name="T9" fmla="*/ 0 h 2257"/>
                        <a:gd name="T10" fmla="*/ 0 w 41"/>
                        <a:gd name="T11" fmla="*/ 0 h 2257"/>
                        <a:gd name="T12" fmla="*/ 0 w 41"/>
                        <a:gd name="T13" fmla="*/ 0 h 2257"/>
                        <a:gd name="T14" fmla="*/ 0 w 41"/>
                        <a:gd name="T15" fmla="*/ 0 h 2257"/>
                        <a:gd name="T16" fmla="*/ 0 w 41"/>
                        <a:gd name="T17" fmla="*/ 0 h 2257"/>
                        <a:gd name="T18" fmla="*/ 0 w 41"/>
                        <a:gd name="T19" fmla="*/ 0 h 2257"/>
                        <a:gd name="T20" fmla="*/ 0 w 41"/>
                        <a:gd name="T21" fmla="*/ 0 h 2257"/>
                        <a:gd name="T22" fmla="*/ 0 w 41"/>
                        <a:gd name="T23" fmla="*/ 0 h 2257"/>
                        <a:gd name="T24" fmla="*/ 0 w 41"/>
                        <a:gd name="T25" fmla="*/ 0 h 2257"/>
                        <a:gd name="T26" fmla="*/ 0 w 41"/>
                        <a:gd name="T27" fmla="*/ 0 h 2257"/>
                        <a:gd name="T28" fmla="*/ 0 w 41"/>
                        <a:gd name="T29" fmla="*/ 0 h 2257"/>
                        <a:gd name="T30" fmla="*/ 0 w 41"/>
                        <a:gd name="T31" fmla="*/ 0 h 2257"/>
                        <a:gd name="T32" fmla="*/ 0 w 41"/>
                        <a:gd name="T33" fmla="*/ 0 h 2257"/>
                        <a:gd name="T34" fmla="*/ 0 w 41"/>
                        <a:gd name="T35" fmla="*/ 0 h 2257"/>
                        <a:gd name="T36" fmla="*/ 0 w 41"/>
                        <a:gd name="T37" fmla="*/ 0 h 2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257"/>
                        <a:gd name="T59" fmla="*/ 41 w 41"/>
                        <a:gd name="T60" fmla="*/ 2257 h 2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257">
                          <a:moveTo>
                            <a:pt x="0" y="2225"/>
                          </a:moveTo>
                          <a:lnTo>
                            <a:pt x="0" y="32"/>
                          </a:lnTo>
                          <a:lnTo>
                            <a:pt x="5" y="27"/>
                          </a:lnTo>
                          <a:lnTo>
                            <a:pt x="10" y="23"/>
                          </a:lnTo>
                          <a:lnTo>
                            <a:pt x="16" y="19"/>
                          </a:lnTo>
                          <a:lnTo>
                            <a:pt x="21" y="15"/>
                          </a:lnTo>
                          <a:lnTo>
                            <a:pt x="26" y="11"/>
                          </a:lnTo>
                          <a:lnTo>
                            <a:pt x="31" y="7"/>
                          </a:lnTo>
                          <a:lnTo>
                            <a:pt x="36" y="4"/>
                          </a:lnTo>
                          <a:lnTo>
                            <a:pt x="41" y="0"/>
                          </a:lnTo>
                          <a:lnTo>
                            <a:pt x="41" y="2257"/>
                          </a:lnTo>
                          <a:lnTo>
                            <a:pt x="36" y="2254"/>
                          </a:lnTo>
                          <a:lnTo>
                            <a:pt x="31" y="2250"/>
                          </a:lnTo>
                          <a:lnTo>
                            <a:pt x="26" y="2246"/>
                          </a:lnTo>
                          <a:lnTo>
                            <a:pt x="21" y="2242"/>
                          </a:lnTo>
                          <a:lnTo>
                            <a:pt x="16" y="2238"/>
                          </a:lnTo>
                          <a:lnTo>
                            <a:pt x="10" y="2234"/>
                          </a:lnTo>
                          <a:lnTo>
                            <a:pt x="5" y="2230"/>
                          </a:lnTo>
                          <a:lnTo>
                            <a:pt x="0" y="2225"/>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05" name="Freeform 270"/>
                    <p:cNvSpPr>
                      <a:spLocks/>
                    </p:cNvSpPr>
                    <p:nvPr/>
                  </p:nvSpPr>
                  <p:spPr bwMode="auto">
                    <a:xfrm>
                      <a:off x="5168" y="836"/>
                      <a:ext cx="2" cy="109"/>
                    </a:xfrm>
                    <a:custGeom>
                      <a:avLst/>
                      <a:gdLst>
                        <a:gd name="T0" fmla="*/ 0 w 42"/>
                        <a:gd name="T1" fmla="*/ 0 h 2283"/>
                        <a:gd name="T2" fmla="*/ 0 w 42"/>
                        <a:gd name="T3" fmla="*/ 0 h 2283"/>
                        <a:gd name="T4" fmla="*/ 0 w 42"/>
                        <a:gd name="T5" fmla="*/ 0 h 2283"/>
                        <a:gd name="T6" fmla="*/ 0 w 42"/>
                        <a:gd name="T7" fmla="*/ 0 h 2283"/>
                        <a:gd name="T8" fmla="*/ 0 w 42"/>
                        <a:gd name="T9" fmla="*/ 0 h 2283"/>
                        <a:gd name="T10" fmla="*/ 0 w 42"/>
                        <a:gd name="T11" fmla="*/ 0 h 2283"/>
                        <a:gd name="T12" fmla="*/ 0 w 42"/>
                        <a:gd name="T13" fmla="*/ 0 h 2283"/>
                        <a:gd name="T14" fmla="*/ 0 w 42"/>
                        <a:gd name="T15" fmla="*/ 0 h 2283"/>
                        <a:gd name="T16" fmla="*/ 0 w 42"/>
                        <a:gd name="T17" fmla="*/ 0 h 2283"/>
                        <a:gd name="T18" fmla="*/ 0 w 42"/>
                        <a:gd name="T19" fmla="*/ 0 h 2283"/>
                        <a:gd name="T20" fmla="*/ 0 w 42"/>
                        <a:gd name="T21" fmla="*/ 0 h 2283"/>
                        <a:gd name="T22" fmla="*/ 0 w 42"/>
                        <a:gd name="T23" fmla="*/ 0 h 2283"/>
                        <a:gd name="T24" fmla="*/ 0 w 42"/>
                        <a:gd name="T25" fmla="*/ 0 h 2283"/>
                        <a:gd name="T26" fmla="*/ 0 w 42"/>
                        <a:gd name="T27" fmla="*/ 0 h 2283"/>
                        <a:gd name="T28" fmla="*/ 0 w 42"/>
                        <a:gd name="T29" fmla="*/ 0 h 2283"/>
                        <a:gd name="T30" fmla="*/ 0 w 42"/>
                        <a:gd name="T31" fmla="*/ 0 h 2283"/>
                        <a:gd name="T32" fmla="*/ 0 w 42"/>
                        <a:gd name="T33" fmla="*/ 0 h 2283"/>
                        <a:gd name="T34" fmla="*/ 0 w 42"/>
                        <a:gd name="T35" fmla="*/ 0 h 2283"/>
                        <a:gd name="T36" fmla="*/ 0 w 42"/>
                        <a:gd name="T37" fmla="*/ 0 h 22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283"/>
                        <a:gd name="T59" fmla="*/ 42 w 42"/>
                        <a:gd name="T60" fmla="*/ 2283 h 22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283">
                          <a:moveTo>
                            <a:pt x="0" y="2255"/>
                          </a:moveTo>
                          <a:lnTo>
                            <a:pt x="0" y="28"/>
                          </a:lnTo>
                          <a:lnTo>
                            <a:pt x="5" y="24"/>
                          </a:lnTo>
                          <a:lnTo>
                            <a:pt x="10" y="20"/>
                          </a:lnTo>
                          <a:lnTo>
                            <a:pt x="15" y="17"/>
                          </a:lnTo>
                          <a:lnTo>
                            <a:pt x="20" y="13"/>
                          </a:lnTo>
                          <a:lnTo>
                            <a:pt x="26" y="9"/>
                          </a:lnTo>
                          <a:lnTo>
                            <a:pt x="31" y="6"/>
                          </a:lnTo>
                          <a:lnTo>
                            <a:pt x="37" y="3"/>
                          </a:lnTo>
                          <a:lnTo>
                            <a:pt x="42" y="0"/>
                          </a:lnTo>
                          <a:lnTo>
                            <a:pt x="42" y="2283"/>
                          </a:lnTo>
                          <a:lnTo>
                            <a:pt x="37" y="2280"/>
                          </a:lnTo>
                          <a:lnTo>
                            <a:pt x="31" y="2277"/>
                          </a:lnTo>
                          <a:lnTo>
                            <a:pt x="26" y="2274"/>
                          </a:lnTo>
                          <a:lnTo>
                            <a:pt x="20" y="2270"/>
                          </a:lnTo>
                          <a:lnTo>
                            <a:pt x="15" y="2267"/>
                          </a:lnTo>
                          <a:lnTo>
                            <a:pt x="10" y="2263"/>
                          </a:lnTo>
                          <a:lnTo>
                            <a:pt x="5" y="2259"/>
                          </a:lnTo>
                          <a:lnTo>
                            <a:pt x="0" y="2255"/>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06" name="Freeform 271"/>
                    <p:cNvSpPr>
                      <a:spLocks/>
                    </p:cNvSpPr>
                    <p:nvPr/>
                  </p:nvSpPr>
                  <p:spPr bwMode="auto">
                    <a:xfrm>
                      <a:off x="5168" y="835"/>
                      <a:ext cx="3" cy="110"/>
                    </a:xfrm>
                    <a:custGeom>
                      <a:avLst/>
                      <a:gdLst>
                        <a:gd name="T0" fmla="*/ 0 w 43"/>
                        <a:gd name="T1" fmla="*/ 0 h 2303"/>
                        <a:gd name="T2" fmla="*/ 0 w 43"/>
                        <a:gd name="T3" fmla="*/ 0 h 2303"/>
                        <a:gd name="T4" fmla="*/ 0 w 43"/>
                        <a:gd name="T5" fmla="*/ 0 h 2303"/>
                        <a:gd name="T6" fmla="*/ 0 w 43"/>
                        <a:gd name="T7" fmla="*/ 0 h 2303"/>
                        <a:gd name="T8" fmla="*/ 0 w 43"/>
                        <a:gd name="T9" fmla="*/ 0 h 2303"/>
                        <a:gd name="T10" fmla="*/ 0 w 43"/>
                        <a:gd name="T11" fmla="*/ 0 h 2303"/>
                        <a:gd name="T12" fmla="*/ 0 w 43"/>
                        <a:gd name="T13" fmla="*/ 0 h 2303"/>
                        <a:gd name="T14" fmla="*/ 0 w 43"/>
                        <a:gd name="T15" fmla="*/ 0 h 2303"/>
                        <a:gd name="T16" fmla="*/ 0 w 43"/>
                        <a:gd name="T17" fmla="*/ 0 h 2303"/>
                        <a:gd name="T18" fmla="*/ 0 w 43"/>
                        <a:gd name="T19" fmla="*/ 0 h 2303"/>
                        <a:gd name="T20" fmla="*/ 0 w 43"/>
                        <a:gd name="T21" fmla="*/ 0 h 2303"/>
                        <a:gd name="T22" fmla="*/ 0 w 43"/>
                        <a:gd name="T23" fmla="*/ 0 h 2303"/>
                        <a:gd name="T24" fmla="*/ 0 w 43"/>
                        <a:gd name="T25" fmla="*/ 0 h 2303"/>
                        <a:gd name="T26" fmla="*/ 0 w 43"/>
                        <a:gd name="T27" fmla="*/ 0 h 2303"/>
                        <a:gd name="T28" fmla="*/ 0 w 43"/>
                        <a:gd name="T29" fmla="*/ 0 h 2303"/>
                        <a:gd name="T30" fmla="*/ 0 w 43"/>
                        <a:gd name="T31" fmla="*/ 0 h 2303"/>
                        <a:gd name="T32" fmla="*/ 0 w 43"/>
                        <a:gd name="T33" fmla="*/ 0 h 2303"/>
                        <a:gd name="T34" fmla="*/ 0 w 43"/>
                        <a:gd name="T35" fmla="*/ 0 h 2303"/>
                        <a:gd name="T36" fmla="*/ 0 w 43"/>
                        <a:gd name="T37" fmla="*/ 0 h 23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2303"/>
                        <a:gd name="T59" fmla="*/ 43 w 43"/>
                        <a:gd name="T60" fmla="*/ 2303 h 23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2303">
                          <a:moveTo>
                            <a:pt x="0" y="2280"/>
                          </a:moveTo>
                          <a:lnTo>
                            <a:pt x="0" y="23"/>
                          </a:lnTo>
                          <a:lnTo>
                            <a:pt x="6" y="19"/>
                          </a:lnTo>
                          <a:lnTo>
                            <a:pt x="11" y="16"/>
                          </a:lnTo>
                          <a:lnTo>
                            <a:pt x="17" y="13"/>
                          </a:lnTo>
                          <a:lnTo>
                            <a:pt x="22" y="10"/>
                          </a:lnTo>
                          <a:lnTo>
                            <a:pt x="27" y="7"/>
                          </a:lnTo>
                          <a:lnTo>
                            <a:pt x="32" y="5"/>
                          </a:lnTo>
                          <a:lnTo>
                            <a:pt x="37" y="2"/>
                          </a:lnTo>
                          <a:lnTo>
                            <a:pt x="43" y="0"/>
                          </a:lnTo>
                          <a:lnTo>
                            <a:pt x="43" y="2303"/>
                          </a:lnTo>
                          <a:lnTo>
                            <a:pt x="37" y="2301"/>
                          </a:lnTo>
                          <a:lnTo>
                            <a:pt x="32" y="2298"/>
                          </a:lnTo>
                          <a:lnTo>
                            <a:pt x="27" y="2295"/>
                          </a:lnTo>
                          <a:lnTo>
                            <a:pt x="22" y="2293"/>
                          </a:lnTo>
                          <a:lnTo>
                            <a:pt x="17" y="2290"/>
                          </a:lnTo>
                          <a:lnTo>
                            <a:pt x="11" y="2287"/>
                          </a:lnTo>
                          <a:lnTo>
                            <a:pt x="6" y="2284"/>
                          </a:lnTo>
                          <a:lnTo>
                            <a:pt x="0" y="2280"/>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07" name="Freeform 272"/>
                    <p:cNvSpPr>
                      <a:spLocks/>
                    </p:cNvSpPr>
                    <p:nvPr/>
                  </p:nvSpPr>
                  <p:spPr bwMode="auto">
                    <a:xfrm>
                      <a:off x="5170" y="835"/>
                      <a:ext cx="2" cy="110"/>
                    </a:xfrm>
                    <a:custGeom>
                      <a:avLst/>
                      <a:gdLst>
                        <a:gd name="T0" fmla="*/ 0 w 42"/>
                        <a:gd name="T1" fmla="*/ 0 h 2321"/>
                        <a:gd name="T2" fmla="*/ 0 w 42"/>
                        <a:gd name="T3" fmla="*/ 0 h 2321"/>
                        <a:gd name="T4" fmla="*/ 0 w 42"/>
                        <a:gd name="T5" fmla="*/ 0 h 2321"/>
                        <a:gd name="T6" fmla="*/ 0 w 42"/>
                        <a:gd name="T7" fmla="*/ 0 h 2321"/>
                        <a:gd name="T8" fmla="*/ 0 w 42"/>
                        <a:gd name="T9" fmla="*/ 0 h 2321"/>
                        <a:gd name="T10" fmla="*/ 0 w 42"/>
                        <a:gd name="T11" fmla="*/ 0 h 2321"/>
                        <a:gd name="T12" fmla="*/ 0 w 42"/>
                        <a:gd name="T13" fmla="*/ 0 h 2321"/>
                        <a:gd name="T14" fmla="*/ 0 w 42"/>
                        <a:gd name="T15" fmla="*/ 0 h 2321"/>
                        <a:gd name="T16" fmla="*/ 0 w 42"/>
                        <a:gd name="T17" fmla="*/ 0 h 2321"/>
                        <a:gd name="T18" fmla="*/ 0 w 42"/>
                        <a:gd name="T19" fmla="*/ 0 h 2321"/>
                        <a:gd name="T20" fmla="*/ 0 w 42"/>
                        <a:gd name="T21" fmla="*/ 0 h 2321"/>
                        <a:gd name="T22" fmla="*/ 0 w 42"/>
                        <a:gd name="T23" fmla="*/ 0 h 2321"/>
                        <a:gd name="T24" fmla="*/ 0 w 42"/>
                        <a:gd name="T25" fmla="*/ 0 h 2321"/>
                        <a:gd name="T26" fmla="*/ 0 w 42"/>
                        <a:gd name="T27" fmla="*/ 0 h 2321"/>
                        <a:gd name="T28" fmla="*/ 0 w 42"/>
                        <a:gd name="T29" fmla="*/ 0 h 2321"/>
                        <a:gd name="T30" fmla="*/ 0 w 42"/>
                        <a:gd name="T31" fmla="*/ 0 h 2321"/>
                        <a:gd name="T32" fmla="*/ 0 w 42"/>
                        <a:gd name="T33" fmla="*/ 0 h 2321"/>
                        <a:gd name="T34" fmla="*/ 0 w 42"/>
                        <a:gd name="T35" fmla="*/ 0 h 2321"/>
                        <a:gd name="T36" fmla="*/ 0 w 42"/>
                        <a:gd name="T37" fmla="*/ 0 h 23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21"/>
                        <a:gd name="T59" fmla="*/ 42 w 42"/>
                        <a:gd name="T60" fmla="*/ 2321 h 23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21">
                          <a:moveTo>
                            <a:pt x="0" y="2302"/>
                          </a:moveTo>
                          <a:lnTo>
                            <a:pt x="0" y="19"/>
                          </a:lnTo>
                          <a:lnTo>
                            <a:pt x="5" y="16"/>
                          </a:lnTo>
                          <a:lnTo>
                            <a:pt x="10" y="14"/>
                          </a:lnTo>
                          <a:lnTo>
                            <a:pt x="15" y="11"/>
                          </a:lnTo>
                          <a:lnTo>
                            <a:pt x="21" y="9"/>
                          </a:lnTo>
                          <a:lnTo>
                            <a:pt x="26" y="6"/>
                          </a:lnTo>
                          <a:lnTo>
                            <a:pt x="31" y="4"/>
                          </a:lnTo>
                          <a:lnTo>
                            <a:pt x="36" y="2"/>
                          </a:lnTo>
                          <a:lnTo>
                            <a:pt x="42" y="0"/>
                          </a:lnTo>
                          <a:lnTo>
                            <a:pt x="42" y="2321"/>
                          </a:lnTo>
                          <a:lnTo>
                            <a:pt x="36" y="2319"/>
                          </a:lnTo>
                          <a:lnTo>
                            <a:pt x="31" y="2317"/>
                          </a:lnTo>
                          <a:lnTo>
                            <a:pt x="26" y="2315"/>
                          </a:lnTo>
                          <a:lnTo>
                            <a:pt x="21" y="2312"/>
                          </a:lnTo>
                          <a:lnTo>
                            <a:pt x="15" y="2310"/>
                          </a:lnTo>
                          <a:lnTo>
                            <a:pt x="10" y="2307"/>
                          </a:lnTo>
                          <a:lnTo>
                            <a:pt x="5" y="2304"/>
                          </a:lnTo>
                          <a:lnTo>
                            <a:pt x="0" y="2302"/>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08" name="Freeform 273"/>
                    <p:cNvSpPr>
                      <a:spLocks/>
                    </p:cNvSpPr>
                    <p:nvPr/>
                  </p:nvSpPr>
                  <p:spPr bwMode="auto">
                    <a:xfrm>
                      <a:off x="5171" y="835"/>
                      <a:ext cx="2" cy="111"/>
                    </a:xfrm>
                    <a:custGeom>
                      <a:avLst/>
                      <a:gdLst>
                        <a:gd name="T0" fmla="*/ 0 w 42"/>
                        <a:gd name="T1" fmla="*/ 0 h 2335"/>
                        <a:gd name="T2" fmla="*/ 0 w 42"/>
                        <a:gd name="T3" fmla="*/ 0 h 2335"/>
                        <a:gd name="T4" fmla="*/ 0 w 42"/>
                        <a:gd name="T5" fmla="*/ 0 h 2335"/>
                        <a:gd name="T6" fmla="*/ 0 w 42"/>
                        <a:gd name="T7" fmla="*/ 0 h 2335"/>
                        <a:gd name="T8" fmla="*/ 0 w 42"/>
                        <a:gd name="T9" fmla="*/ 0 h 2335"/>
                        <a:gd name="T10" fmla="*/ 0 w 42"/>
                        <a:gd name="T11" fmla="*/ 0 h 2335"/>
                        <a:gd name="T12" fmla="*/ 0 w 42"/>
                        <a:gd name="T13" fmla="*/ 0 h 2335"/>
                        <a:gd name="T14" fmla="*/ 0 w 42"/>
                        <a:gd name="T15" fmla="*/ 0 h 2335"/>
                        <a:gd name="T16" fmla="*/ 0 w 42"/>
                        <a:gd name="T17" fmla="*/ 0 h 2335"/>
                        <a:gd name="T18" fmla="*/ 0 w 42"/>
                        <a:gd name="T19" fmla="*/ 0 h 2335"/>
                        <a:gd name="T20" fmla="*/ 0 w 42"/>
                        <a:gd name="T21" fmla="*/ 0 h 2335"/>
                        <a:gd name="T22" fmla="*/ 0 w 42"/>
                        <a:gd name="T23" fmla="*/ 0 h 2335"/>
                        <a:gd name="T24" fmla="*/ 0 w 42"/>
                        <a:gd name="T25" fmla="*/ 0 h 2335"/>
                        <a:gd name="T26" fmla="*/ 0 w 42"/>
                        <a:gd name="T27" fmla="*/ 0 h 2335"/>
                        <a:gd name="T28" fmla="*/ 0 w 42"/>
                        <a:gd name="T29" fmla="*/ 0 h 2335"/>
                        <a:gd name="T30" fmla="*/ 0 w 42"/>
                        <a:gd name="T31" fmla="*/ 0 h 2335"/>
                        <a:gd name="T32" fmla="*/ 0 w 42"/>
                        <a:gd name="T33" fmla="*/ 0 h 2335"/>
                        <a:gd name="T34" fmla="*/ 0 w 42"/>
                        <a:gd name="T35" fmla="*/ 0 h 2335"/>
                        <a:gd name="T36" fmla="*/ 0 w 42"/>
                        <a:gd name="T37" fmla="*/ 0 h 23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35"/>
                        <a:gd name="T59" fmla="*/ 42 w 42"/>
                        <a:gd name="T60" fmla="*/ 2335 h 23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35">
                          <a:moveTo>
                            <a:pt x="0" y="2319"/>
                          </a:moveTo>
                          <a:lnTo>
                            <a:pt x="0" y="16"/>
                          </a:lnTo>
                          <a:lnTo>
                            <a:pt x="5" y="13"/>
                          </a:lnTo>
                          <a:lnTo>
                            <a:pt x="10" y="11"/>
                          </a:lnTo>
                          <a:lnTo>
                            <a:pt x="15" y="9"/>
                          </a:lnTo>
                          <a:lnTo>
                            <a:pt x="20" y="7"/>
                          </a:lnTo>
                          <a:lnTo>
                            <a:pt x="25" y="6"/>
                          </a:lnTo>
                          <a:lnTo>
                            <a:pt x="31" y="3"/>
                          </a:lnTo>
                          <a:lnTo>
                            <a:pt x="37" y="1"/>
                          </a:lnTo>
                          <a:lnTo>
                            <a:pt x="42" y="0"/>
                          </a:lnTo>
                          <a:lnTo>
                            <a:pt x="42" y="2335"/>
                          </a:lnTo>
                          <a:lnTo>
                            <a:pt x="37" y="2333"/>
                          </a:lnTo>
                          <a:lnTo>
                            <a:pt x="31" y="2332"/>
                          </a:lnTo>
                          <a:lnTo>
                            <a:pt x="25" y="2330"/>
                          </a:lnTo>
                          <a:lnTo>
                            <a:pt x="20" y="2328"/>
                          </a:lnTo>
                          <a:lnTo>
                            <a:pt x="15" y="2326"/>
                          </a:lnTo>
                          <a:lnTo>
                            <a:pt x="10" y="2324"/>
                          </a:lnTo>
                          <a:lnTo>
                            <a:pt x="5" y="2322"/>
                          </a:lnTo>
                          <a:lnTo>
                            <a:pt x="0" y="2319"/>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09" name="Freeform 274"/>
                    <p:cNvSpPr>
                      <a:spLocks/>
                    </p:cNvSpPr>
                    <p:nvPr/>
                  </p:nvSpPr>
                  <p:spPr bwMode="auto">
                    <a:xfrm>
                      <a:off x="5172" y="834"/>
                      <a:ext cx="1" cy="112"/>
                    </a:xfrm>
                    <a:custGeom>
                      <a:avLst/>
                      <a:gdLst>
                        <a:gd name="T0" fmla="*/ 0 w 41"/>
                        <a:gd name="T1" fmla="*/ 0 h 2344"/>
                        <a:gd name="T2" fmla="*/ 0 w 41"/>
                        <a:gd name="T3" fmla="*/ 0 h 2344"/>
                        <a:gd name="T4" fmla="*/ 0 w 41"/>
                        <a:gd name="T5" fmla="*/ 0 h 2344"/>
                        <a:gd name="T6" fmla="*/ 0 w 41"/>
                        <a:gd name="T7" fmla="*/ 0 h 2344"/>
                        <a:gd name="T8" fmla="*/ 0 w 41"/>
                        <a:gd name="T9" fmla="*/ 0 h 2344"/>
                        <a:gd name="T10" fmla="*/ 0 w 41"/>
                        <a:gd name="T11" fmla="*/ 0 h 2344"/>
                        <a:gd name="T12" fmla="*/ 0 w 41"/>
                        <a:gd name="T13" fmla="*/ 0 h 2344"/>
                        <a:gd name="T14" fmla="*/ 0 w 41"/>
                        <a:gd name="T15" fmla="*/ 0 h 2344"/>
                        <a:gd name="T16" fmla="*/ 0 w 41"/>
                        <a:gd name="T17" fmla="*/ 0 h 2344"/>
                        <a:gd name="T18" fmla="*/ 0 w 41"/>
                        <a:gd name="T19" fmla="*/ 0 h 2344"/>
                        <a:gd name="T20" fmla="*/ 0 w 41"/>
                        <a:gd name="T21" fmla="*/ 0 h 2344"/>
                        <a:gd name="T22" fmla="*/ 0 w 41"/>
                        <a:gd name="T23" fmla="*/ 0 h 2344"/>
                        <a:gd name="T24" fmla="*/ 0 w 41"/>
                        <a:gd name="T25" fmla="*/ 0 h 2344"/>
                        <a:gd name="T26" fmla="*/ 0 w 41"/>
                        <a:gd name="T27" fmla="*/ 0 h 2344"/>
                        <a:gd name="T28" fmla="*/ 0 w 41"/>
                        <a:gd name="T29" fmla="*/ 0 h 2344"/>
                        <a:gd name="T30" fmla="*/ 0 w 41"/>
                        <a:gd name="T31" fmla="*/ 0 h 2344"/>
                        <a:gd name="T32" fmla="*/ 0 w 41"/>
                        <a:gd name="T33" fmla="*/ 0 h 2344"/>
                        <a:gd name="T34" fmla="*/ 0 w 41"/>
                        <a:gd name="T35" fmla="*/ 0 h 2344"/>
                        <a:gd name="T36" fmla="*/ 0 w 41"/>
                        <a:gd name="T37" fmla="*/ 0 h 23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344"/>
                        <a:gd name="T59" fmla="*/ 41 w 41"/>
                        <a:gd name="T60" fmla="*/ 2344 h 23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344">
                          <a:moveTo>
                            <a:pt x="0" y="2333"/>
                          </a:moveTo>
                          <a:lnTo>
                            <a:pt x="0" y="12"/>
                          </a:lnTo>
                          <a:lnTo>
                            <a:pt x="5" y="11"/>
                          </a:lnTo>
                          <a:lnTo>
                            <a:pt x="10" y="8"/>
                          </a:lnTo>
                          <a:lnTo>
                            <a:pt x="16" y="6"/>
                          </a:lnTo>
                          <a:lnTo>
                            <a:pt x="21" y="5"/>
                          </a:lnTo>
                          <a:lnTo>
                            <a:pt x="26" y="4"/>
                          </a:lnTo>
                          <a:lnTo>
                            <a:pt x="31" y="2"/>
                          </a:lnTo>
                          <a:lnTo>
                            <a:pt x="36" y="1"/>
                          </a:lnTo>
                          <a:lnTo>
                            <a:pt x="41" y="0"/>
                          </a:lnTo>
                          <a:lnTo>
                            <a:pt x="41" y="2344"/>
                          </a:lnTo>
                          <a:lnTo>
                            <a:pt x="36" y="2343"/>
                          </a:lnTo>
                          <a:lnTo>
                            <a:pt x="31" y="2342"/>
                          </a:lnTo>
                          <a:lnTo>
                            <a:pt x="26" y="2341"/>
                          </a:lnTo>
                          <a:lnTo>
                            <a:pt x="21" y="2340"/>
                          </a:lnTo>
                          <a:lnTo>
                            <a:pt x="16" y="2338"/>
                          </a:lnTo>
                          <a:lnTo>
                            <a:pt x="10" y="2337"/>
                          </a:lnTo>
                          <a:lnTo>
                            <a:pt x="5" y="2335"/>
                          </a:lnTo>
                          <a:lnTo>
                            <a:pt x="0" y="2333"/>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10" name="Freeform 275"/>
                    <p:cNvSpPr>
                      <a:spLocks/>
                    </p:cNvSpPr>
                    <p:nvPr/>
                  </p:nvSpPr>
                  <p:spPr bwMode="auto">
                    <a:xfrm>
                      <a:off x="5173" y="834"/>
                      <a:ext cx="2" cy="112"/>
                    </a:xfrm>
                    <a:custGeom>
                      <a:avLst/>
                      <a:gdLst>
                        <a:gd name="T0" fmla="*/ 0 w 42"/>
                        <a:gd name="T1" fmla="*/ 0 h 2349"/>
                        <a:gd name="T2" fmla="*/ 0 w 42"/>
                        <a:gd name="T3" fmla="*/ 0 h 2349"/>
                        <a:gd name="T4" fmla="*/ 0 w 42"/>
                        <a:gd name="T5" fmla="*/ 0 h 2349"/>
                        <a:gd name="T6" fmla="*/ 0 w 42"/>
                        <a:gd name="T7" fmla="*/ 0 h 2349"/>
                        <a:gd name="T8" fmla="*/ 0 w 42"/>
                        <a:gd name="T9" fmla="*/ 0 h 2349"/>
                        <a:gd name="T10" fmla="*/ 0 w 42"/>
                        <a:gd name="T11" fmla="*/ 0 h 2349"/>
                        <a:gd name="T12" fmla="*/ 0 w 42"/>
                        <a:gd name="T13" fmla="*/ 0 h 2349"/>
                        <a:gd name="T14" fmla="*/ 0 w 42"/>
                        <a:gd name="T15" fmla="*/ 0 h 2349"/>
                        <a:gd name="T16" fmla="*/ 0 w 42"/>
                        <a:gd name="T17" fmla="*/ 0 h 2349"/>
                        <a:gd name="T18" fmla="*/ 0 w 42"/>
                        <a:gd name="T19" fmla="*/ 0 h 2349"/>
                        <a:gd name="T20" fmla="*/ 0 w 42"/>
                        <a:gd name="T21" fmla="*/ 0 h 2349"/>
                        <a:gd name="T22" fmla="*/ 0 w 42"/>
                        <a:gd name="T23" fmla="*/ 0 h 2349"/>
                        <a:gd name="T24" fmla="*/ 0 w 42"/>
                        <a:gd name="T25" fmla="*/ 0 h 2349"/>
                        <a:gd name="T26" fmla="*/ 0 w 42"/>
                        <a:gd name="T27" fmla="*/ 0 h 2349"/>
                        <a:gd name="T28" fmla="*/ 0 w 42"/>
                        <a:gd name="T29" fmla="*/ 0 h 2349"/>
                        <a:gd name="T30" fmla="*/ 0 w 42"/>
                        <a:gd name="T31" fmla="*/ 0 h 2349"/>
                        <a:gd name="T32" fmla="*/ 0 w 42"/>
                        <a:gd name="T33" fmla="*/ 0 h 2349"/>
                        <a:gd name="T34" fmla="*/ 0 w 42"/>
                        <a:gd name="T35" fmla="*/ 0 h 2349"/>
                        <a:gd name="T36" fmla="*/ 0 w 42"/>
                        <a:gd name="T37" fmla="*/ 0 h 23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49"/>
                        <a:gd name="T59" fmla="*/ 42 w 42"/>
                        <a:gd name="T60" fmla="*/ 2349 h 23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49">
                          <a:moveTo>
                            <a:pt x="0" y="2342"/>
                          </a:moveTo>
                          <a:lnTo>
                            <a:pt x="0" y="7"/>
                          </a:lnTo>
                          <a:lnTo>
                            <a:pt x="5" y="6"/>
                          </a:lnTo>
                          <a:lnTo>
                            <a:pt x="10" y="4"/>
                          </a:lnTo>
                          <a:lnTo>
                            <a:pt x="15" y="3"/>
                          </a:lnTo>
                          <a:lnTo>
                            <a:pt x="20" y="2"/>
                          </a:lnTo>
                          <a:lnTo>
                            <a:pt x="26" y="1"/>
                          </a:lnTo>
                          <a:lnTo>
                            <a:pt x="31" y="1"/>
                          </a:lnTo>
                          <a:lnTo>
                            <a:pt x="36" y="0"/>
                          </a:lnTo>
                          <a:lnTo>
                            <a:pt x="42" y="0"/>
                          </a:lnTo>
                          <a:lnTo>
                            <a:pt x="42" y="2349"/>
                          </a:lnTo>
                          <a:lnTo>
                            <a:pt x="36" y="2349"/>
                          </a:lnTo>
                          <a:lnTo>
                            <a:pt x="31" y="2348"/>
                          </a:lnTo>
                          <a:lnTo>
                            <a:pt x="26" y="2347"/>
                          </a:lnTo>
                          <a:lnTo>
                            <a:pt x="20" y="2346"/>
                          </a:lnTo>
                          <a:lnTo>
                            <a:pt x="15" y="2345"/>
                          </a:lnTo>
                          <a:lnTo>
                            <a:pt x="10" y="2344"/>
                          </a:lnTo>
                          <a:lnTo>
                            <a:pt x="5" y="2343"/>
                          </a:lnTo>
                          <a:lnTo>
                            <a:pt x="0" y="2342"/>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11" name="Freeform 276"/>
                    <p:cNvSpPr>
                      <a:spLocks/>
                    </p:cNvSpPr>
                    <p:nvPr/>
                  </p:nvSpPr>
                  <p:spPr bwMode="auto">
                    <a:xfrm>
                      <a:off x="5173" y="834"/>
                      <a:ext cx="3" cy="112"/>
                    </a:xfrm>
                    <a:custGeom>
                      <a:avLst/>
                      <a:gdLst>
                        <a:gd name="T0" fmla="*/ 0 w 43"/>
                        <a:gd name="T1" fmla="*/ 0 h 2351"/>
                        <a:gd name="T2" fmla="*/ 0 w 43"/>
                        <a:gd name="T3" fmla="*/ 0 h 2351"/>
                        <a:gd name="T4" fmla="*/ 0 w 43"/>
                        <a:gd name="T5" fmla="*/ 0 h 2351"/>
                        <a:gd name="T6" fmla="*/ 0 w 43"/>
                        <a:gd name="T7" fmla="*/ 0 h 2351"/>
                        <a:gd name="T8" fmla="*/ 0 w 43"/>
                        <a:gd name="T9" fmla="*/ 0 h 2351"/>
                        <a:gd name="T10" fmla="*/ 0 w 43"/>
                        <a:gd name="T11" fmla="*/ 0 h 2351"/>
                        <a:gd name="T12" fmla="*/ 0 w 43"/>
                        <a:gd name="T13" fmla="*/ 0 h 2351"/>
                        <a:gd name="T14" fmla="*/ 0 w 43"/>
                        <a:gd name="T15" fmla="*/ 0 h 2351"/>
                        <a:gd name="T16" fmla="*/ 0 w 43"/>
                        <a:gd name="T17" fmla="*/ 0 h 2351"/>
                        <a:gd name="T18" fmla="*/ 0 w 43"/>
                        <a:gd name="T19" fmla="*/ 0 h 2351"/>
                        <a:gd name="T20" fmla="*/ 0 w 43"/>
                        <a:gd name="T21" fmla="*/ 0 h 2351"/>
                        <a:gd name="T22" fmla="*/ 0 w 43"/>
                        <a:gd name="T23" fmla="*/ 0 h 2351"/>
                        <a:gd name="T24" fmla="*/ 0 w 43"/>
                        <a:gd name="T25" fmla="*/ 0 h 2351"/>
                        <a:gd name="T26" fmla="*/ 0 w 43"/>
                        <a:gd name="T27" fmla="*/ 0 h 2351"/>
                        <a:gd name="T28" fmla="*/ 0 w 43"/>
                        <a:gd name="T29" fmla="*/ 0 h 2351"/>
                        <a:gd name="T30" fmla="*/ 0 w 43"/>
                        <a:gd name="T31" fmla="*/ 0 h 2351"/>
                        <a:gd name="T32" fmla="*/ 0 w 43"/>
                        <a:gd name="T33" fmla="*/ 0 h 2351"/>
                        <a:gd name="T34" fmla="*/ 0 w 43"/>
                        <a:gd name="T35" fmla="*/ 0 h 2351"/>
                        <a:gd name="T36" fmla="*/ 0 w 43"/>
                        <a:gd name="T37" fmla="*/ 0 h 23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2351"/>
                        <a:gd name="T59" fmla="*/ 43 w 43"/>
                        <a:gd name="T60" fmla="*/ 2351 h 23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2351">
                          <a:moveTo>
                            <a:pt x="0" y="2347"/>
                          </a:moveTo>
                          <a:lnTo>
                            <a:pt x="0" y="3"/>
                          </a:lnTo>
                          <a:lnTo>
                            <a:pt x="6" y="2"/>
                          </a:lnTo>
                          <a:lnTo>
                            <a:pt x="11" y="2"/>
                          </a:lnTo>
                          <a:lnTo>
                            <a:pt x="16" y="1"/>
                          </a:lnTo>
                          <a:lnTo>
                            <a:pt x="21" y="1"/>
                          </a:lnTo>
                          <a:lnTo>
                            <a:pt x="27" y="0"/>
                          </a:lnTo>
                          <a:lnTo>
                            <a:pt x="32" y="0"/>
                          </a:lnTo>
                          <a:lnTo>
                            <a:pt x="37" y="0"/>
                          </a:lnTo>
                          <a:lnTo>
                            <a:pt x="43" y="0"/>
                          </a:lnTo>
                          <a:lnTo>
                            <a:pt x="43" y="2351"/>
                          </a:lnTo>
                          <a:lnTo>
                            <a:pt x="37" y="2351"/>
                          </a:lnTo>
                          <a:lnTo>
                            <a:pt x="32" y="2351"/>
                          </a:lnTo>
                          <a:lnTo>
                            <a:pt x="27" y="2351"/>
                          </a:lnTo>
                          <a:lnTo>
                            <a:pt x="21" y="2350"/>
                          </a:lnTo>
                          <a:lnTo>
                            <a:pt x="16" y="2350"/>
                          </a:lnTo>
                          <a:lnTo>
                            <a:pt x="11" y="2349"/>
                          </a:lnTo>
                          <a:lnTo>
                            <a:pt x="6" y="2348"/>
                          </a:lnTo>
                          <a:lnTo>
                            <a:pt x="0" y="2347"/>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12" name="Freeform 277"/>
                    <p:cNvSpPr>
                      <a:spLocks/>
                    </p:cNvSpPr>
                    <p:nvPr/>
                  </p:nvSpPr>
                  <p:spPr bwMode="auto">
                    <a:xfrm>
                      <a:off x="5175" y="834"/>
                      <a:ext cx="1" cy="112"/>
                    </a:xfrm>
                    <a:custGeom>
                      <a:avLst/>
                      <a:gdLst>
                        <a:gd name="T0" fmla="*/ 0 w 41"/>
                        <a:gd name="T1" fmla="*/ 0 h 2351"/>
                        <a:gd name="T2" fmla="*/ 0 w 41"/>
                        <a:gd name="T3" fmla="*/ 0 h 2351"/>
                        <a:gd name="T4" fmla="*/ 0 w 41"/>
                        <a:gd name="T5" fmla="*/ 0 h 2351"/>
                        <a:gd name="T6" fmla="*/ 0 w 41"/>
                        <a:gd name="T7" fmla="*/ 0 h 2351"/>
                        <a:gd name="T8" fmla="*/ 0 w 41"/>
                        <a:gd name="T9" fmla="*/ 0 h 2351"/>
                        <a:gd name="T10" fmla="*/ 0 w 41"/>
                        <a:gd name="T11" fmla="*/ 0 h 2351"/>
                        <a:gd name="T12" fmla="*/ 0 w 41"/>
                        <a:gd name="T13" fmla="*/ 0 h 2351"/>
                        <a:gd name="T14" fmla="*/ 0 w 41"/>
                        <a:gd name="T15" fmla="*/ 0 h 2351"/>
                        <a:gd name="T16" fmla="*/ 0 w 41"/>
                        <a:gd name="T17" fmla="*/ 0 h 2351"/>
                        <a:gd name="T18" fmla="*/ 0 w 41"/>
                        <a:gd name="T19" fmla="*/ 0 h 2351"/>
                        <a:gd name="T20" fmla="*/ 0 w 41"/>
                        <a:gd name="T21" fmla="*/ 0 h 2351"/>
                        <a:gd name="T22" fmla="*/ 0 w 41"/>
                        <a:gd name="T23" fmla="*/ 0 h 2351"/>
                        <a:gd name="T24" fmla="*/ 0 w 41"/>
                        <a:gd name="T25" fmla="*/ 0 h 2351"/>
                        <a:gd name="T26" fmla="*/ 0 w 41"/>
                        <a:gd name="T27" fmla="*/ 0 h 2351"/>
                        <a:gd name="T28" fmla="*/ 0 w 41"/>
                        <a:gd name="T29" fmla="*/ 0 h 2351"/>
                        <a:gd name="T30" fmla="*/ 0 w 41"/>
                        <a:gd name="T31" fmla="*/ 0 h 2351"/>
                        <a:gd name="T32" fmla="*/ 0 w 41"/>
                        <a:gd name="T33" fmla="*/ 0 h 2351"/>
                        <a:gd name="T34" fmla="*/ 0 w 41"/>
                        <a:gd name="T35" fmla="*/ 0 h 2351"/>
                        <a:gd name="T36" fmla="*/ 0 w 41"/>
                        <a:gd name="T37" fmla="*/ 0 h 2351"/>
                        <a:gd name="T38" fmla="*/ 0 w 41"/>
                        <a:gd name="T39" fmla="*/ 0 h 2351"/>
                        <a:gd name="T40" fmla="*/ 0 w 41"/>
                        <a:gd name="T41" fmla="*/ 0 h 2351"/>
                        <a:gd name="T42" fmla="*/ 0 w 41"/>
                        <a:gd name="T43" fmla="*/ 0 h 2351"/>
                        <a:gd name="T44" fmla="*/ 0 w 41"/>
                        <a:gd name="T45" fmla="*/ 0 h 2351"/>
                        <a:gd name="T46" fmla="*/ 0 w 41"/>
                        <a:gd name="T47" fmla="*/ 0 h 2351"/>
                        <a:gd name="T48" fmla="*/ 0 w 41"/>
                        <a:gd name="T49" fmla="*/ 0 h 2351"/>
                        <a:gd name="T50" fmla="*/ 0 w 41"/>
                        <a:gd name="T51" fmla="*/ 0 h 2351"/>
                        <a:gd name="T52" fmla="*/ 0 w 41"/>
                        <a:gd name="T53" fmla="*/ 0 h 2351"/>
                        <a:gd name="T54" fmla="*/ 0 w 41"/>
                        <a:gd name="T55" fmla="*/ 0 h 2351"/>
                        <a:gd name="T56" fmla="*/ 0 w 41"/>
                        <a:gd name="T57" fmla="*/ 0 h 2351"/>
                        <a:gd name="T58" fmla="*/ 0 w 41"/>
                        <a:gd name="T59" fmla="*/ 0 h 2351"/>
                        <a:gd name="T60" fmla="*/ 0 w 41"/>
                        <a:gd name="T61" fmla="*/ 0 h 2351"/>
                        <a:gd name="T62" fmla="*/ 0 w 41"/>
                        <a:gd name="T63" fmla="*/ 0 h 2351"/>
                        <a:gd name="T64" fmla="*/ 0 w 41"/>
                        <a:gd name="T65" fmla="*/ 0 h 2351"/>
                        <a:gd name="T66" fmla="*/ 0 w 41"/>
                        <a:gd name="T67" fmla="*/ 0 h 2351"/>
                        <a:gd name="T68" fmla="*/ 0 w 41"/>
                        <a:gd name="T69" fmla="*/ 0 h 23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
                        <a:gd name="T106" fmla="*/ 0 h 2351"/>
                        <a:gd name="T107" fmla="*/ 41 w 41"/>
                        <a:gd name="T108" fmla="*/ 2351 h 23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 h="2351">
                          <a:moveTo>
                            <a:pt x="0" y="2350"/>
                          </a:moveTo>
                          <a:lnTo>
                            <a:pt x="0" y="1"/>
                          </a:lnTo>
                          <a:lnTo>
                            <a:pt x="2" y="0"/>
                          </a:lnTo>
                          <a:lnTo>
                            <a:pt x="5" y="0"/>
                          </a:lnTo>
                          <a:lnTo>
                            <a:pt x="7" y="0"/>
                          </a:lnTo>
                          <a:lnTo>
                            <a:pt x="10" y="0"/>
                          </a:lnTo>
                          <a:lnTo>
                            <a:pt x="12" y="0"/>
                          </a:lnTo>
                          <a:lnTo>
                            <a:pt x="15" y="0"/>
                          </a:lnTo>
                          <a:lnTo>
                            <a:pt x="18" y="0"/>
                          </a:lnTo>
                          <a:lnTo>
                            <a:pt x="21" y="0"/>
                          </a:lnTo>
                          <a:lnTo>
                            <a:pt x="23" y="0"/>
                          </a:lnTo>
                          <a:lnTo>
                            <a:pt x="26" y="0"/>
                          </a:lnTo>
                          <a:lnTo>
                            <a:pt x="29" y="0"/>
                          </a:lnTo>
                          <a:lnTo>
                            <a:pt x="31" y="0"/>
                          </a:lnTo>
                          <a:lnTo>
                            <a:pt x="34" y="0"/>
                          </a:lnTo>
                          <a:lnTo>
                            <a:pt x="36" y="0"/>
                          </a:lnTo>
                          <a:lnTo>
                            <a:pt x="39" y="0"/>
                          </a:lnTo>
                          <a:lnTo>
                            <a:pt x="41" y="1"/>
                          </a:lnTo>
                          <a:lnTo>
                            <a:pt x="41" y="2350"/>
                          </a:lnTo>
                          <a:lnTo>
                            <a:pt x="39" y="2350"/>
                          </a:lnTo>
                          <a:lnTo>
                            <a:pt x="36" y="2351"/>
                          </a:lnTo>
                          <a:lnTo>
                            <a:pt x="34" y="2351"/>
                          </a:lnTo>
                          <a:lnTo>
                            <a:pt x="31" y="2351"/>
                          </a:lnTo>
                          <a:lnTo>
                            <a:pt x="29" y="2351"/>
                          </a:lnTo>
                          <a:lnTo>
                            <a:pt x="26" y="2351"/>
                          </a:lnTo>
                          <a:lnTo>
                            <a:pt x="23" y="2351"/>
                          </a:lnTo>
                          <a:lnTo>
                            <a:pt x="21" y="2351"/>
                          </a:lnTo>
                          <a:lnTo>
                            <a:pt x="18" y="2351"/>
                          </a:lnTo>
                          <a:lnTo>
                            <a:pt x="15" y="2351"/>
                          </a:lnTo>
                          <a:lnTo>
                            <a:pt x="12" y="2351"/>
                          </a:lnTo>
                          <a:lnTo>
                            <a:pt x="10" y="2351"/>
                          </a:lnTo>
                          <a:lnTo>
                            <a:pt x="7" y="2351"/>
                          </a:lnTo>
                          <a:lnTo>
                            <a:pt x="5" y="2351"/>
                          </a:lnTo>
                          <a:lnTo>
                            <a:pt x="2" y="2350"/>
                          </a:lnTo>
                          <a:lnTo>
                            <a:pt x="0" y="235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13" name="Freeform 278"/>
                    <p:cNvSpPr>
                      <a:spLocks/>
                    </p:cNvSpPr>
                    <p:nvPr/>
                  </p:nvSpPr>
                  <p:spPr bwMode="auto">
                    <a:xfrm>
                      <a:off x="5176" y="834"/>
                      <a:ext cx="2" cy="112"/>
                    </a:xfrm>
                    <a:custGeom>
                      <a:avLst/>
                      <a:gdLst>
                        <a:gd name="T0" fmla="*/ 0 w 42"/>
                        <a:gd name="T1" fmla="*/ 0 h 2351"/>
                        <a:gd name="T2" fmla="*/ 0 w 42"/>
                        <a:gd name="T3" fmla="*/ 0 h 2351"/>
                        <a:gd name="T4" fmla="*/ 0 w 42"/>
                        <a:gd name="T5" fmla="*/ 0 h 2351"/>
                        <a:gd name="T6" fmla="*/ 0 w 42"/>
                        <a:gd name="T7" fmla="*/ 0 h 2351"/>
                        <a:gd name="T8" fmla="*/ 0 w 42"/>
                        <a:gd name="T9" fmla="*/ 0 h 2351"/>
                        <a:gd name="T10" fmla="*/ 0 w 42"/>
                        <a:gd name="T11" fmla="*/ 0 h 2351"/>
                        <a:gd name="T12" fmla="*/ 0 w 42"/>
                        <a:gd name="T13" fmla="*/ 0 h 2351"/>
                        <a:gd name="T14" fmla="*/ 0 w 42"/>
                        <a:gd name="T15" fmla="*/ 0 h 2351"/>
                        <a:gd name="T16" fmla="*/ 0 w 42"/>
                        <a:gd name="T17" fmla="*/ 0 h 2351"/>
                        <a:gd name="T18" fmla="*/ 0 w 42"/>
                        <a:gd name="T19" fmla="*/ 0 h 2351"/>
                        <a:gd name="T20" fmla="*/ 0 w 42"/>
                        <a:gd name="T21" fmla="*/ 0 h 2351"/>
                        <a:gd name="T22" fmla="*/ 0 w 42"/>
                        <a:gd name="T23" fmla="*/ 0 h 2351"/>
                        <a:gd name="T24" fmla="*/ 0 w 42"/>
                        <a:gd name="T25" fmla="*/ 0 h 2351"/>
                        <a:gd name="T26" fmla="*/ 0 w 42"/>
                        <a:gd name="T27" fmla="*/ 0 h 2351"/>
                        <a:gd name="T28" fmla="*/ 0 w 42"/>
                        <a:gd name="T29" fmla="*/ 0 h 2351"/>
                        <a:gd name="T30" fmla="*/ 0 w 42"/>
                        <a:gd name="T31" fmla="*/ 0 h 2351"/>
                        <a:gd name="T32" fmla="*/ 0 w 42"/>
                        <a:gd name="T33" fmla="*/ 0 h 2351"/>
                        <a:gd name="T34" fmla="*/ 0 w 42"/>
                        <a:gd name="T35" fmla="*/ 0 h 2351"/>
                        <a:gd name="T36" fmla="*/ 0 w 42"/>
                        <a:gd name="T37" fmla="*/ 0 h 23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51"/>
                        <a:gd name="T59" fmla="*/ 42 w 42"/>
                        <a:gd name="T60" fmla="*/ 2351 h 23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51">
                          <a:moveTo>
                            <a:pt x="0" y="2351"/>
                          </a:moveTo>
                          <a:lnTo>
                            <a:pt x="0" y="0"/>
                          </a:lnTo>
                          <a:lnTo>
                            <a:pt x="5" y="0"/>
                          </a:lnTo>
                          <a:lnTo>
                            <a:pt x="10" y="0"/>
                          </a:lnTo>
                          <a:lnTo>
                            <a:pt x="15" y="0"/>
                          </a:lnTo>
                          <a:lnTo>
                            <a:pt x="20" y="1"/>
                          </a:lnTo>
                          <a:lnTo>
                            <a:pt x="25" y="1"/>
                          </a:lnTo>
                          <a:lnTo>
                            <a:pt x="32" y="2"/>
                          </a:lnTo>
                          <a:lnTo>
                            <a:pt x="37" y="2"/>
                          </a:lnTo>
                          <a:lnTo>
                            <a:pt x="42" y="3"/>
                          </a:lnTo>
                          <a:lnTo>
                            <a:pt x="42" y="2347"/>
                          </a:lnTo>
                          <a:lnTo>
                            <a:pt x="37" y="2348"/>
                          </a:lnTo>
                          <a:lnTo>
                            <a:pt x="32" y="2349"/>
                          </a:lnTo>
                          <a:lnTo>
                            <a:pt x="25" y="2350"/>
                          </a:lnTo>
                          <a:lnTo>
                            <a:pt x="20" y="2350"/>
                          </a:lnTo>
                          <a:lnTo>
                            <a:pt x="15" y="2351"/>
                          </a:lnTo>
                          <a:lnTo>
                            <a:pt x="10" y="2351"/>
                          </a:lnTo>
                          <a:lnTo>
                            <a:pt x="5" y="2351"/>
                          </a:lnTo>
                          <a:lnTo>
                            <a:pt x="0" y="2351"/>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14" name="Freeform 279"/>
                    <p:cNvSpPr>
                      <a:spLocks/>
                    </p:cNvSpPr>
                    <p:nvPr/>
                  </p:nvSpPr>
                  <p:spPr bwMode="auto">
                    <a:xfrm>
                      <a:off x="5176" y="834"/>
                      <a:ext cx="2" cy="112"/>
                    </a:xfrm>
                    <a:custGeom>
                      <a:avLst/>
                      <a:gdLst>
                        <a:gd name="T0" fmla="*/ 0 w 42"/>
                        <a:gd name="T1" fmla="*/ 0 h 2349"/>
                        <a:gd name="T2" fmla="*/ 0 w 42"/>
                        <a:gd name="T3" fmla="*/ 0 h 2349"/>
                        <a:gd name="T4" fmla="*/ 0 w 42"/>
                        <a:gd name="T5" fmla="*/ 0 h 2349"/>
                        <a:gd name="T6" fmla="*/ 0 w 42"/>
                        <a:gd name="T7" fmla="*/ 0 h 2349"/>
                        <a:gd name="T8" fmla="*/ 0 w 42"/>
                        <a:gd name="T9" fmla="*/ 0 h 2349"/>
                        <a:gd name="T10" fmla="*/ 0 w 42"/>
                        <a:gd name="T11" fmla="*/ 0 h 2349"/>
                        <a:gd name="T12" fmla="*/ 0 w 42"/>
                        <a:gd name="T13" fmla="*/ 0 h 2349"/>
                        <a:gd name="T14" fmla="*/ 0 w 42"/>
                        <a:gd name="T15" fmla="*/ 0 h 2349"/>
                        <a:gd name="T16" fmla="*/ 0 w 42"/>
                        <a:gd name="T17" fmla="*/ 0 h 2349"/>
                        <a:gd name="T18" fmla="*/ 0 w 42"/>
                        <a:gd name="T19" fmla="*/ 0 h 2349"/>
                        <a:gd name="T20" fmla="*/ 0 w 42"/>
                        <a:gd name="T21" fmla="*/ 0 h 2349"/>
                        <a:gd name="T22" fmla="*/ 0 w 42"/>
                        <a:gd name="T23" fmla="*/ 0 h 2349"/>
                        <a:gd name="T24" fmla="*/ 0 w 42"/>
                        <a:gd name="T25" fmla="*/ 0 h 2349"/>
                        <a:gd name="T26" fmla="*/ 0 w 42"/>
                        <a:gd name="T27" fmla="*/ 0 h 2349"/>
                        <a:gd name="T28" fmla="*/ 0 w 42"/>
                        <a:gd name="T29" fmla="*/ 0 h 2349"/>
                        <a:gd name="T30" fmla="*/ 0 w 42"/>
                        <a:gd name="T31" fmla="*/ 0 h 2349"/>
                        <a:gd name="T32" fmla="*/ 0 w 42"/>
                        <a:gd name="T33" fmla="*/ 0 h 2349"/>
                        <a:gd name="T34" fmla="*/ 0 w 42"/>
                        <a:gd name="T35" fmla="*/ 0 h 2349"/>
                        <a:gd name="T36" fmla="*/ 0 w 42"/>
                        <a:gd name="T37" fmla="*/ 0 h 23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49"/>
                        <a:gd name="T59" fmla="*/ 42 w 42"/>
                        <a:gd name="T60" fmla="*/ 2349 h 23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49">
                          <a:moveTo>
                            <a:pt x="0" y="2349"/>
                          </a:moveTo>
                          <a:lnTo>
                            <a:pt x="0" y="0"/>
                          </a:lnTo>
                          <a:lnTo>
                            <a:pt x="5" y="0"/>
                          </a:lnTo>
                          <a:lnTo>
                            <a:pt x="12" y="1"/>
                          </a:lnTo>
                          <a:lnTo>
                            <a:pt x="17" y="1"/>
                          </a:lnTo>
                          <a:lnTo>
                            <a:pt x="22" y="2"/>
                          </a:lnTo>
                          <a:lnTo>
                            <a:pt x="27" y="3"/>
                          </a:lnTo>
                          <a:lnTo>
                            <a:pt x="32" y="4"/>
                          </a:lnTo>
                          <a:lnTo>
                            <a:pt x="37" y="6"/>
                          </a:lnTo>
                          <a:lnTo>
                            <a:pt x="42" y="7"/>
                          </a:lnTo>
                          <a:lnTo>
                            <a:pt x="42" y="2342"/>
                          </a:lnTo>
                          <a:lnTo>
                            <a:pt x="37" y="2343"/>
                          </a:lnTo>
                          <a:lnTo>
                            <a:pt x="32" y="2344"/>
                          </a:lnTo>
                          <a:lnTo>
                            <a:pt x="27" y="2345"/>
                          </a:lnTo>
                          <a:lnTo>
                            <a:pt x="22" y="2346"/>
                          </a:lnTo>
                          <a:lnTo>
                            <a:pt x="17" y="2347"/>
                          </a:lnTo>
                          <a:lnTo>
                            <a:pt x="12" y="2348"/>
                          </a:lnTo>
                          <a:lnTo>
                            <a:pt x="5" y="2349"/>
                          </a:lnTo>
                          <a:lnTo>
                            <a:pt x="0" y="2349"/>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15" name="Freeform 280"/>
                    <p:cNvSpPr>
                      <a:spLocks/>
                    </p:cNvSpPr>
                    <p:nvPr/>
                  </p:nvSpPr>
                  <p:spPr bwMode="auto">
                    <a:xfrm>
                      <a:off x="5178" y="834"/>
                      <a:ext cx="1" cy="112"/>
                    </a:xfrm>
                    <a:custGeom>
                      <a:avLst/>
                      <a:gdLst>
                        <a:gd name="T0" fmla="*/ 0 w 41"/>
                        <a:gd name="T1" fmla="*/ 0 h 2344"/>
                        <a:gd name="T2" fmla="*/ 0 w 41"/>
                        <a:gd name="T3" fmla="*/ 0 h 2344"/>
                        <a:gd name="T4" fmla="*/ 0 w 41"/>
                        <a:gd name="T5" fmla="*/ 0 h 2344"/>
                        <a:gd name="T6" fmla="*/ 0 w 41"/>
                        <a:gd name="T7" fmla="*/ 0 h 2344"/>
                        <a:gd name="T8" fmla="*/ 0 w 41"/>
                        <a:gd name="T9" fmla="*/ 0 h 2344"/>
                        <a:gd name="T10" fmla="*/ 0 w 41"/>
                        <a:gd name="T11" fmla="*/ 0 h 2344"/>
                        <a:gd name="T12" fmla="*/ 0 w 41"/>
                        <a:gd name="T13" fmla="*/ 0 h 2344"/>
                        <a:gd name="T14" fmla="*/ 0 w 41"/>
                        <a:gd name="T15" fmla="*/ 0 h 2344"/>
                        <a:gd name="T16" fmla="*/ 0 w 41"/>
                        <a:gd name="T17" fmla="*/ 0 h 2344"/>
                        <a:gd name="T18" fmla="*/ 0 w 41"/>
                        <a:gd name="T19" fmla="*/ 0 h 2344"/>
                        <a:gd name="T20" fmla="*/ 0 w 41"/>
                        <a:gd name="T21" fmla="*/ 0 h 2344"/>
                        <a:gd name="T22" fmla="*/ 0 w 41"/>
                        <a:gd name="T23" fmla="*/ 0 h 2344"/>
                        <a:gd name="T24" fmla="*/ 0 w 41"/>
                        <a:gd name="T25" fmla="*/ 0 h 2344"/>
                        <a:gd name="T26" fmla="*/ 0 w 41"/>
                        <a:gd name="T27" fmla="*/ 0 h 2344"/>
                        <a:gd name="T28" fmla="*/ 0 w 41"/>
                        <a:gd name="T29" fmla="*/ 0 h 2344"/>
                        <a:gd name="T30" fmla="*/ 0 w 41"/>
                        <a:gd name="T31" fmla="*/ 0 h 2344"/>
                        <a:gd name="T32" fmla="*/ 0 w 41"/>
                        <a:gd name="T33" fmla="*/ 0 h 2344"/>
                        <a:gd name="T34" fmla="*/ 0 w 41"/>
                        <a:gd name="T35" fmla="*/ 0 h 2344"/>
                        <a:gd name="T36" fmla="*/ 0 w 41"/>
                        <a:gd name="T37" fmla="*/ 0 h 23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344"/>
                        <a:gd name="T59" fmla="*/ 41 w 41"/>
                        <a:gd name="T60" fmla="*/ 2344 h 23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344">
                          <a:moveTo>
                            <a:pt x="0" y="2344"/>
                          </a:moveTo>
                          <a:lnTo>
                            <a:pt x="0" y="0"/>
                          </a:lnTo>
                          <a:lnTo>
                            <a:pt x="5" y="1"/>
                          </a:lnTo>
                          <a:lnTo>
                            <a:pt x="10" y="2"/>
                          </a:lnTo>
                          <a:lnTo>
                            <a:pt x="15" y="4"/>
                          </a:lnTo>
                          <a:lnTo>
                            <a:pt x="20" y="5"/>
                          </a:lnTo>
                          <a:lnTo>
                            <a:pt x="26" y="6"/>
                          </a:lnTo>
                          <a:lnTo>
                            <a:pt x="31" y="8"/>
                          </a:lnTo>
                          <a:lnTo>
                            <a:pt x="36" y="11"/>
                          </a:lnTo>
                          <a:lnTo>
                            <a:pt x="41" y="12"/>
                          </a:lnTo>
                          <a:lnTo>
                            <a:pt x="41" y="2333"/>
                          </a:lnTo>
                          <a:lnTo>
                            <a:pt x="36" y="2335"/>
                          </a:lnTo>
                          <a:lnTo>
                            <a:pt x="31" y="2337"/>
                          </a:lnTo>
                          <a:lnTo>
                            <a:pt x="26" y="2338"/>
                          </a:lnTo>
                          <a:lnTo>
                            <a:pt x="20" y="2340"/>
                          </a:lnTo>
                          <a:lnTo>
                            <a:pt x="15" y="2341"/>
                          </a:lnTo>
                          <a:lnTo>
                            <a:pt x="10" y="2342"/>
                          </a:lnTo>
                          <a:lnTo>
                            <a:pt x="5" y="2343"/>
                          </a:lnTo>
                          <a:lnTo>
                            <a:pt x="0" y="2344"/>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16" name="Freeform 281"/>
                    <p:cNvSpPr>
                      <a:spLocks/>
                    </p:cNvSpPr>
                    <p:nvPr/>
                  </p:nvSpPr>
                  <p:spPr bwMode="auto">
                    <a:xfrm>
                      <a:off x="5178" y="835"/>
                      <a:ext cx="3" cy="111"/>
                    </a:xfrm>
                    <a:custGeom>
                      <a:avLst/>
                      <a:gdLst>
                        <a:gd name="T0" fmla="*/ 0 w 43"/>
                        <a:gd name="T1" fmla="*/ 0 h 2335"/>
                        <a:gd name="T2" fmla="*/ 0 w 43"/>
                        <a:gd name="T3" fmla="*/ 0 h 2335"/>
                        <a:gd name="T4" fmla="*/ 0 w 43"/>
                        <a:gd name="T5" fmla="*/ 0 h 2335"/>
                        <a:gd name="T6" fmla="*/ 0 w 43"/>
                        <a:gd name="T7" fmla="*/ 0 h 2335"/>
                        <a:gd name="T8" fmla="*/ 0 w 43"/>
                        <a:gd name="T9" fmla="*/ 0 h 2335"/>
                        <a:gd name="T10" fmla="*/ 0 w 43"/>
                        <a:gd name="T11" fmla="*/ 0 h 2335"/>
                        <a:gd name="T12" fmla="*/ 0 w 43"/>
                        <a:gd name="T13" fmla="*/ 0 h 2335"/>
                        <a:gd name="T14" fmla="*/ 0 w 43"/>
                        <a:gd name="T15" fmla="*/ 0 h 2335"/>
                        <a:gd name="T16" fmla="*/ 0 w 43"/>
                        <a:gd name="T17" fmla="*/ 0 h 2335"/>
                        <a:gd name="T18" fmla="*/ 0 w 43"/>
                        <a:gd name="T19" fmla="*/ 0 h 2335"/>
                        <a:gd name="T20" fmla="*/ 0 w 43"/>
                        <a:gd name="T21" fmla="*/ 0 h 2335"/>
                        <a:gd name="T22" fmla="*/ 0 w 43"/>
                        <a:gd name="T23" fmla="*/ 0 h 2335"/>
                        <a:gd name="T24" fmla="*/ 0 w 43"/>
                        <a:gd name="T25" fmla="*/ 0 h 2335"/>
                        <a:gd name="T26" fmla="*/ 0 w 43"/>
                        <a:gd name="T27" fmla="*/ 0 h 2335"/>
                        <a:gd name="T28" fmla="*/ 0 w 43"/>
                        <a:gd name="T29" fmla="*/ 0 h 2335"/>
                        <a:gd name="T30" fmla="*/ 0 w 43"/>
                        <a:gd name="T31" fmla="*/ 0 h 2335"/>
                        <a:gd name="T32" fmla="*/ 0 w 43"/>
                        <a:gd name="T33" fmla="*/ 0 h 2335"/>
                        <a:gd name="T34" fmla="*/ 0 w 43"/>
                        <a:gd name="T35" fmla="*/ 0 h 2335"/>
                        <a:gd name="T36" fmla="*/ 0 w 43"/>
                        <a:gd name="T37" fmla="*/ 0 h 23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2335"/>
                        <a:gd name="T59" fmla="*/ 43 w 43"/>
                        <a:gd name="T60" fmla="*/ 2335 h 23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2335">
                          <a:moveTo>
                            <a:pt x="0" y="2335"/>
                          </a:moveTo>
                          <a:lnTo>
                            <a:pt x="0" y="0"/>
                          </a:lnTo>
                          <a:lnTo>
                            <a:pt x="6" y="1"/>
                          </a:lnTo>
                          <a:lnTo>
                            <a:pt x="11" y="3"/>
                          </a:lnTo>
                          <a:lnTo>
                            <a:pt x="16" y="6"/>
                          </a:lnTo>
                          <a:lnTo>
                            <a:pt x="22" y="7"/>
                          </a:lnTo>
                          <a:lnTo>
                            <a:pt x="27" y="9"/>
                          </a:lnTo>
                          <a:lnTo>
                            <a:pt x="32" y="11"/>
                          </a:lnTo>
                          <a:lnTo>
                            <a:pt x="37" y="13"/>
                          </a:lnTo>
                          <a:lnTo>
                            <a:pt x="43" y="16"/>
                          </a:lnTo>
                          <a:lnTo>
                            <a:pt x="43" y="2319"/>
                          </a:lnTo>
                          <a:lnTo>
                            <a:pt x="37" y="2322"/>
                          </a:lnTo>
                          <a:lnTo>
                            <a:pt x="32" y="2324"/>
                          </a:lnTo>
                          <a:lnTo>
                            <a:pt x="27" y="2327"/>
                          </a:lnTo>
                          <a:lnTo>
                            <a:pt x="22" y="2328"/>
                          </a:lnTo>
                          <a:lnTo>
                            <a:pt x="16" y="2330"/>
                          </a:lnTo>
                          <a:lnTo>
                            <a:pt x="11" y="2332"/>
                          </a:lnTo>
                          <a:lnTo>
                            <a:pt x="6" y="2333"/>
                          </a:lnTo>
                          <a:lnTo>
                            <a:pt x="0" y="2335"/>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17" name="Freeform 282"/>
                    <p:cNvSpPr>
                      <a:spLocks/>
                    </p:cNvSpPr>
                    <p:nvPr/>
                  </p:nvSpPr>
                  <p:spPr bwMode="auto">
                    <a:xfrm>
                      <a:off x="5179" y="835"/>
                      <a:ext cx="2" cy="110"/>
                    </a:xfrm>
                    <a:custGeom>
                      <a:avLst/>
                      <a:gdLst>
                        <a:gd name="T0" fmla="*/ 0 w 42"/>
                        <a:gd name="T1" fmla="*/ 0 h 2321"/>
                        <a:gd name="T2" fmla="*/ 0 w 42"/>
                        <a:gd name="T3" fmla="*/ 0 h 2321"/>
                        <a:gd name="T4" fmla="*/ 0 w 42"/>
                        <a:gd name="T5" fmla="*/ 0 h 2321"/>
                        <a:gd name="T6" fmla="*/ 0 w 42"/>
                        <a:gd name="T7" fmla="*/ 0 h 2321"/>
                        <a:gd name="T8" fmla="*/ 0 w 42"/>
                        <a:gd name="T9" fmla="*/ 0 h 2321"/>
                        <a:gd name="T10" fmla="*/ 0 w 42"/>
                        <a:gd name="T11" fmla="*/ 0 h 2321"/>
                        <a:gd name="T12" fmla="*/ 0 w 42"/>
                        <a:gd name="T13" fmla="*/ 0 h 2321"/>
                        <a:gd name="T14" fmla="*/ 0 w 42"/>
                        <a:gd name="T15" fmla="*/ 0 h 2321"/>
                        <a:gd name="T16" fmla="*/ 0 w 42"/>
                        <a:gd name="T17" fmla="*/ 0 h 2321"/>
                        <a:gd name="T18" fmla="*/ 0 w 42"/>
                        <a:gd name="T19" fmla="*/ 0 h 2321"/>
                        <a:gd name="T20" fmla="*/ 0 w 42"/>
                        <a:gd name="T21" fmla="*/ 0 h 2321"/>
                        <a:gd name="T22" fmla="*/ 0 w 42"/>
                        <a:gd name="T23" fmla="*/ 0 h 2321"/>
                        <a:gd name="T24" fmla="*/ 0 w 42"/>
                        <a:gd name="T25" fmla="*/ 0 h 2321"/>
                        <a:gd name="T26" fmla="*/ 0 w 42"/>
                        <a:gd name="T27" fmla="*/ 0 h 2321"/>
                        <a:gd name="T28" fmla="*/ 0 w 42"/>
                        <a:gd name="T29" fmla="*/ 0 h 2321"/>
                        <a:gd name="T30" fmla="*/ 0 w 42"/>
                        <a:gd name="T31" fmla="*/ 0 h 2321"/>
                        <a:gd name="T32" fmla="*/ 0 w 42"/>
                        <a:gd name="T33" fmla="*/ 0 h 2321"/>
                        <a:gd name="T34" fmla="*/ 0 w 42"/>
                        <a:gd name="T35" fmla="*/ 0 h 2321"/>
                        <a:gd name="T36" fmla="*/ 0 w 42"/>
                        <a:gd name="T37" fmla="*/ 0 h 23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21"/>
                        <a:gd name="T59" fmla="*/ 42 w 42"/>
                        <a:gd name="T60" fmla="*/ 2321 h 23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21">
                          <a:moveTo>
                            <a:pt x="0" y="2321"/>
                          </a:moveTo>
                          <a:lnTo>
                            <a:pt x="0" y="0"/>
                          </a:lnTo>
                          <a:lnTo>
                            <a:pt x="6" y="2"/>
                          </a:lnTo>
                          <a:lnTo>
                            <a:pt x="11" y="4"/>
                          </a:lnTo>
                          <a:lnTo>
                            <a:pt x="16" y="6"/>
                          </a:lnTo>
                          <a:lnTo>
                            <a:pt x="22" y="9"/>
                          </a:lnTo>
                          <a:lnTo>
                            <a:pt x="27" y="11"/>
                          </a:lnTo>
                          <a:lnTo>
                            <a:pt x="32" y="14"/>
                          </a:lnTo>
                          <a:lnTo>
                            <a:pt x="37" y="16"/>
                          </a:lnTo>
                          <a:lnTo>
                            <a:pt x="42" y="19"/>
                          </a:lnTo>
                          <a:lnTo>
                            <a:pt x="42" y="2302"/>
                          </a:lnTo>
                          <a:lnTo>
                            <a:pt x="37" y="2305"/>
                          </a:lnTo>
                          <a:lnTo>
                            <a:pt x="32" y="2307"/>
                          </a:lnTo>
                          <a:lnTo>
                            <a:pt x="27" y="2310"/>
                          </a:lnTo>
                          <a:lnTo>
                            <a:pt x="22" y="2312"/>
                          </a:lnTo>
                          <a:lnTo>
                            <a:pt x="16" y="2315"/>
                          </a:lnTo>
                          <a:lnTo>
                            <a:pt x="11" y="2317"/>
                          </a:lnTo>
                          <a:lnTo>
                            <a:pt x="6" y="2319"/>
                          </a:lnTo>
                          <a:lnTo>
                            <a:pt x="0" y="2321"/>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18" name="Freeform 283"/>
                    <p:cNvSpPr>
                      <a:spLocks/>
                    </p:cNvSpPr>
                    <p:nvPr/>
                  </p:nvSpPr>
                  <p:spPr bwMode="auto">
                    <a:xfrm>
                      <a:off x="5181" y="835"/>
                      <a:ext cx="1" cy="110"/>
                    </a:xfrm>
                    <a:custGeom>
                      <a:avLst/>
                      <a:gdLst>
                        <a:gd name="T0" fmla="*/ 0 w 41"/>
                        <a:gd name="T1" fmla="*/ 0 h 2303"/>
                        <a:gd name="T2" fmla="*/ 0 w 41"/>
                        <a:gd name="T3" fmla="*/ 0 h 2303"/>
                        <a:gd name="T4" fmla="*/ 0 w 41"/>
                        <a:gd name="T5" fmla="*/ 0 h 2303"/>
                        <a:gd name="T6" fmla="*/ 0 w 41"/>
                        <a:gd name="T7" fmla="*/ 0 h 2303"/>
                        <a:gd name="T8" fmla="*/ 0 w 41"/>
                        <a:gd name="T9" fmla="*/ 0 h 2303"/>
                        <a:gd name="T10" fmla="*/ 0 w 41"/>
                        <a:gd name="T11" fmla="*/ 0 h 2303"/>
                        <a:gd name="T12" fmla="*/ 0 w 41"/>
                        <a:gd name="T13" fmla="*/ 0 h 2303"/>
                        <a:gd name="T14" fmla="*/ 0 w 41"/>
                        <a:gd name="T15" fmla="*/ 0 h 2303"/>
                        <a:gd name="T16" fmla="*/ 0 w 41"/>
                        <a:gd name="T17" fmla="*/ 0 h 2303"/>
                        <a:gd name="T18" fmla="*/ 0 w 41"/>
                        <a:gd name="T19" fmla="*/ 0 h 2303"/>
                        <a:gd name="T20" fmla="*/ 0 w 41"/>
                        <a:gd name="T21" fmla="*/ 0 h 2303"/>
                        <a:gd name="T22" fmla="*/ 0 w 41"/>
                        <a:gd name="T23" fmla="*/ 0 h 2303"/>
                        <a:gd name="T24" fmla="*/ 0 w 41"/>
                        <a:gd name="T25" fmla="*/ 0 h 2303"/>
                        <a:gd name="T26" fmla="*/ 0 w 41"/>
                        <a:gd name="T27" fmla="*/ 0 h 2303"/>
                        <a:gd name="T28" fmla="*/ 0 w 41"/>
                        <a:gd name="T29" fmla="*/ 0 h 2303"/>
                        <a:gd name="T30" fmla="*/ 0 w 41"/>
                        <a:gd name="T31" fmla="*/ 0 h 2303"/>
                        <a:gd name="T32" fmla="*/ 0 w 41"/>
                        <a:gd name="T33" fmla="*/ 0 h 2303"/>
                        <a:gd name="T34" fmla="*/ 0 w 41"/>
                        <a:gd name="T35" fmla="*/ 0 h 2303"/>
                        <a:gd name="T36" fmla="*/ 0 w 41"/>
                        <a:gd name="T37" fmla="*/ 0 h 23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303"/>
                        <a:gd name="T59" fmla="*/ 41 w 41"/>
                        <a:gd name="T60" fmla="*/ 2303 h 23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303">
                          <a:moveTo>
                            <a:pt x="0" y="2303"/>
                          </a:moveTo>
                          <a:lnTo>
                            <a:pt x="0" y="0"/>
                          </a:lnTo>
                          <a:lnTo>
                            <a:pt x="5" y="2"/>
                          </a:lnTo>
                          <a:lnTo>
                            <a:pt x="10" y="5"/>
                          </a:lnTo>
                          <a:lnTo>
                            <a:pt x="15" y="7"/>
                          </a:lnTo>
                          <a:lnTo>
                            <a:pt x="20" y="10"/>
                          </a:lnTo>
                          <a:lnTo>
                            <a:pt x="25" y="13"/>
                          </a:lnTo>
                          <a:lnTo>
                            <a:pt x="31" y="16"/>
                          </a:lnTo>
                          <a:lnTo>
                            <a:pt x="36" y="19"/>
                          </a:lnTo>
                          <a:lnTo>
                            <a:pt x="41" y="23"/>
                          </a:lnTo>
                          <a:lnTo>
                            <a:pt x="41" y="2280"/>
                          </a:lnTo>
                          <a:lnTo>
                            <a:pt x="36" y="2284"/>
                          </a:lnTo>
                          <a:lnTo>
                            <a:pt x="31" y="2287"/>
                          </a:lnTo>
                          <a:lnTo>
                            <a:pt x="25" y="2290"/>
                          </a:lnTo>
                          <a:lnTo>
                            <a:pt x="20" y="2293"/>
                          </a:lnTo>
                          <a:lnTo>
                            <a:pt x="15" y="2295"/>
                          </a:lnTo>
                          <a:lnTo>
                            <a:pt x="10" y="2298"/>
                          </a:lnTo>
                          <a:lnTo>
                            <a:pt x="5" y="2301"/>
                          </a:lnTo>
                          <a:lnTo>
                            <a:pt x="0" y="230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19" name="Freeform 284"/>
                    <p:cNvSpPr>
                      <a:spLocks/>
                    </p:cNvSpPr>
                    <p:nvPr/>
                  </p:nvSpPr>
                  <p:spPr bwMode="auto">
                    <a:xfrm>
                      <a:off x="5181" y="836"/>
                      <a:ext cx="2" cy="109"/>
                    </a:xfrm>
                    <a:custGeom>
                      <a:avLst/>
                      <a:gdLst>
                        <a:gd name="T0" fmla="*/ 0 w 42"/>
                        <a:gd name="T1" fmla="*/ 0 h 2283"/>
                        <a:gd name="T2" fmla="*/ 0 w 42"/>
                        <a:gd name="T3" fmla="*/ 0 h 2283"/>
                        <a:gd name="T4" fmla="*/ 0 w 42"/>
                        <a:gd name="T5" fmla="*/ 0 h 2283"/>
                        <a:gd name="T6" fmla="*/ 0 w 42"/>
                        <a:gd name="T7" fmla="*/ 0 h 2283"/>
                        <a:gd name="T8" fmla="*/ 0 w 42"/>
                        <a:gd name="T9" fmla="*/ 0 h 2283"/>
                        <a:gd name="T10" fmla="*/ 0 w 42"/>
                        <a:gd name="T11" fmla="*/ 0 h 2283"/>
                        <a:gd name="T12" fmla="*/ 0 w 42"/>
                        <a:gd name="T13" fmla="*/ 0 h 2283"/>
                        <a:gd name="T14" fmla="*/ 0 w 42"/>
                        <a:gd name="T15" fmla="*/ 0 h 2283"/>
                        <a:gd name="T16" fmla="*/ 0 w 42"/>
                        <a:gd name="T17" fmla="*/ 0 h 2283"/>
                        <a:gd name="T18" fmla="*/ 0 w 42"/>
                        <a:gd name="T19" fmla="*/ 0 h 2283"/>
                        <a:gd name="T20" fmla="*/ 0 w 42"/>
                        <a:gd name="T21" fmla="*/ 0 h 2283"/>
                        <a:gd name="T22" fmla="*/ 0 w 42"/>
                        <a:gd name="T23" fmla="*/ 0 h 2283"/>
                        <a:gd name="T24" fmla="*/ 0 w 42"/>
                        <a:gd name="T25" fmla="*/ 0 h 2283"/>
                        <a:gd name="T26" fmla="*/ 0 w 42"/>
                        <a:gd name="T27" fmla="*/ 0 h 2283"/>
                        <a:gd name="T28" fmla="*/ 0 w 42"/>
                        <a:gd name="T29" fmla="*/ 0 h 2283"/>
                        <a:gd name="T30" fmla="*/ 0 w 42"/>
                        <a:gd name="T31" fmla="*/ 0 h 2283"/>
                        <a:gd name="T32" fmla="*/ 0 w 42"/>
                        <a:gd name="T33" fmla="*/ 0 h 2283"/>
                        <a:gd name="T34" fmla="*/ 0 w 42"/>
                        <a:gd name="T35" fmla="*/ 0 h 2283"/>
                        <a:gd name="T36" fmla="*/ 0 w 42"/>
                        <a:gd name="T37" fmla="*/ 0 h 22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283"/>
                        <a:gd name="T59" fmla="*/ 42 w 42"/>
                        <a:gd name="T60" fmla="*/ 2283 h 22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283">
                          <a:moveTo>
                            <a:pt x="0" y="2283"/>
                          </a:moveTo>
                          <a:lnTo>
                            <a:pt x="0" y="0"/>
                          </a:lnTo>
                          <a:lnTo>
                            <a:pt x="5" y="3"/>
                          </a:lnTo>
                          <a:lnTo>
                            <a:pt x="11" y="6"/>
                          </a:lnTo>
                          <a:lnTo>
                            <a:pt x="17" y="9"/>
                          </a:lnTo>
                          <a:lnTo>
                            <a:pt x="22" y="13"/>
                          </a:lnTo>
                          <a:lnTo>
                            <a:pt x="27" y="17"/>
                          </a:lnTo>
                          <a:lnTo>
                            <a:pt x="32" y="20"/>
                          </a:lnTo>
                          <a:lnTo>
                            <a:pt x="37" y="24"/>
                          </a:lnTo>
                          <a:lnTo>
                            <a:pt x="42" y="28"/>
                          </a:lnTo>
                          <a:lnTo>
                            <a:pt x="42" y="2255"/>
                          </a:lnTo>
                          <a:lnTo>
                            <a:pt x="37" y="2259"/>
                          </a:lnTo>
                          <a:lnTo>
                            <a:pt x="32" y="2264"/>
                          </a:lnTo>
                          <a:lnTo>
                            <a:pt x="27" y="2267"/>
                          </a:lnTo>
                          <a:lnTo>
                            <a:pt x="22" y="2270"/>
                          </a:lnTo>
                          <a:lnTo>
                            <a:pt x="17" y="2274"/>
                          </a:lnTo>
                          <a:lnTo>
                            <a:pt x="11" y="2277"/>
                          </a:lnTo>
                          <a:lnTo>
                            <a:pt x="5" y="2280"/>
                          </a:lnTo>
                          <a:lnTo>
                            <a:pt x="0" y="228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20" name="Freeform 285"/>
                    <p:cNvSpPr>
                      <a:spLocks/>
                    </p:cNvSpPr>
                    <p:nvPr/>
                  </p:nvSpPr>
                  <p:spPr bwMode="auto">
                    <a:xfrm>
                      <a:off x="5182" y="836"/>
                      <a:ext cx="2" cy="108"/>
                    </a:xfrm>
                    <a:custGeom>
                      <a:avLst/>
                      <a:gdLst>
                        <a:gd name="T0" fmla="*/ 0 w 42"/>
                        <a:gd name="T1" fmla="*/ 0 h 2257"/>
                        <a:gd name="T2" fmla="*/ 0 w 42"/>
                        <a:gd name="T3" fmla="*/ 0 h 2257"/>
                        <a:gd name="T4" fmla="*/ 0 w 42"/>
                        <a:gd name="T5" fmla="*/ 0 h 2257"/>
                        <a:gd name="T6" fmla="*/ 0 w 42"/>
                        <a:gd name="T7" fmla="*/ 0 h 2257"/>
                        <a:gd name="T8" fmla="*/ 0 w 42"/>
                        <a:gd name="T9" fmla="*/ 0 h 2257"/>
                        <a:gd name="T10" fmla="*/ 0 w 42"/>
                        <a:gd name="T11" fmla="*/ 0 h 2257"/>
                        <a:gd name="T12" fmla="*/ 0 w 42"/>
                        <a:gd name="T13" fmla="*/ 0 h 2257"/>
                        <a:gd name="T14" fmla="*/ 0 w 42"/>
                        <a:gd name="T15" fmla="*/ 0 h 2257"/>
                        <a:gd name="T16" fmla="*/ 0 w 42"/>
                        <a:gd name="T17" fmla="*/ 0 h 2257"/>
                        <a:gd name="T18" fmla="*/ 0 w 42"/>
                        <a:gd name="T19" fmla="*/ 0 h 2257"/>
                        <a:gd name="T20" fmla="*/ 0 w 42"/>
                        <a:gd name="T21" fmla="*/ 0 h 2257"/>
                        <a:gd name="T22" fmla="*/ 0 w 42"/>
                        <a:gd name="T23" fmla="*/ 0 h 2257"/>
                        <a:gd name="T24" fmla="*/ 0 w 42"/>
                        <a:gd name="T25" fmla="*/ 0 h 2257"/>
                        <a:gd name="T26" fmla="*/ 0 w 42"/>
                        <a:gd name="T27" fmla="*/ 0 h 2257"/>
                        <a:gd name="T28" fmla="*/ 0 w 42"/>
                        <a:gd name="T29" fmla="*/ 0 h 2257"/>
                        <a:gd name="T30" fmla="*/ 0 w 42"/>
                        <a:gd name="T31" fmla="*/ 0 h 2257"/>
                        <a:gd name="T32" fmla="*/ 0 w 42"/>
                        <a:gd name="T33" fmla="*/ 0 h 2257"/>
                        <a:gd name="T34" fmla="*/ 0 w 42"/>
                        <a:gd name="T35" fmla="*/ 0 h 2257"/>
                        <a:gd name="T36" fmla="*/ 0 w 42"/>
                        <a:gd name="T37" fmla="*/ 0 h 2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257"/>
                        <a:gd name="T59" fmla="*/ 42 w 42"/>
                        <a:gd name="T60" fmla="*/ 2257 h 2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257">
                          <a:moveTo>
                            <a:pt x="0" y="2257"/>
                          </a:moveTo>
                          <a:lnTo>
                            <a:pt x="0" y="0"/>
                          </a:lnTo>
                          <a:lnTo>
                            <a:pt x="6" y="4"/>
                          </a:lnTo>
                          <a:lnTo>
                            <a:pt x="11" y="7"/>
                          </a:lnTo>
                          <a:lnTo>
                            <a:pt x="16" y="11"/>
                          </a:lnTo>
                          <a:lnTo>
                            <a:pt x="21" y="15"/>
                          </a:lnTo>
                          <a:lnTo>
                            <a:pt x="27" y="19"/>
                          </a:lnTo>
                          <a:lnTo>
                            <a:pt x="32" y="23"/>
                          </a:lnTo>
                          <a:lnTo>
                            <a:pt x="37" y="27"/>
                          </a:lnTo>
                          <a:lnTo>
                            <a:pt x="42" y="32"/>
                          </a:lnTo>
                          <a:lnTo>
                            <a:pt x="42" y="2225"/>
                          </a:lnTo>
                          <a:lnTo>
                            <a:pt x="37" y="2230"/>
                          </a:lnTo>
                          <a:lnTo>
                            <a:pt x="32" y="2234"/>
                          </a:lnTo>
                          <a:lnTo>
                            <a:pt x="27" y="2238"/>
                          </a:lnTo>
                          <a:lnTo>
                            <a:pt x="21" y="2242"/>
                          </a:lnTo>
                          <a:lnTo>
                            <a:pt x="16" y="2246"/>
                          </a:lnTo>
                          <a:lnTo>
                            <a:pt x="11" y="2250"/>
                          </a:lnTo>
                          <a:lnTo>
                            <a:pt x="6" y="2254"/>
                          </a:lnTo>
                          <a:lnTo>
                            <a:pt x="0" y="2257"/>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21" name="Freeform 286"/>
                    <p:cNvSpPr>
                      <a:spLocks/>
                    </p:cNvSpPr>
                    <p:nvPr/>
                  </p:nvSpPr>
                  <p:spPr bwMode="auto">
                    <a:xfrm>
                      <a:off x="5183" y="837"/>
                      <a:ext cx="3" cy="106"/>
                    </a:xfrm>
                    <a:custGeom>
                      <a:avLst/>
                      <a:gdLst>
                        <a:gd name="T0" fmla="*/ 0 w 43"/>
                        <a:gd name="T1" fmla="*/ 0 h 2227"/>
                        <a:gd name="T2" fmla="*/ 0 w 43"/>
                        <a:gd name="T3" fmla="*/ 0 h 2227"/>
                        <a:gd name="T4" fmla="*/ 0 w 43"/>
                        <a:gd name="T5" fmla="*/ 0 h 2227"/>
                        <a:gd name="T6" fmla="*/ 0 w 43"/>
                        <a:gd name="T7" fmla="*/ 0 h 2227"/>
                        <a:gd name="T8" fmla="*/ 0 w 43"/>
                        <a:gd name="T9" fmla="*/ 0 h 2227"/>
                        <a:gd name="T10" fmla="*/ 0 w 43"/>
                        <a:gd name="T11" fmla="*/ 0 h 2227"/>
                        <a:gd name="T12" fmla="*/ 0 w 43"/>
                        <a:gd name="T13" fmla="*/ 0 h 2227"/>
                        <a:gd name="T14" fmla="*/ 0 w 43"/>
                        <a:gd name="T15" fmla="*/ 0 h 2227"/>
                        <a:gd name="T16" fmla="*/ 0 w 43"/>
                        <a:gd name="T17" fmla="*/ 0 h 2227"/>
                        <a:gd name="T18" fmla="*/ 0 w 43"/>
                        <a:gd name="T19" fmla="*/ 0 h 2227"/>
                        <a:gd name="T20" fmla="*/ 0 w 43"/>
                        <a:gd name="T21" fmla="*/ 0 h 2227"/>
                        <a:gd name="T22" fmla="*/ 0 w 43"/>
                        <a:gd name="T23" fmla="*/ 0 h 2227"/>
                        <a:gd name="T24" fmla="*/ 0 w 43"/>
                        <a:gd name="T25" fmla="*/ 0 h 2227"/>
                        <a:gd name="T26" fmla="*/ 0 w 43"/>
                        <a:gd name="T27" fmla="*/ 0 h 2227"/>
                        <a:gd name="T28" fmla="*/ 0 w 43"/>
                        <a:gd name="T29" fmla="*/ 0 h 2227"/>
                        <a:gd name="T30" fmla="*/ 0 w 43"/>
                        <a:gd name="T31" fmla="*/ 0 h 2227"/>
                        <a:gd name="T32" fmla="*/ 0 w 43"/>
                        <a:gd name="T33" fmla="*/ 0 h 2227"/>
                        <a:gd name="T34" fmla="*/ 0 w 43"/>
                        <a:gd name="T35" fmla="*/ 0 h 2227"/>
                        <a:gd name="T36" fmla="*/ 0 w 43"/>
                        <a:gd name="T37" fmla="*/ 0 h 22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2227"/>
                        <a:gd name="T59" fmla="*/ 43 w 43"/>
                        <a:gd name="T60" fmla="*/ 2227 h 22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2227">
                          <a:moveTo>
                            <a:pt x="0" y="2227"/>
                          </a:moveTo>
                          <a:lnTo>
                            <a:pt x="0" y="0"/>
                          </a:lnTo>
                          <a:lnTo>
                            <a:pt x="6" y="4"/>
                          </a:lnTo>
                          <a:lnTo>
                            <a:pt x="11" y="8"/>
                          </a:lnTo>
                          <a:lnTo>
                            <a:pt x="16" y="12"/>
                          </a:lnTo>
                          <a:lnTo>
                            <a:pt x="21" y="17"/>
                          </a:lnTo>
                          <a:lnTo>
                            <a:pt x="26" y="22"/>
                          </a:lnTo>
                          <a:lnTo>
                            <a:pt x="31" y="26"/>
                          </a:lnTo>
                          <a:lnTo>
                            <a:pt x="38" y="31"/>
                          </a:lnTo>
                          <a:lnTo>
                            <a:pt x="43" y="36"/>
                          </a:lnTo>
                          <a:lnTo>
                            <a:pt x="43" y="2191"/>
                          </a:lnTo>
                          <a:lnTo>
                            <a:pt x="38" y="2195"/>
                          </a:lnTo>
                          <a:lnTo>
                            <a:pt x="31" y="2200"/>
                          </a:lnTo>
                          <a:lnTo>
                            <a:pt x="26" y="2206"/>
                          </a:lnTo>
                          <a:lnTo>
                            <a:pt x="21" y="2210"/>
                          </a:lnTo>
                          <a:lnTo>
                            <a:pt x="16" y="2215"/>
                          </a:lnTo>
                          <a:lnTo>
                            <a:pt x="11" y="2219"/>
                          </a:lnTo>
                          <a:lnTo>
                            <a:pt x="6" y="2223"/>
                          </a:lnTo>
                          <a:lnTo>
                            <a:pt x="0" y="2227"/>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22" name="Freeform 287"/>
                    <p:cNvSpPr>
                      <a:spLocks/>
                    </p:cNvSpPr>
                    <p:nvPr/>
                  </p:nvSpPr>
                  <p:spPr bwMode="auto">
                    <a:xfrm>
                      <a:off x="5184" y="838"/>
                      <a:ext cx="2" cy="104"/>
                    </a:xfrm>
                    <a:custGeom>
                      <a:avLst/>
                      <a:gdLst>
                        <a:gd name="T0" fmla="*/ 0 w 42"/>
                        <a:gd name="T1" fmla="*/ 0 h 2193"/>
                        <a:gd name="T2" fmla="*/ 0 w 42"/>
                        <a:gd name="T3" fmla="*/ 0 h 2193"/>
                        <a:gd name="T4" fmla="*/ 0 w 42"/>
                        <a:gd name="T5" fmla="*/ 0 h 2193"/>
                        <a:gd name="T6" fmla="*/ 0 w 42"/>
                        <a:gd name="T7" fmla="*/ 0 h 2193"/>
                        <a:gd name="T8" fmla="*/ 0 w 42"/>
                        <a:gd name="T9" fmla="*/ 0 h 2193"/>
                        <a:gd name="T10" fmla="*/ 0 w 42"/>
                        <a:gd name="T11" fmla="*/ 0 h 2193"/>
                        <a:gd name="T12" fmla="*/ 0 w 42"/>
                        <a:gd name="T13" fmla="*/ 0 h 2193"/>
                        <a:gd name="T14" fmla="*/ 0 w 42"/>
                        <a:gd name="T15" fmla="*/ 0 h 2193"/>
                        <a:gd name="T16" fmla="*/ 0 w 42"/>
                        <a:gd name="T17" fmla="*/ 0 h 2193"/>
                        <a:gd name="T18" fmla="*/ 0 w 42"/>
                        <a:gd name="T19" fmla="*/ 0 h 2193"/>
                        <a:gd name="T20" fmla="*/ 0 w 42"/>
                        <a:gd name="T21" fmla="*/ 0 h 2193"/>
                        <a:gd name="T22" fmla="*/ 0 w 42"/>
                        <a:gd name="T23" fmla="*/ 0 h 2193"/>
                        <a:gd name="T24" fmla="*/ 0 w 42"/>
                        <a:gd name="T25" fmla="*/ 0 h 2193"/>
                        <a:gd name="T26" fmla="*/ 0 w 42"/>
                        <a:gd name="T27" fmla="*/ 0 h 2193"/>
                        <a:gd name="T28" fmla="*/ 0 w 42"/>
                        <a:gd name="T29" fmla="*/ 0 h 2193"/>
                        <a:gd name="T30" fmla="*/ 0 w 42"/>
                        <a:gd name="T31" fmla="*/ 0 h 2193"/>
                        <a:gd name="T32" fmla="*/ 0 w 42"/>
                        <a:gd name="T33" fmla="*/ 0 h 2193"/>
                        <a:gd name="T34" fmla="*/ 0 w 42"/>
                        <a:gd name="T35" fmla="*/ 0 h 2193"/>
                        <a:gd name="T36" fmla="*/ 0 w 42"/>
                        <a:gd name="T37" fmla="*/ 0 h 21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193"/>
                        <a:gd name="T59" fmla="*/ 42 w 42"/>
                        <a:gd name="T60" fmla="*/ 2193 h 21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193">
                          <a:moveTo>
                            <a:pt x="0" y="2193"/>
                          </a:moveTo>
                          <a:lnTo>
                            <a:pt x="0" y="0"/>
                          </a:lnTo>
                          <a:lnTo>
                            <a:pt x="5" y="5"/>
                          </a:lnTo>
                          <a:lnTo>
                            <a:pt x="11" y="9"/>
                          </a:lnTo>
                          <a:lnTo>
                            <a:pt x="17" y="14"/>
                          </a:lnTo>
                          <a:lnTo>
                            <a:pt x="22" y="19"/>
                          </a:lnTo>
                          <a:lnTo>
                            <a:pt x="27" y="24"/>
                          </a:lnTo>
                          <a:lnTo>
                            <a:pt x="32" y="30"/>
                          </a:lnTo>
                          <a:lnTo>
                            <a:pt x="37" y="36"/>
                          </a:lnTo>
                          <a:lnTo>
                            <a:pt x="42" y="41"/>
                          </a:lnTo>
                          <a:lnTo>
                            <a:pt x="42" y="2151"/>
                          </a:lnTo>
                          <a:lnTo>
                            <a:pt x="37" y="2158"/>
                          </a:lnTo>
                          <a:lnTo>
                            <a:pt x="32" y="2163"/>
                          </a:lnTo>
                          <a:lnTo>
                            <a:pt x="27" y="2168"/>
                          </a:lnTo>
                          <a:lnTo>
                            <a:pt x="22" y="2173"/>
                          </a:lnTo>
                          <a:lnTo>
                            <a:pt x="17" y="2178"/>
                          </a:lnTo>
                          <a:lnTo>
                            <a:pt x="11" y="2183"/>
                          </a:lnTo>
                          <a:lnTo>
                            <a:pt x="5" y="2189"/>
                          </a:lnTo>
                          <a:lnTo>
                            <a:pt x="0" y="219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23" name="Freeform 288"/>
                    <p:cNvSpPr>
                      <a:spLocks/>
                    </p:cNvSpPr>
                    <p:nvPr/>
                  </p:nvSpPr>
                  <p:spPr bwMode="auto">
                    <a:xfrm>
                      <a:off x="5186" y="839"/>
                      <a:ext cx="1" cy="102"/>
                    </a:xfrm>
                    <a:custGeom>
                      <a:avLst/>
                      <a:gdLst>
                        <a:gd name="T0" fmla="*/ 0 w 41"/>
                        <a:gd name="T1" fmla="*/ 0 h 2155"/>
                        <a:gd name="T2" fmla="*/ 0 w 41"/>
                        <a:gd name="T3" fmla="*/ 0 h 2155"/>
                        <a:gd name="T4" fmla="*/ 0 w 41"/>
                        <a:gd name="T5" fmla="*/ 0 h 2155"/>
                        <a:gd name="T6" fmla="*/ 0 w 41"/>
                        <a:gd name="T7" fmla="*/ 0 h 2155"/>
                        <a:gd name="T8" fmla="*/ 0 w 41"/>
                        <a:gd name="T9" fmla="*/ 0 h 2155"/>
                        <a:gd name="T10" fmla="*/ 0 w 41"/>
                        <a:gd name="T11" fmla="*/ 0 h 2155"/>
                        <a:gd name="T12" fmla="*/ 0 w 41"/>
                        <a:gd name="T13" fmla="*/ 0 h 2155"/>
                        <a:gd name="T14" fmla="*/ 0 w 41"/>
                        <a:gd name="T15" fmla="*/ 0 h 2155"/>
                        <a:gd name="T16" fmla="*/ 0 w 41"/>
                        <a:gd name="T17" fmla="*/ 0 h 2155"/>
                        <a:gd name="T18" fmla="*/ 0 w 41"/>
                        <a:gd name="T19" fmla="*/ 0 h 2155"/>
                        <a:gd name="T20" fmla="*/ 0 w 41"/>
                        <a:gd name="T21" fmla="*/ 0 h 2155"/>
                        <a:gd name="T22" fmla="*/ 0 w 41"/>
                        <a:gd name="T23" fmla="*/ 0 h 2155"/>
                        <a:gd name="T24" fmla="*/ 0 w 41"/>
                        <a:gd name="T25" fmla="*/ 0 h 2155"/>
                        <a:gd name="T26" fmla="*/ 0 w 41"/>
                        <a:gd name="T27" fmla="*/ 0 h 2155"/>
                        <a:gd name="T28" fmla="*/ 0 w 41"/>
                        <a:gd name="T29" fmla="*/ 0 h 2155"/>
                        <a:gd name="T30" fmla="*/ 0 w 41"/>
                        <a:gd name="T31" fmla="*/ 0 h 2155"/>
                        <a:gd name="T32" fmla="*/ 0 w 41"/>
                        <a:gd name="T33" fmla="*/ 0 h 2155"/>
                        <a:gd name="T34" fmla="*/ 0 w 41"/>
                        <a:gd name="T35" fmla="*/ 0 h 2155"/>
                        <a:gd name="T36" fmla="*/ 0 w 41"/>
                        <a:gd name="T37" fmla="*/ 0 h 2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155"/>
                        <a:gd name="T59" fmla="*/ 41 w 41"/>
                        <a:gd name="T60" fmla="*/ 2155 h 2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155">
                          <a:moveTo>
                            <a:pt x="0" y="2155"/>
                          </a:moveTo>
                          <a:lnTo>
                            <a:pt x="0" y="0"/>
                          </a:lnTo>
                          <a:lnTo>
                            <a:pt x="5" y="5"/>
                          </a:lnTo>
                          <a:lnTo>
                            <a:pt x="10" y="11"/>
                          </a:lnTo>
                          <a:lnTo>
                            <a:pt x="15" y="17"/>
                          </a:lnTo>
                          <a:lnTo>
                            <a:pt x="20" y="23"/>
                          </a:lnTo>
                          <a:lnTo>
                            <a:pt x="25" y="28"/>
                          </a:lnTo>
                          <a:lnTo>
                            <a:pt x="31" y="34"/>
                          </a:lnTo>
                          <a:lnTo>
                            <a:pt x="36" y="40"/>
                          </a:lnTo>
                          <a:lnTo>
                            <a:pt x="41" y="47"/>
                          </a:lnTo>
                          <a:lnTo>
                            <a:pt x="41" y="2109"/>
                          </a:lnTo>
                          <a:lnTo>
                            <a:pt x="36" y="2115"/>
                          </a:lnTo>
                          <a:lnTo>
                            <a:pt x="31" y="2121"/>
                          </a:lnTo>
                          <a:lnTo>
                            <a:pt x="25" y="2126"/>
                          </a:lnTo>
                          <a:lnTo>
                            <a:pt x="20" y="2132"/>
                          </a:lnTo>
                          <a:lnTo>
                            <a:pt x="15" y="2139"/>
                          </a:lnTo>
                          <a:lnTo>
                            <a:pt x="10" y="2144"/>
                          </a:lnTo>
                          <a:lnTo>
                            <a:pt x="5" y="2149"/>
                          </a:lnTo>
                          <a:lnTo>
                            <a:pt x="0" y="2155"/>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24" name="Freeform 289"/>
                    <p:cNvSpPr>
                      <a:spLocks/>
                    </p:cNvSpPr>
                    <p:nvPr/>
                  </p:nvSpPr>
                  <p:spPr bwMode="auto">
                    <a:xfrm>
                      <a:off x="5186" y="840"/>
                      <a:ext cx="2" cy="100"/>
                    </a:xfrm>
                    <a:custGeom>
                      <a:avLst/>
                      <a:gdLst>
                        <a:gd name="T0" fmla="*/ 0 w 42"/>
                        <a:gd name="T1" fmla="*/ 0 h 2110"/>
                        <a:gd name="T2" fmla="*/ 0 w 42"/>
                        <a:gd name="T3" fmla="*/ 0 h 2110"/>
                        <a:gd name="T4" fmla="*/ 0 w 42"/>
                        <a:gd name="T5" fmla="*/ 0 h 2110"/>
                        <a:gd name="T6" fmla="*/ 0 w 42"/>
                        <a:gd name="T7" fmla="*/ 0 h 2110"/>
                        <a:gd name="T8" fmla="*/ 0 w 42"/>
                        <a:gd name="T9" fmla="*/ 0 h 2110"/>
                        <a:gd name="T10" fmla="*/ 0 w 42"/>
                        <a:gd name="T11" fmla="*/ 0 h 2110"/>
                        <a:gd name="T12" fmla="*/ 0 w 42"/>
                        <a:gd name="T13" fmla="*/ 0 h 2110"/>
                        <a:gd name="T14" fmla="*/ 0 w 42"/>
                        <a:gd name="T15" fmla="*/ 0 h 2110"/>
                        <a:gd name="T16" fmla="*/ 0 w 42"/>
                        <a:gd name="T17" fmla="*/ 0 h 2110"/>
                        <a:gd name="T18" fmla="*/ 0 w 42"/>
                        <a:gd name="T19" fmla="*/ 0 h 2110"/>
                        <a:gd name="T20" fmla="*/ 0 w 42"/>
                        <a:gd name="T21" fmla="*/ 0 h 2110"/>
                        <a:gd name="T22" fmla="*/ 0 w 42"/>
                        <a:gd name="T23" fmla="*/ 0 h 2110"/>
                        <a:gd name="T24" fmla="*/ 0 w 42"/>
                        <a:gd name="T25" fmla="*/ 0 h 2110"/>
                        <a:gd name="T26" fmla="*/ 0 w 42"/>
                        <a:gd name="T27" fmla="*/ 0 h 2110"/>
                        <a:gd name="T28" fmla="*/ 0 w 42"/>
                        <a:gd name="T29" fmla="*/ 0 h 2110"/>
                        <a:gd name="T30" fmla="*/ 0 w 42"/>
                        <a:gd name="T31" fmla="*/ 0 h 2110"/>
                        <a:gd name="T32" fmla="*/ 0 w 42"/>
                        <a:gd name="T33" fmla="*/ 0 h 2110"/>
                        <a:gd name="T34" fmla="*/ 0 w 42"/>
                        <a:gd name="T35" fmla="*/ 0 h 2110"/>
                        <a:gd name="T36" fmla="*/ 0 w 42"/>
                        <a:gd name="T37" fmla="*/ 0 h 2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110"/>
                        <a:gd name="T59" fmla="*/ 42 w 42"/>
                        <a:gd name="T60" fmla="*/ 2110 h 2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110">
                          <a:moveTo>
                            <a:pt x="0" y="2110"/>
                          </a:moveTo>
                          <a:lnTo>
                            <a:pt x="0" y="0"/>
                          </a:lnTo>
                          <a:lnTo>
                            <a:pt x="5" y="6"/>
                          </a:lnTo>
                          <a:lnTo>
                            <a:pt x="11" y="12"/>
                          </a:lnTo>
                          <a:lnTo>
                            <a:pt x="16" y="18"/>
                          </a:lnTo>
                          <a:lnTo>
                            <a:pt x="22" y="25"/>
                          </a:lnTo>
                          <a:lnTo>
                            <a:pt x="27" y="32"/>
                          </a:lnTo>
                          <a:lnTo>
                            <a:pt x="32" y="38"/>
                          </a:lnTo>
                          <a:lnTo>
                            <a:pt x="37" y="45"/>
                          </a:lnTo>
                          <a:lnTo>
                            <a:pt x="42" y="51"/>
                          </a:lnTo>
                          <a:lnTo>
                            <a:pt x="42" y="2059"/>
                          </a:lnTo>
                          <a:lnTo>
                            <a:pt x="37" y="2066"/>
                          </a:lnTo>
                          <a:lnTo>
                            <a:pt x="32" y="2073"/>
                          </a:lnTo>
                          <a:lnTo>
                            <a:pt x="27" y="2080"/>
                          </a:lnTo>
                          <a:lnTo>
                            <a:pt x="22" y="2086"/>
                          </a:lnTo>
                          <a:lnTo>
                            <a:pt x="16" y="2093"/>
                          </a:lnTo>
                          <a:lnTo>
                            <a:pt x="11" y="2099"/>
                          </a:lnTo>
                          <a:lnTo>
                            <a:pt x="5" y="2105"/>
                          </a:lnTo>
                          <a:lnTo>
                            <a:pt x="0" y="211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25" name="Freeform 290"/>
                    <p:cNvSpPr>
                      <a:spLocks/>
                    </p:cNvSpPr>
                    <p:nvPr/>
                  </p:nvSpPr>
                  <p:spPr bwMode="auto">
                    <a:xfrm>
                      <a:off x="5187" y="841"/>
                      <a:ext cx="2" cy="98"/>
                    </a:xfrm>
                    <a:custGeom>
                      <a:avLst/>
                      <a:gdLst>
                        <a:gd name="T0" fmla="*/ 0 w 42"/>
                        <a:gd name="T1" fmla="*/ 0 h 2062"/>
                        <a:gd name="T2" fmla="*/ 0 w 42"/>
                        <a:gd name="T3" fmla="*/ 0 h 2062"/>
                        <a:gd name="T4" fmla="*/ 0 w 42"/>
                        <a:gd name="T5" fmla="*/ 0 h 2062"/>
                        <a:gd name="T6" fmla="*/ 0 w 42"/>
                        <a:gd name="T7" fmla="*/ 0 h 2062"/>
                        <a:gd name="T8" fmla="*/ 0 w 42"/>
                        <a:gd name="T9" fmla="*/ 0 h 2062"/>
                        <a:gd name="T10" fmla="*/ 0 w 42"/>
                        <a:gd name="T11" fmla="*/ 0 h 2062"/>
                        <a:gd name="T12" fmla="*/ 0 w 42"/>
                        <a:gd name="T13" fmla="*/ 0 h 2062"/>
                        <a:gd name="T14" fmla="*/ 0 w 42"/>
                        <a:gd name="T15" fmla="*/ 0 h 2062"/>
                        <a:gd name="T16" fmla="*/ 0 w 42"/>
                        <a:gd name="T17" fmla="*/ 0 h 2062"/>
                        <a:gd name="T18" fmla="*/ 0 w 42"/>
                        <a:gd name="T19" fmla="*/ 0 h 2062"/>
                        <a:gd name="T20" fmla="*/ 0 w 42"/>
                        <a:gd name="T21" fmla="*/ 0 h 2062"/>
                        <a:gd name="T22" fmla="*/ 0 w 42"/>
                        <a:gd name="T23" fmla="*/ 0 h 2062"/>
                        <a:gd name="T24" fmla="*/ 0 w 42"/>
                        <a:gd name="T25" fmla="*/ 0 h 2062"/>
                        <a:gd name="T26" fmla="*/ 0 w 42"/>
                        <a:gd name="T27" fmla="*/ 0 h 2062"/>
                        <a:gd name="T28" fmla="*/ 0 w 42"/>
                        <a:gd name="T29" fmla="*/ 0 h 2062"/>
                        <a:gd name="T30" fmla="*/ 0 w 42"/>
                        <a:gd name="T31" fmla="*/ 0 h 2062"/>
                        <a:gd name="T32" fmla="*/ 0 w 42"/>
                        <a:gd name="T33" fmla="*/ 0 h 2062"/>
                        <a:gd name="T34" fmla="*/ 0 w 42"/>
                        <a:gd name="T35" fmla="*/ 0 h 2062"/>
                        <a:gd name="T36" fmla="*/ 0 w 42"/>
                        <a:gd name="T37" fmla="*/ 0 h 20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062"/>
                        <a:gd name="T59" fmla="*/ 42 w 42"/>
                        <a:gd name="T60" fmla="*/ 2062 h 20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062">
                          <a:moveTo>
                            <a:pt x="0" y="2062"/>
                          </a:moveTo>
                          <a:lnTo>
                            <a:pt x="0" y="0"/>
                          </a:lnTo>
                          <a:lnTo>
                            <a:pt x="5" y="7"/>
                          </a:lnTo>
                          <a:lnTo>
                            <a:pt x="11" y="13"/>
                          </a:lnTo>
                          <a:lnTo>
                            <a:pt x="16" y="20"/>
                          </a:lnTo>
                          <a:lnTo>
                            <a:pt x="21" y="27"/>
                          </a:lnTo>
                          <a:lnTo>
                            <a:pt x="27" y="35"/>
                          </a:lnTo>
                          <a:lnTo>
                            <a:pt x="32" y="42"/>
                          </a:lnTo>
                          <a:lnTo>
                            <a:pt x="37" y="49"/>
                          </a:lnTo>
                          <a:lnTo>
                            <a:pt x="42" y="57"/>
                          </a:lnTo>
                          <a:lnTo>
                            <a:pt x="42" y="2004"/>
                          </a:lnTo>
                          <a:lnTo>
                            <a:pt x="37" y="2011"/>
                          </a:lnTo>
                          <a:lnTo>
                            <a:pt x="32" y="2019"/>
                          </a:lnTo>
                          <a:lnTo>
                            <a:pt x="27" y="2027"/>
                          </a:lnTo>
                          <a:lnTo>
                            <a:pt x="21" y="2034"/>
                          </a:lnTo>
                          <a:lnTo>
                            <a:pt x="16" y="2041"/>
                          </a:lnTo>
                          <a:lnTo>
                            <a:pt x="11" y="2048"/>
                          </a:lnTo>
                          <a:lnTo>
                            <a:pt x="5" y="2055"/>
                          </a:lnTo>
                          <a:lnTo>
                            <a:pt x="0" y="2062"/>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26" name="Freeform 291"/>
                    <p:cNvSpPr>
                      <a:spLocks/>
                    </p:cNvSpPr>
                    <p:nvPr/>
                  </p:nvSpPr>
                  <p:spPr bwMode="auto">
                    <a:xfrm>
                      <a:off x="5188" y="842"/>
                      <a:ext cx="2" cy="96"/>
                    </a:xfrm>
                    <a:custGeom>
                      <a:avLst/>
                      <a:gdLst>
                        <a:gd name="T0" fmla="*/ 0 w 42"/>
                        <a:gd name="T1" fmla="*/ 0 h 2008"/>
                        <a:gd name="T2" fmla="*/ 0 w 42"/>
                        <a:gd name="T3" fmla="*/ 0 h 2008"/>
                        <a:gd name="T4" fmla="*/ 0 w 42"/>
                        <a:gd name="T5" fmla="*/ 0 h 2008"/>
                        <a:gd name="T6" fmla="*/ 0 w 42"/>
                        <a:gd name="T7" fmla="*/ 0 h 2008"/>
                        <a:gd name="T8" fmla="*/ 0 w 42"/>
                        <a:gd name="T9" fmla="*/ 0 h 2008"/>
                        <a:gd name="T10" fmla="*/ 0 w 42"/>
                        <a:gd name="T11" fmla="*/ 0 h 2008"/>
                        <a:gd name="T12" fmla="*/ 0 w 42"/>
                        <a:gd name="T13" fmla="*/ 0 h 2008"/>
                        <a:gd name="T14" fmla="*/ 0 w 42"/>
                        <a:gd name="T15" fmla="*/ 0 h 2008"/>
                        <a:gd name="T16" fmla="*/ 0 w 42"/>
                        <a:gd name="T17" fmla="*/ 0 h 2008"/>
                        <a:gd name="T18" fmla="*/ 0 w 42"/>
                        <a:gd name="T19" fmla="*/ 0 h 2008"/>
                        <a:gd name="T20" fmla="*/ 0 w 42"/>
                        <a:gd name="T21" fmla="*/ 0 h 2008"/>
                        <a:gd name="T22" fmla="*/ 0 w 42"/>
                        <a:gd name="T23" fmla="*/ 0 h 2008"/>
                        <a:gd name="T24" fmla="*/ 0 w 42"/>
                        <a:gd name="T25" fmla="*/ 0 h 2008"/>
                        <a:gd name="T26" fmla="*/ 0 w 42"/>
                        <a:gd name="T27" fmla="*/ 0 h 2008"/>
                        <a:gd name="T28" fmla="*/ 0 w 42"/>
                        <a:gd name="T29" fmla="*/ 0 h 2008"/>
                        <a:gd name="T30" fmla="*/ 0 w 42"/>
                        <a:gd name="T31" fmla="*/ 0 h 2008"/>
                        <a:gd name="T32" fmla="*/ 0 w 42"/>
                        <a:gd name="T33" fmla="*/ 0 h 2008"/>
                        <a:gd name="T34" fmla="*/ 0 w 42"/>
                        <a:gd name="T35" fmla="*/ 0 h 2008"/>
                        <a:gd name="T36" fmla="*/ 0 w 42"/>
                        <a:gd name="T37" fmla="*/ 0 h 20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008"/>
                        <a:gd name="T59" fmla="*/ 42 w 42"/>
                        <a:gd name="T60" fmla="*/ 2008 h 20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008">
                          <a:moveTo>
                            <a:pt x="0" y="2008"/>
                          </a:moveTo>
                          <a:lnTo>
                            <a:pt x="0" y="0"/>
                          </a:lnTo>
                          <a:lnTo>
                            <a:pt x="6" y="9"/>
                          </a:lnTo>
                          <a:lnTo>
                            <a:pt x="11" y="16"/>
                          </a:lnTo>
                          <a:lnTo>
                            <a:pt x="16" y="24"/>
                          </a:lnTo>
                          <a:lnTo>
                            <a:pt x="21" y="31"/>
                          </a:lnTo>
                          <a:lnTo>
                            <a:pt x="26" y="40"/>
                          </a:lnTo>
                          <a:lnTo>
                            <a:pt x="31" y="48"/>
                          </a:lnTo>
                          <a:lnTo>
                            <a:pt x="37" y="56"/>
                          </a:lnTo>
                          <a:lnTo>
                            <a:pt x="42" y="65"/>
                          </a:lnTo>
                          <a:lnTo>
                            <a:pt x="42" y="1944"/>
                          </a:lnTo>
                          <a:lnTo>
                            <a:pt x="37" y="1952"/>
                          </a:lnTo>
                          <a:lnTo>
                            <a:pt x="31" y="1961"/>
                          </a:lnTo>
                          <a:lnTo>
                            <a:pt x="26" y="1969"/>
                          </a:lnTo>
                          <a:lnTo>
                            <a:pt x="21" y="1977"/>
                          </a:lnTo>
                          <a:lnTo>
                            <a:pt x="16" y="1985"/>
                          </a:lnTo>
                          <a:lnTo>
                            <a:pt x="11" y="1993"/>
                          </a:lnTo>
                          <a:lnTo>
                            <a:pt x="6" y="2001"/>
                          </a:lnTo>
                          <a:lnTo>
                            <a:pt x="0" y="2008"/>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27" name="Freeform 292"/>
                    <p:cNvSpPr>
                      <a:spLocks/>
                    </p:cNvSpPr>
                    <p:nvPr/>
                  </p:nvSpPr>
                  <p:spPr bwMode="auto">
                    <a:xfrm>
                      <a:off x="5189" y="844"/>
                      <a:ext cx="2" cy="93"/>
                    </a:xfrm>
                    <a:custGeom>
                      <a:avLst/>
                      <a:gdLst>
                        <a:gd name="T0" fmla="*/ 0 w 42"/>
                        <a:gd name="T1" fmla="*/ 0 h 1947"/>
                        <a:gd name="T2" fmla="*/ 0 w 42"/>
                        <a:gd name="T3" fmla="*/ 0 h 1947"/>
                        <a:gd name="T4" fmla="*/ 0 w 42"/>
                        <a:gd name="T5" fmla="*/ 0 h 1947"/>
                        <a:gd name="T6" fmla="*/ 0 w 42"/>
                        <a:gd name="T7" fmla="*/ 0 h 1947"/>
                        <a:gd name="T8" fmla="*/ 0 w 42"/>
                        <a:gd name="T9" fmla="*/ 0 h 1947"/>
                        <a:gd name="T10" fmla="*/ 0 w 42"/>
                        <a:gd name="T11" fmla="*/ 0 h 1947"/>
                        <a:gd name="T12" fmla="*/ 0 w 42"/>
                        <a:gd name="T13" fmla="*/ 0 h 1947"/>
                        <a:gd name="T14" fmla="*/ 0 w 42"/>
                        <a:gd name="T15" fmla="*/ 0 h 1947"/>
                        <a:gd name="T16" fmla="*/ 0 w 42"/>
                        <a:gd name="T17" fmla="*/ 0 h 1947"/>
                        <a:gd name="T18" fmla="*/ 0 w 42"/>
                        <a:gd name="T19" fmla="*/ 0 h 1947"/>
                        <a:gd name="T20" fmla="*/ 0 w 42"/>
                        <a:gd name="T21" fmla="*/ 0 h 1947"/>
                        <a:gd name="T22" fmla="*/ 0 w 42"/>
                        <a:gd name="T23" fmla="*/ 0 h 1947"/>
                        <a:gd name="T24" fmla="*/ 0 w 42"/>
                        <a:gd name="T25" fmla="*/ 0 h 1947"/>
                        <a:gd name="T26" fmla="*/ 0 w 42"/>
                        <a:gd name="T27" fmla="*/ 0 h 1947"/>
                        <a:gd name="T28" fmla="*/ 0 w 42"/>
                        <a:gd name="T29" fmla="*/ 0 h 1947"/>
                        <a:gd name="T30" fmla="*/ 0 w 42"/>
                        <a:gd name="T31" fmla="*/ 0 h 1947"/>
                        <a:gd name="T32" fmla="*/ 0 w 42"/>
                        <a:gd name="T33" fmla="*/ 0 h 1947"/>
                        <a:gd name="T34" fmla="*/ 0 w 42"/>
                        <a:gd name="T35" fmla="*/ 0 h 1947"/>
                        <a:gd name="T36" fmla="*/ 0 w 42"/>
                        <a:gd name="T37" fmla="*/ 0 h 19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947"/>
                        <a:gd name="T59" fmla="*/ 42 w 42"/>
                        <a:gd name="T60" fmla="*/ 1947 h 19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947">
                          <a:moveTo>
                            <a:pt x="0" y="1947"/>
                          </a:moveTo>
                          <a:lnTo>
                            <a:pt x="0" y="0"/>
                          </a:lnTo>
                          <a:lnTo>
                            <a:pt x="5" y="9"/>
                          </a:lnTo>
                          <a:lnTo>
                            <a:pt x="10" y="17"/>
                          </a:lnTo>
                          <a:lnTo>
                            <a:pt x="17" y="26"/>
                          </a:lnTo>
                          <a:lnTo>
                            <a:pt x="22" y="34"/>
                          </a:lnTo>
                          <a:lnTo>
                            <a:pt x="27" y="44"/>
                          </a:lnTo>
                          <a:lnTo>
                            <a:pt x="32" y="53"/>
                          </a:lnTo>
                          <a:lnTo>
                            <a:pt x="37" y="62"/>
                          </a:lnTo>
                          <a:lnTo>
                            <a:pt x="42" y="72"/>
                          </a:lnTo>
                          <a:lnTo>
                            <a:pt x="42" y="1876"/>
                          </a:lnTo>
                          <a:lnTo>
                            <a:pt x="37" y="1885"/>
                          </a:lnTo>
                          <a:lnTo>
                            <a:pt x="32" y="1894"/>
                          </a:lnTo>
                          <a:lnTo>
                            <a:pt x="27" y="1904"/>
                          </a:lnTo>
                          <a:lnTo>
                            <a:pt x="22" y="1912"/>
                          </a:lnTo>
                          <a:lnTo>
                            <a:pt x="17" y="1921"/>
                          </a:lnTo>
                          <a:lnTo>
                            <a:pt x="10" y="1929"/>
                          </a:lnTo>
                          <a:lnTo>
                            <a:pt x="5" y="1939"/>
                          </a:lnTo>
                          <a:lnTo>
                            <a:pt x="0" y="1947"/>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28" name="Freeform 293"/>
                    <p:cNvSpPr>
                      <a:spLocks/>
                    </p:cNvSpPr>
                    <p:nvPr/>
                  </p:nvSpPr>
                  <p:spPr bwMode="auto">
                    <a:xfrm>
                      <a:off x="5190" y="845"/>
                      <a:ext cx="2" cy="90"/>
                    </a:xfrm>
                    <a:custGeom>
                      <a:avLst/>
                      <a:gdLst>
                        <a:gd name="T0" fmla="*/ 0 w 42"/>
                        <a:gd name="T1" fmla="*/ 0 h 1879"/>
                        <a:gd name="T2" fmla="*/ 0 w 42"/>
                        <a:gd name="T3" fmla="*/ 0 h 1879"/>
                        <a:gd name="T4" fmla="*/ 0 w 42"/>
                        <a:gd name="T5" fmla="*/ 0 h 1879"/>
                        <a:gd name="T6" fmla="*/ 0 w 42"/>
                        <a:gd name="T7" fmla="*/ 0 h 1879"/>
                        <a:gd name="T8" fmla="*/ 0 w 42"/>
                        <a:gd name="T9" fmla="*/ 0 h 1879"/>
                        <a:gd name="T10" fmla="*/ 0 w 42"/>
                        <a:gd name="T11" fmla="*/ 0 h 1879"/>
                        <a:gd name="T12" fmla="*/ 0 w 42"/>
                        <a:gd name="T13" fmla="*/ 0 h 1879"/>
                        <a:gd name="T14" fmla="*/ 0 w 42"/>
                        <a:gd name="T15" fmla="*/ 0 h 1879"/>
                        <a:gd name="T16" fmla="*/ 0 w 42"/>
                        <a:gd name="T17" fmla="*/ 0 h 1879"/>
                        <a:gd name="T18" fmla="*/ 0 w 42"/>
                        <a:gd name="T19" fmla="*/ 0 h 1879"/>
                        <a:gd name="T20" fmla="*/ 0 w 42"/>
                        <a:gd name="T21" fmla="*/ 0 h 1879"/>
                        <a:gd name="T22" fmla="*/ 0 w 42"/>
                        <a:gd name="T23" fmla="*/ 0 h 1879"/>
                        <a:gd name="T24" fmla="*/ 0 w 42"/>
                        <a:gd name="T25" fmla="*/ 0 h 1879"/>
                        <a:gd name="T26" fmla="*/ 0 w 42"/>
                        <a:gd name="T27" fmla="*/ 0 h 1879"/>
                        <a:gd name="T28" fmla="*/ 0 w 42"/>
                        <a:gd name="T29" fmla="*/ 0 h 1879"/>
                        <a:gd name="T30" fmla="*/ 0 w 42"/>
                        <a:gd name="T31" fmla="*/ 0 h 1879"/>
                        <a:gd name="T32" fmla="*/ 0 w 42"/>
                        <a:gd name="T33" fmla="*/ 0 h 1879"/>
                        <a:gd name="T34" fmla="*/ 0 w 42"/>
                        <a:gd name="T35" fmla="*/ 0 h 1879"/>
                        <a:gd name="T36" fmla="*/ 0 w 42"/>
                        <a:gd name="T37" fmla="*/ 0 h 18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879"/>
                        <a:gd name="T59" fmla="*/ 42 w 42"/>
                        <a:gd name="T60" fmla="*/ 1879 h 18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879">
                          <a:moveTo>
                            <a:pt x="0" y="1879"/>
                          </a:moveTo>
                          <a:lnTo>
                            <a:pt x="0" y="0"/>
                          </a:lnTo>
                          <a:lnTo>
                            <a:pt x="6" y="10"/>
                          </a:lnTo>
                          <a:lnTo>
                            <a:pt x="11" y="19"/>
                          </a:lnTo>
                          <a:lnTo>
                            <a:pt x="16" y="28"/>
                          </a:lnTo>
                          <a:lnTo>
                            <a:pt x="21" y="39"/>
                          </a:lnTo>
                          <a:lnTo>
                            <a:pt x="26" y="48"/>
                          </a:lnTo>
                          <a:lnTo>
                            <a:pt x="32" y="58"/>
                          </a:lnTo>
                          <a:lnTo>
                            <a:pt x="37" y="68"/>
                          </a:lnTo>
                          <a:lnTo>
                            <a:pt x="42" y="79"/>
                          </a:lnTo>
                          <a:lnTo>
                            <a:pt x="42" y="1801"/>
                          </a:lnTo>
                          <a:lnTo>
                            <a:pt x="37" y="1811"/>
                          </a:lnTo>
                          <a:lnTo>
                            <a:pt x="32" y="1821"/>
                          </a:lnTo>
                          <a:lnTo>
                            <a:pt x="26" y="1832"/>
                          </a:lnTo>
                          <a:lnTo>
                            <a:pt x="21" y="1841"/>
                          </a:lnTo>
                          <a:lnTo>
                            <a:pt x="16" y="1851"/>
                          </a:lnTo>
                          <a:lnTo>
                            <a:pt x="11" y="1860"/>
                          </a:lnTo>
                          <a:lnTo>
                            <a:pt x="6" y="1870"/>
                          </a:lnTo>
                          <a:lnTo>
                            <a:pt x="0" y="1879"/>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29" name="Freeform 294"/>
                    <p:cNvSpPr>
                      <a:spLocks/>
                    </p:cNvSpPr>
                    <p:nvPr/>
                  </p:nvSpPr>
                  <p:spPr bwMode="auto">
                    <a:xfrm>
                      <a:off x="5191" y="847"/>
                      <a:ext cx="2" cy="86"/>
                    </a:xfrm>
                    <a:custGeom>
                      <a:avLst/>
                      <a:gdLst>
                        <a:gd name="T0" fmla="*/ 0 w 42"/>
                        <a:gd name="T1" fmla="*/ 0 h 1804"/>
                        <a:gd name="T2" fmla="*/ 0 w 42"/>
                        <a:gd name="T3" fmla="*/ 0 h 1804"/>
                        <a:gd name="T4" fmla="*/ 0 w 42"/>
                        <a:gd name="T5" fmla="*/ 0 h 1804"/>
                        <a:gd name="T6" fmla="*/ 0 w 42"/>
                        <a:gd name="T7" fmla="*/ 0 h 1804"/>
                        <a:gd name="T8" fmla="*/ 0 w 42"/>
                        <a:gd name="T9" fmla="*/ 0 h 1804"/>
                        <a:gd name="T10" fmla="*/ 0 w 42"/>
                        <a:gd name="T11" fmla="*/ 0 h 1804"/>
                        <a:gd name="T12" fmla="*/ 0 w 42"/>
                        <a:gd name="T13" fmla="*/ 0 h 1804"/>
                        <a:gd name="T14" fmla="*/ 0 w 42"/>
                        <a:gd name="T15" fmla="*/ 0 h 1804"/>
                        <a:gd name="T16" fmla="*/ 0 w 42"/>
                        <a:gd name="T17" fmla="*/ 0 h 1804"/>
                        <a:gd name="T18" fmla="*/ 0 w 42"/>
                        <a:gd name="T19" fmla="*/ 0 h 1804"/>
                        <a:gd name="T20" fmla="*/ 0 w 42"/>
                        <a:gd name="T21" fmla="*/ 0 h 1804"/>
                        <a:gd name="T22" fmla="*/ 0 w 42"/>
                        <a:gd name="T23" fmla="*/ 0 h 1804"/>
                        <a:gd name="T24" fmla="*/ 0 w 42"/>
                        <a:gd name="T25" fmla="*/ 0 h 1804"/>
                        <a:gd name="T26" fmla="*/ 0 w 42"/>
                        <a:gd name="T27" fmla="*/ 0 h 1804"/>
                        <a:gd name="T28" fmla="*/ 0 w 42"/>
                        <a:gd name="T29" fmla="*/ 0 h 1804"/>
                        <a:gd name="T30" fmla="*/ 0 w 42"/>
                        <a:gd name="T31" fmla="*/ 0 h 1804"/>
                        <a:gd name="T32" fmla="*/ 0 w 42"/>
                        <a:gd name="T33" fmla="*/ 0 h 1804"/>
                        <a:gd name="T34" fmla="*/ 0 w 42"/>
                        <a:gd name="T35" fmla="*/ 0 h 1804"/>
                        <a:gd name="T36" fmla="*/ 0 w 42"/>
                        <a:gd name="T37" fmla="*/ 0 h 18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804"/>
                        <a:gd name="T59" fmla="*/ 42 w 42"/>
                        <a:gd name="T60" fmla="*/ 1804 h 18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804">
                          <a:moveTo>
                            <a:pt x="0" y="1804"/>
                          </a:moveTo>
                          <a:lnTo>
                            <a:pt x="0" y="0"/>
                          </a:lnTo>
                          <a:lnTo>
                            <a:pt x="5" y="10"/>
                          </a:lnTo>
                          <a:lnTo>
                            <a:pt x="11" y="20"/>
                          </a:lnTo>
                          <a:lnTo>
                            <a:pt x="16" y="30"/>
                          </a:lnTo>
                          <a:lnTo>
                            <a:pt x="22" y="42"/>
                          </a:lnTo>
                          <a:lnTo>
                            <a:pt x="27" y="53"/>
                          </a:lnTo>
                          <a:lnTo>
                            <a:pt x="32" y="64"/>
                          </a:lnTo>
                          <a:lnTo>
                            <a:pt x="37" y="76"/>
                          </a:lnTo>
                          <a:lnTo>
                            <a:pt x="42" y="87"/>
                          </a:lnTo>
                          <a:lnTo>
                            <a:pt x="42" y="1716"/>
                          </a:lnTo>
                          <a:lnTo>
                            <a:pt x="37" y="1727"/>
                          </a:lnTo>
                          <a:lnTo>
                            <a:pt x="32" y="1739"/>
                          </a:lnTo>
                          <a:lnTo>
                            <a:pt x="27" y="1750"/>
                          </a:lnTo>
                          <a:lnTo>
                            <a:pt x="22" y="1762"/>
                          </a:lnTo>
                          <a:lnTo>
                            <a:pt x="16" y="1772"/>
                          </a:lnTo>
                          <a:lnTo>
                            <a:pt x="11" y="1783"/>
                          </a:lnTo>
                          <a:lnTo>
                            <a:pt x="5" y="1794"/>
                          </a:lnTo>
                          <a:lnTo>
                            <a:pt x="0" y="1804"/>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30" name="Freeform 295"/>
                    <p:cNvSpPr>
                      <a:spLocks/>
                    </p:cNvSpPr>
                    <p:nvPr/>
                  </p:nvSpPr>
                  <p:spPr bwMode="auto">
                    <a:xfrm>
                      <a:off x="5192" y="849"/>
                      <a:ext cx="2" cy="82"/>
                    </a:xfrm>
                    <a:custGeom>
                      <a:avLst/>
                      <a:gdLst>
                        <a:gd name="T0" fmla="*/ 0 w 42"/>
                        <a:gd name="T1" fmla="*/ 0 h 1722"/>
                        <a:gd name="T2" fmla="*/ 0 w 42"/>
                        <a:gd name="T3" fmla="*/ 0 h 1722"/>
                        <a:gd name="T4" fmla="*/ 0 w 42"/>
                        <a:gd name="T5" fmla="*/ 0 h 1722"/>
                        <a:gd name="T6" fmla="*/ 0 w 42"/>
                        <a:gd name="T7" fmla="*/ 0 h 1722"/>
                        <a:gd name="T8" fmla="*/ 0 w 42"/>
                        <a:gd name="T9" fmla="*/ 0 h 1722"/>
                        <a:gd name="T10" fmla="*/ 0 w 42"/>
                        <a:gd name="T11" fmla="*/ 0 h 1722"/>
                        <a:gd name="T12" fmla="*/ 0 w 42"/>
                        <a:gd name="T13" fmla="*/ 0 h 1722"/>
                        <a:gd name="T14" fmla="*/ 0 w 42"/>
                        <a:gd name="T15" fmla="*/ 0 h 1722"/>
                        <a:gd name="T16" fmla="*/ 0 w 42"/>
                        <a:gd name="T17" fmla="*/ 0 h 1722"/>
                        <a:gd name="T18" fmla="*/ 0 w 42"/>
                        <a:gd name="T19" fmla="*/ 0 h 1722"/>
                        <a:gd name="T20" fmla="*/ 0 w 42"/>
                        <a:gd name="T21" fmla="*/ 0 h 1722"/>
                        <a:gd name="T22" fmla="*/ 0 w 42"/>
                        <a:gd name="T23" fmla="*/ 0 h 1722"/>
                        <a:gd name="T24" fmla="*/ 0 w 42"/>
                        <a:gd name="T25" fmla="*/ 0 h 1722"/>
                        <a:gd name="T26" fmla="*/ 0 w 42"/>
                        <a:gd name="T27" fmla="*/ 0 h 1722"/>
                        <a:gd name="T28" fmla="*/ 0 w 42"/>
                        <a:gd name="T29" fmla="*/ 0 h 1722"/>
                        <a:gd name="T30" fmla="*/ 0 w 42"/>
                        <a:gd name="T31" fmla="*/ 0 h 1722"/>
                        <a:gd name="T32" fmla="*/ 0 w 42"/>
                        <a:gd name="T33" fmla="*/ 0 h 1722"/>
                        <a:gd name="T34" fmla="*/ 0 w 42"/>
                        <a:gd name="T35" fmla="*/ 0 h 1722"/>
                        <a:gd name="T36" fmla="*/ 0 w 42"/>
                        <a:gd name="T37" fmla="*/ 0 h 17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722"/>
                        <a:gd name="T59" fmla="*/ 42 w 42"/>
                        <a:gd name="T60" fmla="*/ 1722 h 17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722">
                          <a:moveTo>
                            <a:pt x="0" y="1722"/>
                          </a:moveTo>
                          <a:lnTo>
                            <a:pt x="0" y="0"/>
                          </a:lnTo>
                          <a:lnTo>
                            <a:pt x="5" y="11"/>
                          </a:lnTo>
                          <a:lnTo>
                            <a:pt x="11" y="23"/>
                          </a:lnTo>
                          <a:lnTo>
                            <a:pt x="16" y="35"/>
                          </a:lnTo>
                          <a:lnTo>
                            <a:pt x="22" y="47"/>
                          </a:lnTo>
                          <a:lnTo>
                            <a:pt x="27" y="60"/>
                          </a:lnTo>
                          <a:lnTo>
                            <a:pt x="32" y="72"/>
                          </a:lnTo>
                          <a:lnTo>
                            <a:pt x="37" y="85"/>
                          </a:lnTo>
                          <a:lnTo>
                            <a:pt x="42" y="98"/>
                          </a:lnTo>
                          <a:lnTo>
                            <a:pt x="42" y="1624"/>
                          </a:lnTo>
                          <a:lnTo>
                            <a:pt x="37" y="1636"/>
                          </a:lnTo>
                          <a:lnTo>
                            <a:pt x="32" y="1648"/>
                          </a:lnTo>
                          <a:lnTo>
                            <a:pt x="27" y="1662"/>
                          </a:lnTo>
                          <a:lnTo>
                            <a:pt x="22" y="1674"/>
                          </a:lnTo>
                          <a:lnTo>
                            <a:pt x="16" y="1685"/>
                          </a:lnTo>
                          <a:lnTo>
                            <a:pt x="11" y="1698"/>
                          </a:lnTo>
                          <a:lnTo>
                            <a:pt x="5" y="1709"/>
                          </a:lnTo>
                          <a:lnTo>
                            <a:pt x="0" y="1722"/>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31" name="Freeform 296"/>
                    <p:cNvSpPr>
                      <a:spLocks/>
                    </p:cNvSpPr>
                    <p:nvPr/>
                  </p:nvSpPr>
                  <p:spPr bwMode="auto">
                    <a:xfrm>
                      <a:off x="5193" y="851"/>
                      <a:ext cx="2" cy="78"/>
                    </a:xfrm>
                    <a:custGeom>
                      <a:avLst/>
                      <a:gdLst>
                        <a:gd name="T0" fmla="*/ 0 w 42"/>
                        <a:gd name="T1" fmla="*/ 0 h 1629"/>
                        <a:gd name="T2" fmla="*/ 0 w 42"/>
                        <a:gd name="T3" fmla="*/ 0 h 1629"/>
                        <a:gd name="T4" fmla="*/ 0 w 42"/>
                        <a:gd name="T5" fmla="*/ 0 h 1629"/>
                        <a:gd name="T6" fmla="*/ 0 w 42"/>
                        <a:gd name="T7" fmla="*/ 0 h 1629"/>
                        <a:gd name="T8" fmla="*/ 0 w 42"/>
                        <a:gd name="T9" fmla="*/ 0 h 1629"/>
                        <a:gd name="T10" fmla="*/ 0 w 42"/>
                        <a:gd name="T11" fmla="*/ 0 h 1629"/>
                        <a:gd name="T12" fmla="*/ 0 w 42"/>
                        <a:gd name="T13" fmla="*/ 0 h 1629"/>
                        <a:gd name="T14" fmla="*/ 0 w 42"/>
                        <a:gd name="T15" fmla="*/ 0 h 1629"/>
                        <a:gd name="T16" fmla="*/ 0 w 42"/>
                        <a:gd name="T17" fmla="*/ 0 h 1629"/>
                        <a:gd name="T18" fmla="*/ 0 w 42"/>
                        <a:gd name="T19" fmla="*/ 0 h 1629"/>
                        <a:gd name="T20" fmla="*/ 0 w 42"/>
                        <a:gd name="T21" fmla="*/ 0 h 1629"/>
                        <a:gd name="T22" fmla="*/ 0 w 42"/>
                        <a:gd name="T23" fmla="*/ 0 h 1629"/>
                        <a:gd name="T24" fmla="*/ 0 w 42"/>
                        <a:gd name="T25" fmla="*/ 0 h 1629"/>
                        <a:gd name="T26" fmla="*/ 0 w 42"/>
                        <a:gd name="T27" fmla="*/ 0 h 1629"/>
                        <a:gd name="T28" fmla="*/ 0 w 42"/>
                        <a:gd name="T29" fmla="*/ 0 h 1629"/>
                        <a:gd name="T30" fmla="*/ 0 w 42"/>
                        <a:gd name="T31" fmla="*/ 0 h 1629"/>
                        <a:gd name="T32" fmla="*/ 0 w 42"/>
                        <a:gd name="T33" fmla="*/ 0 h 1629"/>
                        <a:gd name="T34" fmla="*/ 0 w 42"/>
                        <a:gd name="T35" fmla="*/ 0 h 1629"/>
                        <a:gd name="T36" fmla="*/ 0 w 42"/>
                        <a:gd name="T37" fmla="*/ 0 h 16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629"/>
                        <a:gd name="T59" fmla="*/ 42 w 42"/>
                        <a:gd name="T60" fmla="*/ 1629 h 16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629">
                          <a:moveTo>
                            <a:pt x="0" y="1629"/>
                          </a:moveTo>
                          <a:lnTo>
                            <a:pt x="0" y="0"/>
                          </a:lnTo>
                          <a:lnTo>
                            <a:pt x="6" y="13"/>
                          </a:lnTo>
                          <a:lnTo>
                            <a:pt x="11" y="26"/>
                          </a:lnTo>
                          <a:lnTo>
                            <a:pt x="16" y="40"/>
                          </a:lnTo>
                          <a:lnTo>
                            <a:pt x="21" y="54"/>
                          </a:lnTo>
                          <a:lnTo>
                            <a:pt x="27" y="67"/>
                          </a:lnTo>
                          <a:lnTo>
                            <a:pt x="31" y="82"/>
                          </a:lnTo>
                          <a:lnTo>
                            <a:pt x="37" y="96"/>
                          </a:lnTo>
                          <a:lnTo>
                            <a:pt x="42" y="111"/>
                          </a:lnTo>
                          <a:lnTo>
                            <a:pt x="42" y="1519"/>
                          </a:lnTo>
                          <a:lnTo>
                            <a:pt x="37" y="1533"/>
                          </a:lnTo>
                          <a:lnTo>
                            <a:pt x="31" y="1548"/>
                          </a:lnTo>
                          <a:lnTo>
                            <a:pt x="27" y="1561"/>
                          </a:lnTo>
                          <a:lnTo>
                            <a:pt x="21" y="1575"/>
                          </a:lnTo>
                          <a:lnTo>
                            <a:pt x="16" y="1589"/>
                          </a:lnTo>
                          <a:lnTo>
                            <a:pt x="11" y="1602"/>
                          </a:lnTo>
                          <a:lnTo>
                            <a:pt x="6" y="1616"/>
                          </a:lnTo>
                          <a:lnTo>
                            <a:pt x="0" y="1629"/>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32" name="Freeform 297"/>
                    <p:cNvSpPr>
                      <a:spLocks/>
                    </p:cNvSpPr>
                    <p:nvPr/>
                  </p:nvSpPr>
                  <p:spPr bwMode="auto">
                    <a:xfrm>
                      <a:off x="5194" y="854"/>
                      <a:ext cx="2" cy="73"/>
                    </a:xfrm>
                    <a:custGeom>
                      <a:avLst/>
                      <a:gdLst>
                        <a:gd name="T0" fmla="*/ 0 w 41"/>
                        <a:gd name="T1" fmla="*/ 0 h 1526"/>
                        <a:gd name="T2" fmla="*/ 0 w 41"/>
                        <a:gd name="T3" fmla="*/ 0 h 1526"/>
                        <a:gd name="T4" fmla="*/ 0 w 41"/>
                        <a:gd name="T5" fmla="*/ 0 h 1526"/>
                        <a:gd name="T6" fmla="*/ 0 w 41"/>
                        <a:gd name="T7" fmla="*/ 0 h 1526"/>
                        <a:gd name="T8" fmla="*/ 0 w 41"/>
                        <a:gd name="T9" fmla="*/ 0 h 1526"/>
                        <a:gd name="T10" fmla="*/ 0 w 41"/>
                        <a:gd name="T11" fmla="*/ 0 h 1526"/>
                        <a:gd name="T12" fmla="*/ 0 w 41"/>
                        <a:gd name="T13" fmla="*/ 0 h 1526"/>
                        <a:gd name="T14" fmla="*/ 0 w 41"/>
                        <a:gd name="T15" fmla="*/ 0 h 1526"/>
                        <a:gd name="T16" fmla="*/ 0 w 41"/>
                        <a:gd name="T17" fmla="*/ 0 h 1526"/>
                        <a:gd name="T18" fmla="*/ 0 w 41"/>
                        <a:gd name="T19" fmla="*/ 0 h 1526"/>
                        <a:gd name="T20" fmla="*/ 0 w 41"/>
                        <a:gd name="T21" fmla="*/ 0 h 1526"/>
                        <a:gd name="T22" fmla="*/ 0 w 41"/>
                        <a:gd name="T23" fmla="*/ 0 h 1526"/>
                        <a:gd name="T24" fmla="*/ 0 w 41"/>
                        <a:gd name="T25" fmla="*/ 0 h 1526"/>
                        <a:gd name="T26" fmla="*/ 0 w 41"/>
                        <a:gd name="T27" fmla="*/ 0 h 1526"/>
                        <a:gd name="T28" fmla="*/ 0 w 41"/>
                        <a:gd name="T29" fmla="*/ 0 h 1526"/>
                        <a:gd name="T30" fmla="*/ 0 w 41"/>
                        <a:gd name="T31" fmla="*/ 0 h 1526"/>
                        <a:gd name="T32" fmla="*/ 0 w 41"/>
                        <a:gd name="T33" fmla="*/ 0 h 1526"/>
                        <a:gd name="T34" fmla="*/ 0 w 41"/>
                        <a:gd name="T35" fmla="*/ 0 h 1526"/>
                        <a:gd name="T36" fmla="*/ 0 w 41"/>
                        <a:gd name="T37" fmla="*/ 0 h 15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1526"/>
                        <a:gd name="T59" fmla="*/ 41 w 41"/>
                        <a:gd name="T60" fmla="*/ 1526 h 15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1526">
                          <a:moveTo>
                            <a:pt x="0" y="1526"/>
                          </a:moveTo>
                          <a:lnTo>
                            <a:pt x="0" y="0"/>
                          </a:lnTo>
                          <a:lnTo>
                            <a:pt x="5" y="15"/>
                          </a:lnTo>
                          <a:lnTo>
                            <a:pt x="11" y="30"/>
                          </a:lnTo>
                          <a:lnTo>
                            <a:pt x="17" y="45"/>
                          </a:lnTo>
                          <a:lnTo>
                            <a:pt x="22" y="61"/>
                          </a:lnTo>
                          <a:lnTo>
                            <a:pt x="27" y="77"/>
                          </a:lnTo>
                          <a:lnTo>
                            <a:pt x="32" y="93"/>
                          </a:lnTo>
                          <a:lnTo>
                            <a:pt x="37" y="109"/>
                          </a:lnTo>
                          <a:lnTo>
                            <a:pt x="41" y="126"/>
                          </a:lnTo>
                          <a:lnTo>
                            <a:pt x="41" y="1400"/>
                          </a:lnTo>
                          <a:lnTo>
                            <a:pt x="37" y="1416"/>
                          </a:lnTo>
                          <a:lnTo>
                            <a:pt x="32" y="1432"/>
                          </a:lnTo>
                          <a:lnTo>
                            <a:pt x="27" y="1448"/>
                          </a:lnTo>
                          <a:lnTo>
                            <a:pt x="22" y="1464"/>
                          </a:lnTo>
                          <a:lnTo>
                            <a:pt x="17" y="1479"/>
                          </a:lnTo>
                          <a:lnTo>
                            <a:pt x="11" y="1495"/>
                          </a:lnTo>
                          <a:lnTo>
                            <a:pt x="5" y="1510"/>
                          </a:lnTo>
                          <a:lnTo>
                            <a:pt x="0" y="1526"/>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33" name="Freeform 298"/>
                    <p:cNvSpPr>
                      <a:spLocks/>
                    </p:cNvSpPr>
                    <p:nvPr/>
                  </p:nvSpPr>
                  <p:spPr bwMode="auto">
                    <a:xfrm>
                      <a:off x="5195" y="857"/>
                      <a:ext cx="2" cy="67"/>
                    </a:xfrm>
                    <a:custGeom>
                      <a:avLst/>
                      <a:gdLst>
                        <a:gd name="T0" fmla="*/ 0 w 42"/>
                        <a:gd name="T1" fmla="*/ 0 h 1408"/>
                        <a:gd name="T2" fmla="*/ 0 w 42"/>
                        <a:gd name="T3" fmla="*/ 0 h 1408"/>
                        <a:gd name="T4" fmla="*/ 0 w 42"/>
                        <a:gd name="T5" fmla="*/ 0 h 1408"/>
                        <a:gd name="T6" fmla="*/ 0 w 42"/>
                        <a:gd name="T7" fmla="*/ 0 h 1408"/>
                        <a:gd name="T8" fmla="*/ 0 w 42"/>
                        <a:gd name="T9" fmla="*/ 0 h 1408"/>
                        <a:gd name="T10" fmla="*/ 0 w 42"/>
                        <a:gd name="T11" fmla="*/ 0 h 1408"/>
                        <a:gd name="T12" fmla="*/ 0 w 42"/>
                        <a:gd name="T13" fmla="*/ 0 h 1408"/>
                        <a:gd name="T14" fmla="*/ 0 w 42"/>
                        <a:gd name="T15" fmla="*/ 0 h 1408"/>
                        <a:gd name="T16" fmla="*/ 0 w 42"/>
                        <a:gd name="T17" fmla="*/ 0 h 1408"/>
                        <a:gd name="T18" fmla="*/ 0 w 42"/>
                        <a:gd name="T19" fmla="*/ 0 h 1408"/>
                        <a:gd name="T20" fmla="*/ 0 w 42"/>
                        <a:gd name="T21" fmla="*/ 0 h 1408"/>
                        <a:gd name="T22" fmla="*/ 0 w 42"/>
                        <a:gd name="T23" fmla="*/ 0 h 1408"/>
                        <a:gd name="T24" fmla="*/ 0 w 42"/>
                        <a:gd name="T25" fmla="*/ 0 h 1408"/>
                        <a:gd name="T26" fmla="*/ 0 w 42"/>
                        <a:gd name="T27" fmla="*/ 0 h 1408"/>
                        <a:gd name="T28" fmla="*/ 0 w 42"/>
                        <a:gd name="T29" fmla="*/ 0 h 1408"/>
                        <a:gd name="T30" fmla="*/ 0 w 42"/>
                        <a:gd name="T31" fmla="*/ 0 h 1408"/>
                        <a:gd name="T32" fmla="*/ 0 w 42"/>
                        <a:gd name="T33" fmla="*/ 0 h 1408"/>
                        <a:gd name="T34" fmla="*/ 0 w 42"/>
                        <a:gd name="T35" fmla="*/ 0 h 1408"/>
                        <a:gd name="T36" fmla="*/ 0 w 42"/>
                        <a:gd name="T37" fmla="*/ 0 h 14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408"/>
                        <a:gd name="T59" fmla="*/ 42 w 42"/>
                        <a:gd name="T60" fmla="*/ 1408 h 14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408">
                          <a:moveTo>
                            <a:pt x="0" y="1408"/>
                          </a:moveTo>
                          <a:lnTo>
                            <a:pt x="0" y="0"/>
                          </a:lnTo>
                          <a:lnTo>
                            <a:pt x="6" y="17"/>
                          </a:lnTo>
                          <a:lnTo>
                            <a:pt x="11" y="35"/>
                          </a:lnTo>
                          <a:lnTo>
                            <a:pt x="16" y="52"/>
                          </a:lnTo>
                          <a:lnTo>
                            <a:pt x="22" y="71"/>
                          </a:lnTo>
                          <a:lnTo>
                            <a:pt x="28" y="89"/>
                          </a:lnTo>
                          <a:lnTo>
                            <a:pt x="33" y="108"/>
                          </a:lnTo>
                          <a:lnTo>
                            <a:pt x="37" y="126"/>
                          </a:lnTo>
                          <a:lnTo>
                            <a:pt x="42" y="146"/>
                          </a:lnTo>
                          <a:lnTo>
                            <a:pt x="42" y="1261"/>
                          </a:lnTo>
                          <a:lnTo>
                            <a:pt x="37" y="1280"/>
                          </a:lnTo>
                          <a:lnTo>
                            <a:pt x="33" y="1299"/>
                          </a:lnTo>
                          <a:lnTo>
                            <a:pt x="28" y="1318"/>
                          </a:lnTo>
                          <a:lnTo>
                            <a:pt x="22" y="1337"/>
                          </a:lnTo>
                          <a:lnTo>
                            <a:pt x="16" y="1354"/>
                          </a:lnTo>
                          <a:lnTo>
                            <a:pt x="11" y="1373"/>
                          </a:lnTo>
                          <a:lnTo>
                            <a:pt x="6" y="1390"/>
                          </a:lnTo>
                          <a:lnTo>
                            <a:pt x="0" y="140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34" name="Freeform 299"/>
                    <p:cNvSpPr>
                      <a:spLocks/>
                    </p:cNvSpPr>
                    <p:nvPr/>
                  </p:nvSpPr>
                  <p:spPr bwMode="auto">
                    <a:xfrm>
                      <a:off x="5196" y="860"/>
                      <a:ext cx="2" cy="61"/>
                    </a:xfrm>
                    <a:custGeom>
                      <a:avLst/>
                      <a:gdLst>
                        <a:gd name="T0" fmla="*/ 0 w 43"/>
                        <a:gd name="T1" fmla="*/ 0 h 1274"/>
                        <a:gd name="T2" fmla="*/ 0 w 43"/>
                        <a:gd name="T3" fmla="*/ 0 h 1274"/>
                        <a:gd name="T4" fmla="*/ 0 w 43"/>
                        <a:gd name="T5" fmla="*/ 0 h 1274"/>
                        <a:gd name="T6" fmla="*/ 0 w 43"/>
                        <a:gd name="T7" fmla="*/ 0 h 1274"/>
                        <a:gd name="T8" fmla="*/ 0 w 43"/>
                        <a:gd name="T9" fmla="*/ 0 h 1274"/>
                        <a:gd name="T10" fmla="*/ 0 w 43"/>
                        <a:gd name="T11" fmla="*/ 0 h 1274"/>
                        <a:gd name="T12" fmla="*/ 0 w 43"/>
                        <a:gd name="T13" fmla="*/ 0 h 1274"/>
                        <a:gd name="T14" fmla="*/ 0 w 43"/>
                        <a:gd name="T15" fmla="*/ 0 h 1274"/>
                        <a:gd name="T16" fmla="*/ 0 w 43"/>
                        <a:gd name="T17" fmla="*/ 0 h 1274"/>
                        <a:gd name="T18" fmla="*/ 0 w 43"/>
                        <a:gd name="T19" fmla="*/ 0 h 1274"/>
                        <a:gd name="T20" fmla="*/ 0 w 43"/>
                        <a:gd name="T21" fmla="*/ 0 h 1274"/>
                        <a:gd name="T22" fmla="*/ 0 w 43"/>
                        <a:gd name="T23" fmla="*/ 0 h 1274"/>
                        <a:gd name="T24" fmla="*/ 0 w 43"/>
                        <a:gd name="T25" fmla="*/ 0 h 1274"/>
                        <a:gd name="T26" fmla="*/ 0 w 43"/>
                        <a:gd name="T27" fmla="*/ 0 h 1274"/>
                        <a:gd name="T28" fmla="*/ 0 w 43"/>
                        <a:gd name="T29" fmla="*/ 0 h 1274"/>
                        <a:gd name="T30" fmla="*/ 0 w 43"/>
                        <a:gd name="T31" fmla="*/ 0 h 1274"/>
                        <a:gd name="T32" fmla="*/ 0 w 43"/>
                        <a:gd name="T33" fmla="*/ 0 h 1274"/>
                        <a:gd name="T34" fmla="*/ 0 w 43"/>
                        <a:gd name="T35" fmla="*/ 0 h 1274"/>
                        <a:gd name="T36" fmla="*/ 0 w 43"/>
                        <a:gd name="T37" fmla="*/ 0 h 12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1274"/>
                        <a:gd name="T59" fmla="*/ 43 w 43"/>
                        <a:gd name="T60" fmla="*/ 1274 h 127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1274">
                          <a:moveTo>
                            <a:pt x="0" y="1274"/>
                          </a:moveTo>
                          <a:lnTo>
                            <a:pt x="0" y="0"/>
                          </a:lnTo>
                          <a:lnTo>
                            <a:pt x="6" y="21"/>
                          </a:lnTo>
                          <a:lnTo>
                            <a:pt x="13" y="42"/>
                          </a:lnTo>
                          <a:lnTo>
                            <a:pt x="18" y="64"/>
                          </a:lnTo>
                          <a:lnTo>
                            <a:pt x="23" y="85"/>
                          </a:lnTo>
                          <a:lnTo>
                            <a:pt x="28" y="108"/>
                          </a:lnTo>
                          <a:lnTo>
                            <a:pt x="33" y="131"/>
                          </a:lnTo>
                          <a:lnTo>
                            <a:pt x="38" y="153"/>
                          </a:lnTo>
                          <a:lnTo>
                            <a:pt x="43" y="176"/>
                          </a:lnTo>
                          <a:lnTo>
                            <a:pt x="43" y="1096"/>
                          </a:lnTo>
                          <a:lnTo>
                            <a:pt x="38" y="1120"/>
                          </a:lnTo>
                          <a:lnTo>
                            <a:pt x="33" y="1143"/>
                          </a:lnTo>
                          <a:lnTo>
                            <a:pt x="28" y="1165"/>
                          </a:lnTo>
                          <a:lnTo>
                            <a:pt x="23" y="1187"/>
                          </a:lnTo>
                          <a:lnTo>
                            <a:pt x="18" y="1209"/>
                          </a:lnTo>
                          <a:lnTo>
                            <a:pt x="13" y="1230"/>
                          </a:lnTo>
                          <a:lnTo>
                            <a:pt x="6" y="1252"/>
                          </a:lnTo>
                          <a:lnTo>
                            <a:pt x="0" y="1274"/>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35" name="Freeform 300"/>
                    <p:cNvSpPr>
                      <a:spLocks/>
                    </p:cNvSpPr>
                    <p:nvPr/>
                  </p:nvSpPr>
                  <p:spPr bwMode="auto">
                    <a:xfrm>
                      <a:off x="5197" y="864"/>
                      <a:ext cx="2" cy="53"/>
                    </a:xfrm>
                    <a:custGeom>
                      <a:avLst/>
                      <a:gdLst>
                        <a:gd name="T0" fmla="*/ 0 w 42"/>
                        <a:gd name="T1" fmla="*/ 0 h 1115"/>
                        <a:gd name="T2" fmla="*/ 0 w 42"/>
                        <a:gd name="T3" fmla="*/ 0 h 1115"/>
                        <a:gd name="T4" fmla="*/ 0 w 42"/>
                        <a:gd name="T5" fmla="*/ 0 h 1115"/>
                        <a:gd name="T6" fmla="*/ 0 w 42"/>
                        <a:gd name="T7" fmla="*/ 0 h 1115"/>
                        <a:gd name="T8" fmla="*/ 0 w 42"/>
                        <a:gd name="T9" fmla="*/ 0 h 1115"/>
                        <a:gd name="T10" fmla="*/ 0 w 42"/>
                        <a:gd name="T11" fmla="*/ 0 h 1115"/>
                        <a:gd name="T12" fmla="*/ 0 w 42"/>
                        <a:gd name="T13" fmla="*/ 0 h 1115"/>
                        <a:gd name="T14" fmla="*/ 0 w 42"/>
                        <a:gd name="T15" fmla="*/ 0 h 1115"/>
                        <a:gd name="T16" fmla="*/ 0 w 42"/>
                        <a:gd name="T17" fmla="*/ 0 h 1115"/>
                        <a:gd name="T18" fmla="*/ 0 w 42"/>
                        <a:gd name="T19" fmla="*/ 0 h 1115"/>
                        <a:gd name="T20" fmla="*/ 0 w 42"/>
                        <a:gd name="T21" fmla="*/ 0 h 1115"/>
                        <a:gd name="T22" fmla="*/ 0 w 42"/>
                        <a:gd name="T23" fmla="*/ 0 h 1115"/>
                        <a:gd name="T24" fmla="*/ 0 w 42"/>
                        <a:gd name="T25" fmla="*/ 0 h 1115"/>
                        <a:gd name="T26" fmla="*/ 0 w 42"/>
                        <a:gd name="T27" fmla="*/ 0 h 1115"/>
                        <a:gd name="T28" fmla="*/ 0 w 42"/>
                        <a:gd name="T29" fmla="*/ 0 h 1115"/>
                        <a:gd name="T30" fmla="*/ 0 w 42"/>
                        <a:gd name="T31" fmla="*/ 0 h 1115"/>
                        <a:gd name="T32" fmla="*/ 0 w 42"/>
                        <a:gd name="T33" fmla="*/ 0 h 1115"/>
                        <a:gd name="T34" fmla="*/ 0 w 42"/>
                        <a:gd name="T35" fmla="*/ 0 h 1115"/>
                        <a:gd name="T36" fmla="*/ 0 w 42"/>
                        <a:gd name="T37" fmla="*/ 0 h 1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115"/>
                        <a:gd name="T59" fmla="*/ 42 w 42"/>
                        <a:gd name="T60" fmla="*/ 1115 h 1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115">
                          <a:moveTo>
                            <a:pt x="0" y="1115"/>
                          </a:moveTo>
                          <a:lnTo>
                            <a:pt x="0" y="0"/>
                          </a:lnTo>
                          <a:lnTo>
                            <a:pt x="6" y="27"/>
                          </a:lnTo>
                          <a:lnTo>
                            <a:pt x="12" y="55"/>
                          </a:lnTo>
                          <a:lnTo>
                            <a:pt x="17" y="83"/>
                          </a:lnTo>
                          <a:lnTo>
                            <a:pt x="24" y="111"/>
                          </a:lnTo>
                          <a:lnTo>
                            <a:pt x="29" y="140"/>
                          </a:lnTo>
                          <a:lnTo>
                            <a:pt x="33" y="169"/>
                          </a:lnTo>
                          <a:lnTo>
                            <a:pt x="38" y="198"/>
                          </a:lnTo>
                          <a:lnTo>
                            <a:pt x="42" y="228"/>
                          </a:lnTo>
                          <a:lnTo>
                            <a:pt x="42" y="886"/>
                          </a:lnTo>
                          <a:lnTo>
                            <a:pt x="38" y="916"/>
                          </a:lnTo>
                          <a:lnTo>
                            <a:pt x="33" y="946"/>
                          </a:lnTo>
                          <a:lnTo>
                            <a:pt x="29" y="975"/>
                          </a:lnTo>
                          <a:lnTo>
                            <a:pt x="24" y="1004"/>
                          </a:lnTo>
                          <a:lnTo>
                            <a:pt x="17" y="1033"/>
                          </a:lnTo>
                          <a:lnTo>
                            <a:pt x="12" y="1061"/>
                          </a:lnTo>
                          <a:lnTo>
                            <a:pt x="6" y="1087"/>
                          </a:lnTo>
                          <a:lnTo>
                            <a:pt x="0" y="1115"/>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36" name="Freeform 301"/>
                    <p:cNvSpPr>
                      <a:spLocks/>
                    </p:cNvSpPr>
                    <p:nvPr/>
                  </p:nvSpPr>
                  <p:spPr bwMode="auto">
                    <a:xfrm>
                      <a:off x="5198" y="868"/>
                      <a:ext cx="2" cy="44"/>
                    </a:xfrm>
                    <a:custGeom>
                      <a:avLst/>
                      <a:gdLst>
                        <a:gd name="T0" fmla="*/ 0 w 42"/>
                        <a:gd name="T1" fmla="*/ 0 h 920"/>
                        <a:gd name="T2" fmla="*/ 0 w 42"/>
                        <a:gd name="T3" fmla="*/ 0 h 920"/>
                        <a:gd name="T4" fmla="*/ 0 w 42"/>
                        <a:gd name="T5" fmla="*/ 0 h 920"/>
                        <a:gd name="T6" fmla="*/ 0 w 42"/>
                        <a:gd name="T7" fmla="*/ 0 h 920"/>
                        <a:gd name="T8" fmla="*/ 0 w 42"/>
                        <a:gd name="T9" fmla="*/ 0 h 920"/>
                        <a:gd name="T10" fmla="*/ 0 w 42"/>
                        <a:gd name="T11" fmla="*/ 0 h 920"/>
                        <a:gd name="T12" fmla="*/ 0 w 42"/>
                        <a:gd name="T13" fmla="*/ 0 h 920"/>
                        <a:gd name="T14" fmla="*/ 0 w 42"/>
                        <a:gd name="T15" fmla="*/ 0 h 920"/>
                        <a:gd name="T16" fmla="*/ 0 w 42"/>
                        <a:gd name="T17" fmla="*/ 0 h 920"/>
                        <a:gd name="T18" fmla="*/ 0 w 42"/>
                        <a:gd name="T19" fmla="*/ 0 h 920"/>
                        <a:gd name="T20" fmla="*/ 0 w 42"/>
                        <a:gd name="T21" fmla="*/ 0 h 920"/>
                        <a:gd name="T22" fmla="*/ 0 w 42"/>
                        <a:gd name="T23" fmla="*/ 0 h 920"/>
                        <a:gd name="T24" fmla="*/ 0 w 42"/>
                        <a:gd name="T25" fmla="*/ 0 h 920"/>
                        <a:gd name="T26" fmla="*/ 0 w 42"/>
                        <a:gd name="T27" fmla="*/ 0 h 920"/>
                        <a:gd name="T28" fmla="*/ 0 w 42"/>
                        <a:gd name="T29" fmla="*/ 0 h 920"/>
                        <a:gd name="T30" fmla="*/ 0 w 42"/>
                        <a:gd name="T31" fmla="*/ 0 h 920"/>
                        <a:gd name="T32" fmla="*/ 0 w 42"/>
                        <a:gd name="T33" fmla="*/ 0 h 920"/>
                        <a:gd name="T34" fmla="*/ 0 w 42"/>
                        <a:gd name="T35" fmla="*/ 0 h 920"/>
                        <a:gd name="T36" fmla="*/ 0 w 42"/>
                        <a:gd name="T37" fmla="*/ 0 h 9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920"/>
                        <a:gd name="T59" fmla="*/ 42 w 42"/>
                        <a:gd name="T60" fmla="*/ 920 h 9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920">
                          <a:moveTo>
                            <a:pt x="0" y="920"/>
                          </a:moveTo>
                          <a:lnTo>
                            <a:pt x="0" y="0"/>
                          </a:lnTo>
                          <a:lnTo>
                            <a:pt x="9" y="54"/>
                          </a:lnTo>
                          <a:lnTo>
                            <a:pt x="17" y="108"/>
                          </a:lnTo>
                          <a:lnTo>
                            <a:pt x="24" y="164"/>
                          </a:lnTo>
                          <a:lnTo>
                            <a:pt x="30" y="221"/>
                          </a:lnTo>
                          <a:lnTo>
                            <a:pt x="36" y="279"/>
                          </a:lnTo>
                          <a:lnTo>
                            <a:pt x="39" y="337"/>
                          </a:lnTo>
                          <a:lnTo>
                            <a:pt x="41" y="396"/>
                          </a:lnTo>
                          <a:lnTo>
                            <a:pt x="42" y="457"/>
                          </a:lnTo>
                          <a:lnTo>
                            <a:pt x="42" y="464"/>
                          </a:lnTo>
                          <a:lnTo>
                            <a:pt x="41" y="524"/>
                          </a:lnTo>
                          <a:lnTo>
                            <a:pt x="39" y="584"/>
                          </a:lnTo>
                          <a:lnTo>
                            <a:pt x="36" y="643"/>
                          </a:lnTo>
                          <a:lnTo>
                            <a:pt x="30" y="701"/>
                          </a:lnTo>
                          <a:lnTo>
                            <a:pt x="24" y="757"/>
                          </a:lnTo>
                          <a:lnTo>
                            <a:pt x="17" y="813"/>
                          </a:lnTo>
                          <a:lnTo>
                            <a:pt x="9" y="868"/>
                          </a:lnTo>
                          <a:lnTo>
                            <a:pt x="0" y="92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37" name="Freeform 302"/>
                    <p:cNvSpPr>
                      <a:spLocks/>
                    </p:cNvSpPr>
                    <p:nvPr/>
                  </p:nvSpPr>
                  <p:spPr bwMode="auto">
                    <a:xfrm>
                      <a:off x="5199" y="874"/>
                      <a:ext cx="1" cy="32"/>
                    </a:xfrm>
                    <a:custGeom>
                      <a:avLst/>
                      <a:gdLst>
                        <a:gd name="T0" fmla="*/ 0 w 21"/>
                        <a:gd name="T1" fmla="*/ 0 h 658"/>
                        <a:gd name="T2" fmla="*/ 0 w 21"/>
                        <a:gd name="T3" fmla="*/ 0 h 658"/>
                        <a:gd name="T4" fmla="*/ 0 w 21"/>
                        <a:gd name="T5" fmla="*/ 0 h 658"/>
                        <a:gd name="T6" fmla="*/ 0 w 21"/>
                        <a:gd name="T7" fmla="*/ 0 h 658"/>
                        <a:gd name="T8" fmla="*/ 0 w 21"/>
                        <a:gd name="T9" fmla="*/ 0 h 658"/>
                        <a:gd name="T10" fmla="*/ 0 w 21"/>
                        <a:gd name="T11" fmla="*/ 0 h 658"/>
                        <a:gd name="T12" fmla="*/ 0 w 21"/>
                        <a:gd name="T13" fmla="*/ 0 h 658"/>
                        <a:gd name="T14" fmla="*/ 0 w 21"/>
                        <a:gd name="T15" fmla="*/ 0 h 658"/>
                        <a:gd name="T16" fmla="*/ 0 w 21"/>
                        <a:gd name="T17" fmla="*/ 0 h 658"/>
                        <a:gd name="T18" fmla="*/ 0 w 21"/>
                        <a:gd name="T19" fmla="*/ 0 h 658"/>
                        <a:gd name="T20" fmla="*/ 0 w 21"/>
                        <a:gd name="T21" fmla="*/ 0 h 658"/>
                        <a:gd name="T22" fmla="*/ 0 w 21"/>
                        <a:gd name="T23" fmla="*/ 0 h 658"/>
                        <a:gd name="T24" fmla="*/ 0 w 21"/>
                        <a:gd name="T25" fmla="*/ 0 h 658"/>
                        <a:gd name="T26" fmla="*/ 0 w 21"/>
                        <a:gd name="T27" fmla="*/ 0 h 658"/>
                        <a:gd name="T28" fmla="*/ 0 w 21"/>
                        <a:gd name="T29" fmla="*/ 0 h 658"/>
                        <a:gd name="T30" fmla="*/ 0 w 21"/>
                        <a:gd name="T31" fmla="*/ 0 h 658"/>
                        <a:gd name="T32" fmla="*/ 0 w 21"/>
                        <a:gd name="T33" fmla="*/ 0 h 658"/>
                        <a:gd name="T34" fmla="*/ 0 w 21"/>
                        <a:gd name="T35" fmla="*/ 0 h 6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658"/>
                        <a:gd name="T56" fmla="*/ 21 w 21"/>
                        <a:gd name="T57" fmla="*/ 658 h 6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658">
                          <a:moveTo>
                            <a:pt x="0" y="658"/>
                          </a:moveTo>
                          <a:lnTo>
                            <a:pt x="0" y="0"/>
                          </a:lnTo>
                          <a:lnTo>
                            <a:pt x="4" y="40"/>
                          </a:lnTo>
                          <a:lnTo>
                            <a:pt x="8" y="79"/>
                          </a:lnTo>
                          <a:lnTo>
                            <a:pt x="13" y="121"/>
                          </a:lnTo>
                          <a:lnTo>
                            <a:pt x="16" y="161"/>
                          </a:lnTo>
                          <a:lnTo>
                            <a:pt x="18" y="202"/>
                          </a:lnTo>
                          <a:lnTo>
                            <a:pt x="20" y="245"/>
                          </a:lnTo>
                          <a:lnTo>
                            <a:pt x="21" y="287"/>
                          </a:lnTo>
                          <a:lnTo>
                            <a:pt x="21" y="329"/>
                          </a:lnTo>
                          <a:lnTo>
                            <a:pt x="21" y="372"/>
                          </a:lnTo>
                          <a:lnTo>
                            <a:pt x="20" y="415"/>
                          </a:lnTo>
                          <a:lnTo>
                            <a:pt x="18" y="456"/>
                          </a:lnTo>
                          <a:lnTo>
                            <a:pt x="16" y="497"/>
                          </a:lnTo>
                          <a:lnTo>
                            <a:pt x="13" y="539"/>
                          </a:lnTo>
                          <a:lnTo>
                            <a:pt x="8" y="579"/>
                          </a:lnTo>
                          <a:lnTo>
                            <a:pt x="4" y="619"/>
                          </a:lnTo>
                          <a:lnTo>
                            <a:pt x="0" y="6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38" name="Freeform 303"/>
                    <p:cNvSpPr>
                      <a:spLocks/>
                    </p:cNvSpPr>
                    <p:nvPr/>
                  </p:nvSpPr>
                  <p:spPr bwMode="auto">
                    <a:xfrm>
                      <a:off x="5200" y="890"/>
                      <a:ext cx="1" cy="1"/>
                    </a:xfrm>
                    <a:custGeom>
                      <a:avLst/>
                      <a:gdLst>
                        <a:gd name="T0" fmla="*/ 0 w 1"/>
                        <a:gd name="T1" fmla="*/ 0 h 7"/>
                        <a:gd name="T2" fmla="*/ 0 w 1"/>
                        <a:gd name="T3" fmla="*/ 0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7"/>
                          </a:moveTo>
                          <a:lnTo>
                            <a:pt x="0"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39" name="Freeform 304"/>
                    <p:cNvSpPr>
                      <a:spLocks/>
                    </p:cNvSpPr>
                    <p:nvPr/>
                  </p:nvSpPr>
                  <p:spPr bwMode="auto">
                    <a:xfrm>
                      <a:off x="5151" y="834"/>
                      <a:ext cx="49" cy="112"/>
                    </a:xfrm>
                    <a:custGeom>
                      <a:avLst/>
                      <a:gdLst>
                        <a:gd name="T0" fmla="*/ 0 w 1049"/>
                        <a:gd name="T1" fmla="*/ 0 h 2351"/>
                        <a:gd name="T2" fmla="*/ 0 w 1049"/>
                        <a:gd name="T3" fmla="*/ 0 h 2351"/>
                        <a:gd name="T4" fmla="*/ 0 w 1049"/>
                        <a:gd name="T5" fmla="*/ 0 h 2351"/>
                        <a:gd name="T6" fmla="*/ 0 w 1049"/>
                        <a:gd name="T7" fmla="*/ 0 h 2351"/>
                        <a:gd name="T8" fmla="*/ 0 w 1049"/>
                        <a:gd name="T9" fmla="*/ 0 h 2351"/>
                        <a:gd name="T10" fmla="*/ 0 w 1049"/>
                        <a:gd name="T11" fmla="*/ 0 h 2351"/>
                        <a:gd name="T12" fmla="*/ 0 w 1049"/>
                        <a:gd name="T13" fmla="*/ 0 h 2351"/>
                        <a:gd name="T14" fmla="*/ 0 w 1049"/>
                        <a:gd name="T15" fmla="*/ 0 h 2351"/>
                        <a:gd name="T16" fmla="*/ 0 w 1049"/>
                        <a:gd name="T17" fmla="*/ 0 h 2351"/>
                        <a:gd name="T18" fmla="*/ 0 w 1049"/>
                        <a:gd name="T19" fmla="*/ 0 h 2351"/>
                        <a:gd name="T20" fmla="*/ 0 w 1049"/>
                        <a:gd name="T21" fmla="*/ 0 h 2351"/>
                        <a:gd name="T22" fmla="*/ 0 w 1049"/>
                        <a:gd name="T23" fmla="*/ 0 h 2351"/>
                        <a:gd name="T24" fmla="*/ 0 w 1049"/>
                        <a:gd name="T25" fmla="*/ 0 h 2351"/>
                        <a:gd name="T26" fmla="*/ 0 w 1049"/>
                        <a:gd name="T27" fmla="*/ 0 h 2351"/>
                        <a:gd name="T28" fmla="*/ 0 w 1049"/>
                        <a:gd name="T29" fmla="*/ 0 h 2351"/>
                        <a:gd name="T30" fmla="*/ 0 w 1049"/>
                        <a:gd name="T31" fmla="*/ 0 h 2351"/>
                        <a:gd name="T32" fmla="*/ 0 w 1049"/>
                        <a:gd name="T33" fmla="*/ 0 h 2351"/>
                        <a:gd name="T34" fmla="*/ 0 w 1049"/>
                        <a:gd name="T35" fmla="*/ 0 h 2351"/>
                        <a:gd name="T36" fmla="*/ 0 w 1049"/>
                        <a:gd name="T37" fmla="*/ 0 h 2351"/>
                        <a:gd name="T38" fmla="*/ 0 w 1049"/>
                        <a:gd name="T39" fmla="*/ 0 h 2351"/>
                        <a:gd name="T40" fmla="*/ 0 w 1049"/>
                        <a:gd name="T41" fmla="*/ 0 h 2351"/>
                        <a:gd name="T42" fmla="*/ 0 w 1049"/>
                        <a:gd name="T43" fmla="*/ 0 h 2351"/>
                        <a:gd name="T44" fmla="*/ 0 w 1049"/>
                        <a:gd name="T45" fmla="*/ 0 h 2351"/>
                        <a:gd name="T46" fmla="*/ 0 w 1049"/>
                        <a:gd name="T47" fmla="*/ 0 h 2351"/>
                        <a:gd name="T48" fmla="*/ 0 w 1049"/>
                        <a:gd name="T49" fmla="*/ 0 h 2351"/>
                        <a:gd name="T50" fmla="*/ 0 w 1049"/>
                        <a:gd name="T51" fmla="*/ 0 h 2351"/>
                        <a:gd name="T52" fmla="*/ 0 w 1049"/>
                        <a:gd name="T53" fmla="*/ 0 h 2351"/>
                        <a:gd name="T54" fmla="*/ 0 w 1049"/>
                        <a:gd name="T55" fmla="*/ 0 h 2351"/>
                        <a:gd name="T56" fmla="*/ 0 w 1049"/>
                        <a:gd name="T57" fmla="*/ 0 h 2351"/>
                        <a:gd name="T58" fmla="*/ 0 w 1049"/>
                        <a:gd name="T59" fmla="*/ 0 h 2351"/>
                        <a:gd name="T60" fmla="*/ 0 w 1049"/>
                        <a:gd name="T61" fmla="*/ 0 h 2351"/>
                        <a:gd name="T62" fmla="*/ 0 w 1049"/>
                        <a:gd name="T63" fmla="*/ 0 h 2351"/>
                        <a:gd name="T64" fmla="*/ 0 w 1049"/>
                        <a:gd name="T65" fmla="*/ 0 h 2351"/>
                        <a:gd name="T66" fmla="*/ 0 w 1049"/>
                        <a:gd name="T67" fmla="*/ 0 h 2351"/>
                        <a:gd name="T68" fmla="*/ 0 w 1049"/>
                        <a:gd name="T69" fmla="*/ 0 h 2351"/>
                        <a:gd name="T70" fmla="*/ 0 w 1049"/>
                        <a:gd name="T71" fmla="*/ 0 h 2351"/>
                        <a:gd name="T72" fmla="*/ 0 w 1049"/>
                        <a:gd name="T73" fmla="*/ 0 h 2351"/>
                        <a:gd name="T74" fmla="*/ 0 w 1049"/>
                        <a:gd name="T75" fmla="*/ 0 h 2351"/>
                        <a:gd name="T76" fmla="*/ 0 w 1049"/>
                        <a:gd name="T77" fmla="*/ 0 h 2351"/>
                        <a:gd name="T78" fmla="*/ 0 w 1049"/>
                        <a:gd name="T79" fmla="*/ 0 h 2351"/>
                        <a:gd name="T80" fmla="*/ 0 w 1049"/>
                        <a:gd name="T81" fmla="*/ 0 h 2351"/>
                        <a:gd name="T82" fmla="*/ 0 w 1049"/>
                        <a:gd name="T83" fmla="*/ 0 h 2351"/>
                        <a:gd name="T84" fmla="*/ 0 w 1049"/>
                        <a:gd name="T85" fmla="*/ 0 h 23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9"/>
                        <a:gd name="T130" fmla="*/ 0 h 2351"/>
                        <a:gd name="T131" fmla="*/ 1049 w 1049"/>
                        <a:gd name="T132" fmla="*/ 2351 h 23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9" h="2351">
                          <a:moveTo>
                            <a:pt x="525" y="0"/>
                          </a:moveTo>
                          <a:lnTo>
                            <a:pt x="551" y="1"/>
                          </a:lnTo>
                          <a:lnTo>
                            <a:pt x="578" y="5"/>
                          </a:lnTo>
                          <a:lnTo>
                            <a:pt x="604" y="14"/>
                          </a:lnTo>
                          <a:lnTo>
                            <a:pt x="630" y="24"/>
                          </a:lnTo>
                          <a:lnTo>
                            <a:pt x="655" y="37"/>
                          </a:lnTo>
                          <a:lnTo>
                            <a:pt x="680" y="53"/>
                          </a:lnTo>
                          <a:lnTo>
                            <a:pt x="705" y="71"/>
                          </a:lnTo>
                          <a:lnTo>
                            <a:pt x="729" y="92"/>
                          </a:lnTo>
                          <a:lnTo>
                            <a:pt x="751" y="116"/>
                          </a:lnTo>
                          <a:lnTo>
                            <a:pt x="774" y="141"/>
                          </a:lnTo>
                          <a:lnTo>
                            <a:pt x="796" y="170"/>
                          </a:lnTo>
                          <a:lnTo>
                            <a:pt x="817" y="201"/>
                          </a:lnTo>
                          <a:lnTo>
                            <a:pt x="838" y="234"/>
                          </a:lnTo>
                          <a:lnTo>
                            <a:pt x="857" y="268"/>
                          </a:lnTo>
                          <a:lnTo>
                            <a:pt x="877" y="305"/>
                          </a:lnTo>
                          <a:lnTo>
                            <a:pt x="895" y="345"/>
                          </a:lnTo>
                          <a:lnTo>
                            <a:pt x="912" y="386"/>
                          </a:lnTo>
                          <a:lnTo>
                            <a:pt x="928" y="428"/>
                          </a:lnTo>
                          <a:lnTo>
                            <a:pt x="945" y="473"/>
                          </a:lnTo>
                          <a:lnTo>
                            <a:pt x="959" y="519"/>
                          </a:lnTo>
                          <a:lnTo>
                            <a:pt x="973" y="566"/>
                          </a:lnTo>
                          <a:lnTo>
                            <a:pt x="985" y="616"/>
                          </a:lnTo>
                          <a:lnTo>
                            <a:pt x="997" y="667"/>
                          </a:lnTo>
                          <a:lnTo>
                            <a:pt x="1008" y="718"/>
                          </a:lnTo>
                          <a:lnTo>
                            <a:pt x="1017" y="772"/>
                          </a:lnTo>
                          <a:lnTo>
                            <a:pt x="1025" y="826"/>
                          </a:lnTo>
                          <a:lnTo>
                            <a:pt x="1032" y="882"/>
                          </a:lnTo>
                          <a:lnTo>
                            <a:pt x="1038" y="939"/>
                          </a:lnTo>
                          <a:lnTo>
                            <a:pt x="1043" y="997"/>
                          </a:lnTo>
                          <a:lnTo>
                            <a:pt x="1046" y="1055"/>
                          </a:lnTo>
                          <a:lnTo>
                            <a:pt x="1048" y="1115"/>
                          </a:lnTo>
                          <a:lnTo>
                            <a:pt x="1049" y="1175"/>
                          </a:lnTo>
                          <a:lnTo>
                            <a:pt x="1048" y="1236"/>
                          </a:lnTo>
                          <a:lnTo>
                            <a:pt x="1046" y="1296"/>
                          </a:lnTo>
                          <a:lnTo>
                            <a:pt x="1043" y="1355"/>
                          </a:lnTo>
                          <a:lnTo>
                            <a:pt x="1038" y="1412"/>
                          </a:lnTo>
                          <a:lnTo>
                            <a:pt x="1032" y="1469"/>
                          </a:lnTo>
                          <a:lnTo>
                            <a:pt x="1025" y="1525"/>
                          </a:lnTo>
                          <a:lnTo>
                            <a:pt x="1017" y="1580"/>
                          </a:lnTo>
                          <a:lnTo>
                            <a:pt x="1008" y="1632"/>
                          </a:lnTo>
                          <a:lnTo>
                            <a:pt x="997" y="1685"/>
                          </a:lnTo>
                          <a:lnTo>
                            <a:pt x="985" y="1735"/>
                          </a:lnTo>
                          <a:lnTo>
                            <a:pt x="973" y="1785"/>
                          </a:lnTo>
                          <a:lnTo>
                            <a:pt x="959" y="1832"/>
                          </a:lnTo>
                          <a:lnTo>
                            <a:pt x="945" y="1879"/>
                          </a:lnTo>
                          <a:lnTo>
                            <a:pt x="928" y="1923"/>
                          </a:lnTo>
                          <a:lnTo>
                            <a:pt x="912" y="1965"/>
                          </a:lnTo>
                          <a:lnTo>
                            <a:pt x="895" y="2007"/>
                          </a:lnTo>
                          <a:lnTo>
                            <a:pt x="877" y="2045"/>
                          </a:lnTo>
                          <a:lnTo>
                            <a:pt x="857" y="2082"/>
                          </a:lnTo>
                          <a:lnTo>
                            <a:pt x="838" y="2117"/>
                          </a:lnTo>
                          <a:lnTo>
                            <a:pt x="817" y="2150"/>
                          </a:lnTo>
                          <a:lnTo>
                            <a:pt x="796" y="2181"/>
                          </a:lnTo>
                          <a:lnTo>
                            <a:pt x="774" y="2209"/>
                          </a:lnTo>
                          <a:lnTo>
                            <a:pt x="751" y="2235"/>
                          </a:lnTo>
                          <a:lnTo>
                            <a:pt x="729" y="2258"/>
                          </a:lnTo>
                          <a:lnTo>
                            <a:pt x="705" y="2280"/>
                          </a:lnTo>
                          <a:lnTo>
                            <a:pt x="680" y="2299"/>
                          </a:lnTo>
                          <a:lnTo>
                            <a:pt x="655" y="2314"/>
                          </a:lnTo>
                          <a:lnTo>
                            <a:pt x="630" y="2327"/>
                          </a:lnTo>
                          <a:lnTo>
                            <a:pt x="604" y="2338"/>
                          </a:lnTo>
                          <a:lnTo>
                            <a:pt x="578" y="2345"/>
                          </a:lnTo>
                          <a:lnTo>
                            <a:pt x="551" y="2350"/>
                          </a:lnTo>
                          <a:lnTo>
                            <a:pt x="525" y="2351"/>
                          </a:lnTo>
                          <a:lnTo>
                            <a:pt x="498" y="2350"/>
                          </a:lnTo>
                          <a:lnTo>
                            <a:pt x="471" y="2345"/>
                          </a:lnTo>
                          <a:lnTo>
                            <a:pt x="445" y="2338"/>
                          </a:lnTo>
                          <a:lnTo>
                            <a:pt x="420" y="2327"/>
                          </a:lnTo>
                          <a:lnTo>
                            <a:pt x="394" y="2314"/>
                          </a:lnTo>
                          <a:lnTo>
                            <a:pt x="369" y="2299"/>
                          </a:lnTo>
                          <a:lnTo>
                            <a:pt x="344" y="2280"/>
                          </a:lnTo>
                          <a:lnTo>
                            <a:pt x="321" y="2258"/>
                          </a:lnTo>
                          <a:lnTo>
                            <a:pt x="298" y="2235"/>
                          </a:lnTo>
                          <a:lnTo>
                            <a:pt x="275" y="2209"/>
                          </a:lnTo>
                          <a:lnTo>
                            <a:pt x="253" y="2181"/>
                          </a:lnTo>
                          <a:lnTo>
                            <a:pt x="232" y="2150"/>
                          </a:lnTo>
                          <a:lnTo>
                            <a:pt x="212" y="2117"/>
                          </a:lnTo>
                          <a:lnTo>
                            <a:pt x="191" y="2082"/>
                          </a:lnTo>
                          <a:lnTo>
                            <a:pt x="172" y="2045"/>
                          </a:lnTo>
                          <a:lnTo>
                            <a:pt x="154" y="2007"/>
                          </a:lnTo>
                          <a:lnTo>
                            <a:pt x="136" y="1965"/>
                          </a:lnTo>
                          <a:lnTo>
                            <a:pt x="120" y="1923"/>
                          </a:lnTo>
                          <a:lnTo>
                            <a:pt x="104" y="1879"/>
                          </a:lnTo>
                          <a:lnTo>
                            <a:pt x="90" y="1832"/>
                          </a:lnTo>
                          <a:lnTo>
                            <a:pt x="77" y="1785"/>
                          </a:lnTo>
                          <a:lnTo>
                            <a:pt x="64" y="1735"/>
                          </a:lnTo>
                          <a:lnTo>
                            <a:pt x="52" y="1685"/>
                          </a:lnTo>
                          <a:lnTo>
                            <a:pt x="42" y="1632"/>
                          </a:lnTo>
                          <a:lnTo>
                            <a:pt x="32" y="1580"/>
                          </a:lnTo>
                          <a:lnTo>
                            <a:pt x="24" y="1525"/>
                          </a:lnTo>
                          <a:lnTo>
                            <a:pt x="17" y="1469"/>
                          </a:lnTo>
                          <a:lnTo>
                            <a:pt x="11" y="1412"/>
                          </a:lnTo>
                          <a:lnTo>
                            <a:pt x="7" y="1355"/>
                          </a:lnTo>
                          <a:lnTo>
                            <a:pt x="4" y="1296"/>
                          </a:lnTo>
                          <a:lnTo>
                            <a:pt x="1" y="1236"/>
                          </a:lnTo>
                          <a:lnTo>
                            <a:pt x="0" y="1175"/>
                          </a:lnTo>
                          <a:lnTo>
                            <a:pt x="1" y="1115"/>
                          </a:lnTo>
                          <a:lnTo>
                            <a:pt x="4" y="1055"/>
                          </a:lnTo>
                          <a:lnTo>
                            <a:pt x="7" y="997"/>
                          </a:lnTo>
                          <a:lnTo>
                            <a:pt x="11" y="939"/>
                          </a:lnTo>
                          <a:lnTo>
                            <a:pt x="17" y="882"/>
                          </a:lnTo>
                          <a:lnTo>
                            <a:pt x="24" y="826"/>
                          </a:lnTo>
                          <a:lnTo>
                            <a:pt x="32" y="772"/>
                          </a:lnTo>
                          <a:lnTo>
                            <a:pt x="42" y="718"/>
                          </a:lnTo>
                          <a:lnTo>
                            <a:pt x="52" y="667"/>
                          </a:lnTo>
                          <a:lnTo>
                            <a:pt x="64" y="616"/>
                          </a:lnTo>
                          <a:lnTo>
                            <a:pt x="77" y="566"/>
                          </a:lnTo>
                          <a:lnTo>
                            <a:pt x="90" y="519"/>
                          </a:lnTo>
                          <a:lnTo>
                            <a:pt x="104" y="473"/>
                          </a:lnTo>
                          <a:lnTo>
                            <a:pt x="120" y="428"/>
                          </a:lnTo>
                          <a:lnTo>
                            <a:pt x="136" y="386"/>
                          </a:lnTo>
                          <a:lnTo>
                            <a:pt x="154" y="345"/>
                          </a:lnTo>
                          <a:lnTo>
                            <a:pt x="172" y="305"/>
                          </a:lnTo>
                          <a:lnTo>
                            <a:pt x="191" y="268"/>
                          </a:lnTo>
                          <a:lnTo>
                            <a:pt x="212" y="234"/>
                          </a:lnTo>
                          <a:lnTo>
                            <a:pt x="232" y="201"/>
                          </a:lnTo>
                          <a:lnTo>
                            <a:pt x="253" y="170"/>
                          </a:lnTo>
                          <a:lnTo>
                            <a:pt x="275" y="141"/>
                          </a:lnTo>
                          <a:lnTo>
                            <a:pt x="298" y="116"/>
                          </a:lnTo>
                          <a:lnTo>
                            <a:pt x="321" y="92"/>
                          </a:lnTo>
                          <a:lnTo>
                            <a:pt x="344" y="71"/>
                          </a:lnTo>
                          <a:lnTo>
                            <a:pt x="369" y="53"/>
                          </a:lnTo>
                          <a:lnTo>
                            <a:pt x="394" y="37"/>
                          </a:lnTo>
                          <a:lnTo>
                            <a:pt x="420" y="24"/>
                          </a:lnTo>
                          <a:lnTo>
                            <a:pt x="445" y="14"/>
                          </a:lnTo>
                          <a:lnTo>
                            <a:pt x="471" y="5"/>
                          </a:lnTo>
                          <a:lnTo>
                            <a:pt x="498" y="1"/>
                          </a:lnTo>
                          <a:lnTo>
                            <a:pt x="525"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340" name="Freeform 305"/>
                    <p:cNvSpPr>
                      <a:spLocks/>
                    </p:cNvSpPr>
                    <p:nvPr/>
                  </p:nvSpPr>
                  <p:spPr bwMode="auto">
                    <a:xfrm>
                      <a:off x="5139" y="898"/>
                      <a:ext cx="1" cy="18"/>
                    </a:xfrm>
                    <a:custGeom>
                      <a:avLst/>
                      <a:gdLst>
                        <a:gd name="T0" fmla="*/ 0 w 31"/>
                        <a:gd name="T1" fmla="*/ 0 h 370"/>
                        <a:gd name="T2" fmla="*/ 0 w 31"/>
                        <a:gd name="T3" fmla="*/ 0 h 370"/>
                        <a:gd name="T4" fmla="*/ 0 w 31"/>
                        <a:gd name="T5" fmla="*/ 0 h 370"/>
                        <a:gd name="T6" fmla="*/ 0 w 31"/>
                        <a:gd name="T7" fmla="*/ 0 h 370"/>
                        <a:gd name="T8" fmla="*/ 0 60000 65536"/>
                        <a:gd name="T9" fmla="*/ 0 60000 65536"/>
                        <a:gd name="T10" fmla="*/ 0 60000 65536"/>
                        <a:gd name="T11" fmla="*/ 0 60000 65536"/>
                        <a:gd name="T12" fmla="*/ 0 w 31"/>
                        <a:gd name="T13" fmla="*/ 0 h 370"/>
                        <a:gd name="T14" fmla="*/ 31 w 31"/>
                        <a:gd name="T15" fmla="*/ 370 h 370"/>
                      </a:gdLst>
                      <a:ahLst/>
                      <a:cxnLst>
                        <a:cxn ang="T8">
                          <a:pos x="T0" y="T1"/>
                        </a:cxn>
                        <a:cxn ang="T9">
                          <a:pos x="T2" y="T3"/>
                        </a:cxn>
                        <a:cxn ang="T10">
                          <a:pos x="T4" y="T5"/>
                        </a:cxn>
                        <a:cxn ang="T11">
                          <a:pos x="T6" y="T7"/>
                        </a:cxn>
                      </a:cxnLst>
                      <a:rect l="T12" t="T13" r="T14" b="T15"/>
                      <a:pathLst>
                        <a:path w="31" h="370">
                          <a:moveTo>
                            <a:pt x="31" y="0"/>
                          </a:moveTo>
                          <a:lnTo>
                            <a:pt x="31" y="370"/>
                          </a:lnTo>
                          <a:lnTo>
                            <a:pt x="0" y="83"/>
                          </a:lnTo>
                          <a:lnTo>
                            <a:pt x="31" y="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41" name="Freeform 306"/>
                    <p:cNvSpPr>
                      <a:spLocks/>
                    </p:cNvSpPr>
                    <p:nvPr/>
                  </p:nvSpPr>
                  <p:spPr bwMode="auto">
                    <a:xfrm>
                      <a:off x="5139" y="894"/>
                      <a:ext cx="3" cy="35"/>
                    </a:xfrm>
                    <a:custGeom>
                      <a:avLst/>
                      <a:gdLst>
                        <a:gd name="T0" fmla="*/ 0 w 61"/>
                        <a:gd name="T1" fmla="*/ 0 h 740"/>
                        <a:gd name="T2" fmla="*/ 0 w 61"/>
                        <a:gd name="T3" fmla="*/ 0 h 740"/>
                        <a:gd name="T4" fmla="*/ 0 w 61"/>
                        <a:gd name="T5" fmla="*/ 0 h 740"/>
                        <a:gd name="T6" fmla="*/ 0 w 61"/>
                        <a:gd name="T7" fmla="*/ 0 h 740"/>
                        <a:gd name="T8" fmla="*/ 0 60000 65536"/>
                        <a:gd name="T9" fmla="*/ 0 60000 65536"/>
                        <a:gd name="T10" fmla="*/ 0 60000 65536"/>
                        <a:gd name="T11" fmla="*/ 0 60000 65536"/>
                        <a:gd name="T12" fmla="*/ 0 w 61"/>
                        <a:gd name="T13" fmla="*/ 0 h 740"/>
                        <a:gd name="T14" fmla="*/ 61 w 61"/>
                        <a:gd name="T15" fmla="*/ 740 h 740"/>
                      </a:gdLst>
                      <a:ahLst/>
                      <a:cxnLst>
                        <a:cxn ang="T8">
                          <a:pos x="T0" y="T1"/>
                        </a:cxn>
                        <a:cxn ang="T9">
                          <a:pos x="T2" y="T3"/>
                        </a:cxn>
                        <a:cxn ang="T10">
                          <a:pos x="T4" y="T5"/>
                        </a:cxn>
                        <a:cxn ang="T11">
                          <a:pos x="T6" y="T7"/>
                        </a:cxn>
                      </a:cxnLst>
                      <a:rect l="T12" t="T13" r="T14" b="T15"/>
                      <a:pathLst>
                        <a:path w="61" h="740">
                          <a:moveTo>
                            <a:pt x="61" y="0"/>
                          </a:moveTo>
                          <a:lnTo>
                            <a:pt x="61" y="740"/>
                          </a:lnTo>
                          <a:lnTo>
                            <a:pt x="0" y="165"/>
                          </a:lnTo>
                          <a:lnTo>
                            <a:pt x="61" y="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42" name="Freeform 307"/>
                    <p:cNvSpPr>
                      <a:spLocks/>
                    </p:cNvSpPr>
                    <p:nvPr/>
                  </p:nvSpPr>
                  <p:spPr bwMode="auto">
                    <a:xfrm>
                      <a:off x="5140" y="890"/>
                      <a:ext cx="3" cy="53"/>
                    </a:xfrm>
                    <a:custGeom>
                      <a:avLst/>
                      <a:gdLst>
                        <a:gd name="T0" fmla="*/ 0 w 61"/>
                        <a:gd name="T1" fmla="*/ 0 h 1111"/>
                        <a:gd name="T2" fmla="*/ 0 w 61"/>
                        <a:gd name="T3" fmla="*/ 0 h 1111"/>
                        <a:gd name="T4" fmla="*/ 0 w 61"/>
                        <a:gd name="T5" fmla="*/ 0 h 1111"/>
                        <a:gd name="T6" fmla="*/ 0 w 61"/>
                        <a:gd name="T7" fmla="*/ 0 h 1111"/>
                        <a:gd name="T8" fmla="*/ 0 w 61"/>
                        <a:gd name="T9" fmla="*/ 0 h 1111"/>
                        <a:gd name="T10" fmla="*/ 0 w 61"/>
                        <a:gd name="T11" fmla="*/ 0 h 1111"/>
                        <a:gd name="T12" fmla="*/ 0 60000 65536"/>
                        <a:gd name="T13" fmla="*/ 0 60000 65536"/>
                        <a:gd name="T14" fmla="*/ 0 60000 65536"/>
                        <a:gd name="T15" fmla="*/ 0 60000 65536"/>
                        <a:gd name="T16" fmla="*/ 0 60000 65536"/>
                        <a:gd name="T17" fmla="*/ 0 60000 65536"/>
                        <a:gd name="T18" fmla="*/ 0 w 61"/>
                        <a:gd name="T19" fmla="*/ 0 h 1111"/>
                        <a:gd name="T20" fmla="*/ 61 w 61"/>
                        <a:gd name="T21" fmla="*/ 1111 h 1111"/>
                      </a:gdLst>
                      <a:ahLst/>
                      <a:cxnLst>
                        <a:cxn ang="T12">
                          <a:pos x="T0" y="T1"/>
                        </a:cxn>
                        <a:cxn ang="T13">
                          <a:pos x="T2" y="T3"/>
                        </a:cxn>
                        <a:cxn ang="T14">
                          <a:pos x="T4" y="T5"/>
                        </a:cxn>
                        <a:cxn ang="T15">
                          <a:pos x="T6" y="T7"/>
                        </a:cxn>
                        <a:cxn ang="T16">
                          <a:pos x="T8" y="T9"/>
                        </a:cxn>
                        <a:cxn ang="T17">
                          <a:pos x="T10" y="T11"/>
                        </a:cxn>
                      </a:cxnLst>
                      <a:rect l="T18" t="T19" r="T20" b="T21"/>
                      <a:pathLst>
                        <a:path w="61" h="1111">
                          <a:moveTo>
                            <a:pt x="0" y="535"/>
                          </a:moveTo>
                          <a:lnTo>
                            <a:pt x="0" y="165"/>
                          </a:lnTo>
                          <a:lnTo>
                            <a:pt x="61" y="0"/>
                          </a:lnTo>
                          <a:lnTo>
                            <a:pt x="61" y="1111"/>
                          </a:lnTo>
                          <a:lnTo>
                            <a:pt x="45" y="961"/>
                          </a:lnTo>
                          <a:lnTo>
                            <a:pt x="0" y="535"/>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43" name="Freeform 308"/>
                    <p:cNvSpPr>
                      <a:spLocks/>
                    </p:cNvSpPr>
                    <p:nvPr/>
                  </p:nvSpPr>
                  <p:spPr bwMode="auto">
                    <a:xfrm>
                      <a:off x="5142" y="886"/>
                      <a:ext cx="3" cy="71"/>
                    </a:xfrm>
                    <a:custGeom>
                      <a:avLst/>
                      <a:gdLst>
                        <a:gd name="T0" fmla="*/ 0 w 61"/>
                        <a:gd name="T1" fmla="*/ 0 h 1481"/>
                        <a:gd name="T2" fmla="*/ 0 w 61"/>
                        <a:gd name="T3" fmla="*/ 0 h 1481"/>
                        <a:gd name="T4" fmla="*/ 0 w 61"/>
                        <a:gd name="T5" fmla="*/ 0 h 1481"/>
                        <a:gd name="T6" fmla="*/ 0 w 61"/>
                        <a:gd name="T7" fmla="*/ 0 h 1481"/>
                        <a:gd name="T8" fmla="*/ 0 w 61"/>
                        <a:gd name="T9" fmla="*/ 0 h 1481"/>
                        <a:gd name="T10" fmla="*/ 0 w 61"/>
                        <a:gd name="T11" fmla="*/ 0 h 1481"/>
                        <a:gd name="T12" fmla="*/ 0 60000 65536"/>
                        <a:gd name="T13" fmla="*/ 0 60000 65536"/>
                        <a:gd name="T14" fmla="*/ 0 60000 65536"/>
                        <a:gd name="T15" fmla="*/ 0 60000 65536"/>
                        <a:gd name="T16" fmla="*/ 0 60000 65536"/>
                        <a:gd name="T17" fmla="*/ 0 60000 65536"/>
                        <a:gd name="T18" fmla="*/ 0 w 61"/>
                        <a:gd name="T19" fmla="*/ 0 h 1481"/>
                        <a:gd name="T20" fmla="*/ 61 w 61"/>
                        <a:gd name="T21" fmla="*/ 1481 h 1481"/>
                      </a:gdLst>
                      <a:ahLst/>
                      <a:cxnLst>
                        <a:cxn ang="T12">
                          <a:pos x="T0" y="T1"/>
                        </a:cxn>
                        <a:cxn ang="T13">
                          <a:pos x="T2" y="T3"/>
                        </a:cxn>
                        <a:cxn ang="T14">
                          <a:pos x="T4" y="T5"/>
                        </a:cxn>
                        <a:cxn ang="T15">
                          <a:pos x="T6" y="T7"/>
                        </a:cxn>
                        <a:cxn ang="T16">
                          <a:pos x="T8" y="T9"/>
                        </a:cxn>
                        <a:cxn ang="T17">
                          <a:pos x="T10" y="T11"/>
                        </a:cxn>
                      </a:cxnLst>
                      <a:rect l="T18" t="T19" r="T20" b="T21"/>
                      <a:pathLst>
                        <a:path w="61" h="1481">
                          <a:moveTo>
                            <a:pt x="0" y="905"/>
                          </a:moveTo>
                          <a:lnTo>
                            <a:pt x="0" y="165"/>
                          </a:lnTo>
                          <a:lnTo>
                            <a:pt x="61" y="0"/>
                          </a:lnTo>
                          <a:lnTo>
                            <a:pt x="61" y="1481"/>
                          </a:lnTo>
                          <a:lnTo>
                            <a:pt x="15" y="1043"/>
                          </a:lnTo>
                          <a:lnTo>
                            <a:pt x="0" y="905"/>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44" name="Freeform 309"/>
                    <p:cNvSpPr>
                      <a:spLocks/>
                    </p:cNvSpPr>
                    <p:nvPr/>
                  </p:nvSpPr>
                  <p:spPr bwMode="auto">
                    <a:xfrm>
                      <a:off x="5143" y="882"/>
                      <a:ext cx="3" cy="88"/>
                    </a:xfrm>
                    <a:custGeom>
                      <a:avLst/>
                      <a:gdLst>
                        <a:gd name="T0" fmla="*/ 0 w 61"/>
                        <a:gd name="T1" fmla="*/ 0 h 1839"/>
                        <a:gd name="T2" fmla="*/ 0 w 61"/>
                        <a:gd name="T3" fmla="*/ 0 h 1839"/>
                        <a:gd name="T4" fmla="*/ 0 w 61"/>
                        <a:gd name="T5" fmla="*/ 0 h 1839"/>
                        <a:gd name="T6" fmla="*/ 0 w 61"/>
                        <a:gd name="T7" fmla="*/ 0 h 1839"/>
                        <a:gd name="T8" fmla="*/ 0 w 61"/>
                        <a:gd name="T9" fmla="*/ 0 h 1839"/>
                        <a:gd name="T10" fmla="*/ 0 w 61"/>
                        <a:gd name="T11" fmla="*/ 0 h 1839"/>
                        <a:gd name="T12" fmla="*/ 0 60000 65536"/>
                        <a:gd name="T13" fmla="*/ 0 60000 65536"/>
                        <a:gd name="T14" fmla="*/ 0 60000 65536"/>
                        <a:gd name="T15" fmla="*/ 0 60000 65536"/>
                        <a:gd name="T16" fmla="*/ 0 60000 65536"/>
                        <a:gd name="T17" fmla="*/ 0 60000 65536"/>
                        <a:gd name="T18" fmla="*/ 0 w 61"/>
                        <a:gd name="T19" fmla="*/ 0 h 1839"/>
                        <a:gd name="T20" fmla="*/ 61 w 61"/>
                        <a:gd name="T21" fmla="*/ 1839 h 1839"/>
                      </a:gdLst>
                      <a:ahLst/>
                      <a:cxnLst>
                        <a:cxn ang="T12">
                          <a:pos x="T0" y="T1"/>
                        </a:cxn>
                        <a:cxn ang="T13">
                          <a:pos x="T2" y="T3"/>
                        </a:cxn>
                        <a:cxn ang="T14">
                          <a:pos x="T4" y="T5"/>
                        </a:cxn>
                        <a:cxn ang="T15">
                          <a:pos x="T6" y="T7"/>
                        </a:cxn>
                        <a:cxn ang="T16">
                          <a:pos x="T8" y="T9"/>
                        </a:cxn>
                        <a:cxn ang="T17">
                          <a:pos x="T10" y="T11"/>
                        </a:cxn>
                      </a:cxnLst>
                      <a:rect l="T18" t="T19" r="T20" b="T21"/>
                      <a:pathLst>
                        <a:path w="61" h="1839">
                          <a:moveTo>
                            <a:pt x="0" y="1276"/>
                          </a:moveTo>
                          <a:lnTo>
                            <a:pt x="0" y="165"/>
                          </a:lnTo>
                          <a:lnTo>
                            <a:pt x="61" y="0"/>
                          </a:lnTo>
                          <a:lnTo>
                            <a:pt x="61" y="1839"/>
                          </a:lnTo>
                          <a:lnTo>
                            <a:pt x="59" y="1837"/>
                          </a:lnTo>
                          <a:lnTo>
                            <a:pt x="0" y="1276"/>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45" name="Freeform 310"/>
                    <p:cNvSpPr>
                      <a:spLocks/>
                    </p:cNvSpPr>
                    <p:nvPr/>
                  </p:nvSpPr>
                  <p:spPr bwMode="auto">
                    <a:xfrm>
                      <a:off x="5145" y="878"/>
                      <a:ext cx="3" cy="93"/>
                    </a:xfrm>
                    <a:custGeom>
                      <a:avLst/>
                      <a:gdLst>
                        <a:gd name="T0" fmla="*/ 0 w 61"/>
                        <a:gd name="T1" fmla="*/ 0 h 1952"/>
                        <a:gd name="T2" fmla="*/ 0 w 61"/>
                        <a:gd name="T3" fmla="*/ 0 h 1952"/>
                        <a:gd name="T4" fmla="*/ 0 w 61"/>
                        <a:gd name="T5" fmla="*/ 0 h 1952"/>
                        <a:gd name="T6" fmla="*/ 0 w 61"/>
                        <a:gd name="T7" fmla="*/ 0 h 1952"/>
                        <a:gd name="T8" fmla="*/ 0 w 61"/>
                        <a:gd name="T9" fmla="*/ 0 h 1952"/>
                        <a:gd name="T10" fmla="*/ 0 w 61"/>
                        <a:gd name="T11" fmla="*/ 0 h 1952"/>
                        <a:gd name="T12" fmla="*/ 0 60000 65536"/>
                        <a:gd name="T13" fmla="*/ 0 60000 65536"/>
                        <a:gd name="T14" fmla="*/ 0 60000 65536"/>
                        <a:gd name="T15" fmla="*/ 0 60000 65536"/>
                        <a:gd name="T16" fmla="*/ 0 60000 65536"/>
                        <a:gd name="T17" fmla="*/ 0 60000 65536"/>
                        <a:gd name="T18" fmla="*/ 0 w 61"/>
                        <a:gd name="T19" fmla="*/ 0 h 1952"/>
                        <a:gd name="T20" fmla="*/ 61 w 61"/>
                        <a:gd name="T21" fmla="*/ 1952 h 1952"/>
                      </a:gdLst>
                      <a:ahLst/>
                      <a:cxnLst>
                        <a:cxn ang="T12">
                          <a:pos x="T0" y="T1"/>
                        </a:cxn>
                        <a:cxn ang="T13">
                          <a:pos x="T2" y="T3"/>
                        </a:cxn>
                        <a:cxn ang="T14">
                          <a:pos x="T4" y="T5"/>
                        </a:cxn>
                        <a:cxn ang="T15">
                          <a:pos x="T6" y="T7"/>
                        </a:cxn>
                        <a:cxn ang="T16">
                          <a:pos x="T8" y="T9"/>
                        </a:cxn>
                        <a:cxn ang="T17">
                          <a:pos x="T10" y="T11"/>
                        </a:cxn>
                      </a:cxnLst>
                      <a:rect l="T18" t="T19" r="T20" b="T21"/>
                      <a:pathLst>
                        <a:path w="61" h="1952">
                          <a:moveTo>
                            <a:pt x="0" y="1645"/>
                          </a:moveTo>
                          <a:lnTo>
                            <a:pt x="0" y="164"/>
                          </a:lnTo>
                          <a:lnTo>
                            <a:pt x="61" y="0"/>
                          </a:lnTo>
                          <a:lnTo>
                            <a:pt x="61" y="1952"/>
                          </a:lnTo>
                          <a:lnTo>
                            <a:pt x="29" y="1918"/>
                          </a:lnTo>
                          <a:lnTo>
                            <a:pt x="0" y="1645"/>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46" name="Freeform 311"/>
                    <p:cNvSpPr>
                      <a:spLocks/>
                    </p:cNvSpPr>
                    <p:nvPr/>
                  </p:nvSpPr>
                  <p:spPr bwMode="auto">
                    <a:xfrm>
                      <a:off x="5146" y="874"/>
                      <a:ext cx="3" cy="99"/>
                    </a:xfrm>
                    <a:custGeom>
                      <a:avLst/>
                      <a:gdLst>
                        <a:gd name="T0" fmla="*/ 0 w 61"/>
                        <a:gd name="T1" fmla="*/ 0 h 2066"/>
                        <a:gd name="T2" fmla="*/ 0 w 61"/>
                        <a:gd name="T3" fmla="*/ 0 h 2066"/>
                        <a:gd name="T4" fmla="*/ 0 w 61"/>
                        <a:gd name="T5" fmla="*/ 0 h 2066"/>
                        <a:gd name="T6" fmla="*/ 0 w 61"/>
                        <a:gd name="T7" fmla="*/ 0 h 2066"/>
                        <a:gd name="T8" fmla="*/ 0 w 61"/>
                        <a:gd name="T9" fmla="*/ 0 h 2066"/>
                        <a:gd name="T10" fmla="*/ 0 w 61"/>
                        <a:gd name="T11" fmla="*/ 0 h 2066"/>
                        <a:gd name="T12" fmla="*/ 0 60000 65536"/>
                        <a:gd name="T13" fmla="*/ 0 60000 65536"/>
                        <a:gd name="T14" fmla="*/ 0 60000 65536"/>
                        <a:gd name="T15" fmla="*/ 0 60000 65536"/>
                        <a:gd name="T16" fmla="*/ 0 60000 65536"/>
                        <a:gd name="T17" fmla="*/ 0 60000 65536"/>
                        <a:gd name="T18" fmla="*/ 0 w 61"/>
                        <a:gd name="T19" fmla="*/ 0 h 2066"/>
                        <a:gd name="T20" fmla="*/ 61 w 61"/>
                        <a:gd name="T21" fmla="*/ 2066 h 2066"/>
                      </a:gdLst>
                      <a:ahLst/>
                      <a:cxnLst>
                        <a:cxn ang="T12">
                          <a:pos x="T0" y="T1"/>
                        </a:cxn>
                        <a:cxn ang="T13">
                          <a:pos x="T2" y="T3"/>
                        </a:cxn>
                        <a:cxn ang="T14">
                          <a:pos x="T4" y="T5"/>
                        </a:cxn>
                        <a:cxn ang="T15">
                          <a:pos x="T6" y="T7"/>
                        </a:cxn>
                        <a:cxn ang="T16">
                          <a:pos x="T8" y="T9"/>
                        </a:cxn>
                        <a:cxn ang="T17">
                          <a:pos x="T10" y="T11"/>
                        </a:cxn>
                      </a:cxnLst>
                      <a:rect l="T18" t="T19" r="T20" b="T21"/>
                      <a:pathLst>
                        <a:path w="61" h="2066">
                          <a:moveTo>
                            <a:pt x="0" y="2003"/>
                          </a:moveTo>
                          <a:lnTo>
                            <a:pt x="0" y="164"/>
                          </a:lnTo>
                          <a:lnTo>
                            <a:pt x="58" y="5"/>
                          </a:lnTo>
                          <a:lnTo>
                            <a:pt x="61" y="0"/>
                          </a:lnTo>
                          <a:lnTo>
                            <a:pt x="61" y="2066"/>
                          </a:lnTo>
                          <a:lnTo>
                            <a:pt x="0" y="200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47" name="Freeform 312"/>
                    <p:cNvSpPr>
                      <a:spLocks/>
                    </p:cNvSpPr>
                    <p:nvPr/>
                  </p:nvSpPr>
                  <p:spPr bwMode="auto">
                    <a:xfrm>
                      <a:off x="5148" y="870"/>
                      <a:ext cx="2" cy="104"/>
                    </a:xfrm>
                    <a:custGeom>
                      <a:avLst/>
                      <a:gdLst>
                        <a:gd name="T0" fmla="*/ 0 w 61"/>
                        <a:gd name="T1" fmla="*/ 0 h 2181"/>
                        <a:gd name="T2" fmla="*/ 0 w 61"/>
                        <a:gd name="T3" fmla="*/ 0 h 2181"/>
                        <a:gd name="T4" fmla="*/ 0 w 61"/>
                        <a:gd name="T5" fmla="*/ 0 h 2181"/>
                        <a:gd name="T6" fmla="*/ 0 w 61"/>
                        <a:gd name="T7" fmla="*/ 0 h 2181"/>
                        <a:gd name="T8" fmla="*/ 0 w 61"/>
                        <a:gd name="T9" fmla="*/ 0 h 2181"/>
                        <a:gd name="T10" fmla="*/ 0 w 61"/>
                        <a:gd name="T11" fmla="*/ 0 h 2181"/>
                        <a:gd name="T12" fmla="*/ 0 60000 65536"/>
                        <a:gd name="T13" fmla="*/ 0 60000 65536"/>
                        <a:gd name="T14" fmla="*/ 0 60000 65536"/>
                        <a:gd name="T15" fmla="*/ 0 60000 65536"/>
                        <a:gd name="T16" fmla="*/ 0 60000 65536"/>
                        <a:gd name="T17" fmla="*/ 0 60000 65536"/>
                        <a:gd name="T18" fmla="*/ 0 w 61"/>
                        <a:gd name="T19" fmla="*/ 0 h 2181"/>
                        <a:gd name="T20" fmla="*/ 61 w 61"/>
                        <a:gd name="T21" fmla="*/ 2181 h 2181"/>
                      </a:gdLst>
                      <a:ahLst/>
                      <a:cxnLst>
                        <a:cxn ang="T12">
                          <a:pos x="T0" y="T1"/>
                        </a:cxn>
                        <a:cxn ang="T13">
                          <a:pos x="T2" y="T3"/>
                        </a:cxn>
                        <a:cxn ang="T14">
                          <a:pos x="T4" y="T5"/>
                        </a:cxn>
                        <a:cxn ang="T15">
                          <a:pos x="T6" y="T7"/>
                        </a:cxn>
                        <a:cxn ang="T16">
                          <a:pos x="T8" y="T9"/>
                        </a:cxn>
                        <a:cxn ang="T17">
                          <a:pos x="T10" y="T11"/>
                        </a:cxn>
                      </a:cxnLst>
                      <a:rect l="T18" t="T19" r="T20" b="T21"/>
                      <a:pathLst>
                        <a:path w="61" h="2181">
                          <a:moveTo>
                            <a:pt x="0" y="2118"/>
                          </a:moveTo>
                          <a:lnTo>
                            <a:pt x="0" y="166"/>
                          </a:lnTo>
                          <a:lnTo>
                            <a:pt x="28" y="88"/>
                          </a:lnTo>
                          <a:lnTo>
                            <a:pt x="61" y="0"/>
                          </a:lnTo>
                          <a:lnTo>
                            <a:pt x="61" y="2181"/>
                          </a:lnTo>
                          <a:lnTo>
                            <a:pt x="0" y="2118"/>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48" name="Freeform 313"/>
                    <p:cNvSpPr>
                      <a:spLocks/>
                    </p:cNvSpPr>
                    <p:nvPr/>
                  </p:nvSpPr>
                  <p:spPr bwMode="auto">
                    <a:xfrm>
                      <a:off x="5149" y="867"/>
                      <a:ext cx="3" cy="109"/>
                    </a:xfrm>
                    <a:custGeom>
                      <a:avLst/>
                      <a:gdLst>
                        <a:gd name="T0" fmla="*/ 0 w 60"/>
                        <a:gd name="T1" fmla="*/ 0 h 2295"/>
                        <a:gd name="T2" fmla="*/ 0 w 60"/>
                        <a:gd name="T3" fmla="*/ 0 h 2295"/>
                        <a:gd name="T4" fmla="*/ 0 w 60"/>
                        <a:gd name="T5" fmla="*/ 0 h 2295"/>
                        <a:gd name="T6" fmla="*/ 0 w 60"/>
                        <a:gd name="T7" fmla="*/ 0 h 2295"/>
                        <a:gd name="T8" fmla="*/ 0 w 60"/>
                        <a:gd name="T9" fmla="*/ 0 h 2295"/>
                        <a:gd name="T10" fmla="*/ 0 60000 65536"/>
                        <a:gd name="T11" fmla="*/ 0 60000 65536"/>
                        <a:gd name="T12" fmla="*/ 0 60000 65536"/>
                        <a:gd name="T13" fmla="*/ 0 60000 65536"/>
                        <a:gd name="T14" fmla="*/ 0 60000 65536"/>
                        <a:gd name="T15" fmla="*/ 0 w 60"/>
                        <a:gd name="T16" fmla="*/ 0 h 2295"/>
                        <a:gd name="T17" fmla="*/ 60 w 60"/>
                        <a:gd name="T18" fmla="*/ 2295 h 2295"/>
                      </a:gdLst>
                      <a:ahLst/>
                      <a:cxnLst>
                        <a:cxn ang="T10">
                          <a:pos x="T0" y="T1"/>
                        </a:cxn>
                        <a:cxn ang="T11">
                          <a:pos x="T2" y="T3"/>
                        </a:cxn>
                        <a:cxn ang="T12">
                          <a:pos x="T4" y="T5"/>
                        </a:cxn>
                        <a:cxn ang="T13">
                          <a:pos x="T6" y="T7"/>
                        </a:cxn>
                        <a:cxn ang="T14">
                          <a:pos x="T8" y="T9"/>
                        </a:cxn>
                      </a:cxnLst>
                      <a:rect l="T15" t="T16" r="T17" b="T18"/>
                      <a:pathLst>
                        <a:path w="60" h="2295">
                          <a:moveTo>
                            <a:pt x="0" y="2231"/>
                          </a:moveTo>
                          <a:lnTo>
                            <a:pt x="0" y="165"/>
                          </a:lnTo>
                          <a:lnTo>
                            <a:pt x="60" y="0"/>
                          </a:lnTo>
                          <a:lnTo>
                            <a:pt x="60" y="2295"/>
                          </a:lnTo>
                          <a:lnTo>
                            <a:pt x="0" y="223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49" name="Freeform 314"/>
                    <p:cNvSpPr>
                      <a:spLocks/>
                    </p:cNvSpPr>
                    <p:nvPr/>
                  </p:nvSpPr>
                  <p:spPr bwMode="auto">
                    <a:xfrm>
                      <a:off x="5150" y="863"/>
                      <a:ext cx="3" cy="114"/>
                    </a:xfrm>
                    <a:custGeom>
                      <a:avLst/>
                      <a:gdLst>
                        <a:gd name="T0" fmla="*/ 0 w 61"/>
                        <a:gd name="T1" fmla="*/ 0 h 2409"/>
                        <a:gd name="T2" fmla="*/ 0 w 61"/>
                        <a:gd name="T3" fmla="*/ 0 h 2409"/>
                        <a:gd name="T4" fmla="*/ 0 w 61"/>
                        <a:gd name="T5" fmla="*/ 0 h 2409"/>
                        <a:gd name="T6" fmla="*/ 0 w 61"/>
                        <a:gd name="T7" fmla="*/ 0 h 2409"/>
                        <a:gd name="T8" fmla="*/ 0 w 61"/>
                        <a:gd name="T9" fmla="*/ 0 h 2409"/>
                        <a:gd name="T10" fmla="*/ 0 60000 65536"/>
                        <a:gd name="T11" fmla="*/ 0 60000 65536"/>
                        <a:gd name="T12" fmla="*/ 0 60000 65536"/>
                        <a:gd name="T13" fmla="*/ 0 60000 65536"/>
                        <a:gd name="T14" fmla="*/ 0 60000 65536"/>
                        <a:gd name="T15" fmla="*/ 0 w 61"/>
                        <a:gd name="T16" fmla="*/ 0 h 2409"/>
                        <a:gd name="T17" fmla="*/ 61 w 61"/>
                        <a:gd name="T18" fmla="*/ 2409 h 2409"/>
                      </a:gdLst>
                      <a:ahLst/>
                      <a:cxnLst>
                        <a:cxn ang="T10">
                          <a:pos x="T0" y="T1"/>
                        </a:cxn>
                        <a:cxn ang="T11">
                          <a:pos x="T2" y="T3"/>
                        </a:cxn>
                        <a:cxn ang="T12">
                          <a:pos x="T4" y="T5"/>
                        </a:cxn>
                        <a:cxn ang="T13">
                          <a:pos x="T6" y="T7"/>
                        </a:cxn>
                        <a:cxn ang="T14">
                          <a:pos x="T8" y="T9"/>
                        </a:cxn>
                      </a:cxnLst>
                      <a:rect l="T15" t="T16" r="T17" b="T18"/>
                      <a:pathLst>
                        <a:path w="61" h="2409">
                          <a:moveTo>
                            <a:pt x="0" y="2346"/>
                          </a:moveTo>
                          <a:lnTo>
                            <a:pt x="0" y="165"/>
                          </a:lnTo>
                          <a:lnTo>
                            <a:pt x="61" y="0"/>
                          </a:lnTo>
                          <a:lnTo>
                            <a:pt x="61" y="2409"/>
                          </a:lnTo>
                          <a:lnTo>
                            <a:pt x="0" y="2346"/>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50" name="Freeform 315"/>
                    <p:cNvSpPr>
                      <a:spLocks/>
                    </p:cNvSpPr>
                    <p:nvPr/>
                  </p:nvSpPr>
                  <p:spPr bwMode="auto">
                    <a:xfrm>
                      <a:off x="5152" y="859"/>
                      <a:ext cx="3" cy="120"/>
                    </a:xfrm>
                    <a:custGeom>
                      <a:avLst/>
                      <a:gdLst>
                        <a:gd name="T0" fmla="*/ 0 w 61"/>
                        <a:gd name="T1" fmla="*/ 0 h 2523"/>
                        <a:gd name="T2" fmla="*/ 0 w 61"/>
                        <a:gd name="T3" fmla="*/ 0 h 2523"/>
                        <a:gd name="T4" fmla="*/ 0 w 61"/>
                        <a:gd name="T5" fmla="*/ 0 h 2523"/>
                        <a:gd name="T6" fmla="*/ 0 w 61"/>
                        <a:gd name="T7" fmla="*/ 0 h 2523"/>
                        <a:gd name="T8" fmla="*/ 0 w 61"/>
                        <a:gd name="T9" fmla="*/ 0 h 2523"/>
                        <a:gd name="T10" fmla="*/ 0 60000 65536"/>
                        <a:gd name="T11" fmla="*/ 0 60000 65536"/>
                        <a:gd name="T12" fmla="*/ 0 60000 65536"/>
                        <a:gd name="T13" fmla="*/ 0 60000 65536"/>
                        <a:gd name="T14" fmla="*/ 0 60000 65536"/>
                        <a:gd name="T15" fmla="*/ 0 w 61"/>
                        <a:gd name="T16" fmla="*/ 0 h 2523"/>
                        <a:gd name="T17" fmla="*/ 61 w 61"/>
                        <a:gd name="T18" fmla="*/ 2523 h 2523"/>
                      </a:gdLst>
                      <a:ahLst/>
                      <a:cxnLst>
                        <a:cxn ang="T10">
                          <a:pos x="T0" y="T1"/>
                        </a:cxn>
                        <a:cxn ang="T11">
                          <a:pos x="T2" y="T3"/>
                        </a:cxn>
                        <a:cxn ang="T12">
                          <a:pos x="T4" y="T5"/>
                        </a:cxn>
                        <a:cxn ang="T13">
                          <a:pos x="T6" y="T7"/>
                        </a:cxn>
                        <a:cxn ang="T14">
                          <a:pos x="T8" y="T9"/>
                        </a:cxn>
                      </a:cxnLst>
                      <a:rect l="T15" t="T16" r="T17" b="T18"/>
                      <a:pathLst>
                        <a:path w="61" h="2523">
                          <a:moveTo>
                            <a:pt x="0" y="2460"/>
                          </a:moveTo>
                          <a:lnTo>
                            <a:pt x="0" y="165"/>
                          </a:lnTo>
                          <a:lnTo>
                            <a:pt x="61" y="0"/>
                          </a:lnTo>
                          <a:lnTo>
                            <a:pt x="61" y="2523"/>
                          </a:lnTo>
                          <a:lnTo>
                            <a:pt x="0" y="246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51" name="Freeform 316"/>
                    <p:cNvSpPr>
                      <a:spLocks/>
                    </p:cNvSpPr>
                    <p:nvPr/>
                  </p:nvSpPr>
                  <p:spPr bwMode="auto">
                    <a:xfrm>
                      <a:off x="5153" y="855"/>
                      <a:ext cx="3" cy="125"/>
                    </a:xfrm>
                    <a:custGeom>
                      <a:avLst/>
                      <a:gdLst>
                        <a:gd name="T0" fmla="*/ 0 w 61"/>
                        <a:gd name="T1" fmla="*/ 0 h 2638"/>
                        <a:gd name="T2" fmla="*/ 0 w 61"/>
                        <a:gd name="T3" fmla="*/ 0 h 2638"/>
                        <a:gd name="T4" fmla="*/ 0 w 61"/>
                        <a:gd name="T5" fmla="*/ 0 h 2638"/>
                        <a:gd name="T6" fmla="*/ 0 w 61"/>
                        <a:gd name="T7" fmla="*/ 0 h 2638"/>
                        <a:gd name="T8" fmla="*/ 0 w 61"/>
                        <a:gd name="T9" fmla="*/ 0 h 2638"/>
                        <a:gd name="T10" fmla="*/ 0 60000 65536"/>
                        <a:gd name="T11" fmla="*/ 0 60000 65536"/>
                        <a:gd name="T12" fmla="*/ 0 60000 65536"/>
                        <a:gd name="T13" fmla="*/ 0 60000 65536"/>
                        <a:gd name="T14" fmla="*/ 0 60000 65536"/>
                        <a:gd name="T15" fmla="*/ 0 w 61"/>
                        <a:gd name="T16" fmla="*/ 0 h 2638"/>
                        <a:gd name="T17" fmla="*/ 61 w 61"/>
                        <a:gd name="T18" fmla="*/ 2638 h 2638"/>
                      </a:gdLst>
                      <a:ahLst/>
                      <a:cxnLst>
                        <a:cxn ang="T10">
                          <a:pos x="T0" y="T1"/>
                        </a:cxn>
                        <a:cxn ang="T11">
                          <a:pos x="T2" y="T3"/>
                        </a:cxn>
                        <a:cxn ang="T12">
                          <a:pos x="T4" y="T5"/>
                        </a:cxn>
                        <a:cxn ang="T13">
                          <a:pos x="T6" y="T7"/>
                        </a:cxn>
                        <a:cxn ang="T14">
                          <a:pos x="T8" y="T9"/>
                        </a:cxn>
                      </a:cxnLst>
                      <a:rect l="T15" t="T16" r="T17" b="T18"/>
                      <a:pathLst>
                        <a:path w="61" h="2638">
                          <a:moveTo>
                            <a:pt x="0" y="2574"/>
                          </a:moveTo>
                          <a:lnTo>
                            <a:pt x="0" y="165"/>
                          </a:lnTo>
                          <a:lnTo>
                            <a:pt x="61" y="0"/>
                          </a:lnTo>
                          <a:lnTo>
                            <a:pt x="61" y="2638"/>
                          </a:lnTo>
                          <a:lnTo>
                            <a:pt x="0" y="2574"/>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52" name="Freeform 317"/>
                    <p:cNvSpPr>
                      <a:spLocks/>
                    </p:cNvSpPr>
                    <p:nvPr/>
                  </p:nvSpPr>
                  <p:spPr bwMode="auto">
                    <a:xfrm>
                      <a:off x="5155" y="851"/>
                      <a:ext cx="3" cy="131"/>
                    </a:xfrm>
                    <a:custGeom>
                      <a:avLst/>
                      <a:gdLst>
                        <a:gd name="T0" fmla="*/ 0 w 61"/>
                        <a:gd name="T1" fmla="*/ 0 h 2751"/>
                        <a:gd name="T2" fmla="*/ 0 w 61"/>
                        <a:gd name="T3" fmla="*/ 0 h 2751"/>
                        <a:gd name="T4" fmla="*/ 0 w 61"/>
                        <a:gd name="T5" fmla="*/ 0 h 2751"/>
                        <a:gd name="T6" fmla="*/ 0 w 61"/>
                        <a:gd name="T7" fmla="*/ 0 h 2751"/>
                        <a:gd name="T8" fmla="*/ 0 w 61"/>
                        <a:gd name="T9" fmla="*/ 0 h 2751"/>
                        <a:gd name="T10" fmla="*/ 0 60000 65536"/>
                        <a:gd name="T11" fmla="*/ 0 60000 65536"/>
                        <a:gd name="T12" fmla="*/ 0 60000 65536"/>
                        <a:gd name="T13" fmla="*/ 0 60000 65536"/>
                        <a:gd name="T14" fmla="*/ 0 60000 65536"/>
                        <a:gd name="T15" fmla="*/ 0 w 61"/>
                        <a:gd name="T16" fmla="*/ 0 h 2751"/>
                        <a:gd name="T17" fmla="*/ 61 w 61"/>
                        <a:gd name="T18" fmla="*/ 2751 h 2751"/>
                      </a:gdLst>
                      <a:ahLst/>
                      <a:cxnLst>
                        <a:cxn ang="T10">
                          <a:pos x="T0" y="T1"/>
                        </a:cxn>
                        <a:cxn ang="T11">
                          <a:pos x="T2" y="T3"/>
                        </a:cxn>
                        <a:cxn ang="T12">
                          <a:pos x="T4" y="T5"/>
                        </a:cxn>
                        <a:cxn ang="T13">
                          <a:pos x="T6" y="T7"/>
                        </a:cxn>
                        <a:cxn ang="T14">
                          <a:pos x="T8" y="T9"/>
                        </a:cxn>
                      </a:cxnLst>
                      <a:rect l="T15" t="T16" r="T17" b="T18"/>
                      <a:pathLst>
                        <a:path w="61" h="2751">
                          <a:moveTo>
                            <a:pt x="0" y="2688"/>
                          </a:moveTo>
                          <a:lnTo>
                            <a:pt x="0" y="165"/>
                          </a:lnTo>
                          <a:lnTo>
                            <a:pt x="61" y="0"/>
                          </a:lnTo>
                          <a:lnTo>
                            <a:pt x="61" y="2751"/>
                          </a:lnTo>
                          <a:lnTo>
                            <a:pt x="0" y="2688"/>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53" name="Freeform 318"/>
                    <p:cNvSpPr>
                      <a:spLocks/>
                    </p:cNvSpPr>
                    <p:nvPr/>
                  </p:nvSpPr>
                  <p:spPr bwMode="auto">
                    <a:xfrm>
                      <a:off x="5156" y="847"/>
                      <a:ext cx="3" cy="136"/>
                    </a:xfrm>
                    <a:custGeom>
                      <a:avLst/>
                      <a:gdLst>
                        <a:gd name="T0" fmla="*/ 0 w 61"/>
                        <a:gd name="T1" fmla="*/ 0 h 2854"/>
                        <a:gd name="T2" fmla="*/ 0 w 61"/>
                        <a:gd name="T3" fmla="*/ 0 h 2854"/>
                        <a:gd name="T4" fmla="*/ 0 w 61"/>
                        <a:gd name="T5" fmla="*/ 0 h 2854"/>
                        <a:gd name="T6" fmla="*/ 0 w 61"/>
                        <a:gd name="T7" fmla="*/ 0 h 2854"/>
                        <a:gd name="T8" fmla="*/ 0 w 61"/>
                        <a:gd name="T9" fmla="*/ 0 h 2854"/>
                        <a:gd name="T10" fmla="*/ 0 w 61"/>
                        <a:gd name="T11" fmla="*/ 0 h 2854"/>
                        <a:gd name="T12" fmla="*/ 0 60000 65536"/>
                        <a:gd name="T13" fmla="*/ 0 60000 65536"/>
                        <a:gd name="T14" fmla="*/ 0 60000 65536"/>
                        <a:gd name="T15" fmla="*/ 0 60000 65536"/>
                        <a:gd name="T16" fmla="*/ 0 60000 65536"/>
                        <a:gd name="T17" fmla="*/ 0 60000 65536"/>
                        <a:gd name="T18" fmla="*/ 0 w 61"/>
                        <a:gd name="T19" fmla="*/ 0 h 2854"/>
                        <a:gd name="T20" fmla="*/ 61 w 61"/>
                        <a:gd name="T21" fmla="*/ 2854 h 2854"/>
                      </a:gdLst>
                      <a:ahLst/>
                      <a:cxnLst>
                        <a:cxn ang="T12">
                          <a:pos x="T0" y="T1"/>
                        </a:cxn>
                        <a:cxn ang="T13">
                          <a:pos x="T2" y="T3"/>
                        </a:cxn>
                        <a:cxn ang="T14">
                          <a:pos x="T4" y="T5"/>
                        </a:cxn>
                        <a:cxn ang="T15">
                          <a:pos x="T6" y="T7"/>
                        </a:cxn>
                        <a:cxn ang="T16">
                          <a:pos x="T8" y="T9"/>
                        </a:cxn>
                        <a:cxn ang="T17">
                          <a:pos x="T10" y="T11"/>
                        </a:cxn>
                      </a:cxnLst>
                      <a:rect l="T18" t="T19" r="T20" b="T21"/>
                      <a:pathLst>
                        <a:path w="61" h="2854">
                          <a:moveTo>
                            <a:pt x="0" y="2791"/>
                          </a:moveTo>
                          <a:lnTo>
                            <a:pt x="0" y="153"/>
                          </a:lnTo>
                          <a:lnTo>
                            <a:pt x="57" y="0"/>
                          </a:lnTo>
                          <a:lnTo>
                            <a:pt x="61" y="0"/>
                          </a:lnTo>
                          <a:lnTo>
                            <a:pt x="61" y="2854"/>
                          </a:lnTo>
                          <a:lnTo>
                            <a:pt x="0" y="2791"/>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54" name="Freeform 319"/>
                    <p:cNvSpPr>
                      <a:spLocks/>
                    </p:cNvSpPr>
                    <p:nvPr/>
                  </p:nvSpPr>
                  <p:spPr bwMode="auto">
                    <a:xfrm>
                      <a:off x="5158" y="847"/>
                      <a:ext cx="3" cy="138"/>
                    </a:xfrm>
                    <a:custGeom>
                      <a:avLst/>
                      <a:gdLst>
                        <a:gd name="T0" fmla="*/ 0 w 61"/>
                        <a:gd name="T1" fmla="*/ 0 h 2886"/>
                        <a:gd name="T2" fmla="*/ 0 w 61"/>
                        <a:gd name="T3" fmla="*/ 0 h 2886"/>
                        <a:gd name="T4" fmla="*/ 0 w 61"/>
                        <a:gd name="T5" fmla="*/ 0 h 2886"/>
                        <a:gd name="T6" fmla="*/ 0 w 61"/>
                        <a:gd name="T7" fmla="*/ 0 h 2886"/>
                        <a:gd name="T8" fmla="*/ 0 w 61"/>
                        <a:gd name="T9" fmla="*/ 0 h 2886"/>
                        <a:gd name="T10" fmla="*/ 0 w 61"/>
                        <a:gd name="T11" fmla="*/ 0 h 2886"/>
                        <a:gd name="T12" fmla="*/ 0 w 61"/>
                        <a:gd name="T13" fmla="*/ 0 h 2886"/>
                        <a:gd name="T14" fmla="*/ 0 60000 65536"/>
                        <a:gd name="T15" fmla="*/ 0 60000 65536"/>
                        <a:gd name="T16" fmla="*/ 0 60000 65536"/>
                        <a:gd name="T17" fmla="*/ 0 60000 65536"/>
                        <a:gd name="T18" fmla="*/ 0 60000 65536"/>
                        <a:gd name="T19" fmla="*/ 0 60000 65536"/>
                        <a:gd name="T20" fmla="*/ 0 60000 65536"/>
                        <a:gd name="T21" fmla="*/ 0 w 61"/>
                        <a:gd name="T22" fmla="*/ 0 h 2886"/>
                        <a:gd name="T23" fmla="*/ 61 w 61"/>
                        <a:gd name="T24" fmla="*/ 2886 h 28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886">
                          <a:moveTo>
                            <a:pt x="0" y="2822"/>
                          </a:moveTo>
                          <a:lnTo>
                            <a:pt x="0" y="71"/>
                          </a:lnTo>
                          <a:lnTo>
                            <a:pt x="27" y="0"/>
                          </a:lnTo>
                          <a:lnTo>
                            <a:pt x="61" y="0"/>
                          </a:lnTo>
                          <a:lnTo>
                            <a:pt x="61" y="2886"/>
                          </a:lnTo>
                          <a:lnTo>
                            <a:pt x="61" y="2885"/>
                          </a:lnTo>
                          <a:lnTo>
                            <a:pt x="0" y="2822"/>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55" name="Freeform 320"/>
                    <p:cNvSpPr>
                      <a:spLocks/>
                    </p:cNvSpPr>
                    <p:nvPr/>
                  </p:nvSpPr>
                  <p:spPr bwMode="auto">
                    <a:xfrm>
                      <a:off x="5159" y="847"/>
                      <a:ext cx="3" cy="139"/>
                    </a:xfrm>
                    <a:custGeom>
                      <a:avLst/>
                      <a:gdLst>
                        <a:gd name="T0" fmla="*/ 0 w 60"/>
                        <a:gd name="T1" fmla="*/ 0 h 2917"/>
                        <a:gd name="T2" fmla="*/ 0 w 60"/>
                        <a:gd name="T3" fmla="*/ 0 h 2917"/>
                        <a:gd name="T4" fmla="*/ 0 w 60"/>
                        <a:gd name="T5" fmla="*/ 0 h 2917"/>
                        <a:gd name="T6" fmla="*/ 0 w 60"/>
                        <a:gd name="T7" fmla="*/ 0 h 2917"/>
                        <a:gd name="T8" fmla="*/ 0 w 60"/>
                        <a:gd name="T9" fmla="*/ 0 h 2917"/>
                        <a:gd name="T10" fmla="*/ 0 w 60"/>
                        <a:gd name="T11" fmla="*/ 0 h 2917"/>
                        <a:gd name="T12" fmla="*/ 0 60000 65536"/>
                        <a:gd name="T13" fmla="*/ 0 60000 65536"/>
                        <a:gd name="T14" fmla="*/ 0 60000 65536"/>
                        <a:gd name="T15" fmla="*/ 0 60000 65536"/>
                        <a:gd name="T16" fmla="*/ 0 60000 65536"/>
                        <a:gd name="T17" fmla="*/ 0 60000 65536"/>
                        <a:gd name="T18" fmla="*/ 0 w 60"/>
                        <a:gd name="T19" fmla="*/ 0 h 2917"/>
                        <a:gd name="T20" fmla="*/ 60 w 60"/>
                        <a:gd name="T21" fmla="*/ 2917 h 2917"/>
                      </a:gdLst>
                      <a:ahLst/>
                      <a:cxnLst>
                        <a:cxn ang="T12">
                          <a:pos x="T0" y="T1"/>
                        </a:cxn>
                        <a:cxn ang="T13">
                          <a:pos x="T2" y="T3"/>
                        </a:cxn>
                        <a:cxn ang="T14">
                          <a:pos x="T4" y="T5"/>
                        </a:cxn>
                        <a:cxn ang="T15">
                          <a:pos x="T6" y="T7"/>
                        </a:cxn>
                        <a:cxn ang="T16">
                          <a:pos x="T8" y="T9"/>
                        </a:cxn>
                        <a:cxn ang="T17">
                          <a:pos x="T10" y="T11"/>
                        </a:cxn>
                      </a:cxnLst>
                      <a:rect l="T18" t="T19" r="T20" b="T21"/>
                      <a:pathLst>
                        <a:path w="60" h="2917">
                          <a:moveTo>
                            <a:pt x="0" y="2854"/>
                          </a:moveTo>
                          <a:lnTo>
                            <a:pt x="0" y="0"/>
                          </a:lnTo>
                          <a:lnTo>
                            <a:pt x="60" y="0"/>
                          </a:lnTo>
                          <a:lnTo>
                            <a:pt x="60" y="2917"/>
                          </a:lnTo>
                          <a:lnTo>
                            <a:pt x="30" y="2885"/>
                          </a:lnTo>
                          <a:lnTo>
                            <a:pt x="0" y="2854"/>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56" name="Freeform 321"/>
                    <p:cNvSpPr>
                      <a:spLocks/>
                    </p:cNvSpPr>
                    <p:nvPr/>
                  </p:nvSpPr>
                  <p:spPr bwMode="auto">
                    <a:xfrm>
                      <a:off x="5161" y="847"/>
                      <a:ext cx="3" cy="141"/>
                    </a:xfrm>
                    <a:custGeom>
                      <a:avLst/>
                      <a:gdLst>
                        <a:gd name="T0" fmla="*/ 0 w 61"/>
                        <a:gd name="T1" fmla="*/ 0 h 2949"/>
                        <a:gd name="T2" fmla="*/ 0 w 61"/>
                        <a:gd name="T3" fmla="*/ 0 h 2949"/>
                        <a:gd name="T4" fmla="*/ 0 w 61"/>
                        <a:gd name="T5" fmla="*/ 0 h 2949"/>
                        <a:gd name="T6" fmla="*/ 0 w 61"/>
                        <a:gd name="T7" fmla="*/ 0 h 2949"/>
                        <a:gd name="T8" fmla="*/ 0 w 61"/>
                        <a:gd name="T9" fmla="*/ 0 h 2949"/>
                        <a:gd name="T10" fmla="*/ 0 60000 65536"/>
                        <a:gd name="T11" fmla="*/ 0 60000 65536"/>
                        <a:gd name="T12" fmla="*/ 0 60000 65536"/>
                        <a:gd name="T13" fmla="*/ 0 60000 65536"/>
                        <a:gd name="T14" fmla="*/ 0 60000 65536"/>
                        <a:gd name="T15" fmla="*/ 0 w 61"/>
                        <a:gd name="T16" fmla="*/ 0 h 2949"/>
                        <a:gd name="T17" fmla="*/ 61 w 61"/>
                        <a:gd name="T18" fmla="*/ 2949 h 2949"/>
                      </a:gdLst>
                      <a:ahLst/>
                      <a:cxnLst>
                        <a:cxn ang="T10">
                          <a:pos x="T0" y="T1"/>
                        </a:cxn>
                        <a:cxn ang="T11">
                          <a:pos x="T2" y="T3"/>
                        </a:cxn>
                        <a:cxn ang="T12">
                          <a:pos x="T4" y="T5"/>
                        </a:cxn>
                        <a:cxn ang="T13">
                          <a:pos x="T6" y="T7"/>
                        </a:cxn>
                        <a:cxn ang="T14">
                          <a:pos x="T8" y="T9"/>
                        </a:cxn>
                      </a:cxnLst>
                      <a:rect l="T15" t="T16" r="T17" b="T18"/>
                      <a:pathLst>
                        <a:path w="61" h="2949">
                          <a:moveTo>
                            <a:pt x="0" y="2886"/>
                          </a:moveTo>
                          <a:lnTo>
                            <a:pt x="0" y="0"/>
                          </a:lnTo>
                          <a:lnTo>
                            <a:pt x="61" y="0"/>
                          </a:lnTo>
                          <a:lnTo>
                            <a:pt x="61" y="2949"/>
                          </a:lnTo>
                          <a:lnTo>
                            <a:pt x="0" y="2886"/>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57" name="Freeform 322"/>
                    <p:cNvSpPr>
                      <a:spLocks/>
                    </p:cNvSpPr>
                    <p:nvPr/>
                  </p:nvSpPr>
                  <p:spPr bwMode="auto">
                    <a:xfrm>
                      <a:off x="5162" y="847"/>
                      <a:ext cx="3" cy="142"/>
                    </a:xfrm>
                    <a:custGeom>
                      <a:avLst/>
                      <a:gdLst>
                        <a:gd name="T0" fmla="*/ 0 w 61"/>
                        <a:gd name="T1" fmla="*/ 0 h 2981"/>
                        <a:gd name="T2" fmla="*/ 0 w 61"/>
                        <a:gd name="T3" fmla="*/ 0 h 2981"/>
                        <a:gd name="T4" fmla="*/ 0 w 61"/>
                        <a:gd name="T5" fmla="*/ 0 h 2981"/>
                        <a:gd name="T6" fmla="*/ 0 w 61"/>
                        <a:gd name="T7" fmla="*/ 0 h 2981"/>
                        <a:gd name="T8" fmla="*/ 0 w 61"/>
                        <a:gd name="T9" fmla="*/ 0 h 2981"/>
                        <a:gd name="T10" fmla="*/ 0 60000 65536"/>
                        <a:gd name="T11" fmla="*/ 0 60000 65536"/>
                        <a:gd name="T12" fmla="*/ 0 60000 65536"/>
                        <a:gd name="T13" fmla="*/ 0 60000 65536"/>
                        <a:gd name="T14" fmla="*/ 0 60000 65536"/>
                        <a:gd name="T15" fmla="*/ 0 w 61"/>
                        <a:gd name="T16" fmla="*/ 0 h 2981"/>
                        <a:gd name="T17" fmla="*/ 61 w 61"/>
                        <a:gd name="T18" fmla="*/ 2981 h 2981"/>
                      </a:gdLst>
                      <a:ahLst/>
                      <a:cxnLst>
                        <a:cxn ang="T10">
                          <a:pos x="T0" y="T1"/>
                        </a:cxn>
                        <a:cxn ang="T11">
                          <a:pos x="T2" y="T3"/>
                        </a:cxn>
                        <a:cxn ang="T12">
                          <a:pos x="T4" y="T5"/>
                        </a:cxn>
                        <a:cxn ang="T13">
                          <a:pos x="T6" y="T7"/>
                        </a:cxn>
                        <a:cxn ang="T14">
                          <a:pos x="T8" y="T9"/>
                        </a:cxn>
                      </a:cxnLst>
                      <a:rect l="T15" t="T16" r="T17" b="T18"/>
                      <a:pathLst>
                        <a:path w="61" h="2981">
                          <a:moveTo>
                            <a:pt x="0" y="2917"/>
                          </a:moveTo>
                          <a:lnTo>
                            <a:pt x="0" y="0"/>
                          </a:lnTo>
                          <a:lnTo>
                            <a:pt x="61" y="0"/>
                          </a:lnTo>
                          <a:lnTo>
                            <a:pt x="61" y="2981"/>
                          </a:lnTo>
                          <a:lnTo>
                            <a:pt x="0" y="2917"/>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58" name="Freeform 323"/>
                    <p:cNvSpPr>
                      <a:spLocks/>
                    </p:cNvSpPr>
                    <p:nvPr/>
                  </p:nvSpPr>
                  <p:spPr bwMode="auto">
                    <a:xfrm>
                      <a:off x="5164" y="847"/>
                      <a:ext cx="2" cy="144"/>
                    </a:xfrm>
                    <a:custGeom>
                      <a:avLst/>
                      <a:gdLst>
                        <a:gd name="T0" fmla="*/ 0 w 61"/>
                        <a:gd name="T1" fmla="*/ 0 h 3012"/>
                        <a:gd name="T2" fmla="*/ 0 w 61"/>
                        <a:gd name="T3" fmla="*/ 0 h 3012"/>
                        <a:gd name="T4" fmla="*/ 0 w 61"/>
                        <a:gd name="T5" fmla="*/ 0 h 3012"/>
                        <a:gd name="T6" fmla="*/ 0 w 61"/>
                        <a:gd name="T7" fmla="*/ 0 h 3012"/>
                        <a:gd name="T8" fmla="*/ 0 w 61"/>
                        <a:gd name="T9" fmla="*/ 0 h 3012"/>
                        <a:gd name="T10" fmla="*/ 0 60000 65536"/>
                        <a:gd name="T11" fmla="*/ 0 60000 65536"/>
                        <a:gd name="T12" fmla="*/ 0 60000 65536"/>
                        <a:gd name="T13" fmla="*/ 0 60000 65536"/>
                        <a:gd name="T14" fmla="*/ 0 60000 65536"/>
                        <a:gd name="T15" fmla="*/ 0 w 61"/>
                        <a:gd name="T16" fmla="*/ 0 h 3012"/>
                        <a:gd name="T17" fmla="*/ 61 w 61"/>
                        <a:gd name="T18" fmla="*/ 3012 h 3012"/>
                      </a:gdLst>
                      <a:ahLst/>
                      <a:cxnLst>
                        <a:cxn ang="T10">
                          <a:pos x="T0" y="T1"/>
                        </a:cxn>
                        <a:cxn ang="T11">
                          <a:pos x="T2" y="T3"/>
                        </a:cxn>
                        <a:cxn ang="T12">
                          <a:pos x="T4" y="T5"/>
                        </a:cxn>
                        <a:cxn ang="T13">
                          <a:pos x="T6" y="T7"/>
                        </a:cxn>
                        <a:cxn ang="T14">
                          <a:pos x="T8" y="T9"/>
                        </a:cxn>
                      </a:cxnLst>
                      <a:rect l="T15" t="T16" r="T17" b="T18"/>
                      <a:pathLst>
                        <a:path w="61" h="3012">
                          <a:moveTo>
                            <a:pt x="0" y="2949"/>
                          </a:moveTo>
                          <a:lnTo>
                            <a:pt x="0" y="0"/>
                          </a:lnTo>
                          <a:lnTo>
                            <a:pt x="61" y="0"/>
                          </a:lnTo>
                          <a:lnTo>
                            <a:pt x="61" y="3012"/>
                          </a:lnTo>
                          <a:lnTo>
                            <a:pt x="0" y="2949"/>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59" name="Freeform 324"/>
                    <p:cNvSpPr>
                      <a:spLocks/>
                    </p:cNvSpPr>
                    <p:nvPr/>
                  </p:nvSpPr>
                  <p:spPr bwMode="auto">
                    <a:xfrm>
                      <a:off x="5165" y="847"/>
                      <a:ext cx="3" cy="145"/>
                    </a:xfrm>
                    <a:custGeom>
                      <a:avLst/>
                      <a:gdLst>
                        <a:gd name="T0" fmla="*/ 0 w 61"/>
                        <a:gd name="T1" fmla="*/ 0 h 3044"/>
                        <a:gd name="T2" fmla="*/ 0 w 61"/>
                        <a:gd name="T3" fmla="*/ 0 h 3044"/>
                        <a:gd name="T4" fmla="*/ 0 w 61"/>
                        <a:gd name="T5" fmla="*/ 0 h 3044"/>
                        <a:gd name="T6" fmla="*/ 0 w 61"/>
                        <a:gd name="T7" fmla="*/ 0 h 3044"/>
                        <a:gd name="T8" fmla="*/ 0 w 61"/>
                        <a:gd name="T9" fmla="*/ 0 h 3044"/>
                        <a:gd name="T10" fmla="*/ 0 60000 65536"/>
                        <a:gd name="T11" fmla="*/ 0 60000 65536"/>
                        <a:gd name="T12" fmla="*/ 0 60000 65536"/>
                        <a:gd name="T13" fmla="*/ 0 60000 65536"/>
                        <a:gd name="T14" fmla="*/ 0 60000 65536"/>
                        <a:gd name="T15" fmla="*/ 0 w 61"/>
                        <a:gd name="T16" fmla="*/ 0 h 3044"/>
                        <a:gd name="T17" fmla="*/ 61 w 61"/>
                        <a:gd name="T18" fmla="*/ 3044 h 3044"/>
                      </a:gdLst>
                      <a:ahLst/>
                      <a:cxnLst>
                        <a:cxn ang="T10">
                          <a:pos x="T0" y="T1"/>
                        </a:cxn>
                        <a:cxn ang="T11">
                          <a:pos x="T2" y="T3"/>
                        </a:cxn>
                        <a:cxn ang="T12">
                          <a:pos x="T4" y="T5"/>
                        </a:cxn>
                        <a:cxn ang="T13">
                          <a:pos x="T6" y="T7"/>
                        </a:cxn>
                        <a:cxn ang="T14">
                          <a:pos x="T8" y="T9"/>
                        </a:cxn>
                      </a:cxnLst>
                      <a:rect l="T15" t="T16" r="T17" b="T18"/>
                      <a:pathLst>
                        <a:path w="61" h="3044">
                          <a:moveTo>
                            <a:pt x="0" y="2981"/>
                          </a:moveTo>
                          <a:lnTo>
                            <a:pt x="0" y="0"/>
                          </a:lnTo>
                          <a:lnTo>
                            <a:pt x="61" y="0"/>
                          </a:lnTo>
                          <a:lnTo>
                            <a:pt x="61" y="3044"/>
                          </a:lnTo>
                          <a:lnTo>
                            <a:pt x="0" y="2981"/>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60" name="Freeform 325"/>
                    <p:cNvSpPr>
                      <a:spLocks/>
                    </p:cNvSpPr>
                    <p:nvPr/>
                  </p:nvSpPr>
                  <p:spPr bwMode="auto">
                    <a:xfrm>
                      <a:off x="5166" y="847"/>
                      <a:ext cx="3" cy="147"/>
                    </a:xfrm>
                    <a:custGeom>
                      <a:avLst/>
                      <a:gdLst>
                        <a:gd name="T0" fmla="*/ 0 w 61"/>
                        <a:gd name="T1" fmla="*/ 0 h 3076"/>
                        <a:gd name="T2" fmla="*/ 0 w 61"/>
                        <a:gd name="T3" fmla="*/ 0 h 3076"/>
                        <a:gd name="T4" fmla="*/ 0 w 61"/>
                        <a:gd name="T5" fmla="*/ 0 h 3076"/>
                        <a:gd name="T6" fmla="*/ 0 w 61"/>
                        <a:gd name="T7" fmla="*/ 0 h 3076"/>
                        <a:gd name="T8" fmla="*/ 0 w 61"/>
                        <a:gd name="T9" fmla="*/ 0 h 3076"/>
                        <a:gd name="T10" fmla="*/ 0 60000 65536"/>
                        <a:gd name="T11" fmla="*/ 0 60000 65536"/>
                        <a:gd name="T12" fmla="*/ 0 60000 65536"/>
                        <a:gd name="T13" fmla="*/ 0 60000 65536"/>
                        <a:gd name="T14" fmla="*/ 0 60000 65536"/>
                        <a:gd name="T15" fmla="*/ 0 w 61"/>
                        <a:gd name="T16" fmla="*/ 0 h 3076"/>
                        <a:gd name="T17" fmla="*/ 61 w 61"/>
                        <a:gd name="T18" fmla="*/ 3076 h 3076"/>
                      </a:gdLst>
                      <a:ahLst/>
                      <a:cxnLst>
                        <a:cxn ang="T10">
                          <a:pos x="T0" y="T1"/>
                        </a:cxn>
                        <a:cxn ang="T11">
                          <a:pos x="T2" y="T3"/>
                        </a:cxn>
                        <a:cxn ang="T12">
                          <a:pos x="T4" y="T5"/>
                        </a:cxn>
                        <a:cxn ang="T13">
                          <a:pos x="T6" y="T7"/>
                        </a:cxn>
                        <a:cxn ang="T14">
                          <a:pos x="T8" y="T9"/>
                        </a:cxn>
                      </a:cxnLst>
                      <a:rect l="T15" t="T16" r="T17" b="T18"/>
                      <a:pathLst>
                        <a:path w="61" h="3076">
                          <a:moveTo>
                            <a:pt x="0" y="3012"/>
                          </a:moveTo>
                          <a:lnTo>
                            <a:pt x="0" y="0"/>
                          </a:lnTo>
                          <a:lnTo>
                            <a:pt x="61" y="0"/>
                          </a:lnTo>
                          <a:lnTo>
                            <a:pt x="61" y="3076"/>
                          </a:lnTo>
                          <a:lnTo>
                            <a:pt x="0" y="3012"/>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61" name="Freeform 326"/>
                    <p:cNvSpPr>
                      <a:spLocks/>
                    </p:cNvSpPr>
                    <p:nvPr/>
                  </p:nvSpPr>
                  <p:spPr bwMode="auto">
                    <a:xfrm>
                      <a:off x="5168" y="847"/>
                      <a:ext cx="3" cy="148"/>
                    </a:xfrm>
                    <a:custGeom>
                      <a:avLst/>
                      <a:gdLst>
                        <a:gd name="T0" fmla="*/ 0 w 61"/>
                        <a:gd name="T1" fmla="*/ 0 h 3107"/>
                        <a:gd name="T2" fmla="*/ 0 w 61"/>
                        <a:gd name="T3" fmla="*/ 0 h 3107"/>
                        <a:gd name="T4" fmla="*/ 0 w 61"/>
                        <a:gd name="T5" fmla="*/ 0 h 3107"/>
                        <a:gd name="T6" fmla="*/ 0 w 61"/>
                        <a:gd name="T7" fmla="*/ 0 h 3107"/>
                        <a:gd name="T8" fmla="*/ 0 w 61"/>
                        <a:gd name="T9" fmla="*/ 0 h 3107"/>
                        <a:gd name="T10" fmla="*/ 0 60000 65536"/>
                        <a:gd name="T11" fmla="*/ 0 60000 65536"/>
                        <a:gd name="T12" fmla="*/ 0 60000 65536"/>
                        <a:gd name="T13" fmla="*/ 0 60000 65536"/>
                        <a:gd name="T14" fmla="*/ 0 60000 65536"/>
                        <a:gd name="T15" fmla="*/ 0 w 61"/>
                        <a:gd name="T16" fmla="*/ 0 h 3107"/>
                        <a:gd name="T17" fmla="*/ 61 w 61"/>
                        <a:gd name="T18" fmla="*/ 3107 h 3107"/>
                      </a:gdLst>
                      <a:ahLst/>
                      <a:cxnLst>
                        <a:cxn ang="T10">
                          <a:pos x="T0" y="T1"/>
                        </a:cxn>
                        <a:cxn ang="T11">
                          <a:pos x="T2" y="T3"/>
                        </a:cxn>
                        <a:cxn ang="T12">
                          <a:pos x="T4" y="T5"/>
                        </a:cxn>
                        <a:cxn ang="T13">
                          <a:pos x="T6" y="T7"/>
                        </a:cxn>
                        <a:cxn ang="T14">
                          <a:pos x="T8" y="T9"/>
                        </a:cxn>
                      </a:cxnLst>
                      <a:rect l="T15" t="T16" r="T17" b="T18"/>
                      <a:pathLst>
                        <a:path w="61" h="3107">
                          <a:moveTo>
                            <a:pt x="0" y="3044"/>
                          </a:moveTo>
                          <a:lnTo>
                            <a:pt x="0" y="0"/>
                          </a:lnTo>
                          <a:lnTo>
                            <a:pt x="61" y="0"/>
                          </a:lnTo>
                          <a:lnTo>
                            <a:pt x="61" y="3107"/>
                          </a:lnTo>
                          <a:lnTo>
                            <a:pt x="0" y="3044"/>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62" name="Freeform 327"/>
                    <p:cNvSpPr>
                      <a:spLocks/>
                    </p:cNvSpPr>
                    <p:nvPr/>
                  </p:nvSpPr>
                  <p:spPr bwMode="auto">
                    <a:xfrm>
                      <a:off x="5169" y="847"/>
                      <a:ext cx="3" cy="150"/>
                    </a:xfrm>
                    <a:custGeom>
                      <a:avLst/>
                      <a:gdLst>
                        <a:gd name="T0" fmla="*/ 0 w 61"/>
                        <a:gd name="T1" fmla="*/ 0 h 3139"/>
                        <a:gd name="T2" fmla="*/ 0 w 61"/>
                        <a:gd name="T3" fmla="*/ 0 h 3139"/>
                        <a:gd name="T4" fmla="*/ 0 w 61"/>
                        <a:gd name="T5" fmla="*/ 0 h 3139"/>
                        <a:gd name="T6" fmla="*/ 0 w 61"/>
                        <a:gd name="T7" fmla="*/ 0 h 3139"/>
                        <a:gd name="T8" fmla="*/ 0 w 61"/>
                        <a:gd name="T9" fmla="*/ 0 h 3139"/>
                        <a:gd name="T10" fmla="*/ 0 60000 65536"/>
                        <a:gd name="T11" fmla="*/ 0 60000 65536"/>
                        <a:gd name="T12" fmla="*/ 0 60000 65536"/>
                        <a:gd name="T13" fmla="*/ 0 60000 65536"/>
                        <a:gd name="T14" fmla="*/ 0 60000 65536"/>
                        <a:gd name="T15" fmla="*/ 0 w 61"/>
                        <a:gd name="T16" fmla="*/ 0 h 3139"/>
                        <a:gd name="T17" fmla="*/ 61 w 61"/>
                        <a:gd name="T18" fmla="*/ 3139 h 3139"/>
                      </a:gdLst>
                      <a:ahLst/>
                      <a:cxnLst>
                        <a:cxn ang="T10">
                          <a:pos x="T0" y="T1"/>
                        </a:cxn>
                        <a:cxn ang="T11">
                          <a:pos x="T2" y="T3"/>
                        </a:cxn>
                        <a:cxn ang="T12">
                          <a:pos x="T4" y="T5"/>
                        </a:cxn>
                        <a:cxn ang="T13">
                          <a:pos x="T6" y="T7"/>
                        </a:cxn>
                        <a:cxn ang="T14">
                          <a:pos x="T8" y="T9"/>
                        </a:cxn>
                      </a:cxnLst>
                      <a:rect l="T15" t="T16" r="T17" b="T18"/>
                      <a:pathLst>
                        <a:path w="61" h="3139">
                          <a:moveTo>
                            <a:pt x="0" y="3076"/>
                          </a:moveTo>
                          <a:lnTo>
                            <a:pt x="0" y="0"/>
                          </a:lnTo>
                          <a:lnTo>
                            <a:pt x="61" y="0"/>
                          </a:lnTo>
                          <a:lnTo>
                            <a:pt x="61" y="3139"/>
                          </a:lnTo>
                          <a:lnTo>
                            <a:pt x="0" y="3076"/>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63" name="Freeform 328"/>
                    <p:cNvSpPr>
                      <a:spLocks/>
                    </p:cNvSpPr>
                    <p:nvPr/>
                  </p:nvSpPr>
                  <p:spPr bwMode="auto">
                    <a:xfrm>
                      <a:off x="5171" y="847"/>
                      <a:ext cx="3" cy="151"/>
                    </a:xfrm>
                    <a:custGeom>
                      <a:avLst/>
                      <a:gdLst>
                        <a:gd name="T0" fmla="*/ 0 w 62"/>
                        <a:gd name="T1" fmla="*/ 0 h 3171"/>
                        <a:gd name="T2" fmla="*/ 0 w 62"/>
                        <a:gd name="T3" fmla="*/ 0 h 3171"/>
                        <a:gd name="T4" fmla="*/ 0 w 62"/>
                        <a:gd name="T5" fmla="*/ 0 h 3171"/>
                        <a:gd name="T6" fmla="*/ 0 w 62"/>
                        <a:gd name="T7" fmla="*/ 0 h 3171"/>
                        <a:gd name="T8" fmla="*/ 0 w 62"/>
                        <a:gd name="T9" fmla="*/ 0 h 3171"/>
                        <a:gd name="T10" fmla="*/ 0 60000 65536"/>
                        <a:gd name="T11" fmla="*/ 0 60000 65536"/>
                        <a:gd name="T12" fmla="*/ 0 60000 65536"/>
                        <a:gd name="T13" fmla="*/ 0 60000 65536"/>
                        <a:gd name="T14" fmla="*/ 0 60000 65536"/>
                        <a:gd name="T15" fmla="*/ 0 w 62"/>
                        <a:gd name="T16" fmla="*/ 0 h 3171"/>
                        <a:gd name="T17" fmla="*/ 62 w 62"/>
                        <a:gd name="T18" fmla="*/ 3171 h 3171"/>
                      </a:gdLst>
                      <a:ahLst/>
                      <a:cxnLst>
                        <a:cxn ang="T10">
                          <a:pos x="T0" y="T1"/>
                        </a:cxn>
                        <a:cxn ang="T11">
                          <a:pos x="T2" y="T3"/>
                        </a:cxn>
                        <a:cxn ang="T12">
                          <a:pos x="T4" y="T5"/>
                        </a:cxn>
                        <a:cxn ang="T13">
                          <a:pos x="T6" y="T7"/>
                        </a:cxn>
                        <a:cxn ang="T14">
                          <a:pos x="T8" y="T9"/>
                        </a:cxn>
                      </a:cxnLst>
                      <a:rect l="T15" t="T16" r="T17" b="T18"/>
                      <a:pathLst>
                        <a:path w="62" h="3171">
                          <a:moveTo>
                            <a:pt x="0" y="3107"/>
                          </a:moveTo>
                          <a:lnTo>
                            <a:pt x="0" y="0"/>
                          </a:lnTo>
                          <a:lnTo>
                            <a:pt x="62" y="0"/>
                          </a:lnTo>
                          <a:lnTo>
                            <a:pt x="62" y="3171"/>
                          </a:lnTo>
                          <a:lnTo>
                            <a:pt x="0" y="3107"/>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64" name="Freeform 329"/>
                    <p:cNvSpPr>
                      <a:spLocks/>
                    </p:cNvSpPr>
                    <p:nvPr/>
                  </p:nvSpPr>
                  <p:spPr bwMode="auto">
                    <a:xfrm>
                      <a:off x="5172" y="847"/>
                      <a:ext cx="3" cy="153"/>
                    </a:xfrm>
                    <a:custGeom>
                      <a:avLst/>
                      <a:gdLst>
                        <a:gd name="T0" fmla="*/ 0 w 60"/>
                        <a:gd name="T1" fmla="*/ 0 h 3202"/>
                        <a:gd name="T2" fmla="*/ 0 w 60"/>
                        <a:gd name="T3" fmla="*/ 0 h 3202"/>
                        <a:gd name="T4" fmla="*/ 0 w 60"/>
                        <a:gd name="T5" fmla="*/ 0 h 3202"/>
                        <a:gd name="T6" fmla="*/ 0 w 60"/>
                        <a:gd name="T7" fmla="*/ 0 h 3202"/>
                        <a:gd name="T8" fmla="*/ 0 w 60"/>
                        <a:gd name="T9" fmla="*/ 0 h 3202"/>
                        <a:gd name="T10" fmla="*/ 0 60000 65536"/>
                        <a:gd name="T11" fmla="*/ 0 60000 65536"/>
                        <a:gd name="T12" fmla="*/ 0 60000 65536"/>
                        <a:gd name="T13" fmla="*/ 0 60000 65536"/>
                        <a:gd name="T14" fmla="*/ 0 60000 65536"/>
                        <a:gd name="T15" fmla="*/ 0 w 60"/>
                        <a:gd name="T16" fmla="*/ 0 h 3202"/>
                        <a:gd name="T17" fmla="*/ 60 w 60"/>
                        <a:gd name="T18" fmla="*/ 3202 h 3202"/>
                      </a:gdLst>
                      <a:ahLst/>
                      <a:cxnLst>
                        <a:cxn ang="T10">
                          <a:pos x="T0" y="T1"/>
                        </a:cxn>
                        <a:cxn ang="T11">
                          <a:pos x="T2" y="T3"/>
                        </a:cxn>
                        <a:cxn ang="T12">
                          <a:pos x="T4" y="T5"/>
                        </a:cxn>
                        <a:cxn ang="T13">
                          <a:pos x="T6" y="T7"/>
                        </a:cxn>
                        <a:cxn ang="T14">
                          <a:pos x="T8" y="T9"/>
                        </a:cxn>
                      </a:cxnLst>
                      <a:rect l="T15" t="T16" r="T17" b="T18"/>
                      <a:pathLst>
                        <a:path w="60" h="3202">
                          <a:moveTo>
                            <a:pt x="0" y="3139"/>
                          </a:moveTo>
                          <a:lnTo>
                            <a:pt x="0" y="0"/>
                          </a:lnTo>
                          <a:lnTo>
                            <a:pt x="60" y="0"/>
                          </a:lnTo>
                          <a:lnTo>
                            <a:pt x="60" y="3202"/>
                          </a:lnTo>
                          <a:lnTo>
                            <a:pt x="0" y="3139"/>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65" name="Freeform 330"/>
                    <p:cNvSpPr>
                      <a:spLocks/>
                    </p:cNvSpPr>
                    <p:nvPr/>
                  </p:nvSpPr>
                  <p:spPr bwMode="auto">
                    <a:xfrm>
                      <a:off x="5174" y="847"/>
                      <a:ext cx="3" cy="153"/>
                    </a:xfrm>
                    <a:custGeom>
                      <a:avLst/>
                      <a:gdLst>
                        <a:gd name="T0" fmla="*/ 0 w 60"/>
                        <a:gd name="T1" fmla="*/ 0 h 3202"/>
                        <a:gd name="T2" fmla="*/ 0 w 60"/>
                        <a:gd name="T3" fmla="*/ 0 h 3202"/>
                        <a:gd name="T4" fmla="*/ 0 w 60"/>
                        <a:gd name="T5" fmla="*/ 0 h 3202"/>
                        <a:gd name="T6" fmla="*/ 0 w 60"/>
                        <a:gd name="T7" fmla="*/ 0 h 3202"/>
                        <a:gd name="T8" fmla="*/ 0 w 60"/>
                        <a:gd name="T9" fmla="*/ 0 h 3202"/>
                        <a:gd name="T10" fmla="*/ 0 w 60"/>
                        <a:gd name="T11" fmla="*/ 0 h 3202"/>
                        <a:gd name="T12" fmla="*/ 0 60000 65536"/>
                        <a:gd name="T13" fmla="*/ 0 60000 65536"/>
                        <a:gd name="T14" fmla="*/ 0 60000 65536"/>
                        <a:gd name="T15" fmla="*/ 0 60000 65536"/>
                        <a:gd name="T16" fmla="*/ 0 60000 65536"/>
                        <a:gd name="T17" fmla="*/ 0 60000 65536"/>
                        <a:gd name="T18" fmla="*/ 0 w 60"/>
                        <a:gd name="T19" fmla="*/ 0 h 3202"/>
                        <a:gd name="T20" fmla="*/ 60 w 60"/>
                        <a:gd name="T21" fmla="*/ 3202 h 3202"/>
                      </a:gdLst>
                      <a:ahLst/>
                      <a:cxnLst>
                        <a:cxn ang="T12">
                          <a:pos x="T0" y="T1"/>
                        </a:cxn>
                        <a:cxn ang="T13">
                          <a:pos x="T2" y="T3"/>
                        </a:cxn>
                        <a:cxn ang="T14">
                          <a:pos x="T4" y="T5"/>
                        </a:cxn>
                        <a:cxn ang="T15">
                          <a:pos x="T6" y="T7"/>
                        </a:cxn>
                        <a:cxn ang="T16">
                          <a:pos x="T8" y="T9"/>
                        </a:cxn>
                        <a:cxn ang="T17">
                          <a:pos x="T10" y="T11"/>
                        </a:cxn>
                      </a:cxnLst>
                      <a:rect l="T18" t="T19" r="T20" b="T21"/>
                      <a:pathLst>
                        <a:path w="60" h="3202">
                          <a:moveTo>
                            <a:pt x="0" y="3171"/>
                          </a:moveTo>
                          <a:lnTo>
                            <a:pt x="0" y="0"/>
                          </a:lnTo>
                          <a:lnTo>
                            <a:pt x="60" y="0"/>
                          </a:lnTo>
                          <a:lnTo>
                            <a:pt x="60" y="3171"/>
                          </a:lnTo>
                          <a:lnTo>
                            <a:pt x="29" y="3202"/>
                          </a:lnTo>
                          <a:lnTo>
                            <a:pt x="0" y="3171"/>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66" name="Freeform 331"/>
                    <p:cNvSpPr>
                      <a:spLocks/>
                    </p:cNvSpPr>
                    <p:nvPr/>
                  </p:nvSpPr>
                  <p:spPr bwMode="auto">
                    <a:xfrm>
                      <a:off x="5175" y="847"/>
                      <a:ext cx="3" cy="153"/>
                    </a:xfrm>
                    <a:custGeom>
                      <a:avLst/>
                      <a:gdLst>
                        <a:gd name="T0" fmla="*/ 0 w 61"/>
                        <a:gd name="T1" fmla="*/ 0 h 3202"/>
                        <a:gd name="T2" fmla="*/ 0 w 61"/>
                        <a:gd name="T3" fmla="*/ 0 h 3202"/>
                        <a:gd name="T4" fmla="*/ 0 w 61"/>
                        <a:gd name="T5" fmla="*/ 0 h 3202"/>
                        <a:gd name="T6" fmla="*/ 0 w 61"/>
                        <a:gd name="T7" fmla="*/ 0 h 3202"/>
                        <a:gd name="T8" fmla="*/ 0 w 61"/>
                        <a:gd name="T9" fmla="*/ 0 h 3202"/>
                        <a:gd name="T10" fmla="*/ 0 60000 65536"/>
                        <a:gd name="T11" fmla="*/ 0 60000 65536"/>
                        <a:gd name="T12" fmla="*/ 0 60000 65536"/>
                        <a:gd name="T13" fmla="*/ 0 60000 65536"/>
                        <a:gd name="T14" fmla="*/ 0 60000 65536"/>
                        <a:gd name="T15" fmla="*/ 0 w 61"/>
                        <a:gd name="T16" fmla="*/ 0 h 3202"/>
                        <a:gd name="T17" fmla="*/ 61 w 61"/>
                        <a:gd name="T18" fmla="*/ 3202 h 3202"/>
                      </a:gdLst>
                      <a:ahLst/>
                      <a:cxnLst>
                        <a:cxn ang="T10">
                          <a:pos x="T0" y="T1"/>
                        </a:cxn>
                        <a:cxn ang="T11">
                          <a:pos x="T2" y="T3"/>
                        </a:cxn>
                        <a:cxn ang="T12">
                          <a:pos x="T4" y="T5"/>
                        </a:cxn>
                        <a:cxn ang="T13">
                          <a:pos x="T6" y="T7"/>
                        </a:cxn>
                        <a:cxn ang="T14">
                          <a:pos x="T8" y="T9"/>
                        </a:cxn>
                      </a:cxnLst>
                      <a:rect l="T15" t="T16" r="T17" b="T18"/>
                      <a:pathLst>
                        <a:path w="61" h="3202">
                          <a:moveTo>
                            <a:pt x="0" y="3202"/>
                          </a:moveTo>
                          <a:lnTo>
                            <a:pt x="0" y="0"/>
                          </a:lnTo>
                          <a:lnTo>
                            <a:pt x="61" y="0"/>
                          </a:lnTo>
                          <a:lnTo>
                            <a:pt x="61" y="3139"/>
                          </a:lnTo>
                          <a:lnTo>
                            <a:pt x="0" y="3202"/>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67" name="Freeform 332"/>
                    <p:cNvSpPr>
                      <a:spLocks/>
                    </p:cNvSpPr>
                    <p:nvPr/>
                  </p:nvSpPr>
                  <p:spPr bwMode="auto">
                    <a:xfrm>
                      <a:off x="5177" y="847"/>
                      <a:ext cx="2" cy="151"/>
                    </a:xfrm>
                    <a:custGeom>
                      <a:avLst/>
                      <a:gdLst>
                        <a:gd name="T0" fmla="*/ 0 w 61"/>
                        <a:gd name="T1" fmla="*/ 0 h 3171"/>
                        <a:gd name="T2" fmla="*/ 0 w 61"/>
                        <a:gd name="T3" fmla="*/ 0 h 3171"/>
                        <a:gd name="T4" fmla="*/ 0 w 61"/>
                        <a:gd name="T5" fmla="*/ 0 h 3171"/>
                        <a:gd name="T6" fmla="*/ 0 w 61"/>
                        <a:gd name="T7" fmla="*/ 0 h 3171"/>
                        <a:gd name="T8" fmla="*/ 0 w 61"/>
                        <a:gd name="T9" fmla="*/ 0 h 3171"/>
                        <a:gd name="T10" fmla="*/ 0 60000 65536"/>
                        <a:gd name="T11" fmla="*/ 0 60000 65536"/>
                        <a:gd name="T12" fmla="*/ 0 60000 65536"/>
                        <a:gd name="T13" fmla="*/ 0 60000 65536"/>
                        <a:gd name="T14" fmla="*/ 0 60000 65536"/>
                        <a:gd name="T15" fmla="*/ 0 w 61"/>
                        <a:gd name="T16" fmla="*/ 0 h 3171"/>
                        <a:gd name="T17" fmla="*/ 61 w 61"/>
                        <a:gd name="T18" fmla="*/ 3171 h 3171"/>
                      </a:gdLst>
                      <a:ahLst/>
                      <a:cxnLst>
                        <a:cxn ang="T10">
                          <a:pos x="T0" y="T1"/>
                        </a:cxn>
                        <a:cxn ang="T11">
                          <a:pos x="T2" y="T3"/>
                        </a:cxn>
                        <a:cxn ang="T12">
                          <a:pos x="T4" y="T5"/>
                        </a:cxn>
                        <a:cxn ang="T13">
                          <a:pos x="T6" y="T7"/>
                        </a:cxn>
                        <a:cxn ang="T14">
                          <a:pos x="T8" y="T9"/>
                        </a:cxn>
                      </a:cxnLst>
                      <a:rect l="T15" t="T16" r="T17" b="T18"/>
                      <a:pathLst>
                        <a:path w="61" h="3171">
                          <a:moveTo>
                            <a:pt x="0" y="3171"/>
                          </a:moveTo>
                          <a:lnTo>
                            <a:pt x="0" y="0"/>
                          </a:lnTo>
                          <a:lnTo>
                            <a:pt x="61" y="0"/>
                          </a:lnTo>
                          <a:lnTo>
                            <a:pt x="61" y="3107"/>
                          </a:lnTo>
                          <a:lnTo>
                            <a:pt x="0" y="3171"/>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68" name="Freeform 333"/>
                    <p:cNvSpPr>
                      <a:spLocks/>
                    </p:cNvSpPr>
                    <p:nvPr/>
                  </p:nvSpPr>
                  <p:spPr bwMode="auto">
                    <a:xfrm>
                      <a:off x="5178" y="847"/>
                      <a:ext cx="3" cy="150"/>
                    </a:xfrm>
                    <a:custGeom>
                      <a:avLst/>
                      <a:gdLst>
                        <a:gd name="T0" fmla="*/ 0 w 61"/>
                        <a:gd name="T1" fmla="*/ 0 h 3139"/>
                        <a:gd name="T2" fmla="*/ 0 w 61"/>
                        <a:gd name="T3" fmla="*/ 0 h 3139"/>
                        <a:gd name="T4" fmla="*/ 0 w 61"/>
                        <a:gd name="T5" fmla="*/ 0 h 3139"/>
                        <a:gd name="T6" fmla="*/ 0 w 61"/>
                        <a:gd name="T7" fmla="*/ 0 h 3139"/>
                        <a:gd name="T8" fmla="*/ 0 w 61"/>
                        <a:gd name="T9" fmla="*/ 0 h 3139"/>
                        <a:gd name="T10" fmla="*/ 0 60000 65536"/>
                        <a:gd name="T11" fmla="*/ 0 60000 65536"/>
                        <a:gd name="T12" fmla="*/ 0 60000 65536"/>
                        <a:gd name="T13" fmla="*/ 0 60000 65536"/>
                        <a:gd name="T14" fmla="*/ 0 60000 65536"/>
                        <a:gd name="T15" fmla="*/ 0 w 61"/>
                        <a:gd name="T16" fmla="*/ 0 h 3139"/>
                        <a:gd name="T17" fmla="*/ 61 w 61"/>
                        <a:gd name="T18" fmla="*/ 3139 h 3139"/>
                      </a:gdLst>
                      <a:ahLst/>
                      <a:cxnLst>
                        <a:cxn ang="T10">
                          <a:pos x="T0" y="T1"/>
                        </a:cxn>
                        <a:cxn ang="T11">
                          <a:pos x="T2" y="T3"/>
                        </a:cxn>
                        <a:cxn ang="T12">
                          <a:pos x="T4" y="T5"/>
                        </a:cxn>
                        <a:cxn ang="T13">
                          <a:pos x="T6" y="T7"/>
                        </a:cxn>
                        <a:cxn ang="T14">
                          <a:pos x="T8" y="T9"/>
                        </a:cxn>
                      </a:cxnLst>
                      <a:rect l="T15" t="T16" r="T17" b="T18"/>
                      <a:pathLst>
                        <a:path w="61" h="3139">
                          <a:moveTo>
                            <a:pt x="0" y="3139"/>
                          </a:moveTo>
                          <a:lnTo>
                            <a:pt x="0" y="0"/>
                          </a:lnTo>
                          <a:lnTo>
                            <a:pt x="61" y="0"/>
                          </a:lnTo>
                          <a:lnTo>
                            <a:pt x="61" y="3076"/>
                          </a:lnTo>
                          <a:lnTo>
                            <a:pt x="0" y="3139"/>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69" name="Freeform 334"/>
                    <p:cNvSpPr>
                      <a:spLocks/>
                    </p:cNvSpPr>
                    <p:nvPr/>
                  </p:nvSpPr>
                  <p:spPr bwMode="auto">
                    <a:xfrm>
                      <a:off x="5179" y="847"/>
                      <a:ext cx="3" cy="148"/>
                    </a:xfrm>
                    <a:custGeom>
                      <a:avLst/>
                      <a:gdLst>
                        <a:gd name="T0" fmla="*/ 0 w 61"/>
                        <a:gd name="T1" fmla="*/ 0 h 3107"/>
                        <a:gd name="T2" fmla="*/ 0 w 61"/>
                        <a:gd name="T3" fmla="*/ 0 h 3107"/>
                        <a:gd name="T4" fmla="*/ 0 w 61"/>
                        <a:gd name="T5" fmla="*/ 0 h 3107"/>
                        <a:gd name="T6" fmla="*/ 0 w 61"/>
                        <a:gd name="T7" fmla="*/ 0 h 3107"/>
                        <a:gd name="T8" fmla="*/ 0 w 61"/>
                        <a:gd name="T9" fmla="*/ 0 h 3107"/>
                        <a:gd name="T10" fmla="*/ 0 60000 65536"/>
                        <a:gd name="T11" fmla="*/ 0 60000 65536"/>
                        <a:gd name="T12" fmla="*/ 0 60000 65536"/>
                        <a:gd name="T13" fmla="*/ 0 60000 65536"/>
                        <a:gd name="T14" fmla="*/ 0 60000 65536"/>
                        <a:gd name="T15" fmla="*/ 0 w 61"/>
                        <a:gd name="T16" fmla="*/ 0 h 3107"/>
                        <a:gd name="T17" fmla="*/ 61 w 61"/>
                        <a:gd name="T18" fmla="*/ 3107 h 3107"/>
                      </a:gdLst>
                      <a:ahLst/>
                      <a:cxnLst>
                        <a:cxn ang="T10">
                          <a:pos x="T0" y="T1"/>
                        </a:cxn>
                        <a:cxn ang="T11">
                          <a:pos x="T2" y="T3"/>
                        </a:cxn>
                        <a:cxn ang="T12">
                          <a:pos x="T4" y="T5"/>
                        </a:cxn>
                        <a:cxn ang="T13">
                          <a:pos x="T6" y="T7"/>
                        </a:cxn>
                        <a:cxn ang="T14">
                          <a:pos x="T8" y="T9"/>
                        </a:cxn>
                      </a:cxnLst>
                      <a:rect l="T15" t="T16" r="T17" b="T18"/>
                      <a:pathLst>
                        <a:path w="61" h="3107">
                          <a:moveTo>
                            <a:pt x="0" y="3107"/>
                          </a:moveTo>
                          <a:lnTo>
                            <a:pt x="0" y="0"/>
                          </a:lnTo>
                          <a:lnTo>
                            <a:pt x="61" y="0"/>
                          </a:lnTo>
                          <a:lnTo>
                            <a:pt x="61" y="3044"/>
                          </a:lnTo>
                          <a:lnTo>
                            <a:pt x="0" y="3107"/>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70" name="Freeform 335"/>
                    <p:cNvSpPr>
                      <a:spLocks/>
                    </p:cNvSpPr>
                    <p:nvPr/>
                  </p:nvSpPr>
                  <p:spPr bwMode="auto">
                    <a:xfrm>
                      <a:off x="5181" y="847"/>
                      <a:ext cx="3" cy="147"/>
                    </a:xfrm>
                    <a:custGeom>
                      <a:avLst/>
                      <a:gdLst>
                        <a:gd name="T0" fmla="*/ 0 w 61"/>
                        <a:gd name="T1" fmla="*/ 0 h 3076"/>
                        <a:gd name="T2" fmla="*/ 0 w 61"/>
                        <a:gd name="T3" fmla="*/ 0 h 3076"/>
                        <a:gd name="T4" fmla="*/ 0 w 61"/>
                        <a:gd name="T5" fmla="*/ 0 h 3076"/>
                        <a:gd name="T6" fmla="*/ 0 w 61"/>
                        <a:gd name="T7" fmla="*/ 0 h 3076"/>
                        <a:gd name="T8" fmla="*/ 0 w 61"/>
                        <a:gd name="T9" fmla="*/ 0 h 3076"/>
                        <a:gd name="T10" fmla="*/ 0 60000 65536"/>
                        <a:gd name="T11" fmla="*/ 0 60000 65536"/>
                        <a:gd name="T12" fmla="*/ 0 60000 65536"/>
                        <a:gd name="T13" fmla="*/ 0 60000 65536"/>
                        <a:gd name="T14" fmla="*/ 0 60000 65536"/>
                        <a:gd name="T15" fmla="*/ 0 w 61"/>
                        <a:gd name="T16" fmla="*/ 0 h 3076"/>
                        <a:gd name="T17" fmla="*/ 61 w 61"/>
                        <a:gd name="T18" fmla="*/ 3076 h 3076"/>
                      </a:gdLst>
                      <a:ahLst/>
                      <a:cxnLst>
                        <a:cxn ang="T10">
                          <a:pos x="T0" y="T1"/>
                        </a:cxn>
                        <a:cxn ang="T11">
                          <a:pos x="T2" y="T3"/>
                        </a:cxn>
                        <a:cxn ang="T12">
                          <a:pos x="T4" y="T5"/>
                        </a:cxn>
                        <a:cxn ang="T13">
                          <a:pos x="T6" y="T7"/>
                        </a:cxn>
                        <a:cxn ang="T14">
                          <a:pos x="T8" y="T9"/>
                        </a:cxn>
                      </a:cxnLst>
                      <a:rect l="T15" t="T16" r="T17" b="T18"/>
                      <a:pathLst>
                        <a:path w="61" h="3076">
                          <a:moveTo>
                            <a:pt x="0" y="3076"/>
                          </a:moveTo>
                          <a:lnTo>
                            <a:pt x="0" y="0"/>
                          </a:lnTo>
                          <a:lnTo>
                            <a:pt x="61" y="0"/>
                          </a:lnTo>
                          <a:lnTo>
                            <a:pt x="61" y="3012"/>
                          </a:lnTo>
                          <a:lnTo>
                            <a:pt x="0" y="3076"/>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71" name="Freeform 336"/>
                    <p:cNvSpPr>
                      <a:spLocks/>
                    </p:cNvSpPr>
                    <p:nvPr/>
                  </p:nvSpPr>
                  <p:spPr bwMode="auto">
                    <a:xfrm>
                      <a:off x="5182" y="847"/>
                      <a:ext cx="3" cy="145"/>
                    </a:xfrm>
                    <a:custGeom>
                      <a:avLst/>
                      <a:gdLst>
                        <a:gd name="T0" fmla="*/ 0 w 61"/>
                        <a:gd name="T1" fmla="*/ 0 h 3044"/>
                        <a:gd name="T2" fmla="*/ 0 w 61"/>
                        <a:gd name="T3" fmla="*/ 0 h 3044"/>
                        <a:gd name="T4" fmla="*/ 0 w 61"/>
                        <a:gd name="T5" fmla="*/ 0 h 3044"/>
                        <a:gd name="T6" fmla="*/ 0 w 61"/>
                        <a:gd name="T7" fmla="*/ 0 h 3044"/>
                        <a:gd name="T8" fmla="*/ 0 w 61"/>
                        <a:gd name="T9" fmla="*/ 0 h 3044"/>
                        <a:gd name="T10" fmla="*/ 0 60000 65536"/>
                        <a:gd name="T11" fmla="*/ 0 60000 65536"/>
                        <a:gd name="T12" fmla="*/ 0 60000 65536"/>
                        <a:gd name="T13" fmla="*/ 0 60000 65536"/>
                        <a:gd name="T14" fmla="*/ 0 60000 65536"/>
                        <a:gd name="T15" fmla="*/ 0 w 61"/>
                        <a:gd name="T16" fmla="*/ 0 h 3044"/>
                        <a:gd name="T17" fmla="*/ 61 w 61"/>
                        <a:gd name="T18" fmla="*/ 3044 h 3044"/>
                      </a:gdLst>
                      <a:ahLst/>
                      <a:cxnLst>
                        <a:cxn ang="T10">
                          <a:pos x="T0" y="T1"/>
                        </a:cxn>
                        <a:cxn ang="T11">
                          <a:pos x="T2" y="T3"/>
                        </a:cxn>
                        <a:cxn ang="T12">
                          <a:pos x="T4" y="T5"/>
                        </a:cxn>
                        <a:cxn ang="T13">
                          <a:pos x="T6" y="T7"/>
                        </a:cxn>
                        <a:cxn ang="T14">
                          <a:pos x="T8" y="T9"/>
                        </a:cxn>
                      </a:cxnLst>
                      <a:rect l="T15" t="T16" r="T17" b="T18"/>
                      <a:pathLst>
                        <a:path w="61" h="3044">
                          <a:moveTo>
                            <a:pt x="0" y="3044"/>
                          </a:moveTo>
                          <a:lnTo>
                            <a:pt x="0" y="0"/>
                          </a:lnTo>
                          <a:lnTo>
                            <a:pt x="61" y="0"/>
                          </a:lnTo>
                          <a:lnTo>
                            <a:pt x="61" y="2981"/>
                          </a:lnTo>
                          <a:lnTo>
                            <a:pt x="0" y="304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72" name="Freeform 337"/>
                    <p:cNvSpPr>
                      <a:spLocks/>
                    </p:cNvSpPr>
                    <p:nvPr/>
                  </p:nvSpPr>
                  <p:spPr bwMode="auto">
                    <a:xfrm>
                      <a:off x="5184" y="847"/>
                      <a:ext cx="3" cy="144"/>
                    </a:xfrm>
                    <a:custGeom>
                      <a:avLst/>
                      <a:gdLst>
                        <a:gd name="T0" fmla="*/ 0 w 61"/>
                        <a:gd name="T1" fmla="*/ 0 h 3012"/>
                        <a:gd name="T2" fmla="*/ 0 w 61"/>
                        <a:gd name="T3" fmla="*/ 0 h 3012"/>
                        <a:gd name="T4" fmla="*/ 0 w 61"/>
                        <a:gd name="T5" fmla="*/ 0 h 3012"/>
                        <a:gd name="T6" fmla="*/ 0 w 61"/>
                        <a:gd name="T7" fmla="*/ 0 h 3012"/>
                        <a:gd name="T8" fmla="*/ 0 w 61"/>
                        <a:gd name="T9" fmla="*/ 0 h 3012"/>
                        <a:gd name="T10" fmla="*/ 0 60000 65536"/>
                        <a:gd name="T11" fmla="*/ 0 60000 65536"/>
                        <a:gd name="T12" fmla="*/ 0 60000 65536"/>
                        <a:gd name="T13" fmla="*/ 0 60000 65536"/>
                        <a:gd name="T14" fmla="*/ 0 60000 65536"/>
                        <a:gd name="T15" fmla="*/ 0 w 61"/>
                        <a:gd name="T16" fmla="*/ 0 h 3012"/>
                        <a:gd name="T17" fmla="*/ 61 w 61"/>
                        <a:gd name="T18" fmla="*/ 3012 h 3012"/>
                      </a:gdLst>
                      <a:ahLst/>
                      <a:cxnLst>
                        <a:cxn ang="T10">
                          <a:pos x="T0" y="T1"/>
                        </a:cxn>
                        <a:cxn ang="T11">
                          <a:pos x="T2" y="T3"/>
                        </a:cxn>
                        <a:cxn ang="T12">
                          <a:pos x="T4" y="T5"/>
                        </a:cxn>
                        <a:cxn ang="T13">
                          <a:pos x="T6" y="T7"/>
                        </a:cxn>
                        <a:cxn ang="T14">
                          <a:pos x="T8" y="T9"/>
                        </a:cxn>
                      </a:cxnLst>
                      <a:rect l="T15" t="T16" r="T17" b="T18"/>
                      <a:pathLst>
                        <a:path w="61" h="3012">
                          <a:moveTo>
                            <a:pt x="0" y="3012"/>
                          </a:moveTo>
                          <a:lnTo>
                            <a:pt x="0" y="0"/>
                          </a:lnTo>
                          <a:lnTo>
                            <a:pt x="61" y="0"/>
                          </a:lnTo>
                          <a:lnTo>
                            <a:pt x="61" y="2949"/>
                          </a:lnTo>
                          <a:lnTo>
                            <a:pt x="0" y="301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73" name="Freeform 338"/>
                    <p:cNvSpPr>
                      <a:spLocks/>
                    </p:cNvSpPr>
                    <p:nvPr/>
                  </p:nvSpPr>
                  <p:spPr bwMode="auto">
                    <a:xfrm>
                      <a:off x="5185" y="847"/>
                      <a:ext cx="3" cy="142"/>
                    </a:xfrm>
                    <a:custGeom>
                      <a:avLst/>
                      <a:gdLst>
                        <a:gd name="T0" fmla="*/ 0 w 60"/>
                        <a:gd name="T1" fmla="*/ 0 h 2981"/>
                        <a:gd name="T2" fmla="*/ 0 w 60"/>
                        <a:gd name="T3" fmla="*/ 0 h 2981"/>
                        <a:gd name="T4" fmla="*/ 0 w 60"/>
                        <a:gd name="T5" fmla="*/ 0 h 2981"/>
                        <a:gd name="T6" fmla="*/ 0 w 60"/>
                        <a:gd name="T7" fmla="*/ 0 h 2981"/>
                        <a:gd name="T8" fmla="*/ 0 w 60"/>
                        <a:gd name="T9" fmla="*/ 0 h 2981"/>
                        <a:gd name="T10" fmla="*/ 0 60000 65536"/>
                        <a:gd name="T11" fmla="*/ 0 60000 65536"/>
                        <a:gd name="T12" fmla="*/ 0 60000 65536"/>
                        <a:gd name="T13" fmla="*/ 0 60000 65536"/>
                        <a:gd name="T14" fmla="*/ 0 60000 65536"/>
                        <a:gd name="T15" fmla="*/ 0 w 60"/>
                        <a:gd name="T16" fmla="*/ 0 h 2981"/>
                        <a:gd name="T17" fmla="*/ 60 w 60"/>
                        <a:gd name="T18" fmla="*/ 2981 h 2981"/>
                      </a:gdLst>
                      <a:ahLst/>
                      <a:cxnLst>
                        <a:cxn ang="T10">
                          <a:pos x="T0" y="T1"/>
                        </a:cxn>
                        <a:cxn ang="T11">
                          <a:pos x="T2" y="T3"/>
                        </a:cxn>
                        <a:cxn ang="T12">
                          <a:pos x="T4" y="T5"/>
                        </a:cxn>
                        <a:cxn ang="T13">
                          <a:pos x="T6" y="T7"/>
                        </a:cxn>
                        <a:cxn ang="T14">
                          <a:pos x="T8" y="T9"/>
                        </a:cxn>
                      </a:cxnLst>
                      <a:rect l="T15" t="T16" r="T17" b="T18"/>
                      <a:pathLst>
                        <a:path w="60" h="2981">
                          <a:moveTo>
                            <a:pt x="0" y="2981"/>
                          </a:moveTo>
                          <a:lnTo>
                            <a:pt x="0" y="0"/>
                          </a:lnTo>
                          <a:lnTo>
                            <a:pt x="60" y="0"/>
                          </a:lnTo>
                          <a:lnTo>
                            <a:pt x="60" y="2917"/>
                          </a:lnTo>
                          <a:lnTo>
                            <a:pt x="0" y="29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74" name="Freeform 339"/>
                    <p:cNvSpPr>
                      <a:spLocks/>
                    </p:cNvSpPr>
                    <p:nvPr/>
                  </p:nvSpPr>
                  <p:spPr bwMode="auto">
                    <a:xfrm>
                      <a:off x="5187" y="847"/>
                      <a:ext cx="3" cy="141"/>
                    </a:xfrm>
                    <a:custGeom>
                      <a:avLst/>
                      <a:gdLst>
                        <a:gd name="T0" fmla="*/ 0 w 61"/>
                        <a:gd name="T1" fmla="*/ 0 h 2949"/>
                        <a:gd name="T2" fmla="*/ 0 w 61"/>
                        <a:gd name="T3" fmla="*/ 0 h 2949"/>
                        <a:gd name="T4" fmla="*/ 0 w 61"/>
                        <a:gd name="T5" fmla="*/ 0 h 2949"/>
                        <a:gd name="T6" fmla="*/ 0 w 61"/>
                        <a:gd name="T7" fmla="*/ 0 h 2949"/>
                        <a:gd name="T8" fmla="*/ 0 w 61"/>
                        <a:gd name="T9" fmla="*/ 0 h 2949"/>
                        <a:gd name="T10" fmla="*/ 0 60000 65536"/>
                        <a:gd name="T11" fmla="*/ 0 60000 65536"/>
                        <a:gd name="T12" fmla="*/ 0 60000 65536"/>
                        <a:gd name="T13" fmla="*/ 0 60000 65536"/>
                        <a:gd name="T14" fmla="*/ 0 60000 65536"/>
                        <a:gd name="T15" fmla="*/ 0 w 61"/>
                        <a:gd name="T16" fmla="*/ 0 h 2949"/>
                        <a:gd name="T17" fmla="*/ 61 w 61"/>
                        <a:gd name="T18" fmla="*/ 2949 h 2949"/>
                      </a:gdLst>
                      <a:ahLst/>
                      <a:cxnLst>
                        <a:cxn ang="T10">
                          <a:pos x="T0" y="T1"/>
                        </a:cxn>
                        <a:cxn ang="T11">
                          <a:pos x="T2" y="T3"/>
                        </a:cxn>
                        <a:cxn ang="T12">
                          <a:pos x="T4" y="T5"/>
                        </a:cxn>
                        <a:cxn ang="T13">
                          <a:pos x="T6" y="T7"/>
                        </a:cxn>
                        <a:cxn ang="T14">
                          <a:pos x="T8" y="T9"/>
                        </a:cxn>
                      </a:cxnLst>
                      <a:rect l="T15" t="T16" r="T17" b="T18"/>
                      <a:pathLst>
                        <a:path w="61" h="2949">
                          <a:moveTo>
                            <a:pt x="0" y="2949"/>
                          </a:moveTo>
                          <a:lnTo>
                            <a:pt x="0" y="0"/>
                          </a:lnTo>
                          <a:lnTo>
                            <a:pt x="61" y="0"/>
                          </a:lnTo>
                          <a:lnTo>
                            <a:pt x="61" y="2886"/>
                          </a:lnTo>
                          <a:lnTo>
                            <a:pt x="0" y="2949"/>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75" name="Freeform 340"/>
                    <p:cNvSpPr>
                      <a:spLocks/>
                    </p:cNvSpPr>
                    <p:nvPr/>
                  </p:nvSpPr>
                  <p:spPr bwMode="auto">
                    <a:xfrm>
                      <a:off x="5188" y="847"/>
                      <a:ext cx="3" cy="139"/>
                    </a:xfrm>
                    <a:custGeom>
                      <a:avLst/>
                      <a:gdLst>
                        <a:gd name="T0" fmla="*/ 0 w 61"/>
                        <a:gd name="T1" fmla="*/ 0 h 2917"/>
                        <a:gd name="T2" fmla="*/ 0 w 61"/>
                        <a:gd name="T3" fmla="*/ 0 h 2917"/>
                        <a:gd name="T4" fmla="*/ 0 w 61"/>
                        <a:gd name="T5" fmla="*/ 0 h 2917"/>
                        <a:gd name="T6" fmla="*/ 0 w 61"/>
                        <a:gd name="T7" fmla="*/ 0 h 2917"/>
                        <a:gd name="T8" fmla="*/ 0 w 61"/>
                        <a:gd name="T9" fmla="*/ 0 h 2917"/>
                        <a:gd name="T10" fmla="*/ 0 w 61"/>
                        <a:gd name="T11" fmla="*/ 0 h 2917"/>
                        <a:gd name="T12" fmla="*/ 0 60000 65536"/>
                        <a:gd name="T13" fmla="*/ 0 60000 65536"/>
                        <a:gd name="T14" fmla="*/ 0 60000 65536"/>
                        <a:gd name="T15" fmla="*/ 0 60000 65536"/>
                        <a:gd name="T16" fmla="*/ 0 60000 65536"/>
                        <a:gd name="T17" fmla="*/ 0 60000 65536"/>
                        <a:gd name="T18" fmla="*/ 0 w 61"/>
                        <a:gd name="T19" fmla="*/ 0 h 2917"/>
                        <a:gd name="T20" fmla="*/ 61 w 61"/>
                        <a:gd name="T21" fmla="*/ 2917 h 2917"/>
                      </a:gdLst>
                      <a:ahLst/>
                      <a:cxnLst>
                        <a:cxn ang="T12">
                          <a:pos x="T0" y="T1"/>
                        </a:cxn>
                        <a:cxn ang="T13">
                          <a:pos x="T2" y="T3"/>
                        </a:cxn>
                        <a:cxn ang="T14">
                          <a:pos x="T4" y="T5"/>
                        </a:cxn>
                        <a:cxn ang="T15">
                          <a:pos x="T6" y="T7"/>
                        </a:cxn>
                        <a:cxn ang="T16">
                          <a:pos x="T8" y="T9"/>
                        </a:cxn>
                        <a:cxn ang="T17">
                          <a:pos x="T10" y="T11"/>
                        </a:cxn>
                      </a:cxnLst>
                      <a:rect l="T18" t="T19" r="T20" b="T21"/>
                      <a:pathLst>
                        <a:path w="61" h="2917">
                          <a:moveTo>
                            <a:pt x="0" y="2917"/>
                          </a:moveTo>
                          <a:lnTo>
                            <a:pt x="0" y="0"/>
                          </a:lnTo>
                          <a:lnTo>
                            <a:pt x="61" y="0"/>
                          </a:lnTo>
                          <a:lnTo>
                            <a:pt x="61" y="2854"/>
                          </a:lnTo>
                          <a:lnTo>
                            <a:pt x="31" y="2885"/>
                          </a:lnTo>
                          <a:lnTo>
                            <a:pt x="0" y="2917"/>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76" name="Freeform 341"/>
                    <p:cNvSpPr>
                      <a:spLocks/>
                    </p:cNvSpPr>
                    <p:nvPr/>
                  </p:nvSpPr>
                  <p:spPr bwMode="auto">
                    <a:xfrm>
                      <a:off x="5190" y="847"/>
                      <a:ext cx="3" cy="138"/>
                    </a:xfrm>
                    <a:custGeom>
                      <a:avLst/>
                      <a:gdLst>
                        <a:gd name="T0" fmla="*/ 0 w 61"/>
                        <a:gd name="T1" fmla="*/ 0 h 2886"/>
                        <a:gd name="T2" fmla="*/ 0 w 61"/>
                        <a:gd name="T3" fmla="*/ 0 h 2886"/>
                        <a:gd name="T4" fmla="*/ 0 w 61"/>
                        <a:gd name="T5" fmla="*/ 0 h 2886"/>
                        <a:gd name="T6" fmla="*/ 0 w 61"/>
                        <a:gd name="T7" fmla="*/ 0 h 2886"/>
                        <a:gd name="T8" fmla="*/ 0 w 61"/>
                        <a:gd name="T9" fmla="*/ 0 h 2886"/>
                        <a:gd name="T10" fmla="*/ 0 w 61"/>
                        <a:gd name="T11" fmla="*/ 0 h 2886"/>
                        <a:gd name="T12" fmla="*/ 0 w 61"/>
                        <a:gd name="T13" fmla="*/ 0 h 2886"/>
                        <a:gd name="T14" fmla="*/ 0 60000 65536"/>
                        <a:gd name="T15" fmla="*/ 0 60000 65536"/>
                        <a:gd name="T16" fmla="*/ 0 60000 65536"/>
                        <a:gd name="T17" fmla="*/ 0 60000 65536"/>
                        <a:gd name="T18" fmla="*/ 0 60000 65536"/>
                        <a:gd name="T19" fmla="*/ 0 60000 65536"/>
                        <a:gd name="T20" fmla="*/ 0 60000 65536"/>
                        <a:gd name="T21" fmla="*/ 0 w 61"/>
                        <a:gd name="T22" fmla="*/ 0 h 2886"/>
                        <a:gd name="T23" fmla="*/ 61 w 61"/>
                        <a:gd name="T24" fmla="*/ 2886 h 28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886">
                          <a:moveTo>
                            <a:pt x="0" y="2886"/>
                          </a:moveTo>
                          <a:lnTo>
                            <a:pt x="0" y="0"/>
                          </a:lnTo>
                          <a:lnTo>
                            <a:pt x="34" y="0"/>
                          </a:lnTo>
                          <a:lnTo>
                            <a:pt x="61" y="71"/>
                          </a:lnTo>
                          <a:lnTo>
                            <a:pt x="61" y="2822"/>
                          </a:lnTo>
                          <a:lnTo>
                            <a:pt x="0" y="2885"/>
                          </a:lnTo>
                          <a:lnTo>
                            <a:pt x="0" y="2886"/>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77" name="Freeform 342"/>
                    <p:cNvSpPr>
                      <a:spLocks/>
                    </p:cNvSpPr>
                    <p:nvPr/>
                  </p:nvSpPr>
                  <p:spPr bwMode="auto">
                    <a:xfrm>
                      <a:off x="5191" y="847"/>
                      <a:ext cx="3" cy="136"/>
                    </a:xfrm>
                    <a:custGeom>
                      <a:avLst/>
                      <a:gdLst>
                        <a:gd name="T0" fmla="*/ 0 w 61"/>
                        <a:gd name="T1" fmla="*/ 0 h 2854"/>
                        <a:gd name="T2" fmla="*/ 0 w 61"/>
                        <a:gd name="T3" fmla="*/ 0 h 2854"/>
                        <a:gd name="T4" fmla="*/ 0 w 61"/>
                        <a:gd name="T5" fmla="*/ 0 h 2854"/>
                        <a:gd name="T6" fmla="*/ 0 w 61"/>
                        <a:gd name="T7" fmla="*/ 0 h 2854"/>
                        <a:gd name="T8" fmla="*/ 0 w 61"/>
                        <a:gd name="T9" fmla="*/ 0 h 2854"/>
                        <a:gd name="T10" fmla="*/ 0 w 61"/>
                        <a:gd name="T11" fmla="*/ 0 h 2854"/>
                        <a:gd name="T12" fmla="*/ 0 60000 65536"/>
                        <a:gd name="T13" fmla="*/ 0 60000 65536"/>
                        <a:gd name="T14" fmla="*/ 0 60000 65536"/>
                        <a:gd name="T15" fmla="*/ 0 60000 65536"/>
                        <a:gd name="T16" fmla="*/ 0 60000 65536"/>
                        <a:gd name="T17" fmla="*/ 0 60000 65536"/>
                        <a:gd name="T18" fmla="*/ 0 w 61"/>
                        <a:gd name="T19" fmla="*/ 0 h 2854"/>
                        <a:gd name="T20" fmla="*/ 61 w 61"/>
                        <a:gd name="T21" fmla="*/ 2854 h 2854"/>
                      </a:gdLst>
                      <a:ahLst/>
                      <a:cxnLst>
                        <a:cxn ang="T12">
                          <a:pos x="T0" y="T1"/>
                        </a:cxn>
                        <a:cxn ang="T13">
                          <a:pos x="T2" y="T3"/>
                        </a:cxn>
                        <a:cxn ang="T14">
                          <a:pos x="T4" y="T5"/>
                        </a:cxn>
                        <a:cxn ang="T15">
                          <a:pos x="T6" y="T7"/>
                        </a:cxn>
                        <a:cxn ang="T16">
                          <a:pos x="T8" y="T9"/>
                        </a:cxn>
                        <a:cxn ang="T17">
                          <a:pos x="T10" y="T11"/>
                        </a:cxn>
                      </a:cxnLst>
                      <a:rect l="T18" t="T19" r="T20" b="T21"/>
                      <a:pathLst>
                        <a:path w="61" h="2854">
                          <a:moveTo>
                            <a:pt x="0" y="2854"/>
                          </a:moveTo>
                          <a:lnTo>
                            <a:pt x="0" y="0"/>
                          </a:lnTo>
                          <a:lnTo>
                            <a:pt x="4" y="0"/>
                          </a:lnTo>
                          <a:lnTo>
                            <a:pt x="61" y="153"/>
                          </a:lnTo>
                          <a:lnTo>
                            <a:pt x="61" y="2791"/>
                          </a:lnTo>
                          <a:lnTo>
                            <a:pt x="0" y="2854"/>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78" name="Freeform 343"/>
                    <p:cNvSpPr>
                      <a:spLocks/>
                    </p:cNvSpPr>
                    <p:nvPr/>
                  </p:nvSpPr>
                  <p:spPr bwMode="auto">
                    <a:xfrm>
                      <a:off x="5193" y="851"/>
                      <a:ext cx="2" cy="131"/>
                    </a:xfrm>
                    <a:custGeom>
                      <a:avLst/>
                      <a:gdLst>
                        <a:gd name="T0" fmla="*/ 0 w 61"/>
                        <a:gd name="T1" fmla="*/ 0 h 2751"/>
                        <a:gd name="T2" fmla="*/ 0 w 61"/>
                        <a:gd name="T3" fmla="*/ 0 h 2751"/>
                        <a:gd name="T4" fmla="*/ 0 w 61"/>
                        <a:gd name="T5" fmla="*/ 0 h 2751"/>
                        <a:gd name="T6" fmla="*/ 0 w 61"/>
                        <a:gd name="T7" fmla="*/ 0 h 2751"/>
                        <a:gd name="T8" fmla="*/ 0 w 61"/>
                        <a:gd name="T9" fmla="*/ 0 h 2751"/>
                        <a:gd name="T10" fmla="*/ 0 60000 65536"/>
                        <a:gd name="T11" fmla="*/ 0 60000 65536"/>
                        <a:gd name="T12" fmla="*/ 0 60000 65536"/>
                        <a:gd name="T13" fmla="*/ 0 60000 65536"/>
                        <a:gd name="T14" fmla="*/ 0 60000 65536"/>
                        <a:gd name="T15" fmla="*/ 0 w 61"/>
                        <a:gd name="T16" fmla="*/ 0 h 2751"/>
                        <a:gd name="T17" fmla="*/ 61 w 61"/>
                        <a:gd name="T18" fmla="*/ 2751 h 2751"/>
                      </a:gdLst>
                      <a:ahLst/>
                      <a:cxnLst>
                        <a:cxn ang="T10">
                          <a:pos x="T0" y="T1"/>
                        </a:cxn>
                        <a:cxn ang="T11">
                          <a:pos x="T2" y="T3"/>
                        </a:cxn>
                        <a:cxn ang="T12">
                          <a:pos x="T4" y="T5"/>
                        </a:cxn>
                        <a:cxn ang="T13">
                          <a:pos x="T6" y="T7"/>
                        </a:cxn>
                        <a:cxn ang="T14">
                          <a:pos x="T8" y="T9"/>
                        </a:cxn>
                      </a:cxnLst>
                      <a:rect l="T15" t="T16" r="T17" b="T18"/>
                      <a:pathLst>
                        <a:path w="61" h="2751">
                          <a:moveTo>
                            <a:pt x="0" y="2751"/>
                          </a:moveTo>
                          <a:lnTo>
                            <a:pt x="0" y="0"/>
                          </a:lnTo>
                          <a:lnTo>
                            <a:pt x="61" y="165"/>
                          </a:lnTo>
                          <a:lnTo>
                            <a:pt x="61" y="2688"/>
                          </a:lnTo>
                          <a:lnTo>
                            <a:pt x="0" y="2751"/>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79" name="Freeform 344"/>
                    <p:cNvSpPr>
                      <a:spLocks/>
                    </p:cNvSpPr>
                    <p:nvPr/>
                  </p:nvSpPr>
                  <p:spPr bwMode="auto">
                    <a:xfrm>
                      <a:off x="5194" y="855"/>
                      <a:ext cx="3" cy="125"/>
                    </a:xfrm>
                    <a:custGeom>
                      <a:avLst/>
                      <a:gdLst>
                        <a:gd name="T0" fmla="*/ 0 w 61"/>
                        <a:gd name="T1" fmla="*/ 0 h 2638"/>
                        <a:gd name="T2" fmla="*/ 0 w 61"/>
                        <a:gd name="T3" fmla="*/ 0 h 2638"/>
                        <a:gd name="T4" fmla="*/ 0 w 61"/>
                        <a:gd name="T5" fmla="*/ 0 h 2638"/>
                        <a:gd name="T6" fmla="*/ 0 w 61"/>
                        <a:gd name="T7" fmla="*/ 0 h 2638"/>
                        <a:gd name="T8" fmla="*/ 0 w 61"/>
                        <a:gd name="T9" fmla="*/ 0 h 2638"/>
                        <a:gd name="T10" fmla="*/ 0 60000 65536"/>
                        <a:gd name="T11" fmla="*/ 0 60000 65536"/>
                        <a:gd name="T12" fmla="*/ 0 60000 65536"/>
                        <a:gd name="T13" fmla="*/ 0 60000 65536"/>
                        <a:gd name="T14" fmla="*/ 0 60000 65536"/>
                        <a:gd name="T15" fmla="*/ 0 w 61"/>
                        <a:gd name="T16" fmla="*/ 0 h 2638"/>
                        <a:gd name="T17" fmla="*/ 61 w 61"/>
                        <a:gd name="T18" fmla="*/ 2638 h 2638"/>
                      </a:gdLst>
                      <a:ahLst/>
                      <a:cxnLst>
                        <a:cxn ang="T10">
                          <a:pos x="T0" y="T1"/>
                        </a:cxn>
                        <a:cxn ang="T11">
                          <a:pos x="T2" y="T3"/>
                        </a:cxn>
                        <a:cxn ang="T12">
                          <a:pos x="T4" y="T5"/>
                        </a:cxn>
                        <a:cxn ang="T13">
                          <a:pos x="T6" y="T7"/>
                        </a:cxn>
                        <a:cxn ang="T14">
                          <a:pos x="T8" y="T9"/>
                        </a:cxn>
                      </a:cxnLst>
                      <a:rect l="T15" t="T16" r="T17" b="T18"/>
                      <a:pathLst>
                        <a:path w="61" h="2638">
                          <a:moveTo>
                            <a:pt x="0" y="2638"/>
                          </a:moveTo>
                          <a:lnTo>
                            <a:pt x="0" y="0"/>
                          </a:lnTo>
                          <a:lnTo>
                            <a:pt x="61" y="165"/>
                          </a:lnTo>
                          <a:lnTo>
                            <a:pt x="61" y="2574"/>
                          </a:lnTo>
                          <a:lnTo>
                            <a:pt x="0" y="2638"/>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80" name="Freeform 345"/>
                    <p:cNvSpPr>
                      <a:spLocks/>
                    </p:cNvSpPr>
                    <p:nvPr/>
                  </p:nvSpPr>
                  <p:spPr bwMode="auto">
                    <a:xfrm>
                      <a:off x="5195" y="859"/>
                      <a:ext cx="3" cy="120"/>
                    </a:xfrm>
                    <a:custGeom>
                      <a:avLst/>
                      <a:gdLst>
                        <a:gd name="T0" fmla="*/ 0 w 60"/>
                        <a:gd name="T1" fmla="*/ 0 h 2523"/>
                        <a:gd name="T2" fmla="*/ 0 w 60"/>
                        <a:gd name="T3" fmla="*/ 0 h 2523"/>
                        <a:gd name="T4" fmla="*/ 0 w 60"/>
                        <a:gd name="T5" fmla="*/ 0 h 2523"/>
                        <a:gd name="T6" fmla="*/ 0 w 60"/>
                        <a:gd name="T7" fmla="*/ 0 h 2523"/>
                        <a:gd name="T8" fmla="*/ 0 w 60"/>
                        <a:gd name="T9" fmla="*/ 0 h 2523"/>
                        <a:gd name="T10" fmla="*/ 0 60000 65536"/>
                        <a:gd name="T11" fmla="*/ 0 60000 65536"/>
                        <a:gd name="T12" fmla="*/ 0 60000 65536"/>
                        <a:gd name="T13" fmla="*/ 0 60000 65536"/>
                        <a:gd name="T14" fmla="*/ 0 60000 65536"/>
                        <a:gd name="T15" fmla="*/ 0 w 60"/>
                        <a:gd name="T16" fmla="*/ 0 h 2523"/>
                        <a:gd name="T17" fmla="*/ 60 w 60"/>
                        <a:gd name="T18" fmla="*/ 2523 h 2523"/>
                      </a:gdLst>
                      <a:ahLst/>
                      <a:cxnLst>
                        <a:cxn ang="T10">
                          <a:pos x="T0" y="T1"/>
                        </a:cxn>
                        <a:cxn ang="T11">
                          <a:pos x="T2" y="T3"/>
                        </a:cxn>
                        <a:cxn ang="T12">
                          <a:pos x="T4" y="T5"/>
                        </a:cxn>
                        <a:cxn ang="T13">
                          <a:pos x="T6" y="T7"/>
                        </a:cxn>
                        <a:cxn ang="T14">
                          <a:pos x="T8" y="T9"/>
                        </a:cxn>
                      </a:cxnLst>
                      <a:rect l="T15" t="T16" r="T17" b="T18"/>
                      <a:pathLst>
                        <a:path w="60" h="2523">
                          <a:moveTo>
                            <a:pt x="0" y="2523"/>
                          </a:moveTo>
                          <a:lnTo>
                            <a:pt x="0" y="0"/>
                          </a:lnTo>
                          <a:lnTo>
                            <a:pt x="60" y="165"/>
                          </a:lnTo>
                          <a:lnTo>
                            <a:pt x="60" y="2460"/>
                          </a:lnTo>
                          <a:lnTo>
                            <a:pt x="0" y="2523"/>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81" name="Freeform 346"/>
                    <p:cNvSpPr>
                      <a:spLocks/>
                    </p:cNvSpPr>
                    <p:nvPr/>
                  </p:nvSpPr>
                  <p:spPr bwMode="auto">
                    <a:xfrm>
                      <a:off x="5197" y="863"/>
                      <a:ext cx="3" cy="114"/>
                    </a:xfrm>
                    <a:custGeom>
                      <a:avLst/>
                      <a:gdLst>
                        <a:gd name="T0" fmla="*/ 0 w 61"/>
                        <a:gd name="T1" fmla="*/ 0 h 2409"/>
                        <a:gd name="T2" fmla="*/ 0 w 61"/>
                        <a:gd name="T3" fmla="*/ 0 h 2409"/>
                        <a:gd name="T4" fmla="*/ 0 w 61"/>
                        <a:gd name="T5" fmla="*/ 0 h 2409"/>
                        <a:gd name="T6" fmla="*/ 0 w 61"/>
                        <a:gd name="T7" fmla="*/ 0 h 2409"/>
                        <a:gd name="T8" fmla="*/ 0 w 61"/>
                        <a:gd name="T9" fmla="*/ 0 h 2409"/>
                        <a:gd name="T10" fmla="*/ 0 60000 65536"/>
                        <a:gd name="T11" fmla="*/ 0 60000 65536"/>
                        <a:gd name="T12" fmla="*/ 0 60000 65536"/>
                        <a:gd name="T13" fmla="*/ 0 60000 65536"/>
                        <a:gd name="T14" fmla="*/ 0 60000 65536"/>
                        <a:gd name="T15" fmla="*/ 0 w 61"/>
                        <a:gd name="T16" fmla="*/ 0 h 2409"/>
                        <a:gd name="T17" fmla="*/ 61 w 61"/>
                        <a:gd name="T18" fmla="*/ 2409 h 2409"/>
                      </a:gdLst>
                      <a:ahLst/>
                      <a:cxnLst>
                        <a:cxn ang="T10">
                          <a:pos x="T0" y="T1"/>
                        </a:cxn>
                        <a:cxn ang="T11">
                          <a:pos x="T2" y="T3"/>
                        </a:cxn>
                        <a:cxn ang="T12">
                          <a:pos x="T4" y="T5"/>
                        </a:cxn>
                        <a:cxn ang="T13">
                          <a:pos x="T6" y="T7"/>
                        </a:cxn>
                        <a:cxn ang="T14">
                          <a:pos x="T8" y="T9"/>
                        </a:cxn>
                      </a:cxnLst>
                      <a:rect l="T15" t="T16" r="T17" b="T18"/>
                      <a:pathLst>
                        <a:path w="61" h="2409">
                          <a:moveTo>
                            <a:pt x="0" y="2409"/>
                          </a:moveTo>
                          <a:lnTo>
                            <a:pt x="0" y="0"/>
                          </a:lnTo>
                          <a:lnTo>
                            <a:pt x="61" y="165"/>
                          </a:lnTo>
                          <a:lnTo>
                            <a:pt x="61" y="2346"/>
                          </a:lnTo>
                          <a:lnTo>
                            <a:pt x="0" y="2409"/>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82" name="Freeform 347"/>
                    <p:cNvSpPr>
                      <a:spLocks/>
                    </p:cNvSpPr>
                    <p:nvPr/>
                  </p:nvSpPr>
                  <p:spPr bwMode="auto">
                    <a:xfrm>
                      <a:off x="5198" y="867"/>
                      <a:ext cx="3" cy="109"/>
                    </a:xfrm>
                    <a:custGeom>
                      <a:avLst/>
                      <a:gdLst>
                        <a:gd name="T0" fmla="*/ 0 w 61"/>
                        <a:gd name="T1" fmla="*/ 0 h 2295"/>
                        <a:gd name="T2" fmla="*/ 0 w 61"/>
                        <a:gd name="T3" fmla="*/ 0 h 2295"/>
                        <a:gd name="T4" fmla="*/ 0 w 61"/>
                        <a:gd name="T5" fmla="*/ 0 h 2295"/>
                        <a:gd name="T6" fmla="*/ 0 w 61"/>
                        <a:gd name="T7" fmla="*/ 0 h 2295"/>
                        <a:gd name="T8" fmla="*/ 0 w 61"/>
                        <a:gd name="T9" fmla="*/ 0 h 2295"/>
                        <a:gd name="T10" fmla="*/ 0 60000 65536"/>
                        <a:gd name="T11" fmla="*/ 0 60000 65536"/>
                        <a:gd name="T12" fmla="*/ 0 60000 65536"/>
                        <a:gd name="T13" fmla="*/ 0 60000 65536"/>
                        <a:gd name="T14" fmla="*/ 0 60000 65536"/>
                        <a:gd name="T15" fmla="*/ 0 w 61"/>
                        <a:gd name="T16" fmla="*/ 0 h 2295"/>
                        <a:gd name="T17" fmla="*/ 61 w 61"/>
                        <a:gd name="T18" fmla="*/ 2295 h 2295"/>
                      </a:gdLst>
                      <a:ahLst/>
                      <a:cxnLst>
                        <a:cxn ang="T10">
                          <a:pos x="T0" y="T1"/>
                        </a:cxn>
                        <a:cxn ang="T11">
                          <a:pos x="T2" y="T3"/>
                        </a:cxn>
                        <a:cxn ang="T12">
                          <a:pos x="T4" y="T5"/>
                        </a:cxn>
                        <a:cxn ang="T13">
                          <a:pos x="T6" y="T7"/>
                        </a:cxn>
                        <a:cxn ang="T14">
                          <a:pos x="T8" y="T9"/>
                        </a:cxn>
                      </a:cxnLst>
                      <a:rect l="T15" t="T16" r="T17" b="T18"/>
                      <a:pathLst>
                        <a:path w="61" h="2295">
                          <a:moveTo>
                            <a:pt x="0" y="2295"/>
                          </a:moveTo>
                          <a:lnTo>
                            <a:pt x="0" y="0"/>
                          </a:lnTo>
                          <a:lnTo>
                            <a:pt x="61" y="165"/>
                          </a:lnTo>
                          <a:lnTo>
                            <a:pt x="61" y="2231"/>
                          </a:lnTo>
                          <a:lnTo>
                            <a:pt x="0" y="2295"/>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83" name="Freeform 348"/>
                    <p:cNvSpPr>
                      <a:spLocks/>
                    </p:cNvSpPr>
                    <p:nvPr/>
                  </p:nvSpPr>
                  <p:spPr bwMode="auto">
                    <a:xfrm>
                      <a:off x="5200" y="870"/>
                      <a:ext cx="3" cy="104"/>
                    </a:xfrm>
                    <a:custGeom>
                      <a:avLst/>
                      <a:gdLst>
                        <a:gd name="T0" fmla="*/ 0 w 61"/>
                        <a:gd name="T1" fmla="*/ 0 h 2181"/>
                        <a:gd name="T2" fmla="*/ 0 w 61"/>
                        <a:gd name="T3" fmla="*/ 0 h 2181"/>
                        <a:gd name="T4" fmla="*/ 0 w 61"/>
                        <a:gd name="T5" fmla="*/ 0 h 2181"/>
                        <a:gd name="T6" fmla="*/ 0 w 61"/>
                        <a:gd name="T7" fmla="*/ 0 h 2181"/>
                        <a:gd name="T8" fmla="*/ 0 w 61"/>
                        <a:gd name="T9" fmla="*/ 0 h 2181"/>
                        <a:gd name="T10" fmla="*/ 0 w 61"/>
                        <a:gd name="T11" fmla="*/ 0 h 2181"/>
                        <a:gd name="T12" fmla="*/ 0 60000 65536"/>
                        <a:gd name="T13" fmla="*/ 0 60000 65536"/>
                        <a:gd name="T14" fmla="*/ 0 60000 65536"/>
                        <a:gd name="T15" fmla="*/ 0 60000 65536"/>
                        <a:gd name="T16" fmla="*/ 0 60000 65536"/>
                        <a:gd name="T17" fmla="*/ 0 60000 65536"/>
                        <a:gd name="T18" fmla="*/ 0 w 61"/>
                        <a:gd name="T19" fmla="*/ 0 h 2181"/>
                        <a:gd name="T20" fmla="*/ 61 w 61"/>
                        <a:gd name="T21" fmla="*/ 2181 h 2181"/>
                      </a:gdLst>
                      <a:ahLst/>
                      <a:cxnLst>
                        <a:cxn ang="T12">
                          <a:pos x="T0" y="T1"/>
                        </a:cxn>
                        <a:cxn ang="T13">
                          <a:pos x="T2" y="T3"/>
                        </a:cxn>
                        <a:cxn ang="T14">
                          <a:pos x="T4" y="T5"/>
                        </a:cxn>
                        <a:cxn ang="T15">
                          <a:pos x="T6" y="T7"/>
                        </a:cxn>
                        <a:cxn ang="T16">
                          <a:pos x="T8" y="T9"/>
                        </a:cxn>
                        <a:cxn ang="T17">
                          <a:pos x="T10" y="T11"/>
                        </a:cxn>
                      </a:cxnLst>
                      <a:rect l="T18" t="T19" r="T20" b="T21"/>
                      <a:pathLst>
                        <a:path w="61" h="2181">
                          <a:moveTo>
                            <a:pt x="0" y="2181"/>
                          </a:moveTo>
                          <a:lnTo>
                            <a:pt x="0" y="0"/>
                          </a:lnTo>
                          <a:lnTo>
                            <a:pt x="32" y="88"/>
                          </a:lnTo>
                          <a:lnTo>
                            <a:pt x="61" y="166"/>
                          </a:lnTo>
                          <a:lnTo>
                            <a:pt x="61" y="2118"/>
                          </a:lnTo>
                          <a:lnTo>
                            <a:pt x="0" y="2181"/>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84" name="Freeform 349"/>
                    <p:cNvSpPr>
                      <a:spLocks/>
                    </p:cNvSpPr>
                    <p:nvPr/>
                  </p:nvSpPr>
                  <p:spPr bwMode="auto">
                    <a:xfrm>
                      <a:off x="5201" y="874"/>
                      <a:ext cx="3" cy="99"/>
                    </a:xfrm>
                    <a:custGeom>
                      <a:avLst/>
                      <a:gdLst>
                        <a:gd name="T0" fmla="*/ 0 w 61"/>
                        <a:gd name="T1" fmla="*/ 0 h 2066"/>
                        <a:gd name="T2" fmla="*/ 0 w 61"/>
                        <a:gd name="T3" fmla="*/ 0 h 2066"/>
                        <a:gd name="T4" fmla="*/ 0 w 61"/>
                        <a:gd name="T5" fmla="*/ 0 h 2066"/>
                        <a:gd name="T6" fmla="*/ 0 w 61"/>
                        <a:gd name="T7" fmla="*/ 0 h 2066"/>
                        <a:gd name="T8" fmla="*/ 0 w 61"/>
                        <a:gd name="T9" fmla="*/ 0 h 2066"/>
                        <a:gd name="T10" fmla="*/ 0 w 61"/>
                        <a:gd name="T11" fmla="*/ 0 h 2066"/>
                        <a:gd name="T12" fmla="*/ 0 60000 65536"/>
                        <a:gd name="T13" fmla="*/ 0 60000 65536"/>
                        <a:gd name="T14" fmla="*/ 0 60000 65536"/>
                        <a:gd name="T15" fmla="*/ 0 60000 65536"/>
                        <a:gd name="T16" fmla="*/ 0 60000 65536"/>
                        <a:gd name="T17" fmla="*/ 0 60000 65536"/>
                        <a:gd name="T18" fmla="*/ 0 w 61"/>
                        <a:gd name="T19" fmla="*/ 0 h 2066"/>
                        <a:gd name="T20" fmla="*/ 61 w 61"/>
                        <a:gd name="T21" fmla="*/ 2066 h 2066"/>
                      </a:gdLst>
                      <a:ahLst/>
                      <a:cxnLst>
                        <a:cxn ang="T12">
                          <a:pos x="T0" y="T1"/>
                        </a:cxn>
                        <a:cxn ang="T13">
                          <a:pos x="T2" y="T3"/>
                        </a:cxn>
                        <a:cxn ang="T14">
                          <a:pos x="T4" y="T5"/>
                        </a:cxn>
                        <a:cxn ang="T15">
                          <a:pos x="T6" y="T7"/>
                        </a:cxn>
                        <a:cxn ang="T16">
                          <a:pos x="T8" y="T9"/>
                        </a:cxn>
                        <a:cxn ang="T17">
                          <a:pos x="T10" y="T11"/>
                        </a:cxn>
                      </a:cxnLst>
                      <a:rect l="T18" t="T19" r="T20" b="T21"/>
                      <a:pathLst>
                        <a:path w="61" h="2066">
                          <a:moveTo>
                            <a:pt x="0" y="2066"/>
                          </a:moveTo>
                          <a:lnTo>
                            <a:pt x="0" y="0"/>
                          </a:lnTo>
                          <a:lnTo>
                            <a:pt x="2" y="5"/>
                          </a:lnTo>
                          <a:lnTo>
                            <a:pt x="61" y="164"/>
                          </a:lnTo>
                          <a:lnTo>
                            <a:pt x="61" y="2003"/>
                          </a:lnTo>
                          <a:lnTo>
                            <a:pt x="0" y="2066"/>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85" name="Freeform 350"/>
                    <p:cNvSpPr>
                      <a:spLocks/>
                    </p:cNvSpPr>
                    <p:nvPr/>
                  </p:nvSpPr>
                  <p:spPr bwMode="auto">
                    <a:xfrm>
                      <a:off x="5203" y="878"/>
                      <a:ext cx="3" cy="93"/>
                    </a:xfrm>
                    <a:custGeom>
                      <a:avLst/>
                      <a:gdLst>
                        <a:gd name="T0" fmla="*/ 0 w 61"/>
                        <a:gd name="T1" fmla="*/ 0 h 1952"/>
                        <a:gd name="T2" fmla="*/ 0 w 61"/>
                        <a:gd name="T3" fmla="*/ 0 h 1952"/>
                        <a:gd name="T4" fmla="*/ 0 w 61"/>
                        <a:gd name="T5" fmla="*/ 0 h 1952"/>
                        <a:gd name="T6" fmla="*/ 0 w 61"/>
                        <a:gd name="T7" fmla="*/ 0 h 1952"/>
                        <a:gd name="T8" fmla="*/ 0 w 61"/>
                        <a:gd name="T9" fmla="*/ 0 h 1952"/>
                        <a:gd name="T10" fmla="*/ 0 w 61"/>
                        <a:gd name="T11" fmla="*/ 0 h 1952"/>
                        <a:gd name="T12" fmla="*/ 0 60000 65536"/>
                        <a:gd name="T13" fmla="*/ 0 60000 65536"/>
                        <a:gd name="T14" fmla="*/ 0 60000 65536"/>
                        <a:gd name="T15" fmla="*/ 0 60000 65536"/>
                        <a:gd name="T16" fmla="*/ 0 60000 65536"/>
                        <a:gd name="T17" fmla="*/ 0 60000 65536"/>
                        <a:gd name="T18" fmla="*/ 0 w 61"/>
                        <a:gd name="T19" fmla="*/ 0 h 1952"/>
                        <a:gd name="T20" fmla="*/ 61 w 61"/>
                        <a:gd name="T21" fmla="*/ 1952 h 1952"/>
                      </a:gdLst>
                      <a:ahLst/>
                      <a:cxnLst>
                        <a:cxn ang="T12">
                          <a:pos x="T0" y="T1"/>
                        </a:cxn>
                        <a:cxn ang="T13">
                          <a:pos x="T2" y="T3"/>
                        </a:cxn>
                        <a:cxn ang="T14">
                          <a:pos x="T4" y="T5"/>
                        </a:cxn>
                        <a:cxn ang="T15">
                          <a:pos x="T6" y="T7"/>
                        </a:cxn>
                        <a:cxn ang="T16">
                          <a:pos x="T8" y="T9"/>
                        </a:cxn>
                        <a:cxn ang="T17">
                          <a:pos x="T10" y="T11"/>
                        </a:cxn>
                      </a:cxnLst>
                      <a:rect l="T18" t="T19" r="T20" b="T21"/>
                      <a:pathLst>
                        <a:path w="61" h="1952">
                          <a:moveTo>
                            <a:pt x="0" y="1952"/>
                          </a:moveTo>
                          <a:lnTo>
                            <a:pt x="0" y="0"/>
                          </a:lnTo>
                          <a:lnTo>
                            <a:pt x="61" y="164"/>
                          </a:lnTo>
                          <a:lnTo>
                            <a:pt x="61" y="1645"/>
                          </a:lnTo>
                          <a:lnTo>
                            <a:pt x="32" y="1918"/>
                          </a:lnTo>
                          <a:lnTo>
                            <a:pt x="0" y="1952"/>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86" name="Freeform 351"/>
                    <p:cNvSpPr>
                      <a:spLocks/>
                    </p:cNvSpPr>
                    <p:nvPr/>
                  </p:nvSpPr>
                  <p:spPr bwMode="auto">
                    <a:xfrm>
                      <a:off x="5204" y="882"/>
                      <a:ext cx="3" cy="88"/>
                    </a:xfrm>
                    <a:custGeom>
                      <a:avLst/>
                      <a:gdLst>
                        <a:gd name="T0" fmla="*/ 0 w 61"/>
                        <a:gd name="T1" fmla="*/ 0 h 1839"/>
                        <a:gd name="T2" fmla="*/ 0 w 61"/>
                        <a:gd name="T3" fmla="*/ 0 h 1839"/>
                        <a:gd name="T4" fmla="*/ 0 w 61"/>
                        <a:gd name="T5" fmla="*/ 0 h 1839"/>
                        <a:gd name="T6" fmla="*/ 0 w 61"/>
                        <a:gd name="T7" fmla="*/ 0 h 1839"/>
                        <a:gd name="T8" fmla="*/ 0 w 61"/>
                        <a:gd name="T9" fmla="*/ 0 h 1839"/>
                        <a:gd name="T10" fmla="*/ 0 w 61"/>
                        <a:gd name="T11" fmla="*/ 0 h 1839"/>
                        <a:gd name="T12" fmla="*/ 0 60000 65536"/>
                        <a:gd name="T13" fmla="*/ 0 60000 65536"/>
                        <a:gd name="T14" fmla="*/ 0 60000 65536"/>
                        <a:gd name="T15" fmla="*/ 0 60000 65536"/>
                        <a:gd name="T16" fmla="*/ 0 60000 65536"/>
                        <a:gd name="T17" fmla="*/ 0 60000 65536"/>
                        <a:gd name="T18" fmla="*/ 0 w 61"/>
                        <a:gd name="T19" fmla="*/ 0 h 1839"/>
                        <a:gd name="T20" fmla="*/ 61 w 61"/>
                        <a:gd name="T21" fmla="*/ 1839 h 1839"/>
                      </a:gdLst>
                      <a:ahLst/>
                      <a:cxnLst>
                        <a:cxn ang="T12">
                          <a:pos x="T0" y="T1"/>
                        </a:cxn>
                        <a:cxn ang="T13">
                          <a:pos x="T2" y="T3"/>
                        </a:cxn>
                        <a:cxn ang="T14">
                          <a:pos x="T4" y="T5"/>
                        </a:cxn>
                        <a:cxn ang="T15">
                          <a:pos x="T6" y="T7"/>
                        </a:cxn>
                        <a:cxn ang="T16">
                          <a:pos x="T8" y="T9"/>
                        </a:cxn>
                        <a:cxn ang="T17">
                          <a:pos x="T10" y="T11"/>
                        </a:cxn>
                      </a:cxnLst>
                      <a:rect l="T18" t="T19" r="T20" b="T21"/>
                      <a:pathLst>
                        <a:path w="61" h="1839">
                          <a:moveTo>
                            <a:pt x="0" y="1839"/>
                          </a:moveTo>
                          <a:lnTo>
                            <a:pt x="0" y="0"/>
                          </a:lnTo>
                          <a:lnTo>
                            <a:pt x="61" y="165"/>
                          </a:lnTo>
                          <a:lnTo>
                            <a:pt x="61" y="1276"/>
                          </a:lnTo>
                          <a:lnTo>
                            <a:pt x="2" y="1837"/>
                          </a:lnTo>
                          <a:lnTo>
                            <a:pt x="0" y="1839"/>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87" name="Freeform 352"/>
                    <p:cNvSpPr>
                      <a:spLocks/>
                    </p:cNvSpPr>
                    <p:nvPr/>
                  </p:nvSpPr>
                  <p:spPr bwMode="auto">
                    <a:xfrm>
                      <a:off x="5206" y="886"/>
                      <a:ext cx="2" cy="71"/>
                    </a:xfrm>
                    <a:custGeom>
                      <a:avLst/>
                      <a:gdLst>
                        <a:gd name="T0" fmla="*/ 0 w 61"/>
                        <a:gd name="T1" fmla="*/ 0 h 1481"/>
                        <a:gd name="T2" fmla="*/ 0 w 61"/>
                        <a:gd name="T3" fmla="*/ 0 h 1481"/>
                        <a:gd name="T4" fmla="*/ 0 w 61"/>
                        <a:gd name="T5" fmla="*/ 0 h 1481"/>
                        <a:gd name="T6" fmla="*/ 0 w 61"/>
                        <a:gd name="T7" fmla="*/ 0 h 1481"/>
                        <a:gd name="T8" fmla="*/ 0 w 61"/>
                        <a:gd name="T9" fmla="*/ 0 h 1481"/>
                        <a:gd name="T10" fmla="*/ 0 w 61"/>
                        <a:gd name="T11" fmla="*/ 0 h 1481"/>
                        <a:gd name="T12" fmla="*/ 0 60000 65536"/>
                        <a:gd name="T13" fmla="*/ 0 60000 65536"/>
                        <a:gd name="T14" fmla="*/ 0 60000 65536"/>
                        <a:gd name="T15" fmla="*/ 0 60000 65536"/>
                        <a:gd name="T16" fmla="*/ 0 60000 65536"/>
                        <a:gd name="T17" fmla="*/ 0 60000 65536"/>
                        <a:gd name="T18" fmla="*/ 0 w 61"/>
                        <a:gd name="T19" fmla="*/ 0 h 1481"/>
                        <a:gd name="T20" fmla="*/ 61 w 61"/>
                        <a:gd name="T21" fmla="*/ 1481 h 1481"/>
                      </a:gdLst>
                      <a:ahLst/>
                      <a:cxnLst>
                        <a:cxn ang="T12">
                          <a:pos x="T0" y="T1"/>
                        </a:cxn>
                        <a:cxn ang="T13">
                          <a:pos x="T2" y="T3"/>
                        </a:cxn>
                        <a:cxn ang="T14">
                          <a:pos x="T4" y="T5"/>
                        </a:cxn>
                        <a:cxn ang="T15">
                          <a:pos x="T6" y="T7"/>
                        </a:cxn>
                        <a:cxn ang="T16">
                          <a:pos x="T8" y="T9"/>
                        </a:cxn>
                        <a:cxn ang="T17">
                          <a:pos x="T10" y="T11"/>
                        </a:cxn>
                      </a:cxnLst>
                      <a:rect l="T18" t="T19" r="T20" b="T21"/>
                      <a:pathLst>
                        <a:path w="61" h="1481">
                          <a:moveTo>
                            <a:pt x="0" y="1481"/>
                          </a:moveTo>
                          <a:lnTo>
                            <a:pt x="0" y="0"/>
                          </a:lnTo>
                          <a:lnTo>
                            <a:pt x="61" y="165"/>
                          </a:lnTo>
                          <a:lnTo>
                            <a:pt x="61" y="905"/>
                          </a:lnTo>
                          <a:lnTo>
                            <a:pt x="46" y="1043"/>
                          </a:lnTo>
                          <a:lnTo>
                            <a:pt x="0" y="1481"/>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88" name="Freeform 353"/>
                    <p:cNvSpPr>
                      <a:spLocks/>
                    </p:cNvSpPr>
                    <p:nvPr/>
                  </p:nvSpPr>
                  <p:spPr bwMode="auto">
                    <a:xfrm>
                      <a:off x="5207" y="890"/>
                      <a:ext cx="3" cy="53"/>
                    </a:xfrm>
                    <a:custGeom>
                      <a:avLst/>
                      <a:gdLst>
                        <a:gd name="T0" fmla="*/ 0 w 60"/>
                        <a:gd name="T1" fmla="*/ 0 h 1111"/>
                        <a:gd name="T2" fmla="*/ 0 w 60"/>
                        <a:gd name="T3" fmla="*/ 0 h 1111"/>
                        <a:gd name="T4" fmla="*/ 0 w 60"/>
                        <a:gd name="T5" fmla="*/ 0 h 1111"/>
                        <a:gd name="T6" fmla="*/ 0 w 60"/>
                        <a:gd name="T7" fmla="*/ 0 h 1111"/>
                        <a:gd name="T8" fmla="*/ 0 w 60"/>
                        <a:gd name="T9" fmla="*/ 0 h 1111"/>
                        <a:gd name="T10" fmla="*/ 0 w 60"/>
                        <a:gd name="T11" fmla="*/ 0 h 1111"/>
                        <a:gd name="T12" fmla="*/ 0 60000 65536"/>
                        <a:gd name="T13" fmla="*/ 0 60000 65536"/>
                        <a:gd name="T14" fmla="*/ 0 60000 65536"/>
                        <a:gd name="T15" fmla="*/ 0 60000 65536"/>
                        <a:gd name="T16" fmla="*/ 0 60000 65536"/>
                        <a:gd name="T17" fmla="*/ 0 60000 65536"/>
                        <a:gd name="T18" fmla="*/ 0 w 60"/>
                        <a:gd name="T19" fmla="*/ 0 h 1111"/>
                        <a:gd name="T20" fmla="*/ 60 w 60"/>
                        <a:gd name="T21" fmla="*/ 1111 h 1111"/>
                      </a:gdLst>
                      <a:ahLst/>
                      <a:cxnLst>
                        <a:cxn ang="T12">
                          <a:pos x="T0" y="T1"/>
                        </a:cxn>
                        <a:cxn ang="T13">
                          <a:pos x="T2" y="T3"/>
                        </a:cxn>
                        <a:cxn ang="T14">
                          <a:pos x="T4" y="T5"/>
                        </a:cxn>
                        <a:cxn ang="T15">
                          <a:pos x="T6" y="T7"/>
                        </a:cxn>
                        <a:cxn ang="T16">
                          <a:pos x="T8" y="T9"/>
                        </a:cxn>
                        <a:cxn ang="T17">
                          <a:pos x="T10" y="T11"/>
                        </a:cxn>
                      </a:cxnLst>
                      <a:rect l="T18" t="T19" r="T20" b="T21"/>
                      <a:pathLst>
                        <a:path w="60" h="1111">
                          <a:moveTo>
                            <a:pt x="0" y="1111"/>
                          </a:moveTo>
                          <a:lnTo>
                            <a:pt x="0" y="0"/>
                          </a:lnTo>
                          <a:lnTo>
                            <a:pt x="60" y="165"/>
                          </a:lnTo>
                          <a:lnTo>
                            <a:pt x="60" y="535"/>
                          </a:lnTo>
                          <a:lnTo>
                            <a:pt x="16" y="961"/>
                          </a:lnTo>
                          <a:lnTo>
                            <a:pt x="0" y="1111"/>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89" name="Freeform 354"/>
                    <p:cNvSpPr>
                      <a:spLocks/>
                    </p:cNvSpPr>
                    <p:nvPr/>
                  </p:nvSpPr>
                  <p:spPr bwMode="auto">
                    <a:xfrm>
                      <a:off x="5208" y="894"/>
                      <a:ext cx="3" cy="35"/>
                    </a:xfrm>
                    <a:custGeom>
                      <a:avLst/>
                      <a:gdLst>
                        <a:gd name="T0" fmla="*/ 0 w 60"/>
                        <a:gd name="T1" fmla="*/ 0 h 740"/>
                        <a:gd name="T2" fmla="*/ 0 w 60"/>
                        <a:gd name="T3" fmla="*/ 0 h 740"/>
                        <a:gd name="T4" fmla="*/ 0 w 60"/>
                        <a:gd name="T5" fmla="*/ 0 h 740"/>
                        <a:gd name="T6" fmla="*/ 0 w 60"/>
                        <a:gd name="T7" fmla="*/ 0 h 740"/>
                        <a:gd name="T8" fmla="*/ 0 w 60"/>
                        <a:gd name="T9" fmla="*/ 0 h 740"/>
                        <a:gd name="T10" fmla="*/ 0 60000 65536"/>
                        <a:gd name="T11" fmla="*/ 0 60000 65536"/>
                        <a:gd name="T12" fmla="*/ 0 60000 65536"/>
                        <a:gd name="T13" fmla="*/ 0 60000 65536"/>
                        <a:gd name="T14" fmla="*/ 0 60000 65536"/>
                        <a:gd name="T15" fmla="*/ 0 w 60"/>
                        <a:gd name="T16" fmla="*/ 0 h 740"/>
                        <a:gd name="T17" fmla="*/ 60 w 60"/>
                        <a:gd name="T18" fmla="*/ 740 h 740"/>
                      </a:gdLst>
                      <a:ahLst/>
                      <a:cxnLst>
                        <a:cxn ang="T10">
                          <a:pos x="T0" y="T1"/>
                        </a:cxn>
                        <a:cxn ang="T11">
                          <a:pos x="T2" y="T3"/>
                        </a:cxn>
                        <a:cxn ang="T12">
                          <a:pos x="T4" y="T5"/>
                        </a:cxn>
                        <a:cxn ang="T13">
                          <a:pos x="T6" y="T7"/>
                        </a:cxn>
                        <a:cxn ang="T14">
                          <a:pos x="T8" y="T9"/>
                        </a:cxn>
                      </a:cxnLst>
                      <a:rect l="T15" t="T16" r="T17" b="T18"/>
                      <a:pathLst>
                        <a:path w="60" h="740">
                          <a:moveTo>
                            <a:pt x="0" y="740"/>
                          </a:moveTo>
                          <a:lnTo>
                            <a:pt x="0" y="0"/>
                          </a:lnTo>
                          <a:lnTo>
                            <a:pt x="60" y="165"/>
                          </a:lnTo>
                          <a:lnTo>
                            <a:pt x="0" y="74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90" name="Freeform 355"/>
                    <p:cNvSpPr>
                      <a:spLocks/>
                    </p:cNvSpPr>
                    <p:nvPr/>
                  </p:nvSpPr>
                  <p:spPr bwMode="auto">
                    <a:xfrm>
                      <a:off x="5210" y="898"/>
                      <a:ext cx="1" cy="18"/>
                    </a:xfrm>
                    <a:custGeom>
                      <a:avLst/>
                      <a:gdLst>
                        <a:gd name="T0" fmla="*/ 0 w 31"/>
                        <a:gd name="T1" fmla="*/ 0 h 370"/>
                        <a:gd name="T2" fmla="*/ 0 w 31"/>
                        <a:gd name="T3" fmla="*/ 0 h 370"/>
                        <a:gd name="T4" fmla="*/ 0 w 31"/>
                        <a:gd name="T5" fmla="*/ 0 h 370"/>
                        <a:gd name="T6" fmla="*/ 0 w 31"/>
                        <a:gd name="T7" fmla="*/ 0 h 370"/>
                        <a:gd name="T8" fmla="*/ 0 60000 65536"/>
                        <a:gd name="T9" fmla="*/ 0 60000 65536"/>
                        <a:gd name="T10" fmla="*/ 0 60000 65536"/>
                        <a:gd name="T11" fmla="*/ 0 60000 65536"/>
                        <a:gd name="T12" fmla="*/ 0 w 31"/>
                        <a:gd name="T13" fmla="*/ 0 h 370"/>
                        <a:gd name="T14" fmla="*/ 31 w 31"/>
                        <a:gd name="T15" fmla="*/ 370 h 370"/>
                      </a:gdLst>
                      <a:ahLst/>
                      <a:cxnLst>
                        <a:cxn ang="T8">
                          <a:pos x="T0" y="T1"/>
                        </a:cxn>
                        <a:cxn ang="T9">
                          <a:pos x="T2" y="T3"/>
                        </a:cxn>
                        <a:cxn ang="T10">
                          <a:pos x="T4" y="T5"/>
                        </a:cxn>
                        <a:cxn ang="T11">
                          <a:pos x="T6" y="T7"/>
                        </a:cxn>
                      </a:cxnLst>
                      <a:rect l="T12" t="T13" r="T14" b="T15"/>
                      <a:pathLst>
                        <a:path w="31" h="370">
                          <a:moveTo>
                            <a:pt x="0" y="370"/>
                          </a:moveTo>
                          <a:lnTo>
                            <a:pt x="0" y="0"/>
                          </a:lnTo>
                          <a:lnTo>
                            <a:pt x="31" y="83"/>
                          </a:lnTo>
                          <a:lnTo>
                            <a:pt x="0"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91" name="Rectangle 356"/>
                    <p:cNvSpPr>
                      <a:spLocks noChangeArrowheads="1"/>
                    </p:cNvSpPr>
                    <p:nvPr/>
                  </p:nvSpPr>
                  <p:spPr bwMode="auto">
                    <a:xfrm>
                      <a:off x="5211" y="902"/>
                      <a:ext cx="0" cy="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92" name="Freeform 357"/>
                    <p:cNvSpPr>
                      <a:spLocks/>
                    </p:cNvSpPr>
                    <p:nvPr/>
                  </p:nvSpPr>
                  <p:spPr bwMode="auto">
                    <a:xfrm>
                      <a:off x="5139" y="847"/>
                      <a:ext cx="72" cy="153"/>
                    </a:xfrm>
                    <a:custGeom>
                      <a:avLst/>
                      <a:gdLst>
                        <a:gd name="T0" fmla="*/ 0 w 1522"/>
                        <a:gd name="T1" fmla="*/ 0 h 3202"/>
                        <a:gd name="T2" fmla="*/ 0 w 1522"/>
                        <a:gd name="T3" fmla="*/ 0 h 3202"/>
                        <a:gd name="T4" fmla="*/ 0 w 1522"/>
                        <a:gd name="T5" fmla="*/ 0 h 3202"/>
                        <a:gd name="T6" fmla="*/ 0 w 1522"/>
                        <a:gd name="T7" fmla="*/ 0 h 3202"/>
                        <a:gd name="T8" fmla="*/ 0 w 1522"/>
                        <a:gd name="T9" fmla="*/ 0 h 3202"/>
                        <a:gd name="T10" fmla="*/ 0 w 1522"/>
                        <a:gd name="T11" fmla="*/ 0 h 3202"/>
                        <a:gd name="T12" fmla="*/ 0 w 1522"/>
                        <a:gd name="T13" fmla="*/ 0 h 3202"/>
                        <a:gd name="T14" fmla="*/ 0 w 1522"/>
                        <a:gd name="T15" fmla="*/ 0 h 3202"/>
                        <a:gd name="T16" fmla="*/ 0 w 1522"/>
                        <a:gd name="T17" fmla="*/ 0 h 3202"/>
                        <a:gd name="T18" fmla="*/ 0 w 1522"/>
                        <a:gd name="T19" fmla="*/ 0 h 3202"/>
                        <a:gd name="T20" fmla="*/ 0 w 1522"/>
                        <a:gd name="T21" fmla="*/ 0 h 3202"/>
                        <a:gd name="T22" fmla="*/ 0 w 1522"/>
                        <a:gd name="T23" fmla="*/ 0 h 3202"/>
                        <a:gd name="T24" fmla="*/ 0 w 1522"/>
                        <a:gd name="T25" fmla="*/ 0 h 3202"/>
                        <a:gd name="T26" fmla="*/ 0 w 1522"/>
                        <a:gd name="T27" fmla="*/ 0 h 3202"/>
                        <a:gd name="T28" fmla="*/ 0 w 1522"/>
                        <a:gd name="T29" fmla="*/ 0 h 320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22"/>
                        <a:gd name="T46" fmla="*/ 0 h 3202"/>
                        <a:gd name="T47" fmla="*/ 1522 w 1522"/>
                        <a:gd name="T48" fmla="*/ 3202 h 320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22" h="3202">
                          <a:moveTo>
                            <a:pt x="761" y="3202"/>
                          </a:moveTo>
                          <a:lnTo>
                            <a:pt x="1066" y="2885"/>
                          </a:lnTo>
                          <a:lnTo>
                            <a:pt x="1372" y="2567"/>
                          </a:lnTo>
                          <a:lnTo>
                            <a:pt x="1447" y="1856"/>
                          </a:lnTo>
                          <a:lnTo>
                            <a:pt x="1522" y="1143"/>
                          </a:lnTo>
                          <a:lnTo>
                            <a:pt x="1311" y="571"/>
                          </a:lnTo>
                          <a:lnTo>
                            <a:pt x="1100" y="0"/>
                          </a:lnTo>
                          <a:lnTo>
                            <a:pt x="761" y="0"/>
                          </a:lnTo>
                          <a:lnTo>
                            <a:pt x="423" y="0"/>
                          </a:lnTo>
                          <a:lnTo>
                            <a:pt x="211" y="571"/>
                          </a:lnTo>
                          <a:lnTo>
                            <a:pt x="0" y="1143"/>
                          </a:lnTo>
                          <a:lnTo>
                            <a:pt x="76" y="1856"/>
                          </a:lnTo>
                          <a:lnTo>
                            <a:pt x="151" y="2567"/>
                          </a:lnTo>
                          <a:lnTo>
                            <a:pt x="457" y="2885"/>
                          </a:lnTo>
                          <a:lnTo>
                            <a:pt x="761" y="320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393" name="Rectangle 358"/>
                    <p:cNvSpPr>
                      <a:spLocks noChangeArrowheads="1"/>
                    </p:cNvSpPr>
                    <p:nvPr/>
                  </p:nvSpPr>
                  <p:spPr bwMode="auto">
                    <a:xfrm>
                      <a:off x="5139" y="902"/>
                      <a:ext cx="1"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94" name="Rectangle 359"/>
                    <p:cNvSpPr>
                      <a:spLocks noChangeArrowheads="1"/>
                    </p:cNvSpPr>
                    <p:nvPr/>
                  </p:nvSpPr>
                  <p:spPr bwMode="auto">
                    <a:xfrm>
                      <a:off x="5139" y="902"/>
                      <a:ext cx="3"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95" name="Rectangle 360"/>
                    <p:cNvSpPr>
                      <a:spLocks noChangeArrowheads="1"/>
                    </p:cNvSpPr>
                    <p:nvPr/>
                  </p:nvSpPr>
                  <p:spPr bwMode="auto">
                    <a:xfrm>
                      <a:off x="5140" y="902"/>
                      <a:ext cx="3"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96" name="Rectangle 361"/>
                    <p:cNvSpPr>
                      <a:spLocks noChangeArrowheads="1"/>
                    </p:cNvSpPr>
                    <p:nvPr/>
                  </p:nvSpPr>
                  <p:spPr bwMode="auto">
                    <a:xfrm>
                      <a:off x="5142" y="902"/>
                      <a:ext cx="3"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97" name="Rectangle 362"/>
                    <p:cNvSpPr>
                      <a:spLocks noChangeArrowheads="1"/>
                    </p:cNvSpPr>
                    <p:nvPr/>
                  </p:nvSpPr>
                  <p:spPr bwMode="auto">
                    <a:xfrm>
                      <a:off x="5143" y="902"/>
                      <a:ext cx="3"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98" name="Rectangle 363"/>
                    <p:cNvSpPr>
                      <a:spLocks noChangeArrowheads="1"/>
                    </p:cNvSpPr>
                    <p:nvPr/>
                  </p:nvSpPr>
                  <p:spPr bwMode="auto">
                    <a:xfrm>
                      <a:off x="5145" y="902"/>
                      <a:ext cx="3"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99" name="Rectangle 364"/>
                    <p:cNvSpPr>
                      <a:spLocks noChangeArrowheads="1"/>
                    </p:cNvSpPr>
                    <p:nvPr/>
                  </p:nvSpPr>
                  <p:spPr bwMode="auto">
                    <a:xfrm>
                      <a:off x="5146" y="902"/>
                      <a:ext cx="3" cy="76"/>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00" name="Rectangle 365"/>
                    <p:cNvSpPr>
                      <a:spLocks noChangeArrowheads="1"/>
                    </p:cNvSpPr>
                    <p:nvPr/>
                  </p:nvSpPr>
                  <p:spPr bwMode="auto">
                    <a:xfrm>
                      <a:off x="5148" y="902"/>
                      <a:ext cx="2" cy="76"/>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01" name="Rectangle 366"/>
                    <p:cNvSpPr>
                      <a:spLocks noChangeArrowheads="1"/>
                    </p:cNvSpPr>
                    <p:nvPr/>
                  </p:nvSpPr>
                  <p:spPr bwMode="auto">
                    <a:xfrm>
                      <a:off x="5149" y="902"/>
                      <a:ext cx="3" cy="76"/>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02" name="Rectangle 367"/>
                    <p:cNvSpPr>
                      <a:spLocks noChangeArrowheads="1"/>
                    </p:cNvSpPr>
                    <p:nvPr/>
                  </p:nvSpPr>
                  <p:spPr bwMode="auto">
                    <a:xfrm>
                      <a:off x="5150" y="902"/>
                      <a:ext cx="3" cy="76"/>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03" name="Rectangle 368"/>
                    <p:cNvSpPr>
                      <a:spLocks noChangeArrowheads="1"/>
                    </p:cNvSpPr>
                    <p:nvPr/>
                  </p:nvSpPr>
                  <p:spPr bwMode="auto">
                    <a:xfrm>
                      <a:off x="5152" y="902"/>
                      <a:ext cx="3" cy="76"/>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04" name="Rectangle 369"/>
                    <p:cNvSpPr>
                      <a:spLocks noChangeArrowheads="1"/>
                    </p:cNvSpPr>
                    <p:nvPr/>
                  </p:nvSpPr>
                  <p:spPr bwMode="auto">
                    <a:xfrm>
                      <a:off x="5153" y="902"/>
                      <a:ext cx="3" cy="76"/>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05" name="Rectangle 370"/>
                    <p:cNvSpPr>
                      <a:spLocks noChangeArrowheads="1"/>
                    </p:cNvSpPr>
                    <p:nvPr/>
                  </p:nvSpPr>
                  <p:spPr bwMode="auto">
                    <a:xfrm>
                      <a:off x="5155" y="902"/>
                      <a:ext cx="3" cy="76"/>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06" name="Rectangle 371"/>
                    <p:cNvSpPr>
                      <a:spLocks noChangeArrowheads="1"/>
                    </p:cNvSpPr>
                    <p:nvPr/>
                  </p:nvSpPr>
                  <p:spPr bwMode="auto">
                    <a:xfrm>
                      <a:off x="5156" y="902"/>
                      <a:ext cx="3" cy="76"/>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07" name="Rectangle 372"/>
                    <p:cNvSpPr>
                      <a:spLocks noChangeArrowheads="1"/>
                    </p:cNvSpPr>
                    <p:nvPr/>
                  </p:nvSpPr>
                  <p:spPr bwMode="auto">
                    <a:xfrm>
                      <a:off x="5158" y="902"/>
                      <a:ext cx="3" cy="76"/>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08" name="Rectangle 373"/>
                    <p:cNvSpPr>
                      <a:spLocks noChangeArrowheads="1"/>
                    </p:cNvSpPr>
                    <p:nvPr/>
                  </p:nvSpPr>
                  <p:spPr bwMode="auto">
                    <a:xfrm>
                      <a:off x="5159" y="902"/>
                      <a:ext cx="3" cy="76"/>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09" name="Rectangle 374"/>
                    <p:cNvSpPr>
                      <a:spLocks noChangeArrowheads="1"/>
                    </p:cNvSpPr>
                    <p:nvPr/>
                  </p:nvSpPr>
                  <p:spPr bwMode="auto">
                    <a:xfrm>
                      <a:off x="5161" y="902"/>
                      <a:ext cx="3" cy="76"/>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10" name="Rectangle 375"/>
                    <p:cNvSpPr>
                      <a:spLocks noChangeArrowheads="1"/>
                    </p:cNvSpPr>
                    <p:nvPr/>
                  </p:nvSpPr>
                  <p:spPr bwMode="auto">
                    <a:xfrm>
                      <a:off x="5162" y="902"/>
                      <a:ext cx="3" cy="76"/>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11" name="Rectangle 376"/>
                    <p:cNvSpPr>
                      <a:spLocks noChangeArrowheads="1"/>
                    </p:cNvSpPr>
                    <p:nvPr/>
                  </p:nvSpPr>
                  <p:spPr bwMode="auto">
                    <a:xfrm>
                      <a:off x="5164" y="902"/>
                      <a:ext cx="2" cy="76"/>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12" name="Rectangle 377"/>
                    <p:cNvSpPr>
                      <a:spLocks noChangeArrowheads="1"/>
                    </p:cNvSpPr>
                    <p:nvPr/>
                  </p:nvSpPr>
                  <p:spPr bwMode="auto">
                    <a:xfrm>
                      <a:off x="5165" y="902"/>
                      <a:ext cx="3" cy="76"/>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13" name="Rectangle 378"/>
                    <p:cNvSpPr>
                      <a:spLocks noChangeArrowheads="1"/>
                    </p:cNvSpPr>
                    <p:nvPr/>
                  </p:nvSpPr>
                  <p:spPr bwMode="auto">
                    <a:xfrm>
                      <a:off x="5166" y="902"/>
                      <a:ext cx="3" cy="76"/>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14" name="Rectangle 379"/>
                    <p:cNvSpPr>
                      <a:spLocks noChangeArrowheads="1"/>
                    </p:cNvSpPr>
                    <p:nvPr/>
                  </p:nvSpPr>
                  <p:spPr bwMode="auto">
                    <a:xfrm>
                      <a:off x="5168" y="902"/>
                      <a:ext cx="3" cy="76"/>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15" name="Rectangle 380"/>
                    <p:cNvSpPr>
                      <a:spLocks noChangeArrowheads="1"/>
                    </p:cNvSpPr>
                    <p:nvPr/>
                  </p:nvSpPr>
                  <p:spPr bwMode="auto">
                    <a:xfrm>
                      <a:off x="5169" y="902"/>
                      <a:ext cx="3" cy="76"/>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16" name="Rectangle 381"/>
                    <p:cNvSpPr>
                      <a:spLocks noChangeArrowheads="1"/>
                    </p:cNvSpPr>
                    <p:nvPr/>
                  </p:nvSpPr>
                  <p:spPr bwMode="auto">
                    <a:xfrm>
                      <a:off x="5171" y="902"/>
                      <a:ext cx="3" cy="76"/>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17" name="Rectangle 382"/>
                    <p:cNvSpPr>
                      <a:spLocks noChangeArrowheads="1"/>
                    </p:cNvSpPr>
                    <p:nvPr/>
                  </p:nvSpPr>
                  <p:spPr bwMode="auto">
                    <a:xfrm>
                      <a:off x="5172" y="902"/>
                      <a:ext cx="3" cy="76"/>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38954" name="Group 383"/>
                  <p:cNvGrpSpPr>
                    <a:grpSpLocks/>
                  </p:cNvGrpSpPr>
                  <p:nvPr/>
                </p:nvGrpSpPr>
                <p:grpSpPr bwMode="auto">
                  <a:xfrm>
                    <a:off x="5139" y="902"/>
                    <a:ext cx="72" cy="694"/>
                    <a:chOff x="5139" y="902"/>
                    <a:chExt cx="72" cy="694"/>
                  </a:xfrm>
                </p:grpSpPr>
                <p:sp>
                  <p:nvSpPr>
                    <p:cNvPr id="39018" name="Rectangle 384"/>
                    <p:cNvSpPr>
                      <a:spLocks noChangeArrowheads="1"/>
                    </p:cNvSpPr>
                    <p:nvPr/>
                  </p:nvSpPr>
                  <p:spPr bwMode="auto">
                    <a:xfrm>
                      <a:off x="5174" y="902"/>
                      <a:ext cx="3" cy="76"/>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19" name="Rectangle 385"/>
                    <p:cNvSpPr>
                      <a:spLocks noChangeArrowheads="1"/>
                    </p:cNvSpPr>
                    <p:nvPr/>
                  </p:nvSpPr>
                  <p:spPr bwMode="auto">
                    <a:xfrm>
                      <a:off x="5175" y="902"/>
                      <a:ext cx="3" cy="76"/>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20" name="Rectangle 386"/>
                    <p:cNvSpPr>
                      <a:spLocks noChangeArrowheads="1"/>
                    </p:cNvSpPr>
                    <p:nvPr/>
                  </p:nvSpPr>
                  <p:spPr bwMode="auto">
                    <a:xfrm>
                      <a:off x="5177" y="902"/>
                      <a:ext cx="3" cy="76"/>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21" name="Rectangle 387"/>
                    <p:cNvSpPr>
                      <a:spLocks noChangeArrowheads="1"/>
                    </p:cNvSpPr>
                    <p:nvPr/>
                  </p:nvSpPr>
                  <p:spPr bwMode="auto">
                    <a:xfrm>
                      <a:off x="5178" y="902"/>
                      <a:ext cx="3" cy="76"/>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22" name="Rectangle 388"/>
                    <p:cNvSpPr>
                      <a:spLocks noChangeArrowheads="1"/>
                    </p:cNvSpPr>
                    <p:nvPr/>
                  </p:nvSpPr>
                  <p:spPr bwMode="auto">
                    <a:xfrm>
                      <a:off x="5180" y="902"/>
                      <a:ext cx="2" cy="76"/>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23" name="Rectangle 389"/>
                    <p:cNvSpPr>
                      <a:spLocks noChangeArrowheads="1"/>
                    </p:cNvSpPr>
                    <p:nvPr/>
                  </p:nvSpPr>
                  <p:spPr bwMode="auto">
                    <a:xfrm>
                      <a:off x="5181" y="902"/>
                      <a:ext cx="3" cy="76"/>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24" name="Rectangle 390"/>
                    <p:cNvSpPr>
                      <a:spLocks noChangeArrowheads="1"/>
                    </p:cNvSpPr>
                    <p:nvPr/>
                  </p:nvSpPr>
                  <p:spPr bwMode="auto">
                    <a:xfrm>
                      <a:off x="5182" y="902"/>
                      <a:ext cx="3" cy="76"/>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25" name="Rectangle 391"/>
                    <p:cNvSpPr>
                      <a:spLocks noChangeArrowheads="1"/>
                    </p:cNvSpPr>
                    <p:nvPr/>
                  </p:nvSpPr>
                  <p:spPr bwMode="auto">
                    <a:xfrm>
                      <a:off x="5184" y="902"/>
                      <a:ext cx="3" cy="76"/>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26" name="Rectangle 392"/>
                    <p:cNvSpPr>
                      <a:spLocks noChangeArrowheads="1"/>
                    </p:cNvSpPr>
                    <p:nvPr/>
                  </p:nvSpPr>
                  <p:spPr bwMode="auto">
                    <a:xfrm>
                      <a:off x="5185" y="902"/>
                      <a:ext cx="3" cy="76"/>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27" name="Rectangle 393"/>
                    <p:cNvSpPr>
                      <a:spLocks noChangeArrowheads="1"/>
                    </p:cNvSpPr>
                    <p:nvPr/>
                  </p:nvSpPr>
                  <p:spPr bwMode="auto">
                    <a:xfrm>
                      <a:off x="5187" y="902"/>
                      <a:ext cx="3" cy="76"/>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28" name="Rectangle 394"/>
                    <p:cNvSpPr>
                      <a:spLocks noChangeArrowheads="1"/>
                    </p:cNvSpPr>
                    <p:nvPr/>
                  </p:nvSpPr>
                  <p:spPr bwMode="auto">
                    <a:xfrm>
                      <a:off x="5188" y="902"/>
                      <a:ext cx="3" cy="76"/>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29" name="Rectangle 395"/>
                    <p:cNvSpPr>
                      <a:spLocks noChangeArrowheads="1"/>
                    </p:cNvSpPr>
                    <p:nvPr/>
                  </p:nvSpPr>
                  <p:spPr bwMode="auto">
                    <a:xfrm>
                      <a:off x="5190" y="902"/>
                      <a:ext cx="3" cy="76"/>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30" name="Rectangle 396"/>
                    <p:cNvSpPr>
                      <a:spLocks noChangeArrowheads="1"/>
                    </p:cNvSpPr>
                    <p:nvPr/>
                  </p:nvSpPr>
                  <p:spPr bwMode="auto">
                    <a:xfrm>
                      <a:off x="5191" y="902"/>
                      <a:ext cx="3" cy="76"/>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31" name="Rectangle 397"/>
                    <p:cNvSpPr>
                      <a:spLocks noChangeArrowheads="1"/>
                    </p:cNvSpPr>
                    <p:nvPr/>
                  </p:nvSpPr>
                  <p:spPr bwMode="auto">
                    <a:xfrm>
                      <a:off x="5193" y="902"/>
                      <a:ext cx="2" cy="76"/>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32" name="Rectangle 398"/>
                    <p:cNvSpPr>
                      <a:spLocks noChangeArrowheads="1"/>
                    </p:cNvSpPr>
                    <p:nvPr/>
                  </p:nvSpPr>
                  <p:spPr bwMode="auto">
                    <a:xfrm>
                      <a:off x="5194" y="902"/>
                      <a:ext cx="3" cy="76"/>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33" name="Rectangle 399"/>
                    <p:cNvSpPr>
                      <a:spLocks noChangeArrowheads="1"/>
                    </p:cNvSpPr>
                    <p:nvPr/>
                  </p:nvSpPr>
                  <p:spPr bwMode="auto">
                    <a:xfrm>
                      <a:off x="5195" y="902"/>
                      <a:ext cx="3" cy="76"/>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34" name="Rectangle 400"/>
                    <p:cNvSpPr>
                      <a:spLocks noChangeArrowheads="1"/>
                    </p:cNvSpPr>
                    <p:nvPr/>
                  </p:nvSpPr>
                  <p:spPr bwMode="auto">
                    <a:xfrm>
                      <a:off x="5197" y="902"/>
                      <a:ext cx="3" cy="7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35" name="Rectangle 401"/>
                    <p:cNvSpPr>
                      <a:spLocks noChangeArrowheads="1"/>
                    </p:cNvSpPr>
                    <p:nvPr/>
                  </p:nvSpPr>
                  <p:spPr bwMode="auto">
                    <a:xfrm>
                      <a:off x="5198" y="902"/>
                      <a:ext cx="3" cy="7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36" name="Rectangle 402"/>
                    <p:cNvSpPr>
                      <a:spLocks noChangeArrowheads="1"/>
                    </p:cNvSpPr>
                    <p:nvPr/>
                  </p:nvSpPr>
                  <p:spPr bwMode="auto">
                    <a:xfrm>
                      <a:off x="5200" y="902"/>
                      <a:ext cx="3" cy="7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37" name="Rectangle 403"/>
                    <p:cNvSpPr>
                      <a:spLocks noChangeArrowheads="1"/>
                    </p:cNvSpPr>
                    <p:nvPr/>
                  </p:nvSpPr>
                  <p:spPr bwMode="auto">
                    <a:xfrm>
                      <a:off x="5201" y="902"/>
                      <a:ext cx="3" cy="7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38" name="Rectangle 404"/>
                    <p:cNvSpPr>
                      <a:spLocks noChangeArrowheads="1"/>
                    </p:cNvSpPr>
                    <p:nvPr/>
                  </p:nvSpPr>
                  <p:spPr bwMode="auto">
                    <a:xfrm>
                      <a:off x="5203" y="902"/>
                      <a:ext cx="3" cy="7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39" name="Rectangle 405"/>
                    <p:cNvSpPr>
                      <a:spLocks noChangeArrowheads="1"/>
                    </p:cNvSpPr>
                    <p:nvPr/>
                  </p:nvSpPr>
                  <p:spPr bwMode="auto">
                    <a:xfrm>
                      <a:off x="5204" y="902"/>
                      <a:ext cx="3" cy="76"/>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40" name="Rectangle 406"/>
                    <p:cNvSpPr>
                      <a:spLocks noChangeArrowheads="1"/>
                    </p:cNvSpPr>
                    <p:nvPr/>
                  </p:nvSpPr>
                  <p:spPr bwMode="auto">
                    <a:xfrm>
                      <a:off x="5206" y="902"/>
                      <a:ext cx="3" cy="76"/>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41" name="Rectangle 407"/>
                    <p:cNvSpPr>
                      <a:spLocks noChangeArrowheads="1"/>
                    </p:cNvSpPr>
                    <p:nvPr/>
                  </p:nvSpPr>
                  <p:spPr bwMode="auto">
                    <a:xfrm>
                      <a:off x="5207" y="902"/>
                      <a:ext cx="3" cy="76"/>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42" name="Rectangle 408"/>
                    <p:cNvSpPr>
                      <a:spLocks noChangeArrowheads="1"/>
                    </p:cNvSpPr>
                    <p:nvPr/>
                  </p:nvSpPr>
                  <p:spPr bwMode="auto">
                    <a:xfrm>
                      <a:off x="5209" y="902"/>
                      <a:ext cx="2" cy="76"/>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43" name="Rectangle 409"/>
                    <p:cNvSpPr>
                      <a:spLocks noChangeArrowheads="1"/>
                    </p:cNvSpPr>
                    <p:nvPr/>
                  </p:nvSpPr>
                  <p:spPr bwMode="auto">
                    <a:xfrm>
                      <a:off x="5210" y="902"/>
                      <a:ext cx="1" cy="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44" name="Rectangle 410"/>
                    <p:cNvSpPr>
                      <a:spLocks noChangeArrowheads="1"/>
                    </p:cNvSpPr>
                    <p:nvPr/>
                  </p:nvSpPr>
                  <p:spPr bwMode="auto">
                    <a:xfrm>
                      <a:off x="5211" y="902"/>
                      <a:ext cx="0" cy="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45" name="Rectangle 411"/>
                    <p:cNvSpPr>
                      <a:spLocks noChangeArrowheads="1"/>
                    </p:cNvSpPr>
                    <p:nvPr/>
                  </p:nvSpPr>
                  <p:spPr bwMode="auto">
                    <a:xfrm>
                      <a:off x="5139" y="902"/>
                      <a:ext cx="72" cy="7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046" name="Rectangle 412"/>
                    <p:cNvSpPr>
                      <a:spLocks noChangeArrowheads="1"/>
                    </p:cNvSpPr>
                    <p:nvPr/>
                  </p:nvSpPr>
                  <p:spPr bwMode="auto">
                    <a:xfrm>
                      <a:off x="5139" y="978"/>
                      <a:ext cx="1"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47" name="Rectangle 413"/>
                    <p:cNvSpPr>
                      <a:spLocks noChangeArrowheads="1"/>
                    </p:cNvSpPr>
                    <p:nvPr/>
                  </p:nvSpPr>
                  <p:spPr bwMode="auto">
                    <a:xfrm>
                      <a:off x="5139" y="978"/>
                      <a:ext cx="3"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48" name="Rectangle 414"/>
                    <p:cNvSpPr>
                      <a:spLocks noChangeArrowheads="1"/>
                    </p:cNvSpPr>
                    <p:nvPr/>
                  </p:nvSpPr>
                  <p:spPr bwMode="auto">
                    <a:xfrm>
                      <a:off x="5140" y="978"/>
                      <a:ext cx="3"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49" name="Rectangle 415"/>
                    <p:cNvSpPr>
                      <a:spLocks noChangeArrowheads="1"/>
                    </p:cNvSpPr>
                    <p:nvPr/>
                  </p:nvSpPr>
                  <p:spPr bwMode="auto">
                    <a:xfrm>
                      <a:off x="5142" y="978"/>
                      <a:ext cx="3"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50" name="Rectangle 416"/>
                    <p:cNvSpPr>
                      <a:spLocks noChangeArrowheads="1"/>
                    </p:cNvSpPr>
                    <p:nvPr/>
                  </p:nvSpPr>
                  <p:spPr bwMode="auto">
                    <a:xfrm>
                      <a:off x="5143" y="978"/>
                      <a:ext cx="3"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51" name="Rectangle 417"/>
                    <p:cNvSpPr>
                      <a:spLocks noChangeArrowheads="1"/>
                    </p:cNvSpPr>
                    <p:nvPr/>
                  </p:nvSpPr>
                  <p:spPr bwMode="auto">
                    <a:xfrm>
                      <a:off x="5145" y="978"/>
                      <a:ext cx="3"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52" name="Rectangle 418"/>
                    <p:cNvSpPr>
                      <a:spLocks noChangeArrowheads="1"/>
                    </p:cNvSpPr>
                    <p:nvPr/>
                  </p:nvSpPr>
                  <p:spPr bwMode="auto">
                    <a:xfrm>
                      <a:off x="5146" y="978"/>
                      <a:ext cx="3" cy="7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53" name="Rectangle 419"/>
                    <p:cNvSpPr>
                      <a:spLocks noChangeArrowheads="1"/>
                    </p:cNvSpPr>
                    <p:nvPr/>
                  </p:nvSpPr>
                  <p:spPr bwMode="auto">
                    <a:xfrm>
                      <a:off x="5148" y="978"/>
                      <a:ext cx="2" cy="7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54" name="Rectangle 420"/>
                    <p:cNvSpPr>
                      <a:spLocks noChangeArrowheads="1"/>
                    </p:cNvSpPr>
                    <p:nvPr/>
                  </p:nvSpPr>
                  <p:spPr bwMode="auto">
                    <a:xfrm>
                      <a:off x="5149" y="978"/>
                      <a:ext cx="3" cy="7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55" name="Rectangle 421"/>
                    <p:cNvSpPr>
                      <a:spLocks noChangeArrowheads="1"/>
                    </p:cNvSpPr>
                    <p:nvPr/>
                  </p:nvSpPr>
                  <p:spPr bwMode="auto">
                    <a:xfrm>
                      <a:off x="5150" y="978"/>
                      <a:ext cx="3" cy="7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56" name="Rectangle 422"/>
                    <p:cNvSpPr>
                      <a:spLocks noChangeArrowheads="1"/>
                    </p:cNvSpPr>
                    <p:nvPr/>
                  </p:nvSpPr>
                  <p:spPr bwMode="auto">
                    <a:xfrm>
                      <a:off x="5152" y="978"/>
                      <a:ext cx="3" cy="7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57" name="Rectangle 423"/>
                    <p:cNvSpPr>
                      <a:spLocks noChangeArrowheads="1"/>
                    </p:cNvSpPr>
                    <p:nvPr/>
                  </p:nvSpPr>
                  <p:spPr bwMode="auto">
                    <a:xfrm>
                      <a:off x="5153" y="978"/>
                      <a:ext cx="3" cy="7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58" name="Rectangle 424"/>
                    <p:cNvSpPr>
                      <a:spLocks noChangeArrowheads="1"/>
                    </p:cNvSpPr>
                    <p:nvPr/>
                  </p:nvSpPr>
                  <p:spPr bwMode="auto">
                    <a:xfrm>
                      <a:off x="5155" y="978"/>
                      <a:ext cx="3" cy="7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59" name="Rectangle 425"/>
                    <p:cNvSpPr>
                      <a:spLocks noChangeArrowheads="1"/>
                    </p:cNvSpPr>
                    <p:nvPr/>
                  </p:nvSpPr>
                  <p:spPr bwMode="auto">
                    <a:xfrm>
                      <a:off x="5156" y="978"/>
                      <a:ext cx="3" cy="7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60" name="Rectangle 426"/>
                    <p:cNvSpPr>
                      <a:spLocks noChangeArrowheads="1"/>
                    </p:cNvSpPr>
                    <p:nvPr/>
                  </p:nvSpPr>
                  <p:spPr bwMode="auto">
                    <a:xfrm>
                      <a:off x="5158" y="978"/>
                      <a:ext cx="3" cy="7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61" name="Rectangle 427"/>
                    <p:cNvSpPr>
                      <a:spLocks noChangeArrowheads="1"/>
                    </p:cNvSpPr>
                    <p:nvPr/>
                  </p:nvSpPr>
                  <p:spPr bwMode="auto">
                    <a:xfrm>
                      <a:off x="5159" y="978"/>
                      <a:ext cx="3" cy="7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62" name="Rectangle 428"/>
                    <p:cNvSpPr>
                      <a:spLocks noChangeArrowheads="1"/>
                    </p:cNvSpPr>
                    <p:nvPr/>
                  </p:nvSpPr>
                  <p:spPr bwMode="auto">
                    <a:xfrm>
                      <a:off x="5161" y="978"/>
                      <a:ext cx="3" cy="78"/>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63" name="Rectangle 429"/>
                    <p:cNvSpPr>
                      <a:spLocks noChangeArrowheads="1"/>
                    </p:cNvSpPr>
                    <p:nvPr/>
                  </p:nvSpPr>
                  <p:spPr bwMode="auto">
                    <a:xfrm>
                      <a:off x="5162" y="978"/>
                      <a:ext cx="3" cy="78"/>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64" name="Rectangle 430"/>
                    <p:cNvSpPr>
                      <a:spLocks noChangeArrowheads="1"/>
                    </p:cNvSpPr>
                    <p:nvPr/>
                  </p:nvSpPr>
                  <p:spPr bwMode="auto">
                    <a:xfrm>
                      <a:off x="5164" y="978"/>
                      <a:ext cx="2" cy="78"/>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65" name="Rectangle 431"/>
                    <p:cNvSpPr>
                      <a:spLocks noChangeArrowheads="1"/>
                    </p:cNvSpPr>
                    <p:nvPr/>
                  </p:nvSpPr>
                  <p:spPr bwMode="auto">
                    <a:xfrm>
                      <a:off x="5165" y="978"/>
                      <a:ext cx="3" cy="78"/>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66" name="Rectangle 432"/>
                    <p:cNvSpPr>
                      <a:spLocks noChangeArrowheads="1"/>
                    </p:cNvSpPr>
                    <p:nvPr/>
                  </p:nvSpPr>
                  <p:spPr bwMode="auto">
                    <a:xfrm>
                      <a:off x="5166" y="978"/>
                      <a:ext cx="3" cy="78"/>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67" name="Rectangle 433"/>
                    <p:cNvSpPr>
                      <a:spLocks noChangeArrowheads="1"/>
                    </p:cNvSpPr>
                    <p:nvPr/>
                  </p:nvSpPr>
                  <p:spPr bwMode="auto">
                    <a:xfrm>
                      <a:off x="5168" y="978"/>
                      <a:ext cx="3" cy="7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68" name="Rectangle 434"/>
                    <p:cNvSpPr>
                      <a:spLocks noChangeArrowheads="1"/>
                    </p:cNvSpPr>
                    <p:nvPr/>
                  </p:nvSpPr>
                  <p:spPr bwMode="auto">
                    <a:xfrm>
                      <a:off x="5169" y="978"/>
                      <a:ext cx="3" cy="7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69" name="Rectangle 435"/>
                    <p:cNvSpPr>
                      <a:spLocks noChangeArrowheads="1"/>
                    </p:cNvSpPr>
                    <p:nvPr/>
                  </p:nvSpPr>
                  <p:spPr bwMode="auto">
                    <a:xfrm>
                      <a:off x="5171" y="978"/>
                      <a:ext cx="3" cy="7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70" name="Rectangle 436"/>
                    <p:cNvSpPr>
                      <a:spLocks noChangeArrowheads="1"/>
                    </p:cNvSpPr>
                    <p:nvPr/>
                  </p:nvSpPr>
                  <p:spPr bwMode="auto">
                    <a:xfrm>
                      <a:off x="5172" y="978"/>
                      <a:ext cx="3" cy="7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71" name="Rectangle 437"/>
                    <p:cNvSpPr>
                      <a:spLocks noChangeArrowheads="1"/>
                    </p:cNvSpPr>
                    <p:nvPr/>
                  </p:nvSpPr>
                  <p:spPr bwMode="auto">
                    <a:xfrm>
                      <a:off x="5174" y="978"/>
                      <a:ext cx="3" cy="7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72" name="Rectangle 438"/>
                    <p:cNvSpPr>
                      <a:spLocks noChangeArrowheads="1"/>
                    </p:cNvSpPr>
                    <p:nvPr/>
                  </p:nvSpPr>
                  <p:spPr bwMode="auto">
                    <a:xfrm>
                      <a:off x="5175" y="978"/>
                      <a:ext cx="3" cy="78"/>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73" name="Rectangle 439"/>
                    <p:cNvSpPr>
                      <a:spLocks noChangeArrowheads="1"/>
                    </p:cNvSpPr>
                    <p:nvPr/>
                  </p:nvSpPr>
                  <p:spPr bwMode="auto">
                    <a:xfrm>
                      <a:off x="5177" y="978"/>
                      <a:ext cx="3" cy="78"/>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74" name="Rectangle 440"/>
                    <p:cNvSpPr>
                      <a:spLocks noChangeArrowheads="1"/>
                    </p:cNvSpPr>
                    <p:nvPr/>
                  </p:nvSpPr>
                  <p:spPr bwMode="auto">
                    <a:xfrm>
                      <a:off x="5178" y="978"/>
                      <a:ext cx="3" cy="78"/>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75" name="Rectangle 441"/>
                    <p:cNvSpPr>
                      <a:spLocks noChangeArrowheads="1"/>
                    </p:cNvSpPr>
                    <p:nvPr/>
                  </p:nvSpPr>
                  <p:spPr bwMode="auto">
                    <a:xfrm>
                      <a:off x="5180" y="978"/>
                      <a:ext cx="2" cy="78"/>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76" name="Rectangle 442"/>
                    <p:cNvSpPr>
                      <a:spLocks noChangeArrowheads="1"/>
                    </p:cNvSpPr>
                    <p:nvPr/>
                  </p:nvSpPr>
                  <p:spPr bwMode="auto">
                    <a:xfrm>
                      <a:off x="5181" y="978"/>
                      <a:ext cx="3" cy="78"/>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77" name="Rectangle 443"/>
                    <p:cNvSpPr>
                      <a:spLocks noChangeArrowheads="1"/>
                    </p:cNvSpPr>
                    <p:nvPr/>
                  </p:nvSpPr>
                  <p:spPr bwMode="auto">
                    <a:xfrm>
                      <a:off x="5182" y="978"/>
                      <a:ext cx="3" cy="7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78" name="Rectangle 444"/>
                    <p:cNvSpPr>
                      <a:spLocks noChangeArrowheads="1"/>
                    </p:cNvSpPr>
                    <p:nvPr/>
                  </p:nvSpPr>
                  <p:spPr bwMode="auto">
                    <a:xfrm>
                      <a:off x="5184" y="978"/>
                      <a:ext cx="3" cy="7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79" name="Rectangle 445"/>
                    <p:cNvSpPr>
                      <a:spLocks noChangeArrowheads="1"/>
                    </p:cNvSpPr>
                    <p:nvPr/>
                  </p:nvSpPr>
                  <p:spPr bwMode="auto">
                    <a:xfrm>
                      <a:off x="5185" y="978"/>
                      <a:ext cx="3" cy="7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80" name="Rectangle 446"/>
                    <p:cNvSpPr>
                      <a:spLocks noChangeArrowheads="1"/>
                    </p:cNvSpPr>
                    <p:nvPr/>
                  </p:nvSpPr>
                  <p:spPr bwMode="auto">
                    <a:xfrm>
                      <a:off x="5187" y="978"/>
                      <a:ext cx="3" cy="7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81" name="Rectangle 447"/>
                    <p:cNvSpPr>
                      <a:spLocks noChangeArrowheads="1"/>
                    </p:cNvSpPr>
                    <p:nvPr/>
                  </p:nvSpPr>
                  <p:spPr bwMode="auto">
                    <a:xfrm>
                      <a:off x="5188" y="978"/>
                      <a:ext cx="3" cy="7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82" name="Rectangle 448"/>
                    <p:cNvSpPr>
                      <a:spLocks noChangeArrowheads="1"/>
                    </p:cNvSpPr>
                    <p:nvPr/>
                  </p:nvSpPr>
                  <p:spPr bwMode="auto">
                    <a:xfrm>
                      <a:off x="5190" y="978"/>
                      <a:ext cx="3" cy="7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83" name="Rectangle 449"/>
                    <p:cNvSpPr>
                      <a:spLocks noChangeArrowheads="1"/>
                    </p:cNvSpPr>
                    <p:nvPr/>
                  </p:nvSpPr>
                  <p:spPr bwMode="auto">
                    <a:xfrm>
                      <a:off x="5191" y="978"/>
                      <a:ext cx="3" cy="7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84" name="Rectangle 450"/>
                    <p:cNvSpPr>
                      <a:spLocks noChangeArrowheads="1"/>
                    </p:cNvSpPr>
                    <p:nvPr/>
                  </p:nvSpPr>
                  <p:spPr bwMode="auto">
                    <a:xfrm>
                      <a:off x="5193" y="978"/>
                      <a:ext cx="2" cy="7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85" name="Rectangle 451"/>
                    <p:cNvSpPr>
                      <a:spLocks noChangeArrowheads="1"/>
                    </p:cNvSpPr>
                    <p:nvPr/>
                  </p:nvSpPr>
                  <p:spPr bwMode="auto">
                    <a:xfrm>
                      <a:off x="5194" y="978"/>
                      <a:ext cx="3" cy="7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86" name="Rectangle 452"/>
                    <p:cNvSpPr>
                      <a:spLocks noChangeArrowheads="1"/>
                    </p:cNvSpPr>
                    <p:nvPr/>
                  </p:nvSpPr>
                  <p:spPr bwMode="auto">
                    <a:xfrm>
                      <a:off x="5195" y="978"/>
                      <a:ext cx="3" cy="7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87" name="Rectangle 453"/>
                    <p:cNvSpPr>
                      <a:spLocks noChangeArrowheads="1"/>
                    </p:cNvSpPr>
                    <p:nvPr/>
                  </p:nvSpPr>
                  <p:spPr bwMode="auto">
                    <a:xfrm>
                      <a:off x="5197" y="978"/>
                      <a:ext cx="3" cy="78"/>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88" name="Rectangle 454"/>
                    <p:cNvSpPr>
                      <a:spLocks noChangeArrowheads="1"/>
                    </p:cNvSpPr>
                    <p:nvPr/>
                  </p:nvSpPr>
                  <p:spPr bwMode="auto">
                    <a:xfrm>
                      <a:off x="5198" y="978"/>
                      <a:ext cx="3" cy="78"/>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89" name="Rectangle 455"/>
                    <p:cNvSpPr>
                      <a:spLocks noChangeArrowheads="1"/>
                    </p:cNvSpPr>
                    <p:nvPr/>
                  </p:nvSpPr>
                  <p:spPr bwMode="auto">
                    <a:xfrm>
                      <a:off x="5200" y="978"/>
                      <a:ext cx="3" cy="78"/>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90" name="Rectangle 456"/>
                    <p:cNvSpPr>
                      <a:spLocks noChangeArrowheads="1"/>
                    </p:cNvSpPr>
                    <p:nvPr/>
                  </p:nvSpPr>
                  <p:spPr bwMode="auto">
                    <a:xfrm>
                      <a:off x="5201" y="978"/>
                      <a:ext cx="3" cy="78"/>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91" name="Rectangle 457"/>
                    <p:cNvSpPr>
                      <a:spLocks noChangeArrowheads="1"/>
                    </p:cNvSpPr>
                    <p:nvPr/>
                  </p:nvSpPr>
                  <p:spPr bwMode="auto">
                    <a:xfrm>
                      <a:off x="5203" y="978"/>
                      <a:ext cx="3" cy="78"/>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92" name="Rectangle 458"/>
                    <p:cNvSpPr>
                      <a:spLocks noChangeArrowheads="1"/>
                    </p:cNvSpPr>
                    <p:nvPr/>
                  </p:nvSpPr>
                  <p:spPr bwMode="auto">
                    <a:xfrm>
                      <a:off x="5204" y="978"/>
                      <a:ext cx="3" cy="7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93" name="Rectangle 459"/>
                    <p:cNvSpPr>
                      <a:spLocks noChangeArrowheads="1"/>
                    </p:cNvSpPr>
                    <p:nvPr/>
                  </p:nvSpPr>
                  <p:spPr bwMode="auto">
                    <a:xfrm>
                      <a:off x="5206" y="978"/>
                      <a:ext cx="3" cy="7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94" name="Rectangle 460"/>
                    <p:cNvSpPr>
                      <a:spLocks noChangeArrowheads="1"/>
                    </p:cNvSpPr>
                    <p:nvPr/>
                  </p:nvSpPr>
                  <p:spPr bwMode="auto">
                    <a:xfrm>
                      <a:off x="5207" y="978"/>
                      <a:ext cx="3" cy="7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95" name="Rectangle 461"/>
                    <p:cNvSpPr>
                      <a:spLocks noChangeArrowheads="1"/>
                    </p:cNvSpPr>
                    <p:nvPr/>
                  </p:nvSpPr>
                  <p:spPr bwMode="auto">
                    <a:xfrm>
                      <a:off x="5209" y="978"/>
                      <a:ext cx="2" cy="7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96" name="Rectangle 462"/>
                    <p:cNvSpPr>
                      <a:spLocks noChangeArrowheads="1"/>
                    </p:cNvSpPr>
                    <p:nvPr/>
                  </p:nvSpPr>
                  <p:spPr bwMode="auto">
                    <a:xfrm>
                      <a:off x="5210" y="978"/>
                      <a:ext cx="1"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97" name="Rectangle 463"/>
                    <p:cNvSpPr>
                      <a:spLocks noChangeArrowheads="1"/>
                    </p:cNvSpPr>
                    <p:nvPr/>
                  </p:nvSpPr>
                  <p:spPr bwMode="auto">
                    <a:xfrm>
                      <a:off x="5211" y="978"/>
                      <a:ext cx="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98" name="Rectangle 464"/>
                    <p:cNvSpPr>
                      <a:spLocks noChangeArrowheads="1"/>
                    </p:cNvSpPr>
                    <p:nvPr/>
                  </p:nvSpPr>
                  <p:spPr bwMode="auto">
                    <a:xfrm>
                      <a:off x="5139" y="978"/>
                      <a:ext cx="72" cy="78"/>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099" name="Rectangle 465"/>
                    <p:cNvSpPr>
                      <a:spLocks noChangeArrowheads="1"/>
                    </p:cNvSpPr>
                    <p:nvPr/>
                  </p:nvSpPr>
                  <p:spPr bwMode="auto">
                    <a:xfrm>
                      <a:off x="5139" y="1054"/>
                      <a:ext cx="1"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00" name="Rectangle 466"/>
                    <p:cNvSpPr>
                      <a:spLocks noChangeArrowheads="1"/>
                    </p:cNvSpPr>
                    <p:nvPr/>
                  </p:nvSpPr>
                  <p:spPr bwMode="auto">
                    <a:xfrm>
                      <a:off x="5139" y="1054"/>
                      <a:ext cx="3"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01" name="Rectangle 467"/>
                    <p:cNvSpPr>
                      <a:spLocks noChangeArrowheads="1"/>
                    </p:cNvSpPr>
                    <p:nvPr/>
                  </p:nvSpPr>
                  <p:spPr bwMode="auto">
                    <a:xfrm>
                      <a:off x="5140" y="1054"/>
                      <a:ext cx="3"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02" name="Rectangle 468"/>
                    <p:cNvSpPr>
                      <a:spLocks noChangeArrowheads="1"/>
                    </p:cNvSpPr>
                    <p:nvPr/>
                  </p:nvSpPr>
                  <p:spPr bwMode="auto">
                    <a:xfrm>
                      <a:off x="5142" y="1054"/>
                      <a:ext cx="3"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03" name="Rectangle 469"/>
                    <p:cNvSpPr>
                      <a:spLocks noChangeArrowheads="1"/>
                    </p:cNvSpPr>
                    <p:nvPr/>
                  </p:nvSpPr>
                  <p:spPr bwMode="auto">
                    <a:xfrm>
                      <a:off x="5143" y="1054"/>
                      <a:ext cx="3"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04" name="Rectangle 470"/>
                    <p:cNvSpPr>
                      <a:spLocks noChangeArrowheads="1"/>
                    </p:cNvSpPr>
                    <p:nvPr/>
                  </p:nvSpPr>
                  <p:spPr bwMode="auto">
                    <a:xfrm>
                      <a:off x="5145" y="1054"/>
                      <a:ext cx="3"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05" name="Rectangle 471"/>
                    <p:cNvSpPr>
                      <a:spLocks noChangeArrowheads="1"/>
                    </p:cNvSpPr>
                    <p:nvPr/>
                  </p:nvSpPr>
                  <p:spPr bwMode="auto">
                    <a:xfrm>
                      <a:off x="5146" y="1054"/>
                      <a:ext cx="3" cy="8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06" name="Rectangle 472"/>
                    <p:cNvSpPr>
                      <a:spLocks noChangeArrowheads="1"/>
                    </p:cNvSpPr>
                    <p:nvPr/>
                  </p:nvSpPr>
                  <p:spPr bwMode="auto">
                    <a:xfrm>
                      <a:off x="5148" y="1054"/>
                      <a:ext cx="2" cy="8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07" name="Rectangle 473"/>
                    <p:cNvSpPr>
                      <a:spLocks noChangeArrowheads="1"/>
                    </p:cNvSpPr>
                    <p:nvPr/>
                  </p:nvSpPr>
                  <p:spPr bwMode="auto">
                    <a:xfrm>
                      <a:off x="5149" y="1054"/>
                      <a:ext cx="3" cy="8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08" name="Rectangle 474"/>
                    <p:cNvSpPr>
                      <a:spLocks noChangeArrowheads="1"/>
                    </p:cNvSpPr>
                    <p:nvPr/>
                  </p:nvSpPr>
                  <p:spPr bwMode="auto">
                    <a:xfrm>
                      <a:off x="5150" y="1054"/>
                      <a:ext cx="3" cy="8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09" name="Rectangle 475"/>
                    <p:cNvSpPr>
                      <a:spLocks noChangeArrowheads="1"/>
                    </p:cNvSpPr>
                    <p:nvPr/>
                  </p:nvSpPr>
                  <p:spPr bwMode="auto">
                    <a:xfrm>
                      <a:off x="5152" y="1054"/>
                      <a:ext cx="3" cy="8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10" name="Rectangle 476"/>
                    <p:cNvSpPr>
                      <a:spLocks noChangeArrowheads="1"/>
                    </p:cNvSpPr>
                    <p:nvPr/>
                  </p:nvSpPr>
                  <p:spPr bwMode="auto">
                    <a:xfrm>
                      <a:off x="5153" y="1054"/>
                      <a:ext cx="3" cy="8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11" name="Rectangle 477"/>
                    <p:cNvSpPr>
                      <a:spLocks noChangeArrowheads="1"/>
                    </p:cNvSpPr>
                    <p:nvPr/>
                  </p:nvSpPr>
                  <p:spPr bwMode="auto">
                    <a:xfrm>
                      <a:off x="5155" y="1054"/>
                      <a:ext cx="3" cy="8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12" name="Rectangle 478"/>
                    <p:cNvSpPr>
                      <a:spLocks noChangeArrowheads="1"/>
                    </p:cNvSpPr>
                    <p:nvPr/>
                  </p:nvSpPr>
                  <p:spPr bwMode="auto">
                    <a:xfrm>
                      <a:off x="5156" y="1054"/>
                      <a:ext cx="3" cy="8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13" name="Rectangle 479"/>
                    <p:cNvSpPr>
                      <a:spLocks noChangeArrowheads="1"/>
                    </p:cNvSpPr>
                    <p:nvPr/>
                  </p:nvSpPr>
                  <p:spPr bwMode="auto">
                    <a:xfrm>
                      <a:off x="5158" y="1054"/>
                      <a:ext cx="3" cy="8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14" name="Rectangle 480"/>
                    <p:cNvSpPr>
                      <a:spLocks noChangeArrowheads="1"/>
                    </p:cNvSpPr>
                    <p:nvPr/>
                  </p:nvSpPr>
                  <p:spPr bwMode="auto">
                    <a:xfrm>
                      <a:off x="5159" y="1054"/>
                      <a:ext cx="3" cy="8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15" name="Rectangle 481"/>
                    <p:cNvSpPr>
                      <a:spLocks noChangeArrowheads="1"/>
                    </p:cNvSpPr>
                    <p:nvPr/>
                  </p:nvSpPr>
                  <p:spPr bwMode="auto">
                    <a:xfrm>
                      <a:off x="5161" y="1054"/>
                      <a:ext cx="3" cy="89"/>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16" name="Rectangle 482"/>
                    <p:cNvSpPr>
                      <a:spLocks noChangeArrowheads="1"/>
                    </p:cNvSpPr>
                    <p:nvPr/>
                  </p:nvSpPr>
                  <p:spPr bwMode="auto">
                    <a:xfrm>
                      <a:off x="5162" y="1054"/>
                      <a:ext cx="3" cy="89"/>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17" name="Rectangle 483"/>
                    <p:cNvSpPr>
                      <a:spLocks noChangeArrowheads="1"/>
                    </p:cNvSpPr>
                    <p:nvPr/>
                  </p:nvSpPr>
                  <p:spPr bwMode="auto">
                    <a:xfrm>
                      <a:off x="5164" y="1054"/>
                      <a:ext cx="2" cy="89"/>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18" name="Rectangle 484"/>
                    <p:cNvSpPr>
                      <a:spLocks noChangeArrowheads="1"/>
                    </p:cNvSpPr>
                    <p:nvPr/>
                  </p:nvSpPr>
                  <p:spPr bwMode="auto">
                    <a:xfrm>
                      <a:off x="5165" y="1054"/>
                      <a:ext cx="3" cy="89"/>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19" name="Rectangle 485"/>
                    <p:cNvSpPr>
                      <a:spLocks noChangeArrowheads="1"/>
                    </p:cNvSpPr>
                    <p:nvPr/>
                  </p:nvSpPr>
                  <p:spPr bwMode="auto">
                    <a:xfrm>
                      <a:off x="5166" y="1054"/>
                      <a:ext cx="3" cy="89"/>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20" name="Rectangle 486"/>
                    <p:cNvSpPr>
                      <a:spLocks noChangeArrowheads="1"/>
                    </p:cNvSpPr>
                    <p:nvPr/>
                  </p:nvSpPr>
                  <p:spPr bwMode="auto">
                    <a:xfrm>
                      <a:off x="5168" y="1054"/>
                      <a:ext cx="3" cy="8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21" name="Rectangle 487"/>
                    <p:cNvSpPr>
                      <a:spLocks noChangeArrowheads="1"/>
                    </p:cNvSpPr>
                    <p:nvPr/>
                  </p:nvSpPr>
                  <p:spPr bwMode="auto">
                    <a:xfrm>
                      <a:off x="5169" y="1054"/>
                      <a:ext cx="3" cy="8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22" name="Rectangle 488"/>
                    <p:cNvSpPr>
                      <a:spLocks noChangeArrowheads="1"/>
                    </p:cNvSpPr>
                    <p:nvPr/>
                  </p:nvSpPr>
                  <p:spPr bwMode="auto">
                    <a:xfrm>
                      <a:off x="5171" y="1054"/>
                      <a:ext cx="3" cy="8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23" name="Rectangle 489"/>
                    <p:cNvSpPr>
                      <a:spLocks noChangeArrowheads="1"/>
                    </p:cNvSpPr>
                    <p:nvPr/>
                  </p:nvSpPr>
                  <p:spPr bwMode="auto">
                    <a:xfrm>
                      <a:off x="5172" y="1054"/>
                      <a:ext cx="3" cy="8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24" name="Rectangle 490"/>
                    <p:cNvSpPr>
                      <a:spLocks noChangeArrowheads="1"/>
                    </p:cNvSpPr>
                    <p:nvPr/>
                  </p:nvSpPr>
                  <p:spPr bwMode="auto">
                    <a:xfrm>
                      <a:off x="5174" y="1054"/>
                      <a:ext cx="3" cy="8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25" name="Rectangle 491"/>
                    <p:cNvSpPr>
                      <a:spLocks noChangeArrowheads="1"/>
                    </p:cNvSpPr>
                    <p:nvPr/>
                  </p:nvSpPr>
                  <p:spPr bwMode="auto">
                    <a:xfrm>
                      <a:off x="5175" y="1054"/>
                      <a:ext cx="3" cy="89"/>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26" name="Rectangle 492"/>
                    <p:cNvSpPr>
                      <a:spLocks noChangeArrowheads="1"/>
                    </p:cNvSpPr>
                    <p:nvPr/>
                  </p:nvSpPr>
                  <p:spPr bwMode="auto">
                    <a:xfrm>
                      <a:off x="5177" y="1054"/>
                      <a:ext cx="3" cy="89"/>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27" name="Rectangle 493"/>
                    <p:cNvSpPr>
                      <a:spLocks noChangeArrowheads="1"/>
                    </p:cNvSpPr>
                    <p:nvPr/>
                  </p:nvSpPr>
                  <p:spPr bwMode="auto">
                    <a:xfrm>
                      <a:off x="5178" y="1054"/>
                      <a:ext cx="3" cy="89"/>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28" name="Rectangle 494"/>
                    <p:cNvSpPr>
                      <a:spLocks noChangeArrowheads="1"/>
                    </p:cNvSpPr>
                    <p:nvPr/>
                  </p:nvSpPr>
                  <p:spPr bwMode="auto">
                    <a:xfrm>
                      <a:off x="5180" y="1054"/>
                      <a:ext cx="2" cy="89"/>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29" name="Rectangle 495"/>
                    <p:cNvSpPr>
                      <a:spLocks noChangeArrowheads="1"/>
                    </p:cNvSpPr>
                    <p:nvPr/>
                  </p:nvSpPr>
                  <p:spPr bwMode="auto">
                    <a:xfrm>
                      <a:off x="5181" y="1054"/>
                      <a:ext cx="3" cy="89"/>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30" name="Rectangle 496"/>
                    <p:cNvSpPr>
                      <a:spLocks noChangeArrowheads="1"/>
                    </p:cNvSpPr>
                    <p:nvPr/>
                  </p:nvSpPr>
                  <p:spPr bwMode="auto">
                    <a:xfrm>
                      <a:off x="5182" y="1054"/>
                      <a:ext cx="3" cy="8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31" name="Rectangle 497"/>
                    <p:cNvSpPr>
                      <a:spLocks noChangeArrowheads="1"/>
                    </p:cNvSpPr>
                    <p:nvPr/>
                  </p:nvSpPr>
                  <p:spPr bwMode="auto">
                    <a:xfrm>
                      <a:off x="5184" y="1054"/>
                      <a:ext cx="3" cy="8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32" name="Rectangle 498"/>
                    <p:cNvSpPr>
                      <a:spLocks noChangeArrowheads="1"/>
                    </p:cNvSpPr>
                    <p:nvPr/>
                  </p:nvSpPr>
                  <p:spPr bwMode="auto">
                    <a:xfrm>
                      <a:off x="5185" y="1054"/>
                      <a:ext cx="3" cy="8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33" name="Rectangle 499"/>
                    <p:cNvSpPr>
                      <a:spLocks noChangeArrowheads="1"/>
                    </p:cNvSpPr>
                    <p:nvPr/>
                  </p:nvSpPr>
                  <p:spPr bwMode="auto">
                    <a:xfrm>
                      <a:off x="5187" y="1054"/>
                      <a:ext cx="3" cy="8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34" name="Rectangle 500"/>
                    <p:cNvSpPr>
                      <a:spLocks noChangeArrowheads="1"/>
                    </p:cNvSpPr>
                    <p:nvPr/>
                  </p:nvSpPr>
                  <p:spPr bwMode="auto">
                    <a:xfrm>
                      <a:off x="5188" y="1054"/>
                      <a:ext cx="3" cy="8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35" name="Rectangle 501"/>
                    <p:cNvSpPr>
                      <a:spLocks noChangeArrowheads="1"/>
                    </p:cNvSpPr>
                    <p:nvPr/>
                  </p:nvSpPr>
                  <p:spPr bwMode="auto">
                    <a:xfrm>
                      <a:off x="5190" y="1054"/>
                      <a:ext cx="3" cy="89"/>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36" name="Rectangle 502"/>
                    <p:cNvSpPr>
                      <a:spLocks noChangeArrowheads="1"/>
                    </p:cNvSpPr>
                    <p:nvPr/>
                  </p:nvSpPr>
                  <p:spPr bwMode="auto">
                    <a:xfrm>
                      <a:off x="5191" y="1054"/>
                      <a:ext cx="3" cy="89"/>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37" name="Rectangle 503"/>
                    <p:cNvSpPr>
                      <a:spLocks noChangeArrowheads="1"/>
                    </p:cNvSpPr>
                    <p:nvPr/>
                  </p:nvSpPr>
                  <p:spPr bwMode="auto">
                    <a:xfrm>
                      <a:off x="5193" y="1054"/>
                      <a:ext cx="2" cy="89"/>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38" name="Rectangle 504"/>
                    <p:cNvSpPr>
                      <a:spLocks noChangeArrowheads="1"/>
                    </p:cNvSpPr>
                    <p:nvPr/>
                  </p:nvSpPr>
                  <p:spPr bwMode="auto">
                    <a:xfrm>
                      <a:off x="5194" y="1054"/>
                      <a:ext cx="3" cy="89"/>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39" name="Rectangle 505"/>
                    <p:cNvSpPr>
                      <a:spLocks noChangeArrowheads="1"/>
                    </p:cNvSpPr>
                    <p:nvPr/>
                  </p:nvSpPr>
                  <p:spPr bwMode="auto">
                    <a:xfrm>
                      <a:off x="5195" y="1054"/>
                      <a:ext cx="3" cy="89"/>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40" name="Rectangle 506"/>
                    <p:cNvSpPr>
                      <a:spLocks noChangeArrowheads="1"/>
                    </p:cNvSpPr>
                    <p:nvPr/>
                  </p:nvSpPr>
                  <p:spPr bwMode="auto">
                    <a:xfrm>
                      <a:off x="5197" y="1054"/>
                      <a:ext cx="3" cy="8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41" name="Rectangle 507"/>
                    <p:cNvSpPr>
                      <a:spLocks noChangeArrowheads="1"/>
                    </p:cNvSpPr>
                    <p:nvPr/>
                  </p:nvSpPr>
                  <p:spPr bwMode="auto">
                    <a:xfrm>
                      <a:off x="5198" y="1054"/>
                      <a:ext cx="3" cy="8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42" name="Rectangle 508"/>
                    <p:cNvSpPr>
                      <a:spLocks noChangeArrowheads="1"/>
                    </p:cNvSpPr>
                    <p:nvPr/>
                  </p:nvSpPr>
                  <p:spPr bwMode="auto">
                    <a:xfrm>
                      <a:off x="5200" y="1054"/>
                      <a:ext cx="3" cy="8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43" name="Rectangle 509"/>
                    <p:cNvSpPr>
                      <a:spLocks noChangeArrowheads="1"/>
                    </p:cNvSpPr>
                    <p:nvPr/>
                  </p:nvSpPr>
                  <p:spPr bwMode="auto">
                    <a:xfrm>
                      <a:off x="5201" y="1054"/>
                      <a:ext cx="3" cy="8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44" name="Rectangle 510"/>
                    <p:cNvSpPr>
                      <a:spLocks noChangeArrowheads="1"/>
                    </p:cNvSpPr>
                    <p:nvPr/>
                  </p:nvSpPr>
                  <p:spPr bwMode="auto">
                    <a:xfrm>
                      <a:off x="5203" y="1054"/>
                      <a:ext cx="3" cy="8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45" name="Rectangle 511"/>
                    <p:cNvSpPr>
                      <a:spLocks noChangeArrowheads="1"/>
                    </p:cNvSpPr>
                    <p:nvPr/>
                  </p:nvSpPr>
                  <p:spPr bwMode="auto">
                    <a:xfrm>
                      <a:off x="5204" y="1054"/>
                      <a:ext cx="3" cy="8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46" name="Rectangle 512"/>
                    <p:cNvSpPr>
                      <a:spLocks noChangeArrowheads="1"/>
                    </p:cNvSpPr>
                    <p:nvPr/>
                  </p:nvSpPr>
                  <p:spPr bwMode="auto">
                    <a:xfrm>
                      <a:off x="5206" y="1054"/>
                      <a:ext cx="3" cy="8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47" name="Rectangle 513"/>
                    <p:cNvSpPr>
                      <a:spLocks noChangeArrowheads="1"/>
                    </p:cNvSpPr>
                    <p:nvPr/>
                  </p:nvSpPr>
                  <p:spPr bwMode="auto">
                    <a:xfrm>
                      <a:off x="5207" y="1054"/>
                      <a:ext cx="3" cy="8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48" name="Rectangle 514"/>
                    <p:cNvSpPr>
                      <a:spLocks noChangeArrowheads="1"/>
                    </p:cNvSpPr>
                    <p:nvPr/>
                  </p:nvSpPr>
                  <p:spPr bwMode="auto">
                    <a:xfrm>
                      <a:off x="5209" y="1054"/>
                      <a:ext cx="2" cy="8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49" name="Rectangle 515"/>
                    <p:cNvSpPr>
                      <a:spLocks noChangeArrowheads="1"/>
                    </p:cNvSpPr>
                    <p:nvPr/>
                  </p:nvSpPr>
                  <p:spPr bwMode="auto">
                    <a:xfrm>
                      <a:off x="5210" y="1054"/>
                      <a:ext cx="1"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50" name="Rectangle 516"/>
                    <p:cNvSpPr>
                      <a:spLocks noChangeArrowheads="1"/>
                    </p:cNvSpPr>
                    <p:nvPr/>
                  </p:nvSpPr>
                  <p:spPr bwMode="auto">
                    <a:xfrm>
                      <a:off x="5211" y="1054"/>
                      <a:ext cx="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51" name="Rectangle 517"/>
                    <p:cNvSpPr>
                      <a:spLocks noChangeArrowheads="1"/>
                    </p:cNvSpPr>
                    <p:nvPr/>
                  </p:nvSpPr>
                  <p:spPr bwMode="auto">
                    <a:xfrm>
                      <a:off x="5139" y="1054"/>
                      <a:ext cx="72" cy="89"/>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152" name="Freeform 518"/>
                    <p:cNvSpPr>
                      <a:spLocks/>
                    </p:cNvSpPr>
                    <p:nvPr/>
                  </p:nvSpPr>
                  <p:spPr bwMode="auto">
                    <a:xfrm>
                      <a:off x="5162" y="1568"/>
                      <a:ext cx="10" cy="24"/>
                    </a:xfrm>
                    <a:custGeom>
                      <a:avLst/>
                      <a:gdLst>
                        <a:gd name="T0" fmla="*/ 0 w 213"/>
                        <a:gd name="T1" fmla="*/ 0 h 507"/>
                        <a:gd name="T2" fmla="*/ 0 w 213"/>
                        <a:gd name="T3" fmla="*/ 0 h 507"/>
                        <a:gd name="T4" fmla="*/ 0 w 213"/>
                        <a:gd name="T5" fmla="*/ 0 h 507"/>
                        <a:gd name="T6" fmla="*/ 0 w 213"/>
                        <a:gd name="T7" fmla="*/ 0 h 507"/>
                        <a:gd name="T8" fmla="*/ 0 w 213"/>
                        <a:gd name="T9" fmla="*/ 0 h 507"/>
                        <a:gd name="T10" fmla="*/ 0 w 213"/>
                        <a:gd name="T11" fmla="*/ 0 h 507"/>
                        <a:gd name="T12" fmla="*/ 0 w 213"/>
                        <a:gd name="T13" fmla="*/ 0 h 507"/>
                        <a:gd name="T14" fmla="*/ 0 w 213"/>
                        <a:gd name="T15" fmla="*/ 0 h 507"/>
                        <a:gd name="T16" fmla="*/ 0 w 213"/>
                        <a:gd name="T17" fmla="*/ 0 h 507"/>
                        <a:gd name="T18" fmla="*/ 0 w 213"/>
                        <a:gd name="T19" fmla="*/ 0 h 507"/>
                        <a:gd name="T20" fmla="*/ 0 w 213"/>
                        <a:gd name="T21" fmla="*/ 0 h 507"/>
                        <a:gd name="T22" fmla="*/ 0 w 213"/>
                        <a:gd name="T23" fmla="*/ 0 h 507"/>
                        <a:gd name="T24" fmla="*/ 0 w 213"/>
                        <a:gd name="T25" fmla="*/ 0 h 507"/>
                        <a:gd name="T26" fmla="*/ 0 w 213"/>
                        <a:gd name="T27" fmla="*/ 0 h 507"/>
                        <a:gd name="T28" fmla="*/ 0 w 213"/>
                        <a:gd name="T29" fmla="*/ 0 h 507"/>
                        <a:gd name="T30" fmla="*/ 0 w 213"/>
                        <a:gd name="T31" fmla="*/ 0 h 507"/>
                        <a:gd name="T32" fmla="*/ 0 w 213"/>
                        <a:gd name="T33" fmla="*/ 0 h 507"/>
                        <a:gd name="T34" fmla="*/ 0 w 213"/>
                        <a:gd name="T35" fmla="*/ 0 h 507"/>
                        <a:gd name="T36" fmla="*/ 0 w 213"/>
                        <a:gd name="T37" fmla="*/ 0 h 507"/>
                        <a:gd name="T38" fmla="*/ 0 w 213"/>
                        <a:gd name="T39" fmla="*/ 0 h 507"/>
                        <a:gd name="T40" fmla="*/ 0 w 213"/>
                        <a:gd name="T41" fmla="*/ 0 h 507"/>
                        <a:gd name="T42" fmla="*/ 0 w 213"/>
                        <a:gd name="T43" fmla="*/ 0 h 507"/>
                        <a:gd name="T44" fmla="*/ 0 w 213"/>
                        <a:gd name="T45" fmla="*/ 0 h 507"/>
                        <a:gd name="T46" fmla="*/ 0 w 213"/>
                        <a:gd name="T47" fmla="*/ 0 h 507"/>
                        <a:gd name="T48" fmla="*/ 0 w 213"/>
                        <a:gd name="T49" fmla="*/ 0 h 507"/>
                        <a:gd name="T50" fmla="*/ 0 w 213"/>
                        <a:gd name="T51" fmla="*/ 0 h 507"/>
                        <a:gd name="T52" fmla="*/ 0 w 213"/>
                        <a:gd name="T53" fmla="*/ 0 h 507"/>
                        <a:gd name="T54" fmla="*/ 0 w 213"/>
                        <a:gd name="T55" fmla="*/ 0 h 507"/>
                        <a:gd name="T56" fmla="*/ 0 w 213"/>
                        <a:gd name="T57" fmla="*/ 0 h 507"/>
                        <a:gd name="T58" fmla="*/ 0 w 213"/>
                        <a:gd name="T59" fmla="*/ 0 h 507"/>
                        <a:gd name="T60" fmla="*/ 0 w 213"/>
                        <a:gd name="T61" fmla="*/ 0 h 507"/>
                        <a:gd name="T62" fmla="*/ 0 w 213"/>
                        <a:gd name="T63" fmla="*/ 0 h 507"/>
                        <a:gd name="T64" fmla="*/ 0 w 213"/>
                        <a:gd name="T65" fmla="*/ 0 h 507"/>
                        <a:gd name="T66" fmla="*/ 0 w 213"/>
                        <a:gd name="T67" fmla="*/ 0 h 507"/>
                        <a:gd name="T68" fmla="*/ 0 w 213"/>
                        <a:gd name="T69" fmla="*/ 0 h 507"/>
                        <a:gd name="T70" fmla="*/ 0 w 213"/>
                        <a:gd name="T71" fmla="*/ 0 h 507"/>
                        <a:gd name="T72" fmla="*/ 0 w 213"/>
                        <a:gd name="T73" fmla="*/ 0 h 507"/>
                        <a:gd name="T74" fmla="*/ 0 w 213"/>
                        <a:gd name="T75" fmla="*/ 0 h 507"/>
                        <a:gd name="T76" fmla="*/ 0 w 213"/>
                        <a:gd name="T77" fmla="*/ 0 h 507"/>
                        <a:gd name="T78" fmla="*/ 0 w 213"/>
                        <a:gd name="T79" fmla="*/ 0 h 5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3"/>
                        <a:gd name="T121" fmla="*/ 0 h 507"/>
                        <a:gd name="T122" fmla="*/ 213 w 213"/>
                        <a:gd name="T123" fmla="*/ 507 h 5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3" h="507">
                          <a:moveTo>
                            <a:pt x="106" y="0"/>
                          </a:moveTo>
                          <a:lnTo>
                            <a:pt x="112" y="1"/>
                          </a:lnTo>
                          <a:lnTo>
                            <a:pt x="117" y="2"/>
                          </a:lnTo>
                          <a:lnTo>
                            <a:pt x="122" y="3"/>
                          </a:lnTo>
                          <a:lnTo>
                            <a:pt x="127" y="5"/>
                          </a:lnTo>
                          <a:lnTo>
                            <a:pt x="132" y="8"/>
                          </a:lnTo>
                          <a:lnTo>
                            <a:pt x="138" y="12"/>
                          </a:lnTo>
                          <a:lnTo>
                            <a:pt x="143" y="15"/>
                          </a:lnTo>
                          <a:lnTo>
                            <a:pt x="148" y="20"/>
                          </a:lnTo>
                          <a:lnTo>
                            <a:pt x="157" y="31"/>
                          </a:lnTo>
                          <a:lnTo>
                            <a:pt x="166" y="43"/>
                          </a:lnTo>
                          <a:lnTo>
                            <a:pt x="175" y="59"/>
                          </a:lnTo>
                          <a:lnTo>
                            <a:pt x="182" y="75"/>
                          </a:lnTo>
                          <a:lnTo>
                            <a:pt x="189" y="93"/>
                          </a:lnTo>
                          <a:lnTo>
                            <a:pt x="195" y="112"/>
                          </a:lnTo>
                          <a:lnTo>
                            <a:pt x="200" y="133"/>
                          </a:lnTo>
                          <a:lnTo>
                            <a:pt x="204" y="155"/>
                          </a:lnTo>
                          <a:lnTo>
                            <a:pt x="209" y="178"/>
                          </a:lnTo>
                          <a:lnTo>
                            <a:pt x="211" y="203"/>
                          </a:lnTo>
                          <a:lnTo>
                            <a:pt x="213" y="228"/>
                          </a:lnTo>
                          <a:lnTo>
                            <a:pt x="213" y="253"/>
                          </a:lnTo>
                          <a:lnTo>
                            <a:pt x="213" y="279"/>
                          </a:lnTo>
                          <a:lnTo>
                            <a:pt x="211" y="305"/>
                          </a:lnTo>
                          <a:lnTo>
                            <a:pt x="209" y="329"/>
                          </a:lnTo>
                          <a:lnTo>
                            <a:pt x="204" y="353"/>
                          </a:lnTo>
                          <a:lnTo>
                            <a:pt x="200" y="374"/>
                          </a:lnTo>
                          <a:lnTo>
                            <a:pt x="195" y="395"/>
                          </a:lnTo>
                          <a:lnTo>
                            <a:pt x="189" y="414"/>
                          </a:lnTo>
                          <a:lnTo>
                            <a:pt x="182" y="433"/>
                          </a:lnTo>
                          <a:lnTo>
                            <a:pt x="175" y="449"/>
                          </a:lnTo>
                          <a:lnTo>
                            <a:pt x="166" y="464"/>
                          </a:lnTo>
                          <a:lnTo>
                            <a:pt x="157" y="476"/>
                          </a:lnTo>
                          <a:lnTo>
                            <a:pt x="148" y="487"/>
                          </a:lnTo>
                          <a:lnTo>
                            <a:pt x="143" y="492"/>
                          </a:lnTo>
                          <a:lnTo>
                            <a:pt x="138" y="496"/>
                          </a:lnTo>
                          <a:lnTo>
                            <a:pt x="132" y="499"/>
                          </a:lnTo>
                          <a:lnTo>
                            <a:pt x="127" y="502"/>
                          </a:lnTo>
                          <a:lnTo>
                            <a:pt x="122" y="504"/>
                          </a:lnTo>
                          <a:lnTo>
                            <a:pt x="117" y="506"/>
                          </a:lnTo>
                          <a:lnTo>
                            <a:pt x="112" y="506"/>
                          </a:lnTo>
                          <a:lnTo>
                            <a:pt x="106" y="507"/>
                          </a:lnTo>
                          <a:lnTo>
                            <a:pt x="100" y="506"/>
                          </a:lnTo>
                          <a:lnTo>
                            <a:pt x="95" y="506"/>
                          </a:lnTo>
                          <a:lnTo>
                            <a:pt x="90" y="504"/>
                          </a:lnTo>
                          <a:lnTo>
                            <a:pt x="85" y="502"/>
                          </a:lnTo>
                          <a:lnTo>
                            <a:pt x="80" y="499"/>
                          </a:lnTo>
                          <a:lnTo>
                            <a:pt x="75" y="496"/>
                          </a:lnTo>
                          <a:lnTo>
                            <a:pt x="70" y="492"/>
                          </a:lnTo>
                          <a:lnTo>
                            <a:pt x="64" y="487"/>
                          </a:lnTo>
                          <a:lnTo>
                            <a:pt x="55" y="476"/>
                          </a:lnTo>
                          <a:lnTo>
                            <a:pt x="46" y="464"/>
                          </a:lnTo>
                          <a:lnTo>
                            <a:pt x="38" y="449"/>
                          </a:lnTo>
                          <a:lnTo>
                            <a:pt x="30" y="433"/>
                          </a:lnTo>
                          <a:lnTo>
                            <a:pt x="23" y="414"/>
                          </a:lnTo>
                          <a:lnTo>
                            <a:pt x="17" y="395"/>
                          </a:lnTo>
                          <a:lnTo>
                            <a:pt x="12" y="374"/>
                          </a:lnTo>
                          <a:lnTo>
                            <a:pt x="8" y="353"/>
                          </a:lnTo>
                          <a:lnTo>
                            <a:pt x="4" y="329"/>
                          </a:lnTo>
                          <a:lnTo>
                            <a:pt x="2" y="305"/>
                          </a:lnTo>
                          <a:lnTo>
                            <a:pt x="0" y="279"/>
                          </a:lnTo>
                          <a:lnTo>
                            <a:pt x="0" y="253"/>
                          </a:lnTo>
                          <a:lnTo>
                            <a:pt x="0" y="228"/>
                          </a:lnTo>
                          <a:lnTo>
                            <a:pt x="2" y="203"/>
                          </a:lnTo>
                          <a:lnTo>
                            <a:pt x="4" y="178"/>
                          </a:lnTo>
                          <a:lnTo>
                            <a:pt x="8" y="155"/>
                          </a:lnTo>
                          <a:lnTo>
                            <a:pt x="12" y="133"/>
                          </a:lnTo>
                          <a:lnTo>
                            <a:pt x="17" y="112"/>
                          </a:lnTo>
                          <a:lnTo>
                            <a:pt x="23" y="93"/>
                          </a:lnTo>
                          <a:lnTo>
                            <a:pt x="30" y="75"/>
                          </a:lnTo>
                          <a:lnTo>
                            <a:pt x="38" y="59"/>
                          </a:lnTo>
                          <a:lnTo>
                            <a:pt x="46" y="43"/>
                          </a:lnTo>
                          <a:lnTo>
                            <a:pt x="55" y="31"/>
                          </a:lnTo>
                          <a:lnTo>
                            <a:pt x="64" y="20"/>
                          </a:lnTo>
                          <a:lnTo>
                            <a:pt x="70" y="15"/>
                          </a:lnTo>
                          <a:lnTo>
                            <a:pt x="75" y="12"/>
                          </a:lnTo>
                          <a:lnTo>
                            <a:pt x="80" y="8"/>
                          </a:lnTo>
                          <a:lnTo>
                            <a:pt x="85" y="5"/>
                          </a:lnTo>
                          <a:lnTo>
                            <a:pt x="90" y="3"/>
                          </a:lnTo>
                          <a:lnTo>
                            <a:pt x="95" y="2"/>
                          </a:lnTo>
                          <a:lnTo>
                            <a:pt x="100" y="1"/>
                          </a:lnTo>
                          <a:lnTo>
                            <a:pt x="106" y="0"/>
                          </a:lnTo>
                          <a:close/>
                        </a:path>
                      </a:pathLst>
                    </a:custGeom>
                    <a:solidFill>
                      <a:srgbClr val="72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153" name="Freeform 519"/>
                    <p:cNvSpPr>
                      <a:spLocks/>
                    </p:cNvSpPr>
                    <p:nvPr/>
                  </p:nvSpPr>
                  <p:spPr bwMode="auto">
                    <a:xfrm>
                      <a:off x="5162" y="1568"/>
                      <a:ext cx="10" cy="24"/>
                    </a:xfrm>
                    <a:custGeom>
                      <a:avLst/>
                      <a:gdLst>
                        <a:gd name="T0" fmla="*/ 0 w 213"/>
                        <a:gd name="T1" fmla="*/ 0 h 507"/>
                        <a:gd name="T2" fmla="*/ 0 w 213"/>
                        <a:gd name="T3" fmla="*/ 0 h 507"/>
                        <a:gd name="T4" fmla="*/ 0 w 213"/>
                        <a:gd name="T5" fmla="*/ 0 h 507"/>
                        <a:gd name="T6" fmla="*/ 0 w 213"/>
                        <a:gd name="T7" fmla="*/ 0 h 507"/>
                        <a:gd name="T8" fmla="*/ 0 w 213"/>
                        <a:gd name="T9" fmla="*/ 0 h 507"/>
                        <a:gd name="T10" fmla="*/ 0 w 213"/>
                        <a:gd name="T11" fmla="*/ 0 h 507"/>
                        <a:gd name="T12" fmla="*/ 0 w 213"/>
                        <a:gd name="T13" fmla="*/ 0 h 507"/>
                        <a:gd name="T14" fmla="*/ 0 w 213"/>
                        <a:gd name="T15" fmla="*/ 0 h 507"/>
                        <a:gd name="T16" fmla="*/ 0 w 213"/>
                        <a:gd name="T17" fmla="*/ 0 h 507"/>
                        <a:gd name="T18" fmla="*/ 0 w 213"/>
                        <a:gd name="T19" fmla="*/ 0 h 507"/>
                        <a:gd name="T20" fmla="*/ 0 w 213"/>
                        <a:gd name="T21" fmla="*/ 0 h 507"/>
                        <a:gd name="T22" fmla="*/ 0 w 213"/>
                        <a:gd name="T23" fmla="*/ 0 h 507"/>
                        <a:gd name="T24" fmla="*/ 0 w 213"/>
                        <a:gd name="T25" fmla="*/ 0 h 507"/>
                        <a:gd name="T26" fmla="*/ 0 w 213"/>
                        <a:gd name="T27" fmla="*/ 0 h 507"/>
                        <a:gd name="T28" fmla="*/ 0 w 213"/>
                        <a:gd name="T29" fmla="*/ 0 h 507"/>
                        <a:gd name="T30" fmla="*/ 0 w 213"/>
                        <a:gd name="T31" fmla="*/ 0 h 507"/>
                        <a:gd name="T32" fmla="*/ 0 w 213"/>
                        <a:gd name="T33" fmla="*/ 0 h 507"/>
                        <a:gd name="T34" fmla="*/ 0 w 213"/>
                        <a:gd name="T35" fmla="*/ 0 h 507"/>
                        <a:gd name="T36" fmla="*/ 0 w 213"/>
                        <a:gd name="T37" fmla="*/ 0 h 507"/>
                        <a:gd name="T38" fmla="*/ 0 w 213"/>
                        <a:gd name="T39" fmla="*/ 0 h 507"/>
                        <a:gd name="T40" fmla="*/ 0 w 213"/>
                        <a:gd name="T41" fmla="*/ 0 h 507"/>
                        <a:gd name="T42" fmla="*/ 0 w 213"/>
                        <a:gd name="T43" fmla="*/ 0 h 507"/>
                        <a:gd name="T44" fmla="*/ 0 w 213"/>
                        <a:gd name="T45" fmla="*/ 0 h 507"/>
                        <a:gd name="T46" fmla="*/ 0 w 213"/>
                        <a:gd name="T47" fmla="*/ 0 h 507"/>
                        <a:gd name="T48" fmla="*/ 0 w 213"/>
                        <a:gd name="T49" fmla="*/ 0 h 507"/>
                        <a:gd name="T50" fmla="*/ 0 w 213"/>
                        <a:gd name="T51" fmla="*/ 0 h 507"/>
                        <a:gd name="T52" fmla="*/ 0 w 213"/>
                        <a:gd name="T53" fmla="*/ 0 h 507"/>
                        <a:gd name="T54" fmla="*/ 0 w 213"/>
                        <a:gd name="T55" fmla="*/ 0 h 507"/>
                        <a:gd name="T56" fmla="*/ 0 w 213"/>
                        <a:gd name="T57" fmla="*/ 0 h 507"/>
                        <a:gd name="T58" fmla="*/ 0 w 213"/>
                        <a:gd name="T59" fmla="*/ 0 h 507"/>
                        <a:gd name="T60" fmla="*/ 0 w 213"/>
                        <a:gd name="T61" fmla="*/ 0 h 507"/>
                        <a:gd name="T62" fmla="*/ 0 w 213"/>
                        <a:gd name="T63" fmla="*/ 0 h 507"/>
                        <a:gd name="T64" fmla="*/ 0 w 213"/>
                        <a:gd name="T65" fmla="*/ 0 h 507"/>
                        <a:gd name="T66" fmla="*/ 0 w 213"/>
                        <a:gd name="T67" fmla="*/ 0 h 507"/>
                        <a:gd name="T68" fmla="*/ 0 w 213"/>
                        <a:gd name="T69" fmla="*/ 0 h 507"/>
                        <a:gd name="T70" fmla="*/ 0 w 213"/>
                        <a:gd name="T71" fmla="*/ 0 h 507"/>
                        <a:gd name="T72" fmla="*/ 0 w 213"/>
                        <a:gd name="T73" fmla="*/ 0 h 507"/>
                        <a:gd name="T74" fmla="*/ 0 w 213"/>
                        <a:gd name="T75" fmla="*/ 0 h 507"/>
                        <a:gd name="T76" fmla="*/ 0 w 213"/>
                        <a:gd name="T77" fmla="*/ 0 h 507"/>
                        <a:gd name="T78" fmla="*/ 0 w 213"/>
                        <a:gd name="T79" fmla="*/ 0 h 5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3"/>
                        <a:gd name="T121" fmla="*/ 0 h 507"/>
                        <a:gd name="T122" fmla="*/ 213 w 213"/>
                        <a:gd name="T123" fmla="*/ 507 h 5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3" h="507">
                          <a:moveTo>
                            <a:pt x="106" y="0"/>
                          </a:moveTo>
                          <a:lnTo>
                            <a:pt x="112" y="1"/>
                          </a:lnTo>
                          <a:lnTo>
                            <a:pt x="117" y="2"/>
                          </a:lnTo>
                          <a:lnTo>
                            <a:pt x="122" y="3"/>
                          </a:lnTo>
                          <a:lnTo>
                            <a:pt x="127" y="5"/>
                          </a:lnTo>
                          <a:lnTo>
                            <a:pt x="132" y="8"/>
                          </a:lnTo>
                          <a:lnTo>
                            <a:pt x="138" y="12"/>
                          </a:lnTo>
                          <a:lnTo>
                            <a:pt x="143" y="15"/>
                          </a:lnTo>
                          <a:lnTo>
                            <a:pt x="148" y="20"/>
                          </a:lnTo>
                          <a:lnTo>
                            <a:pt x="157" y="31"/>
                          </a:lnTo>
                          <a:lnTo>
                            <a:pt x="166" y="43"/>
                          </a:lnTo>
                          <a:lnTo>
                            <a:pt x="175" y="59"/>
                          </a:lnTo>
                          <a:lnTo>
                            <a:pt x="182" y="75"/>
                          </a:lnTo>
                          <a:lnTo>
                            <a:pt x="189" y="93"/>
                          </a:lnTo>
                          <a:lnTo>
                            <a:pt x="195" y="112"/>
                          </a:lnTo>
                          <a:lnTo>
                            <a:pt x="200" y="133"/>
                          </a:lnTo>
                          <a:lnTo>
                            <a:pt x="204" y="155"/>
                          </a:lnTo>
                          <a:lnTo>
                            <a:pt x="209" y="178"/>
                          </a:lnTo>
                          <a:lnTo>
                            <a:pt x="211" y="203"/>
                          </a:lnTo>
                          <a:lnTo>
                            <a:pt x="213" y="228"/>
                          </a:lnTo>
                          <a:lnTo>
                            <a:pt x="213" y="253"/>
                          </a:lnTo>
                          <a:lnTo>
                            <a:pt x="213" y="279"/>
                          </a:lnTo>
                          <a:lnTo>
                            <a:pt x="211" y="305"/>
                          </a:lnTo>
                          <a:lnTo>
                            <a:pt x="209" y="329"/>
                          </a:lnTo>
                          <a:lnTo>
                            <a:pt x="204" y="353"/>
                          </a:lnTo>
                          <a:lnTo>
                            <a:pt x="200" y="374"/>
                          </a:lnTo>
                          <a:lnTo>
                            <a:pt x="195" y="395"/>
                          </a:lnTo>
                          <a:lnTo>
                            <a:pt x="189" y="414"/>
                          </a:lnTo>
                          <a:lnTo>
                            <a:pt x="182" y="433"/>
                          </a:lnTo>
                          <a:lnTo>
                            <a:pt x="175" y="449"/>
                          </a:lnTo>
                          <a:lnTo>
                            <a:pt x="166" y="464"/>
                          </a:lnTo>
                          <a:lnTo>
                            <a:pt x="157" y="476"/>
                          </a:lnTo>
                          <a:lnTo>
                            <a:pt x="148" y="487"/>
                          </a:lnTo>
                          <a:lnTo>
                            <a:pt x="143" y="492"/>
                          </a:lnTo>
                          <a:lnTo>
                            <a:pt x="138" y="496"/>
                          </a:lnTo>
                          <a:lnTo>
                            <a:pt x="132" y="499"/>
                          </a:lnTo>
                          <a:lnTo>
                            <a:pt x="127" y="502"/>
                          </a:lnTo>
                          <a:lnTo>
                            <a:pt x="122" y="504"/>
                          </a:lnTo>
                          <a:lnTo>
                            <a:pt x="117" y="506"/>
                          </a:lnTo>
                          <a:lnTo>
                            <a:pt x="112" y="506"/>
                          </a:lnTo>
                          <a:lnTo>
                            <a:pt x="106" y="507"/>
                          </a:lnTo>
                          <a:lnTo>
                            <a:pt x="100" y="506"/>
                          </a:lnTo>
                          <a:lnTo>
                            <a:pt x="95" y="506"/>
                          </a:lnTo>
                          <a:lnTo>
                            <a:pt x="90" y="504"/>
                          </a:lnTo>
                          <a:lnTo>
                            <a:pt x="85" y="502"/>
                          </a:lnTo>
                          <a:lnTo>
                            <a:pt x="80" y="499"/>
                          </a:lnTo>
                          <a:lnTo>
                            <a:pt x="75" y="496"/>
                          </a:lnTo>
                          <a:lnTo>
                            <a:pt x="70" y="492"/>
                          </a:lnTo>
                          <a:lnTo>
                            <a:pt x="64" y="487"/>
                          </a:lnTo>
                          <a:lnTo>
                            <a:pt x="55" y="476"/>
                          </a:lnTo>
                          <a:lnTo>
                            <a:pt x="46" y="464"/>
                          </a:lnTo>
                          <a:lnTo>
                            <a:pt x="38" y="449"/>
                          </a:lnTo>
                          <a:lnTo>
                            <a:pt x="30" y="433"/>
                          </a:lnTo>
                          <a:lnTo>
                            <a:pt x="23" y="414"/>
                          </a:lnTo>
                          <a:lnTo>
                            <a:pt x="17" y="395"/>
                          </a:lnTo>
                          <a:lnTo>
                            <a:pt x="12" y="374"/>
                          </a:lnTo>
                          <a:lnTo>
                            <a:pt x="8" y="353"/>
                          </a:lnTo>
                          <a:lnTo>
                            <a:pt x="4" y="329"/>
                          </a:lnTo>
                          <a:lnTo>
                            <a:pt x="2" y="305"/>
                          </a:lnTo>
                          <a:lnTo>
                            <a:pt x="0" y="279"/>
                          </a:lnTo>
                          <a:lnTo>
                            <a:pt x="0" y="253"/>
                          </a:lnTo>
                          <a:lnTo>
                            <a:pt x="0" y="228"/>
                          </a:lnTo>
                          <a:lnTo>
                            <a:pt x="2" y="203"/>
                          </a:lnTo>
                          <a:lnTo>
                            <a:pt x="4" y="178"/>
                          </a:lnTo>
                          <a:lnTo>
                            <a:pt x="8" y="155"/>
                          </a:lnTo>
                          <a:lnTo>
                            <a:pt x="12" y="133"/>
                          </a:lnTo>
                          <a:lnTo>
                            <a:pt x="17" y="112"/>
                          </a:lnTo>
                          <a:lnTo>
                            <a:pt x="23" y="93"/>
                          </a:lnTo>
                          <a:lnTo>
                            <a:pt x="30" y="75"/>
                          </a:lnTo>
                          <a:lnTo>
                            <a:pt x="38" y="59"/>
                          </a:lnTo>
                          <a:lnTo>
                            <a:pt x="46" y="43"/>
                          </a:lnTo>
                          <a:lnTo>
                            <a:pt x="55" y="31"/>
                          </a:lnTo>
                          <a:lnTo>
                            <a:pt x="64" y="20"/>
                          </a:lnTo>
                          <a:lnTo>
                            <a:pt x="70" y="15"/>
                          </a:lnTo>
                          <a:lnTo>
                            <a:pt x="75" y="12"/>
                          </a:lnTo>
                          <a:lnTo>
                            <a:pt x="80" y="8"/>
                          </a:lnTo>
                          <a:lnTo>
                            <a:pt x="85" y="5"/>
                          </a:lnTo>
                          <a:lnTo>
                            <a:pt x="90" y="3"/>
                          </a:lnTo>
                          <a:lnTo>
                            <a:pt x="95" y="2"/>
                          </a:lnTo>
                          <a:lnTo>
                            <a:pt x="100" y="1"/>
                          </a:lnTo>
                          <a:lnTo>
                            <a:pt x="106"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154" name="Freeform 520"/>
                    <p:cNvSpPr>
                      <a:spLocks/>
                    </p:cNvSpPr>
                    <p:nvPr/>
                  </p:nvSpPr>
                  <p:spPr bwMode="auto">
                    <a:xfrm>
                      <a:off x="5175" y="1567"/>
                      <a:ext cx="9" cy="29"/>
                    </a:xfrm>
                    <a:custGeom>
                      <a:avLst/>
                      <a:gdLst>
                        <a:gd name="T0" fmla="*/ 0 w 198"/>
                        <a:gd name="T1" fmla="*/ 0 h 601"/>
                        <a:gd name="T2" fmla="*/ 0 w 198"/>
                        <a:gd name="T3" fmla="*/ 0 h 601"/>
                        <a:gd name="T4" fmla="*/ 0 w 198"/>
                        <a:gd name="T5" fmla="*/ 0 h 601"/>
                        <a:gd name="T6" fmla="*/ 0 w 198"/>
                        <a:gd name="T7" fmla="*/ 0 h 601"/>
                        <a:gd name="T8" fmla="*/ 0 w 198"/>
                        <a:gd name="T9" fmla="*/ 0 h 601"/>
                        <a:gd name="T10" fmla="*/ 0 w 198"/>
                        <a:gd name="T11" fmla="*/ 0 h 601"/>
                        <a:gd name="T12" fmla="*/ 0 w 198"/>
                        <a:gd name="T13" fmla="*/ 0 h 601"/>
                        <a:gd name="T14" fmla="*/ 0 w 198"/>
                        <a:gd name="T15" fmla="*/ 0 h 601"/>
                        <a:gd name="T16" fmla="*/ 0 w 198"/>
                        <a:gd name="T17" fmla="*/ 0 h 601"/>
                        <a:gd name="T18" fmla="*/ 0 w 198"/>
                        <a:gd name="T19" fmla="*/ 0 h 601"/>
                        <a:gd name="T20" fmla="*/ 0 w 198"/>
                        <a:gd name="T21" fmla="*/ 0 h 601"/>
                        <a:gd name="T22" fmla="*/ 0 w 198"/>
                        <a:gd name="T23" fmla="*/ 0 h 601"/>
                        <a:gd name="T24" fmla="*/ 0 w 198"/>
                        <a:gd name="T25" fmla="*/ 0 h 601"/>
                        <a:gd name="T26" fmla="*/ 0 w 198"/>
                        <a:gd name="T27" fmla="*/ 0 h 601"/>
                        <a:gd name="T28" fmla="*/ 0 w 198"/>
                        <a:gd name="T29" fmla="*/ 0 h 601"/>
                        <a:gd name="T30" fmla="*/ 0 w 198"/>
                        <a:gd name="T31" fmla="*/ 0 h 601"/>
                        <a:gd name="T32" fmla="*/ 0 w 198"/>
                        <a:gd name="T33" fmla="*/ 0 h 601"/>
                        <a:gd name="T34" fmla="*/ 0 w 198"/>
                        <a:gd name="T35" fmla="*/ 0 h 601"/>
                        <a:gd name="T36" fmla="*/ 0 w 198"/>
                        <a:gd name="T37" fmla="*/ 0 h 601"/>
                        <a:gd name="T38" fmla="*/ 0 w 198"/>
                        <a:gd name="T39" fmla="*/ 0 h 601"/>
                        <a:gd name="T40" fmla="*/ 0 w 198"/>
                        <a:gd name="T41" fmla="*/ 0 h 601"/>
                        <a:gd name="T42" fmla="*/ 0 w 198"/>
                        <a:gd name="T43" fmla="*/ 0 h 601"/>
                        <a:gd name="T44" fmla="*/ 0 w 198"/>
                        <a:gd name="T45" fmla="*/ 0 h 601"/>
                        <a:gd name="T46" fmla="*/ 0 w 198"/>
                        <a:gd name="T47" fmla="*/ 0 h 601"/>
                        <a:gd name="T48" fmla="*/ 0 w 198"/>
                        <a:gd name="T49" fmla="*/ 0 h 601"/>
                        <a:gd name="T50" fmla="*/ 0 w 198"/>
                        <a:gd name="T51" fmla="*/ 0 h 601"/>
                        <a:gd name="T52" fmla="*/ 0 w 198"/>
                        <a:gd name="T53" fmla="*/ 0 h 601"/>
                        <a:gd name="T54" fmla="*/ 0 w 198"/>
                        <a:gd name="T55" fmla="*/ 0 h 601"/>
                        <a:gd name="T56" fmla="*/ 0 w 198"/>
                        <a:gd name="T57" fmla="*/ 0 h 601"/>
                        <a:gd name="T58" fmla="*/ 0 w 198"/>
                        <a:gd name="T59" fmla="*/ 0 h 601"/>
                        <a:gd name="T60" fmla="*/ 0 w 198"/>
                        <a:gd name="T61" fmla="*/ 0 h 601"/>
                        <a:gd name="T62" fmla="*/ 0 w 198"/>
                        <a:gd name="T63" fmla="*/ 0 h 601"/>
                        <a:gd name="T64" fmla="*/ 0 w 198"/>
                        <a:gd name="T65" fmla="*/ 0 h 601"/>
                        <a:gd name="T66" fmla="*/ 0 w 198"/>
                        <a:gd name="T67" fmla="*/ 0 h 601"/>
                        <a:gd name="T68" fmla="*/ 0 w 198"/>
                        <a:gd name="T69" fmla="*/ 0 h 601"/>
                        <a:gd name="T70" fmla="*/ 0 w 198"/>
                        <a:gd name="T71" fmla="*/ 0 h 601"/>
                        <a:gd name="T72" fmla="*/ 0 w 198"/>
                        <a:gd name="T73" fmla="*/ 0 h 601"/>
                        <a:gd name="T74" fmla="*/ 0 w 198"/>
                        <a:gd name="T75" fmla="*/ 0 h 601"/>
                        <a:gd name="T76" fmla="*/ 0 w 198"/>
                        <a:gd name="T77" fmla="*/ 0 h 601"/>
                        <a:gd name="T78" fmla="*/ 0 w 198"/>
                        <a:gd name="T79" fmla="*/ 0 h 60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8"/>
                        <a:gd name="T121" fmla="*/ 0 h 601"/>
                        <a:gd name="T122" fmla="*/ 198 w 198"/>
                        <a:gd name="T123" fmla="*/ 601 h 60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8" h="601">
                          <a:moveTo>
                            <a:pt x="99" y="0"/>
                          </a:moveTo>
                          <a:lnTo>
                            <a:pt x="104" y="0"/>
                          </a:lnTo>
                          <a:lnTo>
                            <a:pt x="109" y="1"/>
                          </a:lnTo>
                          <a:lnTo>
                            <a:pt x="115" y="3"/>
                          </a:lnTo>
                          <a:lnTo>
                            <a:pt x="119" y="6"/>
                          </a:lnTo>
                          <a:lnTo>
                            <a:pt x="124" y="9"/>
                          </a:lnTo>
                          <a:lnTo>
                            <a:pt x="129" y="13"/>
                          </a:lnTo>
                          <a:lnTo>
                            <a:pt x="133" y="17"/>
                          </a:lnTo>
                          <a:lnTo>
                            <a:pt x="137" y="24"/>
                          </a:lnTo>
                          <a:lnTo>
                            <a:pt x="147" y="36"/>
                          </a:lnTo>
                          <a:lnTo>
                            <a:pt x="155" y="51"/>
                          </a:lnTo>
                          <a:lnTo>
                            <a:pt x="162" y="68"/>
                          </a:lnTo>
                          <a:lnTo>
                            <a:pt x="169" y="88"/>
                          </a:lnTo>
                          <a:lnTo>
                            <a:pt x="175" y="109"/>
                          </a:lnTo>
                          <a:lnTo>
                            <a:pt x="182" y="132"/>
                          </a:lnTo>
                          <a:lnTo>
                            <a:pt x="186" y="157"/>
                          </a:lnTo>
                          <a:lnTo>
                            <a:pt x="191" y="183"/>
                          </a:lnTo>
                          <a:lnTo>
                            <a:pt x="194" y="211"/>
                          </a:lnTo>
                          <a:lnTo>
                            <a:pt x="196" y="240"/>
                          </a:lnTo>
                          <a:lnTo>
                            <a:pt x="198" y="270"/>
                          </a:lnTo>
                          <a:lnTo>
                            <a:pt x="198" y="300"/>
                          </a:lnTo>
                          <a:lnTo>
                            <a:pt x="198" y="331"/>
                          </a:lnTo>
                          <a:lnTo>
                            <a:pt x="196" y="361"/>
                          </a:lnTo>
                          <a:lnTo>
                            <a:pt x="194" y="390"/>
                          </a:lnTo>
                          <a:lnTo>
                            <a:pt x="191" y="418"/>
                          </a:lnTo>
                          <a:lnTo>
                            <a:pt x="186" y="443"/>
                          </a:lnTo>
                          <a:lnTo>
                            <a:pt x="182" y="468"/>
                          </a:lnTo>
                          <a:lnTo>
                            <a:pt x="175" y="492"/>
                          </a:lnTo>
                          <a:lnTo>
                            <a:pt x="169" y="514"/>
                          </a:lnTo>
                          <a:lnTo>
                            <a:pt x="162" y="532"/>
                          </a:lnTo>
                          <a:lnTo>
                            <a:pt x="155" y="550"/>
                          </a:lnTo>
                          <a:lnTo>
                            <a:pt x="147" y="565"/>
                          </a:lnTo>
                          <a:lnTo>
                            <a:pt x="137" y="578"/>
                          </a:lnTo>
                          <a:lnTo>
                            <a:pt x="133" y="583"/>
                          </a:lnTo>
                          <a:lnTo>
                            <a:pt x="129" y="588"/>
                          </a:lnTo>
                          <a:lnTo>
                            <a:pt x="124" y="592"/>
                          </a:lnTo>
                          <a:lnTo>
                            <a:pt x="119" y="595"/>
                          </a:lnTo>
                          <a:lnTo>
                            <a:pt x="115" y="598"/>
                          </a:lnTo>
                          <a:lnTo>
                            <a:pt x="109" y="600"/>
                          </a:lnTo>
                          <a:lnTo>
                            <a:pt x="104" y="601"/>
                          </a:lnTo>
                          <a:lnTo>
                            <a:pt x="99" y="601"/>
                          </a:lnTo>
                          <a:lnTo>
                            <a:pt x="94" y="601"/>
                          </a:lnTo>
                          <a:lnTo>
                            <a:pt x="89" y="600"/>
                          </a:lnTo>
                          <a:lnTo>
                            <a:pt x="85" y="598"/>
                          </a:lnTo>
                          <a:lnTo>
                            <a:pt x="80" y="595"/>
                          </a:lnTo>
                          <a:lnTo>
                            <a:pt x="74" y="592"/>
                          </a:lnTo>
                          <a:lnTo>
                            <a:pt x="70" y="588"/>
                          </a:lnTo>
                          <a:lnTo>
                            <a:pt x="65" y="583"/>
                          </a:lnTo>
                          <a:lnTo>
                            <a:pt x="61" y="578"/>
                          </a:lnTo>
                          <a:lnTo>
                            <a:pt x="52" y="565"/>
                          </a:lnTo>
                          <a:lnTo>
                            <a:pt x="45" y="550"/>
                          </a:lnTo>
                          <a:lnTo>
                            <a:pt x="36" y="532"/>
                          </a:lnTo>
                          <a:lnTo>
                            <a:pt x="29" y="514"/>
                          </a:lnTo>
                          <a:lnTo>
                            <a:pt x="23" y="492"/>
                          </a:lnTo>
                          <a:lnTo>
                            <a:pt x="18" y="468"/>
                          </a:lnTo>
                          <a:lnTo>
                            <a:pt x="13" y="443"/>
                          </a:lnTo>
                          <a:lnTo>
                            <a:pt x="9" y="418"/>
                          </a:lnTo>
                          <a:lnTo>
                            <a:pt x="4" y="390"/>
                          </a:lnTo>
                          <a:lnTo>
                            <a:pt x="2" y="361"/>
                          </a:lnTo>
                          <a:lnTo>
                            <a:pt x="1" y="331"/>
                          </a:lnTo>
                          <a:lnTo>
                            <a:pt x="0" y="300"/>
                          </a:lnTo>
                          <a:lnTo>
                            <a:pt x="1" y="270"/>
                          </a:lnTo>
                          <a:lnTo>
                            <a:pt x="2" y="240"/>
                          </a:lnTo>
                          <a:lnTo>
                            <a:pt x="4" y="211"/>
                          </a:lnTo>
                          <a:lnTo>
                            <a:pt x="9" y="183"/>
                          </a:lnTo>
                          <a:lnTo>
                            <a:pt x="13" y="157"/>
                          </a:lnTo>
                          <a:lnTo>
                            <a:pt x="18" y="132"/>
                          </a:lnTo>
                          <a:lnTo>
                            <a:pt x="23" y="109"/>
                          </a:lnTo>
                          <a:lnTo>
                            <a:pt x="29" y="88"/>
                          </a:lnTo>
                          <a:lnTo>
                            <a:pt x="36" y="68"/>
                          </a:lnTo>
                          <a:lnTo>
                            <a:pt x="45" y="51"/>
                          </a:lnTo>
                          <a:lnTo>
                            <a:pt x="52" y="36"/>
                          </a:lnTo>
                          <a:lnTo>
                            <a:pt x="61" y="24"/>
                          </a:lnTo>
                          <a:lnTo>
                            <a:pt x="65" y="17"/>
                          </a:lnTo>
                          <a:lnTo>
                            <a:pt x="70" y="13"/>
                          </a:lnTo>
                          <a:lnTo>
                            <a:pt x="74" y="9"/>
                          </a:lnTo>
                          <a:lnTo>
                            <a:pt x="80" y="6"/>
                          </a:lnTo>
                          <a:lnTo>
                            <a:pt x="85" y="3"/>
                          </a:lnTo>
                          <a:lnTo>
                            <a:pt x="89" y="1"/>
                          </a:lnTo>
                          <a:lnTo>
                            <a:pt x="94" y="0"/>
                          </a:lnTo>
                          <a:lnTo>
                            <a:pt x="99"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155" name="Freeform 521"/>
                    <p:cNvSpPr>
                      <a:spLocks/>
                    </p:cNvSpPr>
                    <p:nvPr/>
                  </p:nvSpPr>
                  <p:spPr bwMode="auto">
                    <a:xfrm>
                      <a:off x="5175" y="1567"/>
                      <a:ext cx="9" cy="29"/>
                    </a:xfrm>
                    <a:custGeom>
                      <a:avLst/>
                      <a:gdLst>
                        <a:gd name="T0" fmla="*/ 0 w 198"/>
                        <a:gd name="T1" fmla="*/ 0 h 601"/>
                        <a:gd name="T2" fmla="*/ 0 w 198"/>
                        <a:gd name="T3" fmla="*/ 0 h 601"/>
                        <a:gd name="T4" fmla="*/ 0 w 198"/>
                        <a:gd name="T5" fmla="*/ 0 h 601"/>
                        <a:gd name="T6" fmla="*/ 0 w 198"/>
                        <a:gd name="T7" fmla="*/ 0 h 601"/>
                        <a:gd name="T8" fmla="*/ 0 w 198"/>
                        <a:gd name="T9" fmla="*/ 0 h 601"/>
                        <a:gd name="T10" fmla="*/ 0 w 198"/>
                        <a:gd name="T11" fmla="*/ 0 h 601"/>
                        <a:gd name="T12" fmla="*/ 0 w 198"/>
                        <a:gd name="T13" fmla="*/ 0 h 601"/>
                        <a:gd name="T14" fmla="*/ 0 w 198"/>
                        <a:gd name="T15" fmla="*/ 0 h 601"/>
                        <a:gd name="T16" fmla="*/ 0 w 198"/>
                        <a:gd name="T17" fmla="*/ 0 h 601"/>
                        <a:gd name="T18" fmla="*/ 0 w 198"/>
                        <a:gd name="T19" fmla="*/ 0 h 601"/>
                        <a:gd name="T20" fmla="*/ 0 w 198"/>
                        <a:gd name="T21" fmla="*/ 0 h 601"/>
                        <a:gd name="T22" fmla="*/ 0 w 198"/>
                        <a:gd name="T23" fmla="*/ 0 h 601"/>
                        <a:gd name="T24" fmla="*/ 0 w 198"/>
                        <a:gd name="T25" fmla="*/ 0 h 601"/>
                        <a:gd name="T26" fmla="*/ 0 w 198"/>
                        <a:gd name="T27" fmla="*/ 0 h 601"/>
                        <a:gd name="T28" fmla="*/ 0 w 198"/>
                        <a:gd name="T29" fmla="*/ 0 h 601"/>
                        <a:gd name="T30" fmla="*/ 0 w 198"/>
                        <a:gd name="T31" fmla="*/ 0 h 601"/>
                        <a:gd name="T32" fmla="*/ 0 w 198"/>
                        <a:gd name="T33" fmla="*/ 0 h 601"/>
                        <a:gd name="T34" fmla="*/ 0 w 198"/>
                        <a:gd name="T35" fmla="*/ 0 h 601"/>
                        <a:gd name="T36" fmla="*/ 0 w 198"/>
                        <a:gd name="T37" fmla="*/ 0 h 601"/>
                        <a:gd name="T38" fmla="*/ 0 w 198"/>
                        <a:gd name="T39" fmla="*/ 0 h 601"/>
                        <a:gd name="T40" fmla="*/ 0 w 198"/>
                        <a:gd name="T41" fmla="*/ 0 h 601"/>
                        <a:gd name="T42" fmla="*/ 0 w 198"/>
                        <a:gd name="T43" fmla="*/ 0 h 601"/>
                        <a:gd name="T44" fmla="*/ 0 w 198"/>
                        <a:gd name="T45" fmla="*/ 0 h 601"/>
                        <a:gd name="T46" fmla="*/ 0 w 198"/>
                        <a:gd name="T47" fmla="*/ 0 h 601"/>
                        <a:gd name="T48" fmla="*/ 0 w 198"/>
                        <a:gd name="T49" fmla="*/ 0 h 601"/>
                        <a:gd name="T50" fmla="*/ 0 w 198"/>
                        <a:gd name="T51" fmla="*/ 0 h 601"/>
                        <a:gd name="T52" fmla="*/ 0 w 198"/>
                        <a:gd name="T53" fmla="*/ 0 h 601"/>
                        <a:gd name="T54" fmla="*/ 0 w 198"/>
                        <a:gd name="T55" fmla="*/ 0 h 601"/>
                        <a:gd name="T56" fmla="*/ 0 w 198"/>
                        <a:gd name="T57" fmla="*/ 0 h 601"/>
                        <a:gd name="T58" fmla="*/ 0 w 198"/>
                        <a:gd name="T59" fmla="*/ 0 h 601"/>
                        <a:gd name="T60" fmla="*/ 0 w 198"/>
                        <a:gd name="T61" fmla="*/ 0 h 601"/>
                        <a:gd name="T62" fmla="*/ 0 w 198"/>
                        <a:gd name="T63" fmla="*/ 0 h 601"/>
                        <a:gd name="T64" fmla="*/ 0 w 198"/>
                        <a:gd name="T65" fmla="*/ 0 h 601"/>
                        <a:gd name="T66" fmla="*/ 0 w 198"/>
                        <a:gd name="T67" fmla="*/ 0 h 601"/>
                        <a:gd name="T68" fmla="*/ 0 w 198"/>
                        <a:gd name="T69" fmla="*/ 0 h 601"/>
                        <a:gd name="T70" fmla="*/ 0 w 198"/>
                        <a:gd name="T71" fmla="*/ 0 h 601"/>
                        <a:gd name="T72" fmla="*/ 0 w 198"/>
                        <a:gd name="T73" fmla="*/ 0 h 601"/>
                        <a:gd name="T74" fmla="*/ 0 w 198"/>
                        <a:gd name="T75" fmla="*/ 0 h 601"/>
                        <a:gd name="T76" fmla="*/ 0 w 198"/>
                        <a:gd name="T77" fmla="*/ 0 h 601"/>
                        <a:gd name="T78" fmla="*/ 0 w 198"/>
                        <a:gd name="T79" fmla="*/ 0 h 60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8"/>
                        <a:gd name="T121" fmla="*/ 0 h 601"/>
                        <a:gd name="T122" fmla="*/ 198 w 198"/>
                        <a:gd name="T123" fmla="*/ 601 h 60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8" h="601">
                          <a:moveTo>
                            <a:pt x="99" y="0"/>
                          </a:moveTo>
                          <a:lnTo>
                            <a:pt x="104" y="0"/>
                          </a:lnTo>
                          <a:lnTo>
                            <a:pt x="109" y="1"/>
                          </a:lnTo>
                          <a:lnTo>
                            <a:pt x="115" y="3"/>
                          </a:lnTo>
                          <a:lnTo>
                            <a:pt x="119" y="6"/>
                          </a:lnTo>
                          <a:lnTo>
                            <a:pt x="124" y="9"/>
                          </a:lnTo>
                          <a:lnTo>
                            <a:pt x="129" y="13"/>
                          </a:lnTo>
                          <a:lnTo>
                            <a:pt x="133" y="17"/>
                          </a:lnTo>
                          <a:lnTo>
                            <a:pt x="137" y="24"/>
                          </a:lnTo>
                          <a:lnTo>
                            <a:pt x="147" y="36"/>
                          </a:lnTo>
                          <a:lnTo>
                            <a:pt x="155" y="51"/>
                          </a:lnTo>
                          <a:lnTo>
                            <a:pt x="162" y="68"/>
                          </a:lnTo>
                          <a:lnTo>
                            <a:pt x="169" y="88"/>
                          </a:lnTo>
                          <a:lnTo>
                            <a:pt x="175" y="109"/>
                          </a:lnTo>
                          <a:lnTo>
                            <a:pt x="182" y="132"/>
                          </a:lnTo>
                          <a:lnTo>
                            <a:pt x="186" y="157"/>
                          </a:lnTo>
                          <a:lnTo>
                            <a:pt x="191" y="183"/>
                          </a:lnTo>
                          <a:lnTo>
                            <a:pt x="194" y="211"/>
                          </a:lnTo>
                          <a:lnTo>
                            <a:pt x="196" y="240"/>
                          </a:lnTo>
                          <a:lnTo>
                            <a:pt x="198" y="270"/>
                          </a:lnTo>
                          <a:lnTo>
                            <a:pt x="198" y="300"/>
                          </a:lnTo>
                          <a:lnTo>
                            <a:pt x="198" y="331"/>
                          </a:lnTo>
                          <a:lnTo>
                            <a:pt x="196" y="361"/>
                          </a:lnTo>
                          <a:lnTo>
                            <a:pt x="194" y="390"/>
                          </a:lnTo>
                          <a:lnTo>
                            <a:pt x="191" y="418"/>
                          </a:lnTo>
                          <a:lnTo>
                            <a:pt x="186" y="443"/>
                          </a:lnTo>
                          <a:lnTo>
                            <a:pt x="182" y="468"/>
                          </a:lnTo>
                          <a:lnTo>
                            <a:pt x="175" y="492"/>
                          </a:lnTo>
                          <a:lnTo>
                            <a:pt x="169" y="514"/>
                          </a:lnTo>
                          <a:lnTo>
                            <a:pt x="162" y="532"/>
                          </a:lnTo>
                          <a:lnTo>
                            <a:pt x="155" y="550"/>
                          </a:lnTo>
                          <a:lnTo>
                            <a:pt x="147" y="565"/>
                          </a:lnTo>
                          <a:lnTo>
                            <a:pt x="137" y="578"/>
                          </a:lnTo>
                          <a:lnTo>
                            <a:pt x="133" y="583"/>
                          </a:lnTo>
                          <a:lnTo>
                            <a:pt x="129" y="588"/>
                          </a:lnTo>
                          <a:lnTo>
                            <a:pt x="124" y="592"/>
                          </a:lnTo>
                          <a:lnTo>
                            <a:pt x="119" y="595"/>
                          </a:lnTo>
                          <a:lnTo>
                            <a:pt x="115" y="598"/>
                          </a:lnTo>
                          <a:lnTo>
                            <a:pt x="109" y="600"/>
                          </a:lnTo>
                          <a:lnTo>
                            <a:pt x="104" y="601"/>
                          </a:lnTo>
                          <a:lnTo>
                            <a:pt x="99" y="601"/>
                          </a:lnTo>
                          <a:lnTo>
                            <a:pt x="94" y="601"/>
                          </a:lnTo>
                          <a:lnTo>
                            <a:pt x="89" y="600"/>
                          </a:lnTo>
                          <a:lnTo>
                            <a:pt x="85" y="598"/>
                          </a:lnTo>
                          <a:lnTo>
                            <a:pt x="80" y="595"/>
                          </a:lnTo>
                          <a:lnTo>
                            <a:pt x="74" y="592"/>
                          </a:lnTo>
                          <a:lnTo>
                            <a:pt x="70" y="588"/>
                          </a:lnTo>
                          <a:lnTo>
                            <a:pt x="65" y="583"/>
                          </a:lnTo>
                          <a:lnTo>
                            <a:pt x="61" y="578"/>
                          </a:lnTo>
                          <a:lnTo>
                            <a:pt x="52" y="565"/>
                          </a:lnTo>
                          <a:lnTo>
                            <a:pt x="45" y="550"/>
                          </a:lnTo>
                          <a:lnTo>
                            <a:pt x="36" y="532"/>
                          </a:lnTo>
                          <a:lnTo>
                            <a:pt x="29" y="514"/>
                          </a:lnTo>
                          <a:lnTo>
                            <a:pt x="23" y="492"/>
                          </a:lnTo>
                          <a:lnTo>
                            <a:pt x="18" y="468"/>
                          </a:lnTo>
                          <a:lnTo>
                            <a:pt x="13" y="443"/>
                          </a:lnTo>
                          <a:lnTo>
                            <a:pt x="9" y="418"/>
                          </a:lnTo>
                          <a:lnTo>
                            <a:pt x="4" y="390"/>
                          </a:lnTo>
                          <a:lnTo>
                            <a:pt x="2" y="361"/>
                          </a:lnTo>
                          <a:lnTo>
                            <a:pt x="1" y="331"/>
                          </a:lnTo>
                          <a:lnTo>
                            <a:pt x="0" y="300"/>
                          </a:lnTo>
                          <a:lnTo>
                            <a:pt x="1" y="270"/>
                          </a:lnTo>
                          <a:lnTo>
                            <a:pt x="2" y="240"/>
                          </a:lnTo>
                          <a:lnTo>
                            <a:pt x="4" y="211"/>
                          </a:lnTo>
                          <a:lnTo>
                            <a:pt x="9" y="183"/>
                          </a:lnTo>
                          <a:lnTo>
                            <a:pt x="13" y="157"/>
                          </a:lnTo>
                          <a:lnTo>
                            <a:pt x="18" y="132"/>
                          </a:lnTo>
                          <a:lnTo>
                            <a:pt x="23" y="109"/>
                          </a:lnTo>
                          <a:lnTo>
                            <a:pt x="29" y="88"/>
                          </a:lnTo>
                          <a:lnTo>
                            <a:pt x="36" y="68"/>
                          </a:lnTo>
                          <a:lnTo>
                            <a:pt x="45" y="51"/>
                          </a:lnTo>
                          <a:lnTo>
                            <a:pt x="52" y="36"/>
                          </a:lnTo>
                          <a:lnTo>
                            <a:pt x="61" y="24"/>
                          </a:lnTo>
                          <a:lnTo>
                            <a:pt x="65" y="17"/>
                          </a:lnTo>
                          <a:lnTo>
                            <a:pt x="70" y="13"/>
                          </a:lnTo>
                          <a:lnTo>
                            <a:pt x="74" y="9"/>
                          </a:lnTo>
                          <a:lnTo>
                            <a:pt x="80" y="6"/>
                          </a:lnTo>
                          <a:lnTo>
                            <a:pt x="85" y="3"/>
                          </a:lnTo>
                          <a:lnTo>
                            <a:pt x="89" y="1"/>
                          </a:lnTo>
                          <a:lnTo>
                            <a:pt x="94" y="0"/>
                          </a:lnTo>
                          <a:lnTo>
                            <a:pt x="99"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156" name="Rectangle 522"/>
                    <p:cNvSpPr>
                      <a:spLocks noChangeArrowheads="1"/>
                    </p:cNvSpPr>
                    <p:nvPr/>
                  </p:nvSpPr>
                  <p:spPr bwMode="auto">
                    <a:xfrm>
                      <a:off x="5154" y="1160"/>
                      <a:ext cx="41"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57" name="Rectangle 523"/>
                    <p:cNvSpPr>
                      <a:spLocks noChangeArrowheads="1"/>
                    </p:cNvSpPr>
                    <p:nvPr/>
                  </p:nvSpPr>
                  <p:spPr bwMode="auto">
                    <a:xfrm>
                      <a:off x="5154" y="1160"/>
                      <a:ext cx="41" cy="1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158" name="Rectangle 524"/>
                    <p:cNvSpPr>
                      <a:spLocks noChangeArrowheads="1"/>
                    </p:cNvSpPr>
                    <p:nvPr/>
                  </p:nvSpPr>
                  <p:spPr bwMode="auto">
                    <a:xfrm>
                      <a:off x="5154" y="1175"/>
                      <a:ext cx="41" cy="13"/>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59" name="Rectangle 525"/>
                    <p:cNvSpPr>
                      <a:spLocks noChangeArrowheads="1"/>
                    </p:cNvSpPr>
                    <p:nvPr/>
                  </p:nvSpPr>
                  <p:spPr bwMode="auto">
                    <a:xfrm>
                      <a:off x="5154" y="1175"/>
                      <a:ext cx="41" cy="13"/>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160" name="Rectangle 526"/>
                    <p:cNvSpPr>
                      <a:spLocks noChangeArrowheads="1"/>
                    </p:cNvSpPr>
                    <p:nvPr/>
                  </p:nvSpPr>
                  <p:spPr bwMode="auto">
                    <a:xfrm>
                      <a:off x="5154" y="1188"/>
                      <a:ext cx="41" cy="38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61" name="Rectangle 527"/>
                    <p:cNvSpPr>
                      <a:spLocks noChangeArrowheads="1"/>
                    </p:cNvSpPr>
                    <p:nvPr/>
                  </p:nvSpPr>
                  <p:spPr bwMode="auto">
                    <a:xfrm>
                      <a:off x="5154" y="1188"/>
                      <a:ext cx="41" cy="38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162" name="Rectangle 528"/>
                    <p:cNvSpPr>
                      <a:spLocks noChangeArrowheads="1"/>
                    </p:cNvSpPr>
                    <p:nvPr/>
                  </p:nvSpPr>
                  <p:spPr bwMode="auto">
                    <a:xfrm>
                      <a:off x="5154" y="1315"/>
                      <a:ext cx="1" cy="114"/>
                    </a:xfrm>
                    <a:prstGeom prst="rect">
                      <a:avLst/>
                    </a:prstGeom>
                    <a:solidFill>
                      <a:srgbClr val="FEF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63" name="Rectangle 529"/>
                    <p:cNvSpPr>
                      <a:spLocks noChangeArrowheads="1"/>
                    </p:cNvSpPr>
                    <p:nvPr/>
                  </p:nvSpPr>
                  <p:spPr bwMode="auto">
                    <a:xfrm>
                      <a:off x="5154" y="1315"/>
                      <a:ext cx="1" cy="114"/>
                    </a:xfrm>
                    <a:prstGeom prst="rect">
                      <a:avLst/>
                    </a:prstGeom>
                    <a:solidFill>
                      <a:srgbClr val="FEF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64" name="Rectangle 530"/>
                    <p:cNvSpPr>
                      <a:spLocks noChangeArrowheads="1"/>
                    </p:cNvSpPr>
                    <p:nvPr/>
                  </p:nvSpPr>
                  <p:spPr bwMode="auto">
                    <a:xfrm>
                      <a:off x="5155" y="1315"/>
                      <a:ext cx="1" cy="114"/>
                    </a:xfrm>
                    <a:prstGeom prst="rect">
                      <a:avLst/>
                    </a:prstGeom>
                    <a:solidFill>
                      <a:srgbClr val="FEF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65" name="Rectangle 531"/>
                    <p:cNvSpPr>
                      <a:spLocks noChangeArrowheads="1"/>
                    </p:cNvSpPr>
                    <p:nvPr/>
                  </p:nvSpPr>
                  <p:spPr bwMode="auto">
                    <a:xfrm>
                      <a:off x="5155" y="1315"/>
                      <a:ext cx="2" cy="114"/>
                    </a:xfrm>
                    <a:prstGeom prst="rect">
                      <a:avLst/>
                    </a:prstGeom>
                    <a:solidFill>
                      <a:srgbClr val="FEF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66" name="Rectangle 532"/>
                    <p:cNvSpPr>
                      <a:spLocks noChangeArrowheads="1"/>
                    </p:cNvSpPr>
                    <p:nvPr/>
                  </p:nvSpPr>
                  <p:spPr bwMode="auto">
                    <a:xfrm>
                      <a:off x="5156" y="1315"/>
                      <a:ext cx="2" cy="114"/>
                    </a:xfrm>
                    <a:prstGeom prst="rect">
                      <a:avLst/>
                    </a:prstGeom>
                    <a:solidFill>
                      <a:srgbClr val="FEF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67" name="Rectangle 533"/>
                    <p:cNvSpPr>
                      <a:spLocks noChangeArrowheads="1"/>
                    </p:cNvSpPr>
                    <p:nvPr/>
                  </p:nvSpPr>
                  <p:spPr bwMode="auto">
                    <a:xfrm>
                      <a:off x="5157" y="1315"/>
                      <a:ext cx="2" cy="114"/>
                    </a:xfrm>
                    <a:prstGeom prst="rect">
                      <a:avLst/>
                    </a:prstGeom>
                    <a:solidFill>
                      <a:srgbClr val="FEF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68" name="Rectangle 534"/>
                    <p:cNvSpPr>
                      <a:spLocks noChangeArrowheads="1"/>
                    </p:cNvSpPr>
                    <p:nvPr/>
                  </p:nvSpPr>
                  <p:spPr bwMode="auto">
                    <a:xfrm>
                      <a:off x="5158" y="1315"/>
                      <a:ext cx="2" cy="114"/>
                    </a:xfrm>
                    <a:prstGeom prst="rect">
                      <a:avLst/>
                    </a:prstGeom>
                    <a:solidFill>
                      <a:srgbClr val="FBF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69" name="Rectangle 535"/>
                    <p:cNvSpPr>
                      <a:spLocks noChangeArrowheads="1"/>
                    </p:cNvSpPr>
                    <p:nvPr/>
                  </p:nvSpPr>
                  <p:spPr bwMode="auto">
                    <a:xfrm>
                      <a:off x="5159" y="1315"/>
                      <a:ext cx="1" cy="114"/>
                    </a:xfrm>
                    <a:prstGeom prst="rect">
                      <a:avLst/>
                    </a:prstGeom>
                    <a:solidFill>
                      <a:srgbClr val="FBF60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70" name="Rectangle 536"/>
                    <p:cNvSpPr>
                      <a:spLocks noChangeArrowheads="1"/>
                    </p:cNvSpPr>
                    <p:nvPr/>
                  </p:nvSpPr>
                  <p:spPr bwMode="auto">
                    <a:xfrm>
                      <a:off x="5160" y="1315"/>
                      <a:ext cx="1" cy="114"/>
                    </a:xfrm>
                    <a:prstGeom prst="rect">
                      <a:avLst/>
                    </a:prstGeom>
                    <a:solidFill>
                      <a:srgbClr val="FBF6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71" name="Rectangle 537"/>
                    <p:cNvSpPr>
                      <a:spLocks noChangeArrowheads="1"/>
                    </p:cNvSpPr>
                    <p:nvPr/>
                  </p:nvSpPr>
                  <p:spPr bwMode="auto">
                    <a:xfrm>
                      <a:off x="5160" y="1315"/>
                      <a:ext cx="2" cy="114"/>
                    </a:xfrm>
                    <a:prstGeom prst="rect">
                      <a:avLst/>
                    </a:prstGeom>
                    <a:solidFill>
                      <a:srgbClr val="FBF6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72" name="Rectangle 538"/>
                    <p:cNvSpPr>
                      <a:spLocks noChangeArrowheads="1"/>
                    </p:cNvSpPr>
                    <p:nvPr/>
                  </p:nvSpPr>
                  <p:spPr bwMode="auto">
                    <a:xfrm>
                      <a:off x="5161" y="1315"/>
                      <a:ext cx="2" cy="114"/>
                    </a:xfrm>
                    <a:prstGeom prst="rect">
                      <a:avLst/>
                    </a:prstGeom>
                    <a:solidFill>
                      <a:srgbClr val="FBF6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73" name="Rectangle 539"/>
                    <p:cNvSpPr>
                      <a:spLocks noChangeArrowheads="1"/>
                    </p:cNvSpPr>
                    <p:nvPr/>
                  </p:nvSpPr>
                  <p:spPr bwMode="auto">
                    <a:xfrm>
                      <a:off x="5162" y="1315"/>
                      <a:ext cx="2" cy="114"/>
                    </a:xfrm>
                    <a:prstGeom prst="rect">
                      <a:avLst/>
                    </a:prstGeom>
                    <a:solidFill>
                      <a:srgbClr val="F9F4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74" name="Rectangle 540"/>
                    <p:cNvSpPr>
                      <a:spLocks noChangeArrowheads="1"/>
                    </p:cNvSpPr>
                    <p:nvPr/>
                  </p:nvSpPr>
                  <p:spPr bwMode="auto">
                    <a:xfrm>
                      <a:off x="5163" y="1315"/>
                      <a:ext cx="1" cy="114"/>
                    </a:xfrm>
                    <a:prstGeom prst="rect">
                      <a:avLst/>
                    </a:prstGeom>
                    <a:solidFill>
                      <a:srgbClr val="F9F4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75" name="Rectangle 541"/>
                    <p:cNvSpPr>
                      <a:spLocks noChangeArrowheads="1"/>
                    </p:cNvSpPr>
                    <p:nvPr/>
                  </p:nvSpPr>
                  <p:spPr bwMode="auto">
                    <a:xfrm>
                      <a:off x="5164" y="1315"/>
                      <a:ext cx="1" cy="114"/>
                    </a:xfrm>
                    <a:prstGeom prst="rect">
                      <a:avLst/>
                    </a:prstGeom>
                    <a:solidFill>
                      <a:srgbClr val="F8F4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76" name="Rectangle 542"/>
                    <p:cNvSpPr>
                      <a:spLocks noChangeArrowheads="1"/>
                    </p:cNvSpPr>
                    <p:nvPr/>
                  </p:nvSpPr>
                  <p:spPr bwMode="auto">
                    <a:xfrm>
                      <a:off x="5164" y="1315"/>
                      <a:ext cx="2" cy="114"/>
                    </a:xfrm>
                    <a:prstGeom prst="rect">
                      <a:avLst/>
                    </a:prstGeom>
                    <a:solidFill>
                      <a:srgbClr val="F8F4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77" name="Rectangle 543"/>
                    <p:cNvSpPr>
                      <a:spLocks noChangeArrowheads="1"/>
                    </p:cNvSpPr>
                    <p:nvPr/>
                  </p:nvSpPr>
                  <p:spPr bwMode="auto">
                    <a:xfrm>
                      <a:off x="5165" y="1315"/>
                      <a:ext cx="2" cy="114"/>
                    </a:xfrm>
                    <a:prstGeom prst="rect">
                      <a:avLst/>
                    </a:prstGeom>
                    <a:solidFill>
                      <a:srgbClr val="F8F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78" name="Rectangle 544"/>
                    <p:cNvSpPr>
                      <a:spLocks noChangeArrowheads="1"/>
                    </p:cNvSpPr>
                    <p:nvPr/>
                  </p:nvSpPr>
                  <p:spPr bwMode="auto">
                    <a:xfrm>
                      <a:off x="5166" y="1315"/>
                      <a:ext cx="2" cy="114"/>
                    </a:xfrm>
                    <a:prstGeom prst="rect">
                      <a:avLst/>
                    </a:prstGeom>
                    <a:solidFill>
                      <a:srgbClr val="F5F1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79" name="Rectangle 545"/>
                    <p:cNvSpPr>
                      <a:spLocks noChangeArrowheads="1"/>
                    </p:cNvSpPr>
                    <p:nvPr/>
                  </p:nvSpPr>
                  <p:spPr bwMode="auto">
                    <a:xfrm>
                      <a:off x="5167" y="1315"/>
                      <a:ext cx="1" cy="114"/>
                    </a:xfrm>
                    <a:prstGeom prst="rect">
                      <a:avLst/>
                    </a:prstGeom>
                    <a:solidFill>
                      <a:srgbClr val="F5F1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80" name="Rectangle 546"/>
                    <p:cNvSpPr>
                      <a:spLocks noChangeArrowheads="1"/>
                    </p:cNvSpPr>
                    <p:nvPr/>
                  </p:nvSpPr>
                  <p:spPr bwMode="auto">
                    <a:xfrm>
                      <a:off x="5168" y="1315"/>
                      <a:ext cx="1" cy="114"/>
                    </a:xfrm>
                    <a:prstGeom prst="rect">
                      <a:avLst/>
                    </a:prstGeom>
                    <a:solidFill>
                      <a:srgbClr val="F5F2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81" name="Rectangle 547"/>
                    <p:cNvSpPr>
                      <a:spLocks noChangeArrowheads="1"/>
                    </p:cNvSpPr>
                    <p:nvPr/>
                  </p:nvSpPr>
                  <p:spPr bwMode="auto">
                    <a:xfrm>
                      <a:off x="5168" y="1315"/>
                      <a:ext cx="2" cy="114"/>
                    </a:xfrm>
                    <a:prstGeom prst="rect">
                      <a:avLst/>
                    </a:prstGeom>
                    <a:solidFill>
                      <a:srgbClr val="F4F2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82" name="Rectangle 548"/>
                    <p:cNvSpPr>
                      <a:spLocks noChangeArrowheads="1"/>
                    </p:cNvSpPr>
                    <p:nvPr/>
                  </p:nvSpPr>
                  <p:spPr bwMode="auto">
                    <a:xfrm>
                      <a:off x="5169" y="1315"/>
                      <a:ext cx="2" cy="114"/>
                    </a:xfrm>
                    <a:prstGeom prst="rect">
                      <a:avLst/>
                    </a:prstGeom>
                    <a:solidFill>
                      <a:srgbClr val="F4F2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83" name="Rectangle 549"/>
                    <p:cNvSpPr>
                      <a:spLocks noChangeArrowheads="1"/>
                    </p:cNvSpPr>
                    <p:nvPr/>
                  </p:nvSpPr>
                  <p:spPr bwMode="auto">
                    <a:xfrm>
                      <a:off x="5170" y="1315"/>
                      <a:ext cx="2" cy="114"/>
                    </a:xfrm>
                    <a:prstGeom prst="rect">
                      <a:avLst/>
                    </a:prstGeom>
                    <a:solidFill>
                      <a:srgbClr val="F2F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84" name="Rectangle 550"/>
                    <p:cNvSpPr>
                      <a:spLocks noChangeArrowheads="1"/>
                    </p:cNvSpPr>
                    <p:nvPr/>
                  </p:nvSpPr>
                  <p:spPr bwMode="auto">
                    <a:xfrm>
                      <a:off x="5171" y="1315"/>
                      <a:ext cx="2" cy="114"/>
                    </a:xfrm>
                    <a:prstGeom prst="rect">
                      <a:avLst/>
                    </a:prstGeom>
                    <a:solidFill>
                      <a:srgbClr val="F2F0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85" name="Rectangle 551"/>
                    <p:cNvSpPr>
                      <a:spLocks noChangeArrowheads="1"/>
                    </p:cNvSpPr>
                    <p:nvPr/>
                  </p:nvSpPr>
                  <p:spPr bwMode="auto">
                    <a:xfrm>
                      <a:off x="5172" y="1315"/>
                      <a:ext cx="1" cy="114"/>
                    </a:xfrm>
                    <a:prstGeom prst="rect">
                      <a:avLst/>
                    </a:prstGeom>
                    <a:solidFill>
                      <a:srgbClr val="F2F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86" name="Rectangle 552"/>
                    <p:cNvSpPr>
                      <a:spLocks noChangeArrowheads="1"/>
                    </p:cNvSpPr>
                    <p:nvPr/>
                  </p:nvSpPr>
                  <p:spPr bwMode="auto">
                    <a:xfrm>
                      <a:off x="5173" y="1315"/>
                      <a:ext cx="1" cy="114"/>
                    </a:xfrm>
                    <a:prstGeom prst="rect">
                      <a:avLst/>
                    </a:prstGeom>
                    <a:solidFill>
                      <a:srgbClr val="F2F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87" name="Rectangle 553"/>
                    <p:cNvSpPr>
                      <a:spLocks noChangeArrowheads="1"/>
                    </p:cNvSpPr>
                    <p:nvPr/>
                  </p:nvSpPr>
                  <p:spPr bwMode="auto">
                    <a:xfrm>
                      <a:off x="5173" y="1315"/>
                      <a:ext cx="2" cy="114"/>
                    </a:xfrm>
                    <a:prstGeom prst="rect">
                      <a:avLst/>
                    </a:prstGeom>
                    <a:solidFill>
                      <a:srgbClr val="F2F0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88" name="Rectangle 554"/>
                    <p:cNvSpPr>
                      <a:spLocks noChangeArrowheads="1"/>
                    </p:cNvSpPr>
                    <p:nvPr/>
                  </p:nvSpPr>
                  <p:spPr bwMode="auto">
                    <a:xfrm>
                      <a:off x="5174" y="1315"/>
                      <a:ext cx="2" cy="114"/>
                    </a:xfrm>
                    <a:prstGeom prst="rect">
                      <a:avLst/>
                    </a:prstGeom>
                    <a:solidFill>
                      <a:srgbClr val="EEED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89" name="Rectangle 555"/>
                    <p:cNvSpPr>
                      <a:spLocks noChangeArrowheads="1"/>
                    </p:cNvSpPr>
                    <p:nvPr/>
                  </p:nvSpPr>
                  <p:spPr bwMode="auto">
                    <a:xfrm>
                      <a:off x="5175" y="1315"/>
                      <a:ext cx="2" cy="114"/>
                    </a:xfrm>
                    <a:prstGeom prst="rect">
                      <a:avLst/>
                    </a:prstGeom>
                    <a:solidFill>
                      <a:srgbClr val="EEED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90" name="Rectangle 556"/>
                    <p:cNvSpPr>
                      <a:spLocks noChangeArrowheads="1"/>
                    </p:cNvSpPr>
                    <p:nvPr/>
                  </p:nvSpPr>
                  <p:spPr bwMode="auto">
                    <a:xfrm>
                      <a:off x="5176" y="1315"/>
                      <a:ext cx="1" cy="114"/>
                    </a:xfrm>
                    <a:prstGeom prst="rect">
                      <a:avLst/>
                    </a:prstGeom>
                    <a:solidFill>
                      <a:srgbClr val="EEED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91" name="Rectangle 557"/>
                    <p:cNvSpPr>
                      <a:spLocks noChangeArrowheads="1"/>
                    </p:cNvSpPr>
                    <p:nvPr/>
                  </p:nvSpPr>
                  <p:spPr bwMode="auto">
                    <a:xfrm>
                      <a:off x="5177" y="1315"/>
                      <a:ext cx="1" cy="114"/>
                    </a:xfrm>
                    <a:prstGeom prst="rect">
                      <a:avLst/>
                    </a:prstGeom>
                    <a:solidFill>
                      <a:srgbClr val="EEED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92" name="Rectangle 558"/>
                    <p:cNvSpPr>
                      <a:spLocks noChangeArrowheads="1"/>
                    </p:cNvSpPr>
                    <p:nvPr/>
                  </p:nvSpPr>
                  <p:spPr bwMode="auto">
                    <a:xfrm>
                      <a:off x="5177" y="1315"/>
                      <a:ext cx="2" cy="114"/>
                    </a:xfrm>
                    <a:prstGeom prst="rect">
                      <a:avLst/>
                    </a:prstGeom>
                    <a:solidFill>
                      <a:srgbClr val="EEEE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93" name="Rectangle 559"/>
                    <p:cNvSpPr>
                      <a:spLocks noChangeArrowheads="1"/>
                    </p:cNvSpPr>
                    <p:nvPr/>
                  </p:nvSpPr>
                  <p:spPr bwMode="auto">
                    <a:xfrm>
                      <a:off x="5178" y="1315"/>
                      <a:ext cx="2" cy="114"/>
                    </a:xfrm>
                    <a:prstGeom prst="rect">
                      <a:avLst/>
                    </a:prstGeom>
                    <a:solidFill>
                      <a:srgbClr val="ECE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94" name="Rectangle 560"/>
                    <p:cNvSpPr>
                      <a:spLocks noChangeArrowheads="1"/>
                    </p:cNvSpPr>
                    <p:nvPr/>
                  </p:nvSpPr>
                  <p:spPr bwMode="auto">
                    <a:xfrm>
                      <a:off x="5179" y="1315"/>
                      <a:ext cx="2" cy="114"/>
                    </a:xfrm>
                    <a:prstGeom prst="rect">
                      <a:avLst/>
                    </a:prstGeom>
                    <a:solidFill>
                      <a:srgbClr val="ECEB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95" name="Rectangle 561"/>
                    <p:cNvSpPr>
                      <a:spLocks noChangeArrowheads="1"/>
                    </p:cNvSpPr>
                    <p:nvPr/>
                  </p:nvSpPr>
                  <p:spPr bwMode="auto">
                    <a:xfrm>
                      <a:off x="5180" y="1315"/>
                      <a:ext cx="2" cy="114"/>
                    </a:xfrm>
                    <a:prstGeom prst="rect">
                      <a:avLst/>
                    </a:prstGeom>
                    <a:solidFill>
                      <a:srgbClr val="ECEC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96" name="Rectangle 562"/>
                    <p:cNvSpPr>
                      <a:spLocks noChangeArrowheads="1"/>
                    </p:cNvSpPr>
                    <p:nvPr/>
                  </p:nvSpPr>
                  <p:spPr bwMode="auto">
                    <a:xfrm>
                      <a:off x="5181" y="1315"/>
                      <a:ext cx="1" cy="114"/>
                    </a:xfrm>
                    <a:prstGeom prst="rect">
                      <a:avLst/>
                    </a:prstGeom>
                    <a:solidFill>
                      <a:srgbClr val="ECEC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97" name="Rectangle 563"/>
                    <p:cNvSpPr>
                      <a:spLocks noChangeArrowheads="1"/>
                    </p:cNvSpPr>
                    <p:nvPr/>
                  </p:nvSpPr>
                  <p:spPr bwMode="auto">
                    <a:xfrm>
                      <a:off x="5182" y="1315"/>
                      <a:ext cx="1" cy="114"/>
                    </a:xfrm>
                    <a:prstGeom prst="rect">
                      <a:avLst/>
                    </a:prstGeom>
                    <a:solidFill>
                      <a:srgbClr val="ECE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98" name="Rectangle 564"/>
                    <p:cNvSpPr>
                      <a:spLocks noChangeArrowheads="1"/>
                    </p:cNvSpPr>
                    <p:nvPr/>
                  </p:nvSpPr>
                  <p:spPr bwMode="auto">
                    <a:xfrm>
                      <a:off x="5182" y="1315"/>
                      <a:ext cx="2" cy="114"/>
                    </a:xfrm>
                    <a:prstGeom prst="rect">
                      <a:avLst/>
                    </a:prstGeom>
                    <a:solidFill>
                      <a:srgbClr val="E9E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99" name="Rectangle 565"/>
                    <p:cNvSpPr>
                      <a:spLocks noChangeArrowheads="1"/>
                    </p:cNvSpPr>
                    <p:nvPr/>
                  </p:nvSpPr>
                  <p:spPr bwMode="auto">
                    <a:xfrm>
                      <a:off x="5183" y="1315"/>
                      <a:ext cx="2" cy="114"/>
                    </a:xfrm>
                    <a:prstGeom prst="rect">
                      <a:avLst/>
                    </a:prstGeom>
                    <a:solidFill>
                      <a:srgbClr val="E9E8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00" name="Rectangle 566"/>
                    <p:cNvSpPr>
                      <a:spLocks noChangeArrowheads="1"/>
                    </p:cNvSpPr>
                    <p:nvPr/>
                  </p:nvSpPr>
                  <p:spPr bwMode="auto">
                    <a:xfrm>
                      <a:off x="5184" y="1315"/>
                      <a:ext cx="2" cy="114"/>
                    </a:xfrm>
                    <a:prstGeom prst="rect">
                      <a:avLst/>
                    </a:prstGeom>
                    <a:solidFill>
                      <a:srgbClr val="E9E8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01" name="Rectangle 567"/>
                    <p:cNvSpPr>
                      <a:spLocks noChangeArrowheads="1"/>
                    </p:cNvSpPr>
                    <p:nvPr/>
                  </p:nvSpPr>
                  <p:spPr bwMode="auto">
                    <a:xfrm>
                      <a:off x="5185" y="1315"/>
                      <a:ext cx="1" cy="114"/>
                    </a:xfrm>
                    <a:prstGeom prst="rect">
                      <a:avLst/>
                    </a:prstGeom>
                    <a:solidFill>
                      <a:srgbClr val="E9E9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02" name="Rectangle 568"/>
                    <p:cNvSpPr>
                      <a:spLocks noChangeArrowheads="1"/>
                    </p:cNvSpPr>
                    <p:nvPr/>
                  </p:nvSpPr>
                  <p:spPr bwMode="auto">
                    <a:xfrm>
                      <a:off x="5186" y="1315"/>
                      <a:ext cx="1" cy="114"/>
                    </a:xfrm>
                    <a:prstGeom prst="rect">
                      <a:avLst/>
                    </a:prstGeom>
                    <a:solidFill>
                      <a:srgbClr val="E9E9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03" name="Rectangle 569"/>
                    <p:cNvSpPr>
                      <a:spLocks noChangeArrowheads="1"/>
                    </p:cNvSpPr>
                    <p:nvPr/>
                  </p:nvSpPr>
                  <p:spPr bwMode="auto">
                    <a:xfrm>
                      <a:off x="5186" y="1315"/>
                      <a:ext cx="2" cy="114"/>
                    </a:xfrm>
                    <a:prstGeom prst="rect">
                      <a:avLst/>
                    </a:prstGeom>
                    <a:solidFill>
                      <a:srgbClr val="E7E6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04" name="Rectangle 570"/>
                    <p:cNvSpPr>
                      <a:spLocks noChangeArrowheads="1"/>
                    </p:cNvSpPr>
                    <p:nvPr/>
                  </p:nvSpPr>
                  <p:spPr bwMode="auto">
                    <a:xfrm>
                      <a:off x="5187" y="1315"/>
                      <a:ext cx="2" cy="114"/>
                    </a:xfrm>
                    <a:prstGeom prst="rect">
                      <a:avLst/>
                    </a:prstGeom>
                    <a:solidFill>
                      <a:srgbClr val="E7E6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05" name="Rectangle 571"/>
                    <p:cNvSpPr>
                      <a:spLocks noChangeArrowheads="1"/>
                    </p:cNvSpPr>
                    <p:nvPr/>
                  </p:nvSpPr>
                  <p:spPr bwMode="auto">
                    <a:xfrm>
                      <a:off x="5188" y="1315"/>
                      <a:ext cx="2" cy="114"/>
                    </a:xfrm>
                    <a:prstGeom prst="rect">
                      <a:avLst/>
                    </a:prstGeom>
                    <a:solidFill>
                      <a:srgbClr val="E7E6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06" name="Rectangle 572"/>
                    <p:cNvSpPr>
                      <a:spLocks noChangeArrowheads="1"/>
                    </p:cNvSpPr>
                    <p:nvPr/>
                  </p:nvSpPr>
                  <p:spPr bwMode="auto">
                    <a:xfrm>
                      <a:off x="5189" y="1315"/>
                      <a:ext cx="2" cy="114"/>
                    </a:xfrm>
                    <a:prstGeom prst="rect">
                      <a:avLst/>
                    </a:prstGeom>
                    <a:solidFill>
                      <a:srgbClr val="E7E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07" name="Rectangle 573"/>
                    <p:cNvSpPr>
                      <a:spLocks noChangeArrowheads="1"/>
                    </p:cNvSpPr>
                    <p:nvPr/>
                  </p:nvSpPr>
                  <p:spPr bwMode="auto">
                    <a:xfrm>
                      <a:off x="5190" y="1315"/>
                      <a:ext cx="1" cy="114"/>
                    </a:xfrm>
                    <a:prstGeom prst="rect">
                      <a:avLst/>
                    </a:prstGeom>
                    <a:solidFill>
                      <a:srgbClr val="E7E7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08" name="Rectangle 574"/>
                    <p:cNvSpPr>
                      <a:spLocks noChangeArrowheads="1"/>
                    </p:cNvSpPr>
                    <p:nvPr/>
                  </p:nvSpPr>
                  <p:spPr bwMode="auto">
                    <a:xfrm>
                      <a:off x="5191" y="1315"/>
                      <a:ext cx="1" cy="114"/>
                    </a:xfrm>
                    <a:prstGeom prst="rect">
                      <a:avLst/>
                    </a:prstGeom>
                    <a:solidFill>
                      <a:srgbClr val="E3E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09" name="Rectangle 575"/>
                    <p:cNvSpPr>
                      <a:spLocks noChangeArrowheads="1"/>
                    </p:cNvSpPr>
                    <p:nvPr/>
                  </p:nvSpPr>
                  <p:spPr bwMode="auto">
                    <a:xfrm>
                      <a:off x="5191" y="1315"/>
                      <a:ext cx="2" cy="114"/>
                    </a:xfrm>
                    <a:prstGeom prst="rect">
                      <a:avLst/>
                    </a:prstGeom>
                    <a:solidFill>
                      <a:srgbClr val="E3E3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10" name="Rectangle 576"/>
                    <p:cNvSpPr>
                      <a:spLocks noChangeArrowheads="1"/>
                    </p:cNvSpPr>
                    <p:nvPr/>
                  </p:nvSpPr>
                  <p:spPr bwMode="auto">
                    <a:xfrm>
                      <a:off x="5192" y="1315"/>
                      <a:ext cx="2" cy="114"/>
                    </a:xfrm>
                    <a:prstGeom prst="rect">
                      <a:avLst/>
                    </a:prstGeom>
                    <a:solidFill>
                      <a:srgbClr val="E3E3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11" name="Rectangle 577"/>
                    <p:cNvSpPr>
                      <a:spLocks noChangeArrowheads="1"/>
                    </p:cNvSpPr>
                    <p:nvPr/>
                  </p:nvSpPr>
                  <p:spPr bwMode="auto">
                    <a:xfrm>
                      <a:off x="5193" y="1315"/>
                      <a:ext cx="2" cy="114"/>
                    </a:xfrm>
                    <a:prstGeom prst="rect">
                      <a:avLst/>
                    </a:prstGeom>
                    <a:solidFill>
                      <a:srgbClr val="E3E3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12" name="Rectangle 578"/>
                    <p:cNvSpPr>
                      <a:spLocks noChangeArrowheads="1"/>
                    </p:cNvSpPr>
                    <p:nvPr/>
                  </p:nvSpPr>
                  <p:spPr bwMode="auto">
                    <a:xfrm>
                      <a:off x="5194" y="1315"/>
                      <a:ext cx="1" cy="114"/>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13" name="Rectangle 579"/>
                    <p:cNvSpPr>
                      <a:spLocks noChangeArrowheads="1"/>
                    </p:cNvSpPr>
                    <p:nvPr/>
                  </p:nvSpPr>
                  <p:spPr bwMode="auto">
                    <a:xfrm>
                      <a:off x="5195" y="1315"/>
                      <a:ext cx="0" cy="114"/>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14" name="Rectangle 580"/>
                    <p:cNvSpPr>
                      <a:spLocks noChangeArrowheads="1"/>
                    </p:cNvSpPr>
                    <p:nvPr/>
                  </p:nvSpPr>
                  <p:spPr bwMode="auto">
                    <a:xfrm>
                      <a:off x="5154" y="1315"/>
                      <a:ext cx="41" cy="114"/>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215" name="Rectangle 581"/>
                    <p:cNvSpPr>
                      <a:spLocks noChangeArrowheads="1"/>
                    </p:cNvSpPr>
                    <p:nvPr/>
                  </p:nvSpPr>
                  <p:spPr bwMode="auto">
                    <a:xfrm>
                      <a:off x="5154" y="1244"/>
                      <a:ext cx="41"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16" name="Rectangle 582"/>
                    <p:cNvSpPr>
                      <a:spLocks noChangeArrowheads="1"/>
                    </p:cNvSpPr>
                    <p:nvPr/>
                  </p:nvSpPr>
                  <p:spPr bwMode="auto">
                    <a:xfrm>
                      <a:off x="5154" y="1244"/>
                      <a:ext cx="41" cy="37"/>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217" name="Rectangle 583"/>
                    <p:cNvSpPr>
                      <a:spLocks noChangeArrowheads="1"/>
                    </p:cNvSpPr>
                    <p:nvPr/>
                  </p:nvSpPr>
                  <p:spPr bwMode="auto">
                    <a:xfrm>
                      <a:off x="5154" y="1307"/>
                      <a:ext cx="26" cy="8"/>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38955" name="Rectangle 584"/>
                  <p:cNvSpPr>
                    <a:spLocks noChangeArrowheads="1"/>
                  </p:cNvSpPr>
                  <p:nvPr/>
                </p:nvSpPr>
                <p:spPr bwMode="auto">
                  <a:xfrm>
                    <a:off x="5154" y="1307"/>
                    <a:ext cx="26" cy="8"/>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56" name="Rectangle 585"/>
                  <p:cNvSpPr>
                    <a:spLocks noChangeArrowheads="1"/>
                  </p:cNvSpPr>
                  <p:nvPr/>
                </p:nvSpPr>
                <p:spPr bwMode="auto">
                  <a:xfrm>
                    <a:off x="5154" y="1215"/>
                    <a:ext cx="40" cy="29"/>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57" name="Rectangle 586"/>
                  <p:cNvSpPr>
                    <a:spLocks noChangeArrowheads="1"/>
                  </p:cNvSpPr>
                  <p:nvPr/>
                </p:nvSpPr>
                <p:spPr bwMode="auto">
                  <a:xfrm>
                    <a:off x="5154" y="1215"/>
                    <a:ext cx="40" cy="29"/>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58" name="Freeform 587"/>
                  <p:cNvSpPr>
                    <a:spLocks/>
                  </p:cNvSpPr>
                  <p:nvPr/>
                </p:nvSpPr>
                <p:spPr bwMode="auto">
                  <a:xfrm>
                    <a:off x="5177" y="1266"/>
                    <a:ext cx="17" cy="3"/>
                  </a:xfrm>
                  <a:custGeom>
                    <a:avLst/>
                    <a:gdLst>
                      <a:gd name="T0" fmla="*/ 0 w 364"/>
                      <a:gd name="T1" fmla="*/ 0 h 68"/>
                      <a:gd name="T2" fmla="*/ 0 w 364"/>
                      <a:gd name="T3" fmla="*/ 0 h 68"/>
                      <a:gd name="T4" fmla="*/ 0 w 364"/>
                      <a:gd name="T5" fmla="*/ 0 h 68"/>
                      <a:gd name="T6" fmla="*/ 0 w 364"/>
                      <a:gd name="T7" fmla="*/ 0 h 68"/>
                      <a:gd name="T8" fmla="*/ 0 w 364"/>
                      <a:gd name="T9" fmla="*/ 0 h 68"/>
                      <a:gd name="T10" fmla="*/ 0 w 364"/>
                      <a:gd name="T11" fmla="*/ 0 h 68"/>
                      <a:gd name="T12" fmla="*/ 0 w 364"/>
                      <a:gd name="T13" fmla="*/ 0 h 68"/>
                      <a:gd name="T14" fmla="*/ 0 w 364"/>
                      <a:gd name="T15" fmla="*/ 0 h 68"/>
                      <a:gd name="T16" fmla="*/ 0 w 364"/>
                      <a:gd name="T17" fmla="*/ 0 h 68"/>
                      <a:gd name="T18" fmla="*/ 0 w 364"/>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68"/>
                      <a:gd name="T32" fmla="*/ 364 w 364"/>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68">
                        <a:moveTo>
                          <a:pt x="364" y="34"/>
                        </a:moveTo>
                        <a:lnTo>
                          <a:pt x="330" y="0"/>
                        </a:lnTo>
                        <a:lnTo>
                          <a:pt x="0" y="0"/>
                        </a:lnTo>
                        <a:lnTo>
                          <a:pt x="0" y="68"/>
                        </a:lnTo>
                        <a:lnTo>
                          <a:pt x="330" y="68"/>
                        </a:lnTo>
                        <a:lnTo>
                          <a:pt x="296" y="34"/>
                        </a:lnTo>
                        <a:lnTo>
                          <a:pt x="364" y="34"/>
                        </a:lnTo>
                        <a:lnTo>
                          <a:pt x="364" y="0"/>
                        </a:lnTo>
                        <a:lnTo>
                          <a:pt x="330" y="0"/>
                        </a:lnTo>
                        <a:lnTo>
                          <a:pt x="364"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59" name="Freeform 588"/>
                  <p:cNvSpPr>
                    <a:spLocks/>
                  </p:cNvSpPr>
                  <p:nvPr/>
                </p:nvSpPr>
                <p:spPr bwMode="auto">
                  <a:xfrm>
                    <a:off x="5191" y="1268"/>
                    <a:ext cx="3" cy="11"/>
                  </a:xfrm>
                  <a:custGeom>
                    <a:avLst/>
                    <a:gdLst>
                      <a:gd name="T0" fmla="*/ 0 w 68"/>
                      <a:gd name="T1" fmla="*/ 0 h 230"/>
                      <a:gd name="T2" fmla="*/ 0 w 68"/>
                      <a:gd name="T3" fmla="*/ 0 h 230"/>
                      <a:gd name="T4" fmla="*/ 0 w 68"/>
                      <a:gd name="T5" fmla="*/ 0 h 230"/>
                      <a:gd name="T6" fmla="*/ 0 w 68"/>
                      <a:gd name="T7" fmla="*/ 0 h 230"/>
                      <a:gd name="T8" fmla="*/ 0 w 68"/>
                      <a:gd name="T9" fmla="*/ 0 h 230"/>
                      <a:gd name="T10" fmla="*/ 0 w 68"/>
                      <a:gd name="T11" fmla="*/ 0 h 230"/>
                      <a:gd name="T12" fmla="*/ 0 w 68"/>
                      <a:gd name="T13" fmla="*/ 0 h 230"/>
                      <a:gd name="T14" fmla="*/ 0 w 68"/>
                      <a:gd name="T15" fmla="*/ 0 h 230"/>
                      <a:gd name="T16" fmla="*/ 0 w 68"/>
                      <a:gd name="T17" fmla="*/ 0 h 230"/>
                      <a:gd name="T18" fmla="*/ 0 w 68"/>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230"/>
                      <a:gd name="T32" fmla="*/ 68 w 68"/>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230">
                        <a:moveTo>
                          <a:pt x="34" y="230"/>
                        </a:moveTo>
                        <a:lnTo>
                          <a:pt x="68" y="196"/>
                        </a:lnTo>
                        <a:lnTo>
                          <a:pt x="68" y="0"/>
                        </a:lnTo>
                        <a:lnTo>
                          <a:pt x="0" y="0"/>
                        </a:lnTo>
                        <a:lnTo>
                          <a:pt x="0" y="196"/>
                        </a:lnTo>
                        <a:lnTo>
                          <a:pt x="34" y="162"/>
                        </a:lnTo>
                        <a:lnTo>
                          <a:pt x="34" y="230"/>
                        </a:lnTo>
                        <a:lnTo>
                          <a:pt x="68" y="230"/>
                        </a:lnTo>
                        <a:lnTo>
                          <a:pt x="68" y="196"/>
                        </a:lnTo>
                        <a:lnTo>
                          <a:pt x="34" y="23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60" name="Freeform 589"/>
                  <p:cNvSpPr>
                    <a:spLocks/>
                  </p:cNvSpPr>
                  <p:nvPr/>
                </p:nvSpPr>
                <p:spPr bwMode="auto">
                  <a:xfrm>
                    <a:off x="5175" y="1276"/>
                    <a:ext cx="17" cy="3"/>
                  </a:xfrm>
                  <a:custGeom>
                    <a:avLst/>
                    <a:gdLst>
                      <a:gd name="T0" fmla="*/ 0 w 364"/>
                      <a:gd name="T1" fmla="*/ 0 h 68"/>
                      <a:gd name="T2" fmla="*/ 0 w 364"/>
                      <a:gd name="T3" fmla="*/ 0 h 68"/>
                      <a:gd name="T4" fmla="*/ 0 w 364"/>
                      <a:gd name="T5" fmla="*/ 0 h 68"/>
                      <a:gd name="T6" fmla="*/ 0 w 364"/>
                      <a:gd name="T7" fmla="*/ 0 h 68"/>
                      <a:gd name="T8" fmla="*/ 0 w 364"/>
                      <a:gd name="T9" fmla="*/ 0 h 68"/>
                      <a:gd name="T10" fmla="*/ 0 w 364"/>
                      <a:gd name="T11" fmla="*/ 0 h 68"/>
                      <a:gd name="T12" fmla="*/ 0 w 364"/>
                      <a:gd name="T13" fmla="*/ 0 h 68"/>
                      <a:gd name="T14" fmla="*/ 0 w 364"/>
                      <a:gd name="T15" fmla="*/ 0 h 68"/>
                      <a:gd name="T16" fmla="*/ 0 w 364"/>
                      <a:gd name="T17" fmla="*/ 0 h 68"/>
                      <a:gd name="T18" fmla="*/ 0 w 364"/>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68"/>
                      <a:gd name="T32" fmla="*/ 364 w 364"/>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68">
                        <a:moveTo>
                          <a:pt x="0" y="34"/>
                        </a:moveTo>
                        <a:lnTo>
                          <a:pt x="34" y="68"/>
                        </a:lnTo>
                        <a:lnTo>
                          <a:pt x="364" y="68"/>
                        </a:lnTo>
                        <a:lnTo>
                          <a:pt x="364" y="0"/>
                        </a:lnTo>
                        <a:lnTo>
                          <a:pt x="34" y="0"/>
                        </a:lnTo>
                        <a:lnTo>
                          <a:pt x="68" y="34"/>
                        </a:lnTo>
                        <a:lnTo>
                          <a:pt x="0" y="34"/>
                        </a:lnTo>
                        <a:lnTo>
                          <a:pt x="0" y="68"/>
                        </a:lnTo>
                        <a:lnTo>
                          <a:pt x="34" y="68"/>
                        </a:lnTo>
                        <a:lnTo>
                          <a:pt x="0"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61" name="Freeform 590"/>
                  <p:cNvSpPr>
                    <a:spLocks/>
                  </p:cNvSpPr>
                  <p:nvPr/>
                </p:nvSpPr>
                <p:spPr bwMode="auto">
                  <a:xfrm>
                    <a:off x="5175" y="1266"/>
                    <a:ext cx="3" cy="11"/>
                  </a:xfrm>
                  <a:custGeom>
                    <a:avLst/>
                    <a:gdLst>
                      <a:gd name="T0" fmla="*/ 0 w 68"/>
                      <a:gd name="T1" fmla="*/ 0 h 230"/>
                      <a:gd name="T2" fmla="*/ 0 w 68"/>
                      <a:gd name="T3" fmla="*/ 0 h 230"/>
                      <a:gd name="T4" fmla="*/ 0 w 68"/>
                      <a:gd name="T5" fmla="*/ 0 h 230"/>
                      <a:gd name="T6" fmla="*/ 0 w 68"/>
                      <a:gd name="T7" fmla="*/ 0 h 230"/>
                      <a:gd name="T8" fmla="*/ 0 w 68"/>
                      <a:gd name="T9" fmla="*/ 0 h 230"/>
                      <a:gd name="T10" fmla="*/ 0 w 68"/>
                      <a:gd name="T11" fmla="*/ 0 h 230"/>
                      <a:gd name="T12" fmla="*/ 0 w 68"/>
                      <a:gd name="T13" fmla="*/ 0 h 230"/>
                      <a:gd name="T14" fmla="*/ 0 w 68"/>
                      <a:gd name="T15" fmla="*/ 0 h 230"/>
                      <a:gd name="T16" fmla="*/ 0 w 68"/>
                      <a:gd name="T17" fmla="*/ 0 h 230"/>
                      <a:gd name="T18" fmla="*/ 0 w 68"/>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230"/>
                      <a:gd name="T32" fmla="*/ 68 w 68"/>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230">
                        <a:moveTo>
                          <a:pt x="34" y="0"/>
                        </a:moveTo>
                        <a:lnTo>
                          <a:pt x="0" y="34"/>
                        </a:lnTo>
                        <a:lnTo>
                          <a:pt x="0" y="230"/>
                        </a:lnTo>
                        <a:lnTo>
                          <a:pt x="68" y="230"/>
                        </a:lnTo>
                        <a:lnTo>
                          <a:pt x="68" y="34"/>
                        </a:lnTo>
                        <a:lnTo>
                          <a:pt x="34" y="68"/>
                        </a:lnTo>
                        <a:lnTo>
                          <a:pt x="34" y="0"/>
                        </a:lnTo>
                        <a:lnTo>
                          <a:pt x="0" y="0"/>
                        </a:lnTo>
                        <a:lnTo>
                          <a:pt x="0" y="34"/>
                        </a:lnTo>
                        <a:lnTo>
                          <a:pt x="34"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62" name="Rectangle 591"/>
                  <p:cNvSpPr>
                    <a:spLocks noChangeArrowheads="1"/>
                  </p:cNvSpPr>
                  <p:nvPr/>
                </p:nvSpPr>
                <p:spPr bwMode="auto">
                  <a:xfrm>
                    <a:off x="5169" y="1234"/>
                    <a:ext cx="10" cy="8"/>
                  </a:xfrm>
                  <a:prstGeom prst="rect">
                    <a:avLst/>
                  </a:prstGeom>
                  <a:solidFill>
                    <a:srgbClr val="AAA9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63" name="Rectangle 592"/>
                  <p:cNvSpPr>
                    <a:spLocks noChangeArrowheads="1"/>
                  </p:cNvSpPr>
                  <p:nvPr/>
                </p:nvSpPr>
                <p:spPr bwMode="auto">
                  <a:xfrm>
                    <a:off x="5169" y="1234"/>
                    <a:ext cx="10" cy="8"/>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64" name="Rectangle 593"/>
                  <p:cNvSpPr>
                    <a:spLocks noChangeArrowheads="1"/>
                  </p:cNvSpPr>
                  <p:nvPr/>
                </p:nvSpPr>
                <p:spPr bwMode="auto">
                  <a:xfrm>
                    <a:off x="5156" y="1216"/>
                    <a:ext cx="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65" name="Rectangle 594"/>
                  <p:cNvSpPr>
                    <a:spLocks noChangeArrowheads="1"/>
                  </p:cNvSpPr>
                  <p:nvPr/>
                </p:nvSpPr>
                <p:spPr bwMode="auto">
                  <a:xfrm>
                    <a:off x="5156" y="1216"/>
                    <a:ext cx="8" cy="1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66" name="Rectangle 595"/>
                  <p:cNvSpPr>
                    <a:spLocks noChangeArrowheads="1"/>
                  </p:cNvSpPr>
                  <p:nvPr/>
                </p:nvSpPr>
                <p:spPr bwMode="auto">
                  <a:xfrm>
                    <a:off x="5182" y="1216"/>
                    <a:ext cx="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67" name="Rectangle 596"/>
                  <p:cNvSpPr>
                    <a:spLocks noChangeArrowheads="1"/>
                  </p:cNvSpPr>
                  <p:nvPr/>
                </p:nvSpPr>
                <p:spPr bwMode="auto">
                  <a:xfrm>
                    <a:off x="5182" y="1216"/>
                    <a:ext cx="8" cy="1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68" name="Rectangle 597"/>
                  <p:cNvSpPr>
                    <a:spLocks noChangeArrowheads="1"/>
                  </p:cNvSpPr>
                  <p:nvPr/>
                </p:nvSpPr>
                <p:spPr bwMode="auto">
                  <a:xfrm>
                    <a:off x="5168" y="1216"/>
                    <a:ext cx="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69" name="Rectangle 598"/>
                  <p:cNvSpPr>
                    <a:spLocks noChangeArrowheads="1"/>
                  </p:cNvSpPr>
                  <p:nvPr/>
                </p:nvSpPr>
                <p:spPr bwMode="auto">
                  <a:xfrm>
                    <a:off x="5168" y="1216"/>
                    <a:ext cx="8" cy="1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70" name="Rectangle 599"/>
                  <p:cNvSpPr>
                    <a:spLocks noChangeArrowheads="1"/>
                  </p:cNvSpPr>
                  <p:nvPr/>
                </p:nvSpPr>
                <p:spPr bwMode="auto">
                  <a:xfrm>
                    <a:off x="5163" y="1178"/>
                    <a:ext cx="3" cy="11"/>
                  </a:xfrm>
                  <a:prstGeom prst="rect">
                    <a:avLst/>
                  </a:prstGeom>
                  <a:solidFill>
                    <a:srgbClr val="C3C3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71" name="Rectangle 600"/>
                  <p:cNvSpPr>
                    <a:spLocks noChangeArrowheads="1"/>
                  </p:cNvSpPr>
                  <p:nvPr/>
                </p:nvSpPr>
                <p:spPr bwMode="auto">
                  <a:xfrm>
                    <a:off x="5163" y="1178"/>
                    <a:ext cx="3" cy="11"/>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72" name="Freeform 601"/>
                  <p:cNvSpPr>
                    <a:spLocks/>
                  </p:cNvSpPr>
                  <p:nvPr/>
                </p:nvSpPr>
                <p:spPr bwMode="auto">
                  <a:xfrm>
                    <a:off x="5157" y="1263"/>
                    <a:ext cx="12" cy="3"/>
                  </a:xfrm>
                  <a:custGeom>
                    <a:avLst/>
                    <a:gdLst>
                      <a:gd name="T0" fmla="*/ 0 w 243"/>
                      <a:gd name="T1" fmla="*/ 0 h 68"/>
                      <a:gd name="T2" fmla="*/ 0 w 243"/>
                      <a:gd name="T3" fmla="*/ 0 h 68"/>
                      <a:gd name="T4" fmla="*/ 0 w 243"/>
                      <a:gd name="T5" fmla="*/ 0 h 68"/>
                      <a:gd name="T6" fmla="*/ 0 w 243"/>
                      <a:gd name="T7" fmla="*/ 0 h 68"/>
                      <a:gd name="T8" fmla="*/ 0 w 243"/>
                      <a:gd name="T9" fmla="*/ 0 h 68"/>
                      <a:gd name="T10" fmla="*/ 0 w 243"/>
                      <a:gd name="T11" fmla="*/ 0 h 68"/>
                      <a:gd name="T12" fmla="*/ 0 w 243"/>
                      <a:gd name="T13" fmla="*/ 0 h 68"/>
                      <a:gd name="T14" fmla="*/ 0 w 243"/>
                      <a:gd name="T15" fmla="*/ 0 h 68"/>
                      <a:gd name="T16" fmla="*/ 0 w 243"/>
                      <a:gd name="T17" fmla="*/ 0 h 68"/>
                      <a:gd name="T18" fmla="*/ 0 w 243"/>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3"/>
                      <a:gd name="T31" fmla="*/ 0 h 68"/>
                      <a:gd name="T32" fmla="*/ 243 w 243"/>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3" h="68">
                        <a:moveTo>
                          <a:pt x="243" y="34"/>
                        </a:moveTo>
                        <a:lnTo>
                          <a:pt x="209" y="0"/>
                        </a:lnTo>
                        <a:lnTo>
                          <a:pt x="0" y="0"/>
                        </a:lnTo>
                        <a:lnTo>
                          <a:pt x="0" y="68"/>
                        </a:lnTo>
                        <a:lnTo>
                          <a:pt x="209" y="68"/>
                        </a:lnTo>
                        <a:lnTo>
                          <a:pt x="175" y="34"/>
                        </a:lnTo>
                        <a:lnTo>
                          <a:pt x="243" y="34"/>
                        </a:lnTo>
                        <a:lnTo>
                          <a:pt x="243" y="0"/>
                        </a:lnTo>
                        <a:lnTo>
                          <a:pt x="209" y="0"/>
                        </a:lnTo>
                        <a:lnTo>
                          <a:pt x="243"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3" name="Freeform 602"/>
                  <p:cNvSpPr>
                    <a:spLocks/>
                  </p:cNvSpPr>
                  <p:nvPr/>
                </p:nvSpPr>
                <p:spPr bwMode="auto">
                  <a:xfrm>
                    <a:off x="5165" y="1265"/>
                    <a:ext cx="4" cy="15"/>
                  </a:xfrm>
                  <a:custGeom>
                    <a:avLst/>
                    <a:gdLst>
                      <a:gd name="T0" fmla="*/ 0 w 68"/>
                      <a:gd name="T1" fmla="*/ 0 h 328"/>
                      <a:gd name="T2" fmla="*/ 0 w 68"/>
                      <a:gd name="T3" fmla="*/ 0 h 328"/>
                      <a:gd name="T4" fmla="*/ 0 w 68"/>
                      <a:gd name="T5" fmla="*/ 0 h 328"/>
                      <a:gd name="T6" fmla="*/ 0 w 68"/>
                      <a:gd name="T7" fmla="*/ 0 h 328"/>
                      <a:gd name="T8" fmla="*/ 0 w 68"/>
                      <a:gd name="T9" fmla="*/ 0 h 328"/>
                      <a:gd name="T10" fmla="*/ 0 w 68"/>
                      <a:gd name="T11" fmla="*/ 0 h 328"/>
                      <a:gd name="T12" fmla="*/ 0 w 68"/>
                      <a:gd name="T13" fmla="*/ 0 h 328"/>
                      <a:gd name="T14" fmla="*/ 0 w 68"/>
                      <a:gd name="T15" fmla="*/ 0 h 328"/>
                      <a:gd name="T16" fmla="*/ 0 w 68"/>
                      <a:gd name="T17" fmla="*/ 0 h 328"/>
                      <a:gd name="T18" fmla="*/ 0 w 68"/>
                      <a:gd name="T19" fmla="*/ 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8"/>
                      <a:gd name="T32" fmla="*/ 68 w 68"/>
                      <a:gd name="T33" fmla="*/ 328 h 3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8">
                        <a:moveTo>
                          <a:pt x="34" y="328"/>
                        </a:moveTo>
                        <a:lnTo>
                          <a:pt x="68" y="295"/>
                        </a:lnTo>
                        <a:lnTo>
                          <a:pt x="68" y="0"/>
                        </a:lnTo>
                        <a:lnTo>
                          <a:pt x="0" y="0"/>
                        </a:lnTo>
                        <a:lnTo>
                          <a:pt x="0" y="295"/>
                        </a:lnTo>
                        <a:lnTo>
                          <a:pt x="34" y="261"/>
                        </a:lnTo>
                        <a:lnTo>
                          <a:pt x="34" y="328"/>
                        </a:lnTo>
                        <a:lnTo>
                          <a:pt x="68" y="328"/>
                        </a:lnTo>
                        <a:lnTo>
                          <a:pt x="68" y="295"/>
                        </a:lnTo>
                        <a:lnTo>
                          <a:pt x="34" y="32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4" name="Freeform 603"/>
                  <p:cNvSpPr>
                    <a:spLocks/>
                  </p:cNvSpPr>
                  <p:nvPr/>
                </p:nvSpPr>
                <p:spPr bwMode="auto">
                  <a:xfrm>
                    <a:off x="5155" y="1277"/>
                    <a:ext cx="12" cy="3"/>
                  </a:xfrm>
                  <a:custGeom>
                    <a:avLst/>
                    <a:gdLst>
                      <a:gd name="T0" fmla="*/ 0 w 243"/>
                      <a:gd name="T1" fmla="*/ 0 h 67"/>
                      <a:gd name="T2" fmla="*/ 0 w 243"/>
                      <a:gd name="T3" fmla="*/ 0 h 67"/>
                      <a:gd name="T4" fmla="*/ 0 w 243"/>
                      <a:gd name="T5" fmla="*/ 0 h 67"/>
                      <a:gd name="T6" fmla="*/ 0 w 243"/>
                      <a:gd name="T7" fmla="*/ 0 h 67"/>
                      <a:gd name="T8" fmla="*/ 0 w 243"/>
                      <a:gd name="T9" fmla="*/ 0 h 67"/>
                      <a:gd name="T10" fmla="*/ 0 w 243"/>
                      <a:gd name="T11" fmla="*/ 0 h 67"/>
                      <a:gd name="T12" fmla="*/ 0 w 243"/>
                      <a:gd name="T13" fmla="*/ 0 h 67"/>
                      <a:gd name="T14" fmla="*/ 0 w 243"/>
                      <a:gd name="T15" fmla="*/ 0 h 67"/>
                      <a:gd name="T16" fmla="*/ 0 w 243"/>
                      <a:gd name="T17" fmla="*/ 0 h 67"/>
                      <a:gd name="T18" fmla="*/ 0 w 243"/>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3"/>
                      <a:gd name="T31" fmla="*/ 0 h 67"/>
                      <a:gd name="T32" fmla="*/ 243 w 243"/>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3" h="67">
                        <a:moveTo>
                          <a:pt x="0" y="34"/>
                        </a:moveTo>
                        <a:lnTo>
                          <a:pt x="34" y="67"/>
                        </a:lnTo>
                        <a:lnTo>
                          <a:pt x="243" y="67"/>
                        </a:lnTo>
                        <a:lnTo>
                          <a:pt x="243" y="0"/>
                        </a:lnTo>
                        <a:lnTo>
                          <a:pt x="34" y="0"/>
                        </a:lnTo>
                        <a:lnTo>
                          <a:pt x="68" y="34"/>
                        </a:lnTo>
                        <a:lnTo>
                          <a:pt x="0" y="34"/>
                        </a:lnTo>
                        <a:lnTo>
                          <a:pt x="0" y="67"/>
                        </a:lnTo>
                        <a:lnTo>
                          <a:pt x="34" y="67"/>
                        </a:lnTo>
                        <a:lnTo>
                          <a:pt x="0"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5" name="Freeform 604"/>
                  <p:cNvSpPr>
                    <a:spLocks/>
                  </p:cNvSpPr>
                  <p:nvPr/>
                </p:nvSpPr>
                <p:spPr bwMode="auto">
                  <a:xfrm>
                    <a:off x="5155" y="1263"/>
                    <a:ext cx="4" cy="16"/>
                  </a:xfrm>
                  <a:custGeom>
                    <a:avLst/>
                    <a:gdLst>
                      <a:gd name="T0" fmla="*/ 0 w 68"/>
                      <a:gd name="T1" fmla="*/ 0 h 329"/>
                      <a:gd name="T2" fmla="*/ 0 w 68"/>
                      <a:gd name="T3" fmla="*/ 0 h 329"/>
                      <a:gd name="T4" fmla="*/ 0 w 68"/>
                      <a:gd name="T5" fmla="*/ 0 h 329"/>
                      <a:gd name="T6" fmla="*/ 0 w 68"/>
                      <a:gd name="T7" fmla="*/ 0 h 329"/>
                      <a:gd name="T8" fmla="*/ 0 w 68"/>
                      <a:gd name="T9" fmla="*/ 0 h 329"/>
                      <a:gd name="T10" fmla="*/ 0 w 68"/>
                      <a:gd name="T11" fmla="*/ 0 h 329"/>
                      <a:gd name="T12" fmla="*/ 0 w 68"/>
                      <a:gd name="T13" fmla="*/ 0 h 329"/>
                      <a:gd name="T14" fmla="*/ 0 w 68"/>
                      <a:gd name="T15" fmla="*/ 0 h 329"/>
                      <a:gd name="T16" fmla="*/ 0 w 68"/>
                      <a:gd name="T17" fmla="*/ 0 h 329"/>
                      <a:gd name="T18" fmla="*/ 0 w 68"/>
                      <a:gd name="T19" fmla="*/ 0 h 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9"/>
                      <a:gd name="T32" fmla="*/ 68 w 68"/>
                      <a:gd name="T33" fmla="*/ 329 h 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9">
                        <a:moveTo>
                          <a:pt x="34" y="0"/>
                        </a:moveTo>
                        <a:lnTo>
                          <a:pt x="0" y="34"/>
                        </a:lnTo>
                        <a:lnTo>
                          <a:pt x="0" y="329"/>
                        </a:lnTo>
                        <a:lnTo>
                          <a:pt x="68" y="329"/>
                        </a:lnTo>
                        <a:lnTo>
                          <a:pt x="68" y="34"/>
                        </a:lnTo>
                        <a:lnTo>
                          <a:pt x="34" y="68"/>
                        </a:lnTo>
                        <a:lnTo>
                          <a:pt x="34" y="0"/>
                        </a:lnTo>
                        <a:lnTo>
                          <a:pt x="0" y="0"/>
                        </a:lnTo>
                        <a:lnTo>
                          <a:pt x="0" y="34"/>
                        </a:lnTo>
                        <a:lnTo>
                          <a:pt x="34"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6" name="Freeform 605"/>
                  <p:cNvSpPr>
                    <a:spLocks/>
                  </p:cNvSpPr>
                  <p:nvPr/>
                </p:nvSpPr>
                <p:spPr bwMode="auto">
                  <a:xfrm>
                    <a:off x="5157" y="1280"/>
                    <a:ext cx="11" cy="3"/>
                  </a:xfrm>
                  <a:custGeom>
                    <a:avLst/>
                    <a:gdLst>
                      <a:gd name="T0" fmla="*/ 0 w 226"/>
                      <a:gd name="T1" fmla="*/ 0 h 68"/>
                      <a:gd name="T2" fmla="*/ 0 w 226"/>
                      <a:gd name="T3" fmla="*/ 0 h 68"/>
                      <a:gd name="T4" fmla="*/ 0 w 226"/>
                      <a:gd name="T5" fmla="*/ 0 h 68"/>
                      <a:gd name="T6" fmla="*/ 0 w 226"/>
                      <a:gd name="T7" fmla="*/ 0 h 68"/>
                      <a:gd name="T8" fmla="*/ 0 w 226"/>
                      <a:gd name="T9" fmla="*/ 0 h 68"/>
                      <a:gd name="T10" fmla="*/ 0 w 226"/>
                      <a:gd name="T11" fmla="*/ 0 h 68"/>
                      <a:gd name="T12" fmla="*/ 0 w 226"/>
                      <a:gd name="T13" fmla="*/ 0 h 68"/>
                      <a:gd name="T14" fmla="*/ 0 w 226"/>
                      <a:gd name="T15" fmla="*/ 0 h 68"/>
                      <a:gd name="T16" fmla="*/ 0 w 226"/>
                      <a:gd name="T17" fmla="*/ 0 h 68"/>
                      <a:gd name="T18" fmla="*/ 0 w 22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68"/>
                      <a:gd name="T32" fmla="*/ 226 w 226"/>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68">
                        <a:moveTo>
                          <a:pt x="226" y="34"/>
                        </a:moveTo>
                        <a:lnTo>
                          <a:pt x="192" y="0"/>
                        </a:lnTo>
                        <a:lnTo>
                          <a:pt x="0" y="0"/>
                        </a:lnTo>
                        <a:lnTo>
                          <a:pt x="0" y="68"/>
                        </a:lnTo>
                        <a:lnTo>
                          <a:pt x="192" y="68"/>
                        </a:lnTo>
                        <a:lnTo>
                          <a:pt x="158" y="34"/>
                        </a:lnTo>
                        <a:lnTo>
                          <a:pt x="226" y="34"/>
                        </a:lnTo>
                        <a:lnTo>
                          <a:pt x="226" y="0"/>
                        </a:lnTo>
                        <a:lnTo>
                          <a:pt x="192" y="0"/>
                        </a:lnTo>
                        <a:lnTo>
                          <a:pt x="226"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7" name="Freeform 606"/>
                  <p:cNvSpPr>
                    <a:spLocks/>
                  </p:cNvSpPr>
                  <p:nvPr/>
                </p:nvSpPr>
                <p:spPr bwMode="auto">
                  <a:xfrm>
                    <a:off x="5165" y="1281"/>
                    <a:ext cx="3" cy="16"/>
                  </a:xfrm>
                  <a:custGeom>
                    <a:avLst/>
                    <a:gdLst>
                      <a:gd name="T0" fmla="*/ 0 w 68"/>
                      <a:gd name="T1" fmla="*/ 0 h 328"/>
                      <a:gd name="T2" fmla="*/ 0 w 68"/>
                      <a:gd name="T3" fmla="*/ 0 h 328"/>
                      <a:gd name="T4" fmla="*/ 0 w 68"/>
                      <a:gd name="T5" fmla="*/ 0 h 328"/>
                      <a:gd name="T6" fmla="*/ 0 w 68"/>
                      <a:gd name="T7" fmla="*/ 0 h 328"/>
                      <a:gd name="T8" fmla="*/ 0 w 68"/>
                      <a:gd name="T9" fmla="*/ 0 h 328"/>
                      <a:gd name="T10" fmla="*/ 0 w 68"/>
                      <a:gd name="T11" fmla="*/ 0 h 328"/>
                      <a:gd name="T12" fmla="*/ 0 w 68"/>
                      <a:gd name="T13" fmla="*/ 0 h 328"/>
                      <a:gd name="T14" fmla="*/ 0 w 68"/>
                      <a:gd name="T15" fmla="*/ 0 h 328"/>
                      <a:gd name="T16" fmla="*/ 0 w 68"/>
                      <a:gd name="T17" fmla="*/ 0 h 328"/>
                      <a:gd name="T18" fmla="*/ 0 w 68"/>
                      <a:gd name="T19" fmla="*/ 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8"/>
                      <a:gd name="T32" fmla="*/ 68 w 68"/>
                      <a:gd name="T33" fmla="*/ 328 h 3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8">
                        <a:moveTo>
                          <a:pt x="34" y="328"/>
                        </a:moveTo>
                        <a:lnTo>
                          <a:pt x="68" y="294"/>
                        </a:lnTo>
                        <a:lnTo>
                          <a:pt x="68" y="0"/>
                        </a:lnTo>
                        <a:lnTo>
                          <a:pt x="0" y="0"/>
                        </a:lnTo>
                        <a:lnTo>
                          <a:pt x="0" y="294"/>
                        </a:lnTo>
                        <a:lnTo>
                          <a:pt x="34" y="260"/>
                        </a:lnTo>
                        <a:lnTo>
                          <a:pt x="34" y="328"/>
                        </a:lnTo>
                        <a:lnTo>
                          <a:pt x="68" y="328"/>
                        </a:lnTo>
                        <a:lnTo>
                          <a:pt x="68" y="294"/>
                        </a:lnTo>
                        <a:lnTo>
                          <a:pt x="34" y="32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8" name="Freeform 607"/>
                  <p:cNvSpPr>
                    <a:spLocks/>
                  </p:cNvSpPr>
                  <p:nvPr/>
                </p:nvSpPr>
                <p:spPr bwMode="auto">
                  <a:xfrm>
                    <a:off x="5155" y="1294"/>
                    <a:ext cx="11" cy="3"/>
                  </a:xfrm>
                  <a:custGeom>
                    <a:avLst/>
                    <a:gdLst>
                      <a:gd name="T0" fmla="*/ 0 w 226"/>
                      <a:gd name="T1" fmla="*/ 0 h 68"/>
                      <a:gd name="T2" fmla="*/ 0 w 226"/>
                      <a:gd name="T3" fmla="*/ 0 h 68"/>
                      <a:gd name="T4" fmla="*/ 0 w 226"/>
                      <a:gd name="T5" fmla="*/ 0 h 68"/>
                      <a:gd name="T6" fmla="*/ 0 w 226"/>
                      <a:gd name="T7" fmla="*/ 0 h 68"/>
                      <a:gd name="T8" fmla="*/ 0 w 226"/>
                      <a:gd name="T9" fmla="*/ 0 h 68"/>
                      <a:gd name="T10" fmla="*/ 0 w 226"/>
                      <a:gd name="T11" fmla="*/ 0 h 68"/>
                      <a:gd name="T12" fmla="*/ 0 w 226"/>
                      <a:gd name="T13" fmla="*/ 0 h 68"/>
                      <a:gd name="T14" fmla="*/ 0 w 226"/>
                      <a:gd name="T15" fmla="*/ 0 h 68"/>
                      <a:gd name="T16" fmla="*/ 0 w 226"/>
                      <a:gd name="T17" fmla="*/ 0 h 68"/>
                      <a:gd name="T18" fmla="*/ 0 w 22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68"/>
                      <a:gd name="T32" fmla="*/ 226 w 226"/>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68">
                        <a:moveTo>
                          <a:pt x="0" y="34"/>
                        </a:moveTo>
                        <a:lnTo>
                          <a:pt x="34" y="68"/>
                        </a:lnTo>
                        <a:lnTo>
                          <a:pt x="226" y="68"/>
                        </a:lnTo>
                        <a:lnTo>
                          <a:pt x="226" y="0"/>
                        </a:lnTo>
                        <a:lnTo>
                          <a:pt x="34" y="0"/>
                        </a:lnTo>
                        <a:lnTo>
                          <a:pt x="68" y="34"/>
                        </a:lnTo>
                        <a:lnTo>
                          <a:pt x="0" y="34"/>
                        </a:lnTo>
                        <a:lnTo>
                          <a:pt x="0" y="68"/>
                        </a:lnTo>
                        <a:lnTo>
                          <a:pt x="34" y="68"/>
                        </a:lnTo>
                        <a:lnTo>
                          <a:pt x="0"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9" name="Freeform 608"/>
                  <p:cNvSpPr>
                    <a:spLocks/>
                  </p:cNvSpPr>
                  <p:nvPr/>
                </p:nvSpPr>
                <p:spPr bwMode="auto">
                  <a:xfrm>
                    <a:off x="5155" y="1280"/>
                    <a:ext cx="4" cy="15"/>
                  </a:xfrm>
                  <a:custGeom>
                    <a:avLst/>
                    <a:gdLst>
                      <a:gd name="T0" fmla="*/ 0 w 68"/>
                      <a:gd name="T1" fmla="*/ 0 h 328"/>
                      <a:gd name="T2" fmla="*/ 0 w 68"/>
                      <a:gd name="T3" fmla="*/ 0 h 328"/>
                      <a:gd name="T4" fmla="*/ 0 w 68"/>
                      <a:gd name="T5" fmla="*/ 0 h 328"/>
                      <a:gd name="T6" fmla="*/ 0 w 68"/>
                      <a:gd name="T7" fmla="*/ 0 h 328"/>
                      <a:gd name="T8" fmla="*/ 0 w 68"/>
                      <a:gd name="T9" fmla="*/ 0 h 328"/>
                      <a:gd name="T10" fmla="*/ 0 w 68"/>
                      <a:gd name="T11" fmla="*/ 0 h 328"/>
                      <a:gd name="T12" fmla="*/ 0 w 68"/>
                      <a:gd name="T13" fmla="*/ 0 h 328"/>
                      <a:gd name="T14" fmla="*/ 0 w 68"/>
                      <a:gd name="T15" fmla="*/ 0 h 328"/>
                      <a:gd name="T16" fmla="*/ 0 w 68"/>
                      <a:gd name="T17" fmla="*/ 0 h 328"/>
                      <a:gd name="T18" fmla="*/ 0 w 68"/>
                      <a:gd name="T19" fmla="*/ 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8"/>
                      <a:gd name="T32" fmla="*/ 68 w 68"/>
                      <a:gd name="T33" fmla="*/ 328 h 3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8">
                        <a:moveTo>
                          <a:pt x="34" y="0"/>
                        </a:moveTo>
                        <a:lnTo>
                          <a:pt x="0" y="34"/>
                        </a:lnTo>
                        <a:lnTo>
                          <a:pt x="0" y="328"/>
                        </a:lnTo>
                        <a:lnTo>
                          <a:pt x="68" y="328"/>
                        </a:lnTo>
                        <a:lnTo>
                          <a:pt x="68" y="34"/>
                        </a:lnTo>
                        <a:lnTo>
                          <a:pt x="34" y="68"/>
                        </a:lnTo>
                        <a:lnTo>
                          <a:pt x="34" y="0"/>
                        </a:lnTo>
                        <a:lnTo>
                          <a:pt x="0" y="0"/>
                        </a:lnTo>
                        <a:lnTo>
                          <a:pt x="0" y="34"/>
                        </a:lnTo>
                        <a:lnTo>
                          <a:pt x="34"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0" name="Freeform 609"/>
                  <p:cNvSpPr>
                    <a:spLocks/>
                  </p:cNvSpPr>
                  <p:nvPr/>
                </p:nvSpPr>
                <p:spPr bwMode="auto">
                  <a:xfrm>
                    <a:off x="5157" y="1428"/>
                    <a:ext cx="13" cy="3"/>
                  </a:xfrm>
                  <a:custGeom>
                    <a:avLst/>
                    <a:gdLst>
                      <a:gd name="T0" fmla="*/ 0 w 265"/>
                      <a:gd name="T1" fmla="*/ 0 h 68"/>
                      <a:gd name="T2" fmla="*/ 0 w 265"/>
                      <a:gd name="T3" fmla="*/ 0 h 68"/>
                      <a:gd name="T4" fmla="*/ 0 w 265"/>
                      <a:gd name="T5" fmla="*/ 0 h 68"/>
                      <a:gd name="T6" fmla="*/ 0 w 265"/>
                      <a:gd name="T7" fmla="*/ 0 h 68"/>
                      <a:gd name="T8" fmla="*/ 0 w 265"/>
                      <a:gd name="T9" fmla="*/ 0 h 68"/>
                      <a:gd name="T10" fmla="*/ 0 w 265"/>
                      <a:gd name="T11" fmla="*/ 0 h 68"/>
                      <a:gd name="T12" fmla="*/ 0 w 265"/>
                      <a:gd name="T13" fmla="*/ 0 h 68"/>
                      <a:gd name="T14" fmla="*/ 0 w 265"/>
                      <a:gd name="T15" fmla="*/ 0 h 68"/>
                      <a:gd name="T16" fmla="*/ 0 w 265"/>
                      <a:gd name="T17" fmla="*/ 0 h 68"/>
                      <a:gd name="T18" fmla="*/ 0 w 26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5"/>
                      <a:gd name="T31" fmla="*/ 0 h 68"/>
                      <a:gd name="T32" fmla="*/ 265 w 265"/>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5" h="68">
                        <a:moveTo>
                          <a:pt x="265" y="34"/>
                        </a:moveTo>
                        <a:lnTo>
                          <a:pt x="231" y="0"/>
                        </a:lnTo>
                        <a:lnTo>
                          <a:pt x="0" y="0"/>
                        </a:lnTo>
                        <a:lnTo>
                          <a:pt x="0" y="68"/>
                        </a:lnTo>
                        <a:lnTo>
                          <a:pt x="231" y="68"/>
                        </a:lnTo>
                        <a:lnTo>
                          <a:pt x="197" y="34"/>
                        </a:lnTo>
                        <a:lnTo>
                          <a:pt x="265" y="34"/>
                        </a:lnTo>
                        <a:lnTo>
                          <a:pt x="265" y="0"/>
                        </a:lnTo>
                        <a:lnTo>
                          <a:pt x="231" y="0"/>
                        </a:lnTo>
                        <a:lnTo>
                          <a:pt x="265"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1" name="Freeform 610"/>
                  <p:cNvSpPr>
                    <a:spLocks/>
                  </p:cNvSpPr>
                  <p:nvPr/>
                </p:nvSpPr>
                <p:spPr bwMode="auto">
                  <a:xfrm>
                    <a:off x="5166" y="1430"/>
                    <a:ext cx="4" cy="15"/>
                  </a:xfrm>
                  <a:custGeom>
                    <a:avLst/>
                    <a:gdLst>
                      <a:gd name="T0" fmla="*/ 0 w 68"/>
                      <a:gd name="T1" fmla="*/ 0 h 328"/>
                      <a:gd name="T2" fmla="*/ 0 w 68"/>
                      <a:gd name="T3" fmla="*/ 0 h 328"/>
                      <a:gd name="T4" fmla="*/ 0 w 68"/>
                      <a:gd name="T5" fmla="*/ 0 h 328"/>
                      <a:gd name="T6" fmla="*/ 0 w 68"/>
                      <a:gd name="T7" fmla="*/ 0 h 328"/>
                      <a:gd name="T8" fmla="*/ 0 w 68"/>
                      <a:gd name="T9" fmla="*/ 0 h 328"/>
                      <a:gd name="T10" fmla="*/ 0 w 68"/>
                      <a:gd name="T11" fmla="*/ 0 h 328"/>
                      <a:gd name="T12" fmla="*/ 0 w 68"/>
                      <a:gd name="T13" fmla="*/ 0 h 328"/>
                      <a:gd name="T14" fmla="*/ 0 w 68"/>
                      <a:gd name="T15" fmla="*/ 0 h 328"/>
                      <a:gd name="T16" fmla="*/ 0 w 68"/>
                      <a:gd name="T17" fmla="*/ 0 h 328"/>
                      <a:gd name="T18" fmla="*/ 0 w 68"/>
                      <a:gd name="T19" fmla="*/ 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8"/>
                      <a:gd name="T32" fmla="*/ 68 w 68"/>
                      <a:gd name="T33" fmla="*/ 328 h 3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8">
                        <a:moveTo>
                          <a:pt x="34" y="328"/>
                        </a:moveTo>
                        <a:lnTo>
                          <a:pt x="68" y="294"/>
                        </a:lnTo>
                        <a:lnTo>
                          <a:pt x="68" y="0"/>
                        </a:lnTo>
                        <a:lnTo>
                          <a:pt x="0" y="0"/>
                        </a:lnTo>
                        <a:lnTo>
                          <a:pt x="0" y="294"/>
                        </a:lnTo>
                        <a:lnTo>
                          <a:pt x="34" y="260"/>
                        </a:lnTo>
                        <a:lnTo>
                          <a:pt x="34" y="328"/>
                        </a:lnTo>
                        <a:lnTo>
                          <a:pt x="68" y="328"/>
                        </a:lnTo>
                        <a:lnTo>
                          <a:pt x="68" y="294"/>
                        </a:lnTo>
                        <a:lnTo>
                          <a:pt x="34" y="32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2" name="Freeform 611"/>
                  <p:cNvSpPr>
                    <a:spLocks/>
                  </p:cNvSpPr>
                  <p:nvPr/>
                </p:nvSpPr>
                <p:spPr bwMode="auto">
                  <a:xfrm>
                    <a:off x="5155" y="1442"/>
                    <a:ext cx="13" cy="3"/>
                  </a:xfrm>
                  <a:custGeom>
                    <a:avLst/>
                    <a:gdLst>
                      <a:gd name="T0" fmla="*/ 0 w 265"/>
                      <a:gd name="T1" fmla="*/ 0 h 68"/>
                      <a:gd name="T2" fmla="*/ 0 w 265"/>
                      <a:gd name="T3" fmla="*/ 0 h 68"/>
                      <a:gd name="T4" fmla="*/ 0 w 265"/>
                      <a:gd name="T5" fmla="*/ 0 h 68"/>
                      <a:gd name="T6" fmla="*/ 0 w 265"/>
                      <a:gd name="T7" fmla="*/ 0 h 68"/>
                      <a:gd name="T8" fmla="*/ 0 w 265"/>
                      <a:gd name="T9" fmla="*/ 0 h 68"/>
                      <a:gd name="T10" fmla="*/ 0 w 265"/>
                      <a:gd name="T11" fmla="*/ 0 h 68"/>
                      <a:gd name="T12" fmla="*/ 0 w 265"/>
                      <a:gd name="T13" fmla="*/ 0 h 68"/>
                      <a:gd name="T14" fmla="*/ 0 w 265"/>
                      <a:gd name="T15" fmla="*/ 0 h 68"/>
                      <a:gd name="T16" fmla="*/ 0 w 265"/>
                      <a:gd name="T17" fmla="*/ 0 h 68"/>
                      <a:gd name="T18" fmla="*/ 0 w 26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5"/>
                      <a:gd name="T31" fmla="*/ 0 h 68"/>
                      <a:gd name="T32" fmla="*/ 265 w 265"/>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5" h="68">
                        <a:moveTo>
                          <a:pt x="0" y="34"/>
                        </a:moveTo>
                        <a:lnTo>
                          <a:pt x="34" y="68"/>
                        </a:lnTo>
                        <a:lnTo>
                          <a:pt x="265" y="68"/>
                        </a:lnTo>
                        <a:lnTo>
                          <a:pt x="265" y="0"/>
                        </a:lnTo>
                        <a:lnTo>
                          <a:pt x="34" y="0"/>
                        </a:lnTo>
                        <a:lnTo>
                          <a:pt x="68" y="34"/>
                        </a:lnTo>
                        <a:lnTo>
                          <a:pt x="0" y="34"/>
                        </a:lnTo>
                        <a:lnTo>
                          <a:pt x="0" y="68"/>
                        </a:lnTo>
                        <a:lnTo>
                          <a:pt x="34" y="68"/>
                        </a:lnTo>
                        <a:lnTo>
                          <a:pt x="0"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3" name="Freeform 612"/>
                  <p:cNvSpPr>
                    <a:spLocks/>
                  </p:cNvSpPr>
                  <p:nvPr/>
                </p:nvSpPr>
                <p:spPr bwMode="auto">
                  <a:xfrm>
                    <a:off x="5155" y="1428"/>
                    <a:ext cx="4" cy="16"/>
                  </a:xfrm>
                  <a:custGeom>
                    <a:avLst/>
                    <a:gdLst>
                      <a:gd name="T0" fmla="*/ 0 w 68"/>
                      <a:gd name="T1" fmla="*/ 0 h 328"/>
                      <a:gd name="T2" fmla="*/ 0 w 68"/>
                      <a:gd name="T3" fmla="*/ 0 h 328"/>
                      <a:gd name="T4" fmla="*/ 0 w 68"/>
                      <a:gd name="T5" fmla="*/ 0 h 328"/>
                      <a:gd name="T6" fmla="*/ 0 w 68"/>
                      <a:gd name="T7" fmla="*/ 0 h 328"/>
                      <a:gd name="T8" fmla="*/ 0 w 68"/>
                      <a:gd name="T9" fmla="*/ 0 h 328"/>
                      <a:gd name="T10" fmla="*/ 0 w 68"/>
                      <a:gd name="T11" fmla="*/ 0 h 328"/>
                      <a:gd name="T12" fmla="*/ 0 w 68"/>
                      <a:gd name="T13" fmla="*/ 0 h 328"/>
                      <a:gd name="T14" fmla="*/ 0 w 68"/>
                      <a:gd name="T15" fmla="*/ 0 h 328"/>
                      <a:gd name="T16" fmla="*/ 0 w 68"/>
                      <a:gd name="T17" fmla="*/ 0 h 328"/>
                      <a:gd name="T18" fmla="*/ 0 w 68"/>
                      <a:gd name="T19" fmla="*/ 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8"/>
                      <a:gd name="T32" fmla="*/ 68 w 68"/>
                      <a:gd name="T33" fmla="*/ 328 h 3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8">
                        <a:moveTo>
                          <a:pt x="34" y="0"/>
                        </a:moveTo>
                        <a:lnTo>
                          <a:pt x="0" y="34"/>
                        </a:lnTo>
                        <a:lnTo>
                          <a:pt x="0" y="328"/>
                        </a:lnTo>
                        <a:lnTo>
                          <a:pt x="68" y="328"/>
                        </a:lnTo>
                        <a:lnTo>
                          <a:pt x="68" y="34"/>
                        </a:lnTo>
                        <a:lnTo>
                          <a:pt x="34" y="68"/>
                        </a:lnTo>
                        <a:lnTo>
                          <a:pt x="34" y="0"/>
                        </a:lnTo>
                        <a:lnTo>
                          <a:pt x="0" y="0"/>
                        </a:lnTo>
                        <a:lnTo>
                          <a:pt x="0" y="34"/>
                        </a:lnTo>
                        <a:lnTo>
                          <a:pt x="34"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4" name="Freeform 613"/>
                  <p:cNvSpPr>
                    <a:spLocks/>
                  </p:cNvSpPr>
                  <p:nvPr/>
                </p:nvSpPr>
                <p:spPr bwMode="auto">
                  <a:xfrm>
                    <a:off x="5185" y="1462"/>
                    <a:ext cx="9" cy="112"/>
                  </a:xfrm>
                  <a:custGeom>
                    <a:avLst/>
                    <a:gdLst>
                      <a:gd name="T0" fmla="*/ 0 w 198"/>
                      <a:gd name="T1" fmla="*/ 0 h 2357"/>
                      <a:gd name="T2" fmla="*/ 0 w 198"/>
                      <a:gd name="T3" fmla="*/ 0 h 2357"/>
                      <a:gd name="T4" fmla="*/ 0 w 198"/>
                      <a:gd name="T5" fmla="*/ 0 h 2357"/>
                      <a:gd name="T6" fmla="*/ 0 w 198"/>
                      <a:gd name="T7" fmla="*/ 0 h 2357"/>
                      <a:gd name="T8" fmla="*/ 0 w 198"/>
                      <a:gd name="T9" fmla="*/ 0 h 2357"/>
                      <a:gd name="T10" fmla="*/ 0 w 198"/>
                      <a:gd name="T11" fmla="*/ 0 h 2357"/>
                      <a:gd name="T12" fmla="*/ 0 w 198"/>
                      <a:gd name="T13" fmla="*/ 0 h 2357"/>
                      <a:gd name="T14" fmla="*/ 0 60000 65536"/>
                      <a:gd name="T15" fmla="*/ 0 60000 65536"/>
                      <a:gd name="T16" fmla="*/ 0 60000 65536"/>
                      <a:gd name="T17" fmla="*/ 0 60000 65536"/>
                      <a:gd name="T18" fmla="*/ 0 60000 65536"/>
                      <a:gd name="T19" fmla="*/ 0 60000 65536"/>
                      <a:gd name="T20" fmla="*/ 0 60000 65536"/>
                      <a:gd name="T21" fmla="*/ 0 w 198"/>
                      <a:gd name="T22" fmla="*/ 0 h 2357"/>
                      <a:gd name="T23" fmla="*/ 198 w 198"/>
                      <a:gd name="T24" fmla="*/ 2357 h 2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2357">
                        <a:moveTo>
                          <a:pt x="182" y="0"/>
                        </a:moveTo>
                        <a:lnTo>
                          <a:pt x="91" y="1175"/>
                        </a:lnTo>
                        <a:lnTo>
                          <a:pt x="0" y="2350"/>
                        </a:lnTo>
                        <a:lnTo>
                          <a:pt x="99" y="2354"/>
                        </a:lnTo>
                        <a:lnTo>
                          <a:pt x="198" y="2357"/>
                        </a:lnTo>
                        <a:lnTo>
                          <a:pt x="190" y="1179"/>
                        </a:lnTo>
                        <a:lnTo>
                          <a:pt x="1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5" name="Freeform 614"/>
                  <p:cNvSpPr>
                    <a:spLocks/>
                  </p:cNvSpPr>
                  <p:nvPr/>
                </p:nvSpPr>
                <p:spPr bwMode="auto">
                  <a:xfrm>
                    <a:off x="5185" y="1462"/>
                    <a:ext cx="9" cy="112"/>
                  </a:xfrm>
                  <a:custGeom>
                    <a:avLst/>
                    <a:gdLst>
                      <a:gd name="T0" fmla="*/ 0 w 198"/>
                      <a:gd name="T1" fmla="*/ 0 h 2357"/>
                      <a:gd name="T2" fmla="*/ 0 w 198"/>
                      <a:gd name="T3" fmla="*/ 0 h 2357"/>
                      <a:gd name="T4" fmla="*/ 0 w 198"/>
                      <a:gd name="T5" fmla="*/ 0 h 2357"/>
                      <a:gd name="T6" fmla="*/ 0 w 198"/>
                      <a:gd name="T7" fmla="*/ 0 h 2357"/>
                      <a:gd name="T8" fmla="*/ 0 w 198"/>
                      <a:gd name="T9" fmla="*/ 0 h 2357"/>
                      <a:gd name="T10" fmla="*/ 0 w 198"/>
                      <a:gd name="T11" fmla="*/ 0 h 2357"/>
                      <a:gd name="T12" fmla="*/ 0 w 198"/>
                      <a:gd name="T13" fmla="*/ 0 h 2357"/>
                      <a:gd name="T14" fmla="*/ 0 60000 65536"/>
                      <a:gd name="T15" fmla="*/ 0 60000 65536"/>
                      <a:gd name="T16" fmla="*/ 0 60000 65536"/>
                      <a:gd name="T17" fmla="*/ 0 60000 65536"/>
                      <a:gd name="T18" fmla="*/ 0 60000 65536"/>
                      <a:gd name="T19" fmla="*/ 0 60000 65536"/>
                      <a:gd name="T20" fmla="*/ 0 60000 65536"/>
                      <a:gd name="T21" fmla="*/ 0 w 198"/>
                      <a:gd name="T22" fmla="*/ 0 h 2357"/>
                      <a:gd name="T23" fmla="*/ 198 w 198"/>
                      <a:gd name="T24" fmla="*/ 2357 h 2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2357">
                        <a:moveTo>
                          <a:pt x="182" y="0"/>
                        </a:moveTo>
                        <a:lnTo>
                          <a:pt x="91" y="1175"/>
                        </a:lnTo>
                        <a:lnTo>
                          <a:pt x="0" y="2350"/>
                        </a:lnTo>
                        <a:lnTo>
                          <a:pt x="99" y="2354"/>
                        </a:lnTo>
                        <a:lnTo>
                          <a:pt x="198" y="2357"/>
                        </a:lnTo>
                        <a:lnTo>
                          <a:pt x="190" y="1179"/>
                        </a:lnTo>
                        <a:lnTo>
                          <a:pt x="182" y="0"/>
                        </a:lnTo>
                      </a:path>
                    </a:pathLst>
                  </a:custGeom>
                  <a:noFill/>
                  <a:ln w="1588">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86" name="Freeform 615"/>
                  <p:cNvSpPr>
                    <a:spLocks/>
                  </p:cNvSpPr>
                  <p:nvPr/>
                </p:nvSpPr>
                <p:spPr bwMode="auto">
                  <a:xfrm>
                    <a:off x="5153" y="1462"/>
                    <a:ext cx="10" cy="112"/>
                  </a:xfrm>
                  <a:custGeom>
                    <a:avLst/>
                    <a:gdLst>
                      <a:gd name="T0" fmla="*/ 0 w 198"/>
                      <a:gd name="T1" fmla="*/ 0 h 2357"/>
                      <a:gd name="T2" fmla="*/ 0 w 198"/>
                      <a:gd name="T3" fmla="*/ 0 h 2357"/>
                      <a:gd name="T4" fmla="*/ 0 w 198"/>
                      <a:gd name="T5" fmla="*/ 0 h 2357"/>
                      <a:gd name="T6" fmla="*/ 0 w 198"/>
                      <a:gd name="T7" fmla="*/ 0 h 2357"/>
                      <a:gd name="T8" fmla="*/ 0 w 198"/>
                      <a:gd name="T9" fmla="*/ 0 h 2357"/>
                      <a:gd name="T10" fmla="*/ 0 w 198"/>
                      <a:gd name="T11" fmla="*/ 0 h 2357"/>
                      <a:gd name="T12" fmla="*/ 0 w 198"/>
                      <a:gd name="T13" fmla="*/ 0 h 2357"/>
                      <a:gd name="T14" fmla="*/ 0 60000 65536"/>
                      <a:gd name="T15" fmla="*/ 0 60000 65536"/>
                      <a:gd name="T16" fmla="*/ 0 60000 65536"/>
                      <a:gd name="T17" fmla="*/ 0 60000 65536"/>
                      <a:gd name="T18" fmla="*/ 0 60000 65536"/>
                      <a:gd name="T19" fmla="*/ 0 60000 65536"/>
                      <a:gd name="T20" fmla="*/ 0 60000 65536"/>
                      <a:gd name="T21" fmla="*/ 0 w 198"/>
                      <a:gd name="T22" fmla="*/ 0 h 2357"/>
                      <a:gd name="T23" fmla="*/ 198 w 198"/>
                      <a:gd name="T24" fmla="*/ 2357 h 2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2357">
                        <a:moveTo>
                          <a:pt x="17" y="0"/>
                        </a:moveTo>
                        <a:lnTo>
                          <a:pt x="107" y="1175"/>
                        </a:lnTo>
                        <a:lnTo>
                          <a:pt x="198" y="2350"/>
                        </a:lnTo>
                        <a:lnTo>
                          <a:pt x="99" y="2354"/>
                        </a:lnTo>
                        <a:lnTo>
                          <a:pt x="0" y="2357"/>
                        </a:lnTo>
                        <a:lnTo>
                          <a:pt x="8" y="1179"/>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7" name="Freeform 616"/>
                  <p:cNvSpPr>
                    <a:spLocks/>
                  </p:cNvSpPr>
                  <p:nvPr/>
                </p:nvSpPr>
                <p:spPr bwMode="auto">
                  <a:xfrm>
                    <a:off x="5153" y="1462"/>
                    <a:ext cx="10" cy="112"/>
                  </a:xfrm>
                  <a:custGeom>
                    <a:avLst/>
                    <a:gdLst>
                      <a:gd name="T0" fmla="*/ 0 w 198"/>
                      <a:gd name="T1" fmla="*/ 0 h 2357"/>
                      <a:gd name="T2" fmla="*/ 0 w 198"/>
                      <a:gd name="T3" fmla="*/ 0 h 2357"/>
                      <a:gd name="T4" fmla="*/ 0 w 198"/>
                      <a:gd name="T5" fmla="*/ 0 h 2357"/>
                      <a:gd name="T6" fmla="*/ 0 w 198"/>
                      <a:gd name="T7" fmla="*/ 0 h 2357"/>
                      <a:gd name="T8" fmla="*/ 0 w 198"/>
                      <a:gd name="T9" fmla="*/ 0 h 2357"/>
                      <a:gd name="T10" fmla="*/ 0 w 198"/>
                      <a:gd name="T11" fmla="*/ 0 h 2357"/>
                      <a:gd name="T12" fmla="*/ 0 w 198"/>
                      <a:gd name="T13" fmla="*/ 0 h 2357"/>
                      <a:gd name="T14" fmla="*/ 0 60000 65536"/>
                      <a:gd name="T15" fmla="*/ 0 60000 65536"/>
                      <a:gd name="T16" fmla="*/ 0 60000 65536"/>
                      <a:gd name="T17" fmla="*/ 0 60000 65536"/>
                      <a:gd name="T18" fmla="*/ 0 60000 65536"/>
                      <a:gd name="T19" fmla="*/ 0 60000 65536"/>
                      <a:gd name="T20" fmla="*/ 0 60000 65536"/>
                      <a:gd name="T21" fmla="*/ 0 w 198"/>
                      <a:gd name="T22" fmla="*/ 0 h 2357"/>
                      <a:gd name="T23" fmla="*/ 198 w 198"/>
                      <a:gd name="T24" fmla="*/ 2357 h 2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2357">
                        <a:moveTo>
                          <a:pt x="17" y="0"/>
                        </a:moveTo>
                        <a:lnTo>
                          <a:pt x="107" y="1175"/>
                        </a:lnTo>
                        <a:lnTo>
                          <a:pt x="198" y="2350"/>
                        </a:lnTo>
                        <a:lnTo>
                          <a:pt x="99" y="2354"/>
                        </a:lnTo>
                        <a:lnTo>
                          <a:pt x="0" y="2357"/>
                        </a:lnTo>
                        <a:lnTo>
                          <a:pt x="8" y="1179"/>
                        </a:lnTo>
                        <a:lnTo>
                          <a:pt x="17" y="0"/>
                        </a:lnTo>
                      </a:path>
                    </a:pathLst>
                  </a:custGeom>
                  <a:noFill/>
                  <a:ln w="1588">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88" name="Freeform 617"/>
                  <p:cNvSpPr>
                    <a:spLocks/>
                  </p:cNvSpPr>
                  <p:nvPr/>
                </p:nvSpPr>
                <p:spPr bwMode="auto">
                  <a:xfrm>
                    <a:off x="5199" y="1566"/>
                    <a:ext cx="44" cy="53"/>
                  </a:xfrm>
                  <a:custGeom>
                    <a:avLst/>
                    <a:gdLst>
                      <a:gd name="T0" fmla="*/ 0 w 925"/>
                      <a:gd name="T1" fmla="*/ 0 h 1129"/>
                      <a:gd name="T2" fmla="*/ 0 w 925"/>
                      <a:gd name="T3" fmla="*/ 0 h 1129"/>
                      <a:gd name="T4" fmla="*/ 0 w 925"/>
                      <a:gd name="T5" fmla="*/ 0 h 1129"/>
                      <a:gd name="T6" fmla="*/ 0 w 925"/>
                      <a:gd name="T7" fmla="*/ 0 h 1129"/>
                      <a:gd name="T8" fmla="*/ 0 w 925"/>
                      <a:gd name="T9" fmla="*/ 0 h 1129"/>
                      <a:gd name="T10" fmla="*/ 0 w 925"/>
                      <a:gd name="T11" fmla="*/ 0 h 1129"/>
                      <a:gd name="T12" fmla="*/ 0 w 925"/>
                      <a:gd name="T13" fmla="*/ 0 h 1129"/>
                      <a:gd name="T14" fmla="*/ 0 60000 65536"/>
                      <a:gd name="T15" fmla="*/ 0 60000 65536"/>
                      <a:gd name="T16" fmla="*/ 0 60000 65536"/>
                      <a:gd name="T17" fmla="*/ 0 60000 65536"/>
                      <a:gd name="T18" fmla="*/ 0 60000 65536"/>
                      <a:gd name="T19" fmla="*/ 0 60000 65536"/>
                      <a:gd name="T20" fmla="*/ 0 60000 65536"/>
                      <a:gd name="T21" fmla="*/ 0 w 925"/>
                      <a:gd name="T22" fmla="*/ 0 h 1129"/>
                      <a:gd name="T23" fmla="*/ 925 w 925"/>
                      <a:gd name="T24" fmla="*/ 1129 h 1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5" h="1129">
                        <a:moveTo>
                          <a:pt x="462" y="0"/>
                        </a:moveTo>
                        <a:lnTo>
                          <a:pt x="694" y="564"/>
                        </a:lnTo>
                        <a:lnTo>
                          <a:pt x="925" y="1129"/>
                        </a:lnTo>
                        <a:lnTo>
                          <a:pt x="462" y="1129"/>
                        </a:lnTo>
                        <a:lnTo>
                          <a:pt x="0" y="1129"/>
                        </a:lnTo>
                        <a:lnTo>
                          <a:pt x="232" y="564"/>
                        </a:lnTo>
                        <a:lnTo>
                          <a:pt x="462" y="0"/>
                        </a:lnTo>
                        <a:close/>
                      </a:path>
                    </a:pathLst>
                  </a:custGeom>
                  <a:solidFill>
                    <a:srgbClr val="72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9" name="Freeform 618"/>
                  <p:cNvSpPr>
                    <a:spLocks/>
                  </p:cNvSpPr>
                  <p:nvPr/>
                </p:nvSpPr>
                <p:spPr bwMode="auto">
                  <a:xfrm>
                    <a:off x="5199" y="1566"/>
                    <a:ext cx="44" cy="53"/>
                  </a:xfrm>
                  <a:custGeom>
                    <a:avLst/>
                    <a:gdLst>
                      <a:gd name="T0" fmla="*/ 0 w 925"/>
                      <a:gd name="T1" fmla="*/ 0 h 1129"/>
                      <a:gd name="T2" fmla="*/ 0 w 925"/>
                      <a:gd name="T3" fmla="*/ 0 h 1129"/>
                      <a:gd name="T4" fmla="*/ 0 w 925"/>
                      <a:gd name="T5" fmla="*/ 0 h 1129"/>
                      <a:gd name="T6" fmla="*/ 0 w 925"/>
                      <a:gd name="T7" fmla="*/ 0 h 1129"/>
                      <a:gd name="T8" fmla="*/ 0 w 925"/>
                      <a:gd name="T9" fmla="*/ 0 h 1129"/>
                      <a:gd name="T10" fmla="*/ 0 w 925"/>
                      <a:gd name="T11" fmla="*/ 0 h 1129"/>
                      <a:gd name="T12" fmla="*/ 0 w 925"/>
                      <a:gd name="T13" fmla="*/ 0 h 1129"/>
                      <a:gd name="T14" fmla="*/ 0 60000 65536"/>
                      <a:gd name="T15" fmla="*/ 0 60000 65536"/>
                      <a:gd name="T16" fmla="*/ 0 60000 65536"/>
                      <a:gd name="T17" fmla="*/ 0 60000 65536"/>
                      <a:gd name="T18" fmla="*/ 0 60000 65536"/>
                      <a:gd name="T19" fmla="*/ 0 60000 65536"/>
                      <a:gd name="T20" fmla="*/ 0 60000 65536"/>
                      <a:gd name="T21" fmla="*/ 0 w 925"/>
                      <a:gd name="T22" fmla="*/ 0 h 1129"/>
                      <a:gd name="T23" fmla="*/ 925 w 925"/>
                      <a:gd name="T24" fmla="*/ 1129 h 1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5" h="1129">
                        <a:moveTo>
                          <a:pt x="462" y="0"/>
                        </a:moveTo>
                        <a:lnTo>
                          <a:pt x="694" y="564"/>
                        </a:lnTo>
                        <a:lnTo>
                          <a:pt x="925" y="1129"/>
                        </a:lnTo>
                        <a:lnTo>
                          <a:pt x="462" y="1129"/>
                        </a:lnTo>
                        <a:lnTo>
                          <a:pt x="0" y="1129"/>
                        </a:lnTo>
                        <a:lnTo>
                          <a:pt x="232" y="564"/>
                        </a:lnTo>
                        <a:lnTo>
                          <a:pt x="462"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90" name="Freeform 619"/>
                  <p:cNvSpPr>
                    <a:spLocks/>
                  </p:cNvSpPr>
                  <p:nvPr/>
                </p:nvSpPr>
                <p:spPr bwMode="auto">
                  <a:xfrm>
                    <a:off x="5205" y="1193"/>
                    <a:ext cx="37" cy="161"/>
                  </a:xfrm>
                  <a:custGeom>
                    <a:avLst/>
                    <a:gdLst>
                      <a:gd name="T0" fmla="*/ 0 w 762"/>
                      <a:gd name="T1" fmla="*/ 0 h 3385"/>
                      <a:gd name="T2" fmla="*/ 0 w 762"/>
                      <a:gd name="T3" fmla="*/ 0 h 3385"/>
                      <a:gd name="T4" fmla="*/ 0 w 762"/>
                      <a:gd name="T5" fmla="*/ 0 h 3385"/>
                      <a:gd name="T6" fmla="*/ 0 w 762"/>
                      <a:gd name="T7" fmla="*/ 0 h 3385"/>
                      <a:gd name="T8" fmla="*/ 0 w 762"/>
                      <a:gd name="T9" fmla="*/ 0 h 3385"/>
                      <a:gd name="T10" fmla="*/ 0 w 762"/>
                      <a:gd name="T11" fmla="*/ 0 h 3385"/>
                      <a:gd name="T12" fmla="*/ 0 w 762"/>
                      <a:gd name="T13" fmla="*/ 0 h 3385"/>
                      <a:gd name="T14" fmla="*/ 0 w 762"/>
                      <a:gd name="T15" fmla="*/ 0 h 3385"/>
                      <a:gd name="T16" fmla="*/ 0 w 762"/>
                      <a:gd name="T17" fmla="*/ 0 h 3385"/>
                      <a:gd name="T18" fmla="*/ 0 w 762"/>
                      <a:gd name="T19" fmla="*/ 0 h 3385"/>
                      <a:gd name="T20" fmla="*/ 0 w 762"/>
                      <a:gd name="T21" fmla="*/ 0 h 3385"/>
                      <a:gd name="T22" fmla="*/ 0 w 762"/>
                      <a:gd name="T23" fmla="*/ 0 h 3385"/>
                      <a:gd name="T24" fmla="*/ 0 w 762"/>
                      <a:gd name="T25" fmla="*/ 0 h 3385"/>
                      <a:gd name="T26" fmla="*/ 0 w 762"/>
                      <a:gd name="T27" fmla="*/ 0 h 3385"/>
                      <a:gd name="T28" fmla="*/ 0 w 762"/>
                      <a:gd name="T29" fmla="*/ 0 h 3385"/>
                      <a:gd name="T30" fmla="*/ 0 w 762"/>
                      <a:gd name="T31" fmla="*/ 0 h 3385"/>
                      <a:gd name="T32" fmla="*/ 0 w 762"/>
                      <a:gd name="T33" fmla="*/ 0 h 3385"/>
                      <a:gd name="T34" fmla="*/ 0 w 762"/>
                      <a:gd name="T35" fmla="*/ 0 h 3385"/>
                      <a:gd name="T36" fmla="*/ 0 w 762"/>
                      <a:gd name="T37" fmla="*/ 0 h 3385"/>
                      <a:gd name="T38" fmla="*/ 0 w 762"/>
                      <a:gd name="T39" fmla="*/ 0 h 3385"/>
                      <a:gd name="T40" fmla="*/ 0 w 762"/>
                      <a:gd name="T41" fmla="*/ 0 h 3385"/>
                      <a:gd name="T42" fmla="*/ 0 w 762"/>
                      <a:gd name="T43" fmla="*/ 0 h 3385"/>
                      <a:gd name="T44" fmla="*/ 0 w 762"/>
                      <a:gd name="T45" fmla="*/ 0 h 3385"/>
                      <a:gd name="T46" fmla="*/ 0 w 762"/>
                      <a:gd name="T47" fmla="*/ 0 h 3385"/>
                      <a:gd name="T48" fmla="*/ 0 w 762"/>
                      <a:gd name="T49" fmla="*/ 0 h 3385"/>
                      <a:gd name="T50" fmla="*/ 0 w 762"/>
                      <a:gd name="T51" fmla="*/ 0 h 3385"/>
                      <a:gd name="T52" fmla="*/ 0 w 762"/>
                      <a:gd name="T53" fmla="*/ 0 h 3385"/>
                      <a:gd name="T54" fmla="*/ 0 w 762"/>
                      <a:gd name="T55" fmla="*/ 0 h 3385"/>
                      <a:gd name="T56" fmla="*/ 0 w 762"/>
                      <a:gd name="T57" fmla="*/ 0 h 3385"/>
                      <a:gd name="T58" fmla="*/ 0 w 762"/>
                      <a:gd name="T59" fmla="*/ 0 h 3385"/>
                      <a:gd name="T60" fmla="*/ 0 w 762"/>
                      <a:gd name="T61" fmla="*/ 0 h 3385"/>
                      <a:gd name="T62" fmla="*/ 0 w 762"/>
                      <a:gd name="T63" fmla="*/ 0 h 3385"/>
                      <a:gd name="T64" fmla="*/ 0 w 762"/>
                      <a:gd name="T65" fmla="*/ 0 h 3385"/>
                      <a:gd name="T66" fmla="*/ 0 w 762"/>
                      <a:gd name="T67" fmla="*/ 0 h 3385"/>
                      <a:gd name="T68" fmla="*/ 0 w 762"/>
                      <a:gd name="T69" fmla="*/ 0 h 3385"/>
                      <a:gd name="T70" fmla="*/ 0 w 762"/>
                      <a:gd name="T71" fmla="*/ 0 h 3385"/>
                      <a:gd name="T72" fmla="*/ 0 w 762"/>
                      <a:gd name="T73" fmla="*/ 0 h 3385"/>
                      <a:gd name="T74" fmla="*/ 0 w 762"/>
                      <a:gd name="T75" fmla="*/ 0 h 3385"/>
                      <a:gd name="T76" fmla="*/ 0 w 762"/>
                      <a:gd name="T77" fmla="*/ 0 h 3385"/>
                      <a:gd name="T78" fmla="*/ 0 w 762"/>
                      <a:gd name="T79" fmla="*/ 0 h 3385"/>
                      <a:gd name="T80" fmla="*/ 0 w 762"/>
                      <a:gd name="T81" fmla="*/ 0 h 3385"/>
                      <a:gd name="T82" fmla="*/ 0 w 762"/>
                      <a:gd name="T83" fmla="*/ 0 h 3385"/>
                      <a:gd name="T84" fmla="*/ 0 w 762"/>
                      <a:gd name="T85" fmla="*/ 0 h 3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62"/>
                      <a:gd name="T130" fmla="*/ 0 h 3385"/>
                      <a:gd name="T131" fmla="*/ 762 w 762"/>
                      <a:gd name="T132" fmla="*/ 3385 h 33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62" h="3385">
                        <a:moveTo>
                          <a:pt x="381" y="3385"/>
                        </a:moveTo>
                        <a:lnTo>
                          <a:pt x="400" y="3383"/>
                        </a:lnTo>
                        <a:lnTo>
                          <a:pt x="420" y="3375"/>
                        </a:lnTo>
                        <a:lnTo>
                          <a:pt x="438" y="3365"/>
                        </a:lnTo>
                        <a:lnTo>
                          <a:pt x="457" y="3350"/>
                        </a:lnTo>
                        <a:lnTo>
                          <a:pt x="475" y="3331"/>
                        </a:lnTo>
                        <a:lnTo>
                          <a:pt x="494" y="3308"/>
                        </a:lnTo>
                        <a:lnTo>
                          <a:pt x="512" y="3281"/>
                        </a:lnTo>
                        <a:lnTo>
                          <a:pt x="529" y="3252"/>
                        </a:lnTo>
                        <a:lnTo>
                          <a:pt x="546" y="3218"/>
                        </a:lnTo>
                        <a:lnTo>
                          <a:pt x="562" y="3179"/>
                        </a:lnTo>
                        <a:lnTo>
                          <a:pt x="578" y="3139"/>
                        </a:lnTo>
                        <a:lnTo>
                          <a:pt x="594" y="3095"/>
                        </a:lnTo>
                        <a:lnTo>
                          <a:pt x="608" y="3047"/>
                        </a:lnTo>
                        <a:lnTo>
                          <a:pt x="623" y="2997"/>
                        </a:lnTo>
                        <a:lnTo>
                          <a:pt x="636" y="2944"/>
                        </a:lnTo>
                        <a:lnTo>
                          <a:pt x="650" y="2887"/>
                        </a:lnTo>
                        <a:lnTo>
                          <a:pt x="663" y="2829"/>
                        </a:lnTo>
                        <a:lnTo>
                          <a:pt x="674" y="2768"/>
                        </a:lnTo>
                        <a:lnTo>
                          <a:pt x="686" y="2704"/>
                        </a:lnTo>
                        <a:lnTo>
                          <a:pt x="697" y="2638"/>
                        </a:lnTo>
                        <a:lnTo>
                          <a:pt x="706" y="2569"/>
                        </a:lnTo>
                        <a:lnTo>
                          <a:pt x="715" y="2497"/>
                        </a:lnTo>
                        <a:lnTo>
                          <a:pt x="724" y="2425"/>
                        </a:lnTo>
                        <a:lnTo>
                          <a:pt x="732" y="2350"/>
                        </a:lnTo>
                        <a:lnTo>
                          <a:pt x="738" y="2273"/>
                        </a:lnTo>
                        <a:lnTo>
                          <a:pt x="744" y="2194"/>
                        </a:lnTo>
                        <a:lnTo>
                          <a:pt x="749" y="2115"/>
                        </a:lnTo>
                        <a:lnTo>
                          <a:pt x="754" y="2032"/>
                        </a:lnTo>
                        <a:lnTo>
                          <a:pt x="758" y="1950"/>
                        </a:lnTo>
                        <a:lnTo>
                          <a:pt x="760" y="1865"/>
                        </a:lnTo>
                        <a:lnTo>
                          <a:pt x="761" y="1779"/>
                        </a:lnTo>
                        <a:lnTo>
                          <a:pt x="762" y="1692"/>
                        </a:lnTo>
                        <a:lnTo>
                          <a:pt x="761" y="1605"/>
                        </a:lnTo>
                        <a:lnTo>
                          <a:pt x="760" y="1519"/>
                        </a:lnTo>
                        <a:lnTo>
                          <a:pt x="758" y="1435"/>
                        </a:lnTo>
                        <a:lnTo>
                          <a:pt x="754" y="1351"/>
                        </a:lnTo>
                        <a:lnTo>
                          <a:pt x="749" y="1270"/>
                        </a:lnTo>
                        <a:lnTo>
                          <a:pt x="744" y="1189"/>
                        </a:lnTo>
                        <a:lnTo>
                          <a:pt x="738" y="1111"/>
                        </a:lnTo>
                        <a:lnTo>
                          <a:pt x="732" y="1035"/>
                        </a:lnTo>
                        <a:lnTo>
                          <a:pt x="724" y="959"/>
                        </a:lnTo>
                        <a:lnTo>
                          <a:pt x="715" y="886"/>
                        </a:lnTo>
                        <a:lnTo>
                          <a:pt x="706" y="816"/>
                        </a:lnTo>
                        <a:lnTo>
                          <a:pt x="697" y="747"/>
                        </a:lnTo>
                        <a:lnTo>
                          <a:pt x="686" y="681"/>
                        </a:lnTo>
                        <a:lnTo>
                          <a:pt x="674" y="617"/>
                        </a:lnTo>
                        <a:lnTo>
                          <a:pt x="663" y="555"/>
                        </a:lnTo>
                        <a:lnTo>
                          <a:pt x="650" y="496"/>
                        </a:lnTo>
                        <a:lnTo>
                          <a:pt x="636" y="440"/>
                        </a:lnTo>
                        <a:lnTo>
                          <a:pt x="623" y="387"/>
                        </a:lnTo>
                        <a:lnTo>
                          <a:pt x="608" y="336"/>
                        </a:lnTo>
                        <a:lnTo>
                          <a:pt x="594" y="290"/>
                        </a:lnTo>
                        <a:lnTo>
                          <a:pt x="578" y="245"/>
                        </a:lnTo>
                        <a:lnTo>
                          <a:pt x="562" y="204"/>
                        </a:lnTo>
                        <a:lnTo>
                          <a:pt x="546" y="167"/>
                        </a:lnTo>
                        <a:lnTo>
                          <a:pt x="529" y="133"/>
                        </a:lnTo>
                        <a:lnTo>
                          <a:pt x="512" y="103"/>
                        </a:lnTo>
                        <a:lnTo>
                          <a:pt x="494" y="76"/>
                        </a:lnTo>
                        <a:lnTo>
                          <a:pt x="475" y="52"/>
                        </a:lnTo>
                        <a:lnTo>
                          <a:pt x="457" y="34"/>
                        </a:lnTo>
                        <a:lnTo>
                          <a:pt x="438" y="19"/>
                        </a:lnTo>
                        <a:lnTo>
                          <a:pt x="420" y="8"/>
                        </a:lnTo>
                        <a:lnTo>
                          <a:pt x="400" y="2"/>
                        </a:lnTo>
                        <a:lnTo>
                          <a:pt x="381" y="0"/>
                        </a:lnTo>
                        <a:lnTo>
                          <a:pt x="361" y="2"/>
                        </a:lnTo>
                        <a:lnTo>
                          <a:pt x="342" y="8"/>
                        </a:lnTo>
                        <a:lnTo>
                          <a:pt x="323" y="19"/>
                        </a:lnTo>
                        <a:lnTo>
                          <a:pt x="305" y="34"/>
                        </a:lnTo>
                        <a:lnTo>
                          <a:pt x="286" y="52"/>
                        </a:lnTo>
                        <a:lnTo>
                          <a:pt x="267" y="76"/>
                        </a:lnTo>
                        <a:lnTo>
                          <a:pt x="250" y="103"/>
                        </a:lnTo>
                        <a:lnTo>
                          <a:pt x="232" y="133"/>
                        </a:lnTo>
                        <a:lnTo>
                          <a:pt x="216" y="167"/>
                        </a:lnTo>
                        <a:lnTo>
                          <a:pt x="200" y="204"/>
                        </a:lnTo>
                        <a:lnTo>
                          <a:pt x="184" y="245"/>
                        </a:lnTo>
                        <a:lnTo>
                          <a:pt x="169" y="290"/>
                        </a:lnTo>
                        <a:lnTo>
                          <a:pt x="153" y="336"/>
                        </a:lnTo>
                        <a:lnTo>
                          <a:pt x="139" y="387"/>
                        </a:lnTo>
                        <a:lnTo>
                          <a:pt x="125" y="440"/>
                        </a:lnTo>
                        <a:lnTo>
                          <a:pt x="112" y="496"/>
                        </a:lnTo>
                        <a:lnTo>
                          <a:pt x="100" y="555"/>
                        </a:lnTo>
                        <a:lnTo>
                          <a:pt x="87" y="617"/>
                        </a:lnTo>
                        <a:lnTo>
                          <a:pt x="76" y="681"/>
                        </a:lnTo>
                        <a:lnTo>
                          <a:pt x="66" y="747"/>
                        </a:lnTo>
                        <a:lnTo>
                          <a:pt x="55" y="816"/>
                        </a:lnTo>
                        <a:lnTo>
                          <a:pt x="46" y="886"/>
                        </a:lnTo>
                        <a:lnTo>
                          <a:pt x="38" y="959"/>
                        </a:lnTo>
                        <a:lnTo>
                          <a:pt x="31" y="1035"/>
                        </a:lnTo>
                        <a:lnTo>
                          <a:pt x="23" y="1111"/>
                        </a:lnTo>
                        <a:lnTo>
                          <a:pt x="17" y="1189"/>
                        </a:lnTo>
                        <a:lnTo>
                          <a:pt x="12" y="1270"/>
                        </a:lnTo>
                        <a:lnTo>
                          <a:pt x="8" y="1351"/>
                        </a:lnTo>
                        <a:lnTo>
                          <a:pt x="5" y="1435"/>
                        </a:lnTo>
                        <a:lnTo>
                          <a:pt x="2" y="1519"/>
                        </a:lnTo>
                        <a:lnTo>
                          <a:pt x="1" y="1605"/>
                        </a:lnTo>
                        <a:lnTo>
                          <a:pt x="0" y="1692"/>
                        </a:lnTo>
                        <a:lnTo>
                          <a:pt x="1" y="1779"/>
                        </a:lnTo>
                        <a:lnTo>
                          <a:pt x="2" y="1865"/>
                        </a:lnTo>
                        <a:lnTo>
                          <a:pt x="5" y="1950"/>
                        </a:lnTo>
                        <a:lnTo>
                          <a:pt x="8" y="2032"/>
                        </a:lnTo>
                        <a:lnTo>
                          <a:pt x="12" y="2115"/>
                        </a:lnTo>
                        <a:lnTo>
                          <a:pt x="17" y="2194"/>
                        </a:lnTo>
                        <a:lnTo>
                          <a:pt x="23" y="2273"/>
                        </a:lnTo>
                        <a:lnTo>
                          <a:pt x="31" y="2350"/>
                        </a:lnTo>
                        <a:lnTo>
                          <a:pt x="38" y="2425"/>
                        </a:lnTo>
                        <a:lnTo>
                          <a:pt x="46" y="2497"/>
                        </a:lnTo>
                        <a:lnTo>
                          <a:pt x="55" y="2569"/>
                        </a:lnTo>
                        <a:lnTo>
                          <a:pt x="66" y="2638"/>
                        </a:lnTo>
                        <a:lnTo>
                          <a:pt x="76" y="2704"/>
                        </a:lnTo>
                        <a:lnTo>
                          <a:pt x="87" y="2768"/>
                        </a:lnTo>
                        <a:lnTo>
                          <a:pt x="100" y="2829"/>
                        </a:lnTo>
                        <a:lnTo>
                          <a:pt x="112" y="2887"/>
                        </a:lnTo>
                        <a:lnTo>
                          <a:pt x="125" y="2944"/>
                        </a:lnTo>
                        <a:lnTo>
                          <a:pt x="139" y="2997"/>
                        </a:lnTo>
                        <a:lnTo>
                          <a:pt x="153" y="3047"/>
                        </a:lnTo>
                        <a:lnTo>
                          <a:pt x="169" y="3095"/>
                        </a:lnTo>
                        <a:lnTo>
                          <a:pt x="184" y="3139"/>
                        </a:lnTo>
                        <a:lnTo>
                          <a:pt x="200" y="3179"/>
                        </a:lnTo>
                        <a:lnTo>
                          <a:pt x="216" y="3218"/>
                        </a:lnTo>
                        <a:lnTo>
                          <a:pt x="232" y="3252"/>
                        </a:lnTo>
                        <a:lnTo>
                          <a:pt x="250" y="3281"/>
                        </a:lnTo>
                        <a:lnTo>
                          <a:pt x="267" y="3308"/>
                        </a:lnTo>
                        <a:lnTo>
                          <a:pt x="286" y="3331"/>
                        </a:lnTo>
                        <a:lnTo>
                          <a:pt x="305" y="3350"/>
                        </a:lnTo>
                        <a:lnTo>
                          <a:pt x="323" y="3365"/>
                        </a:lnTo>
                        <a:lnTo>
                          <a:pt x="342" y="3375"/>
                        </a:lnTo>
                        <a:lnTo>
                          <a:pt x="361" y="3383"/>
                        </a:lnTo>
                        <a:lnTo>
                          <a:pt x="381" y="33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1" name="Freeform 620"/>
                  <p:cNvSpPr>
                    <a:spLocks/>
                  </p:cNvSpPr>
                  <p:nvPr/>
                </p:nvSpPr>
                <p:spPr bwMode="auto">
                  <a:xfrm>
                    <a:off x="5205" y="1193"/>
                    <a:ext cx="37" cy="161"/>
                  </a:xfrm>
                  <a:custGeom>
                    <a:avLst/>
                    <a:gdLst>
                      <a:gd name="T0" fmla="*/ 0 w 762"/>
                      <a:gd name="T1" fmla="*/ 0 h 3385"/>
                      <a:gd name="T2" fmla="*/ 0 w 762"/>
                      <a:gd name="T3" fmla="*/ 0 h 3385"/>
                      <a:gd name="T4" fmla="*/ 0 w 762"/>
                      <a:gd name="T5" fmla="*/ 0 h 3385"/>
                      <a:gd name="T6" fmla="*/ 0 w 762"/>
                      <a:gd name="T7" fmla="*/ 0 h 3385"/>
                      <a:gd name="T8" fmla="*/ 0 w 762"/>
                      <a:gd name="T9" fmla="*/ 0 h 3385"/>
                      <a:gd name="T10" fmla="*/ 0 w 762"/>
                      <a:gd name="T11" fmla="*/ 0 h 3385"/>
                      <a:gd name="T12" fmla="*/ 0 w 762"/>
                      <a:gd name="T13" fmla="*/ 0 h 3385"/>
                      <a:gd name="T14" fmla="*/ 0 w 762"/>
                      <a:gd name="T15" fmla="*/ 0 h 3385"/>
                      <a:gd name="T16" fmla="*/ 0 w 762"/>
                      <a:gd name="T17" fmla="*/ 0 h 3385"/>
                      <a:gd name="T18" fmla="*/ 0 w 762"/>
                      <a:gd name="T19" fmla="*/ 0 h 3385"/>
                      <a:gd name="T20" fmla="*/ 0 w 762"/>
                      <a:gd name="T21" fmla="*/ 0 h 3385"/>
                      <a:gd name="T22" fmla="*/ 0 w 762"/>
                      <a:gd name="T23" fmla="*/ 0 h 3385"/>
                      <a:gd name="T24" fmla="*/ 0 w 762"/>
                      <a:gd name="T25" fmla="*/ 0 h 3385"/>
                      <a:gd name="T26" fmla="*/ 0 w 762"/>
                      <a:gd name="T27" fmla="*/ 0 h 3385"/>
                      <a:gd name="T28" fmla="*/ 0 w 762"/>
                      <a:gd name="T29" fmla="*/ 0 h 3385"/>
                      <a:gd name="T30" fmla="*/ 0 w 762"/>
                      <a:gd name="T31" fmla="*/ 0 h 3385"/>
                      <a:gd name="T32" fmla="*/ 0 w 762"/>
                      <a:gd name="T33" fmla="*/ 0 h 3385"/>
                      <a:gd name="T34" fmla="*/ 0 w 762"/>
                      <a:gd name="T35" fmla="*/ 0 h 3385"/>
                      <a:gd name="T36" fmla="*/ 0 w 762"/>
                      <a:gd name="T37" fmla="*/ 0 h 3385"/>
                      <a:gd name="T38" fmla="*/ 0 w 762"/>
                      <a:gd name="T39" fmla="*/ 0 h 3385"/>
                      <a:gd name="T40" fmla="*/ 0 w 762"/>
                      <a:gd name="T41" fmla="*/ 0 h 3385"/>
                      <a:gd name="T42" fmla="*/ 0 w 762"/>
                      <a:gd name="T43" fmla="*/ 0 h 3385"/>
                      <a:gd name="T44" fmla="*/ 0 w 762"/>
                      <a:gd name="T45" fmla="*/ 0 h 3385"/>
                      <a:gd name="T46" fmla="*/ 0 w 762"/>
                      <a:gd name="T47" fmla="*/ 0 h 3385"/>
                      <a:gd name="T48" fmla="*/ 0 w 762"/>
                      <a:gd name="T49" fmla="*/ 0 h 3385"/>
                      <a:gd name="T50" fmla="*/ 0 w 762"/>
                      <a:gd name="T51" fmla="*/ 0 h 3385"/>
                      <a:gd name="T52" fmla="*/ 0 w 762"/>
                      <a:gd name="T53" fmla="*/ 0 h 3385"/>
                      <a:gd name="T54" fmla="*/ 0 w 762"/>
                      <a:gd name="T55" fmla="*/ 0 h 3385"/>
                      <a:gd name="T56" fmla="*/ 0 w 762"/>
                      <a:gd name="T57" fmla="*/ 0 h 3385"/>
                      <a:gd name="T58" fmla="*/ 0 w 762"/>
                      <a:gd name="T59" fmla="*/ 0 h 3385"/>
                      <a:gd name="T60" fmla="*/ 0 w 762"/>
                      <a:gd name="T61" fmla="*/ 0 h 3385"/>
                      <a:gd name="T62" fmla="*/ 0 w 762"/>
                      <a:gd name="T63" fmla="*/ 0 h 3385"/>
                      <a:gd name="T64" fmla="*/ 0 w 762"/>
                      <a:gd name="T65" fmla="*/ 0 h 3385"/>
                      <a:gd name="T66" fmla="*/ 0 w 762"/>
                      <a:gd name="T67" fmla="*/ 0 h 3385"/>
                      <a:gd name="T68" fmla="*/ 0 w 762"/>
                      <a:gd name="T69" fmla="*/ 0 h 3385"/>
                      <a:gd name="T70" fmla="*/ 0 w 762"/>
                      <a:gd name="T71" fmla="*/ 0 h 3385"/>
                      <a:gd name="T72" fmla="*/ 0 w 762"/>
                      <a:gd name="T73" fmla="*/ 0 h 3385"/>
                      <a:gd name="T74" fmla="*/ 0 w 762"/>
                      <a:gd name="T75" fmla="*/ 0 h 3385"/>
                      <a:gd name="T76" fmla="*/ 0 w 762"/>
                      <a:gd name="T77" fmla="*/ 0 h 3385"/>
                      <a:gd name="T78" fmla="*/ 0 w 762"/>
                      <a:gd name="T79" fmla="*/ 0 h 3385"/>
                      <a:gd name="T80" fmla="*/ 0 w 762"/>
                      <a:gd name="T81" fmla="*/ 0 h 3385"/>
                      <a:gd name="T82" fmla="*/ 0 w 762"/>
                      <a:gd name="T83" fmla="*/ 0 h 3385"/>
                      <a:gd name="T84" fmla="*/ 0 w 762"/>
                      <a:gd name="T85" fmla="*/ 0 h 3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62"/>
                      <a:gd name="T130" fmla="*/ 0 h 3385"/>
                      <a:gd name="T131" fmla="*/ 762 w 762"/>
                      <a:gd name="T132" fmla="*/ 3385 h 33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62" h="3385">
                        <a:moveTo>
                          <a:pt x="381" y="3385"/>
                        </a:moveTo>
                        <a:lnTo>
                          <a:pt x="400" y="3383"/>
                        </a:lnTo>
                        <a:lnTo>
                          <a:pt x="420" y="3375"/>
                        </a:lnTo>
                        <a:lnTo>
                          <a:pt x="438" y="3365"/>
                        </a:lnTo>
                        <a:lnTo>
                          <a:pt x="457" y="3350"/>
                        </a:lnTo>
                        <a:lnTo>
                          <a:pt x="475" y="3331"/>
                        </a:lnTo>
                        <a:lnTo>
                          <a:pt x="494" y="3308"/>
                        </a:lnTo>
                        <a:lnTo>
                          <a:pt x="512" y="3281"/>
                        </a:lnTo>
                        <a:lnTo>
                          <a:pt x="529" y="3252"/>
                        </a:lnTo>
                        <a:lnTo>
                          <a:pt x="546" y="3218"/>
                        </a:lnTo>
                        <a:lnTo>
                          <a:pt x="562" y="3179"/>
                        </a:lnTo>
                        <a:lnTo>
                          <a:pt x="578" y="3139"/>
                        </a:lnTo>
                        <a:lnTo>
                          <a:pt x="594" y="3095"/>
                        </a:lnTo>
                        <a:lnTo>
                          <a:pt x="608" y="3047"/>
                        </a:lnTo>
                        <a:lnTo>
                          <a:pt x="623" y="2997"/>
                        </a:lnTo>
                        <a:lnTo>
                          <a:pt x="636" y="2944"/>
                        </a:lnTo>
                        <a:lnTo>
                          <a:pt x="650" y="2887"/>
                        </a:lnTo>
                        <a:lnTo>
                          <a:pt x="663" y="2829"/>
                        </a:lnTo>
                        <a:lnTo>
                          <a:pt x="674" y="2768"/>
                        </a:lnTo>
                        <a:lnTo>
                          <a:pt x="686" y="2704"/>
                        </a:lnTo>
                        <a:lnTo>
                          <a:pt x="697" y="2638"/>
                        </a:lnTo>
                        <a:lnTo>
                          <a:pt x="706" y="2569"/>
                        </a:lnTo>
                        <a:lnTo>
                          <a:pt x="715" y="2497"/>
                        </a:lnTo>
                        <a:lnTo>
                          <a:pt x="724" y="2425"/>
                        </a:lnTo>
                        <a:lnTo>
                          <a:pt x="732" y="2350"/>
                        </a:lnTo>
                        <a:lnTo>
                          <a:pt x="738" y="2273"/>
                        </a:lnTo>
                        <a:lnTo>
                          <a:pt x="744" y="2194"/>
                        </a:lnTo>
                        <a:lnTo>
                          <a:pt x="749" y="2115"/>
                        </a:lnTo>
                        <a:lnTo>
                          <a:pt x="754" y="2032"/>
                        </a:lnTo>
                        <a:lnTo>
                          <a:pt x="758" y="1950"/>
                        </a:lnTo>
                        <a:lnTo>
                          <a:pt x="760" y="1865"/>
                        </a:lnTo>
                        <a:lnTo>
                          <a:pt x="761" y="1779"/>
                        </a:lnTo>
                        <a:lnTo>
                          <a:pt x="762" y="1692"/>
                        </a:lnTo>
                        <a:lnTo>
                          <a:pt x="761" y="1605"/>
                        </a:lnTo>
                        <a:lnTo>
                          <a:pt x="760" y="1519"/>
                        </a:lnTo>
                        <a:lnTo>
                          <a:pt x="758" y="1435"/>
                        </a:lnTo>
                        <a:lnTo>
                          <a:pt x="754" y="1351"/>
                        </a:lnTo>
                        <a:lnTo>
                          <a:pt x="749" y="1270"/>
                        </a:lnTo>
                        <a:lnTo>
                          <a:pt x="744" y="1189"/>
                        </a:lnTo>
                        <a:lnTo>
                          <a:pt x="738" y="1111"/>
                        </a:lnTo>
                        <a:lnTo>
                          <a:pt x="732" y="1035"/>
                        </a:lnTo>
                        <a:lnTo>
                          <a:pt x="724" y="959"/>
                        </a:lnTo>
                        <a:lnTo>
                          <a:pt x="715" y="886"/>
                        </a:lnTo>
                        <a:lnTo>
                          <a:pt x="706" y="816"/>
                        </a:lnTo>
                        <a:lnTo>
                          <a:pt x="697" y="747"/>
                        </a:lnTo>
                        <a:lnTo>
                          <a:pt x="686" y="681"/>
                        </a:lnTo>
                        <a:lnTo>
                          <a:pt x="674" y="617"/>
                        </a:lnTo>
                        <a:lnTo>
                          <a:pt x="663" y="555"/>
                        </a:lnTo>
                        <a:lnTo>
                          <a:pt x="650" y="496"/>
                        </a:lnTo>
                        <a:lnTo>
                          <a:pt x="636" y="440"/>
                        </a:lnTo>
                        <a:lnTo>
                          <a:pt x="623" y="387"/>
                        </a:lnTo>
                        <a:lnTo>
                          <a:pt x="608" y="336"/>
                        </a:lnTo>
                        <a:lnTo>
                          <a:pt x="594" y="290"/>
                        </a:lnTo>
                        <a:lnTo>
                          <a:pt x="578" y="245"/>
                        </a:lnTo>
                        <a:lnTo>
                          <a:pt x="562" y="204"/>
                        </a:lnTo>
                        <a:lnTo>
                          <a:pt x="546" y="167"/>
                        </a:lnTo>
                        <a:lnTo>
                          <a:pt x="529" y="133"/>
                        </a:lnTo>
                        <a:lnTo>
                          <a:pt x="512" y="103"/>
                        </a:lnTo>
                        <a:lnTo>
                          <a:pt x="494" y="76"/>
                        </a:lnTo>
                        <a:lnTo>
                          <a:pt x="475" y="52"/>
                        </a:lnTo>
                        <a:lnTo>
                          <a:pt x="457" y="34"/>
                        </a:lnTo>
                        <a:lnTo>
                          <a:pt x="438" y="19"/>
                        </a:lnTo>
                        <a:lnTo>
                          <a:pt x="420" y="8"/>
                        </a:lnTo>
                        <a:lnTo>
                          <a:pt x="400" y="2"/>
                        </a:lnTo>
                        <a:lnTo>
                          <a:pt x="381" y="0"/>
                        </a:lnTo>
                        <a:lnTo>
                          <a:pt x="361" y="2"/>
                        </a:lnTo>
                        <a:lnTo>
                          <a:pt x="342" y="8"/>
                        </a:lnTo>
                        <a:lnTo>
                          <a:pt x="323" y="19"/>
                        </a:lnTo>
                        <a:lnTo>
                          <a:pt x="305" y="34"/>
                        </a:lnTo>
                        <a:lnTo>
                          <a:pt x="286" y="52"/>
                        </a:lnTo>
                        <a:lnTo>
                          <a:pt x="267" y="76"/>
                        </a:lnTo>
                        <a:lnTo>
                          <a:pt x="250" y="103"/>
                        </a:lnTo>
                        <a:lnTo>
                          <a:pt x="232" y="133"/>
                        </a:lnTo>
                        <a:lnTo>
                          <a:pt x="216" y="167"/>
                        </a:lnTo>
                        <a:lnTo>
                          <a:pt x="200" y="204"/>
                        </a:lnTo>
                        <a:lnTo>
                          <a:pt x="184" y="245"/>
                        </a:lnTo>
                        <a:lnTo>
                          <a:pt x="169" y="290"/>
                        </a:lnTo>
                        <a:lnTo>
                          <a:pt x="153" y="336"/>
                        </a:lnTo>
                        <a:lnTo>
                          <a:pt x="139" y="387"/>
                        </a:lnTo>
                        <a:lnTo>
                          <a:pt x="125" y="440"/>
                        </a:lnTo>
                        <a:lnTo>
                          <a:pt x="112" y="496"/>
                        </a:lnTo>
                        <a:lnTo>
                          <a:pt x="100" y="555"/>
                        </a:lnTo>
                        <a:lnTo>
                          <a:pt x="87" y="617"/>
                        </a:lnTo>
                        <a:lnTo>
                          <a:pt x="76" y="681"/>
                        </a:lnTo>
                        <a:lnTo>
                          <a:pt x="66" y="747"/>
                        </a:lnTo>
                        <a:lnTo>
                          <a:pt x="55" y="816"/>
                        </a:lnTo>
                        <a:lnTo>
                          <a:pt x="46" y="886"/>
                        </a:lnTo>
                        <a:lnTo>
                          <a:pt x="38" y="959"/>
                        </a:lnTo>
                        <a:lnTo>
                          <a:pt x="31" y="1035"/>
                        </a:lnTo>
                        <a:lnTo>
                          <a:pt x="23" y="1111"/>
                        </a:lnTo>
                        <a:lnTo>
                          <a:pt x="17" y="1189"/>
                        </a:lnTo>
                        <a:lnTo>
                          <a:pt x="12" y="1270"/>
                        </a:lnTo>
                        <a:lnTo>
                          <a:pt x="8" y="1351"/>
                        </a:lnTo>
                        <a:lnTo>
                          <a:pt x="5" y="1435"/>
                        </a:lnTo>
                        <a:lnTo>
                          <a:pt x="2" y="1519"/>
                        </a:lnTo>
                        <a:lnTo>
                          <a:pt x="1" y="1605"/>
                        </a:lnTo>
                        <a:lnTo>
                          <a:pt x="0" y="1692"/>
                        </a:lnTo>
                        <a:lnTo>
                          <a:pt x="1" y="1779"/>
                        </a:lnTo>
                        <a:lnTo>
                          <a:pt x="2" y="1865"/>
                        </a:lnTo>
                        <a:lnTo>
                          <a:pt x="5" y="1950"/>
                        </a:lnTo>
                        <a:lnTo>
                          <a:pt x="8" y="2032"/>
                        </a:lnTo>
                        <a:lnTo>
                          <a:pt x="12" y="2115"/>
                        </a:lnTo>
                        <a:lnTo>
                          <a:pt x="17" y="2194"/>
                        </a:lnTo>
                        <a:lnTo>
                          <a:pt x="23" y="2273"/>
                        </a:lnTo>
                        <a:lnTo>
                          <a:pt x="31" y="2350"/>
                        </a:lnTo>
                        <a:lnTo>
                          <a:pt x="38" y="2425"/>
                        </a:lnTo>
                        <a:lnTo>
                          <a:pt x="46" y="2497"/>
                        </a:lnTo>
                        <a:lnTo>
                          <a:pt x="55" y="2569"/>
                        </a:lnTo>
                        <a:lnTo>
                          <a:pt x="66" y="2638"/>
                        </a:lnTo>
                        <a:lnTo>
                          <a:pt x="76" y="2704"/>
                        </a:lnTo>
                        <a:lnTo>
                          <a:pt x="87" y="2768"/>
                        </a:lnTo>
                        <a:lnTo>
                          <a:pt x="100" y="2829"/>
                        </a:lnTo>
                        <a:lnTo>
                          <a:pt x="112" y="2887"/>
                        </a:lnTo>
                        <a:lnTo>
                          <a:pt x="125" y="2944"/>
                        </a:lnTo>
                        <a:lnTo>
                          <a:pt x="139" y="2997"/>
                        </a:lnTo>
                        <a:lnTo>
                          <a:pt x="153" y="3047"/>
                        </a:lnTo>
                        <a:lnTo>
                          <a:pt x="169" y="3095"/>
                        </a:lnTo>
                        <a:lnTo>
                          <a:pt x="184" y="3139"/>
                        </a:lnTo>
                        <a:lnTo>
                          <a:pt x="200" y="3179"/>
                        </a:lnTo>
                        <a:lnTo>
                          <a:pt x="216" y="3218"/>
                        </a:lnTo>
                        <a:lnTo>
                          <a:pt x="232" y="3252"/>
                        </a:lnTo>
                        <a:lnTo>
                          <a:pt x="250" y="3281"/>
                        </a:lnTo>
                        <a:lnTo>
                          <a:pt x="267" y="3308"/>
                        </a:lnTo>
                        <a:lnTo>
                          <a:pt x="286" y="3331"/>
                        </a:lnTo>
                        <a:lnTo>
                          <a:pt x="305" y="3350"/>
                        </a:lnTo>
                        <a:lnTo>
                          <a:pt x="323" y="3365"/>
                        </a:lnTo>
                        <a:lnTo>
                          <a:pt x="342" y="3375"/>
                        </a:lnTo>
                        <a:lnTo>
                          <a:pt x="361" y="3383"/>
                        </a:lnTo>
                        <a:lnTo>
                          <a:pt x="381" y="3385"/>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92" name="Freeform 621"/>
                  <p:cNvSpPr>
                    <a:spLocks/>
                  </p:cNvSpPr>
                  <p:nvPr/>
                </p:nvSpPr>
                <p:spPr bwMode="auto">
                  <a:xfrm>
                    <a:off x="5200" y="1208"/>
                    <a:ext cx="47" cy="110"/>
                  </a:xfrm>
                  <a:custGeom>
                    <a:avLst/>
                    <a:gdLst>
                      <a:gd name="T0" fmla="*/ 0 w 978"/>
                      <a:gd name="T1" fmla="*/ 0 h 2307"/>
                      <a:gd name="T2" fmla="*/ 0 w 978"/>
                      <a:gd name="T3" fmla="*/ 0 h 2307"/>
                      <a:gd name="T4" fmla="*/ 0 w 978"/>
                      <a:gd name="T5" fmla="*/ 0 h 2307"/>
                      <a:gd name="T6" fmla="*/ 0 w 978"/>
                      <a:gd name="T7" fmla="*/ 0 h 2307"/>
                      <a:gd name="T8" fmla="*/ 0 w 978"/>
                      <a:gd name="T9" fmla="*/ 0 h 2307"/>
                      <a:gd name="T10" fmla="*/ 0 w 978"/>
                      <a:gd name="T11" fmla="*/ 0 h 2307"/>
                      <a:gd name="T12" fmla="*/ 0 w 978"/>
                      <a:gd name="T13" fmla="*/ 0 h 2307"/>
                      <a:gd name="T14" fmla="*/ 0 w 978"/>
                      <a:gd name="T15" fmla="*/ 0 h 2307"/>
                      <a:gd name="T16" fmla="*/ 0 w 978"/>
                      <a:gd name="T17" fmla="*/ 0 h 2307"/>
                      <a:gd name="T18" fmla="*/ 0 w 978"/>
                      <a:gd name="T19" fmla="*/ 0 h 2307"/>
                      <a:gd name="T20" fmla="*/ 0 w 978"/>
                      <a:gd name="T21" fmla="*/ 0 h 2307"/>
                      <a:gd name="T22" fmla="*/ 0 w 978"/>
                      <a:gd name="T23" fmla="*/ 0 h 2307"/>
                      <a:gd name="T24" fmla="*/ 0 w 978"/>
                      <a:gd name="T25" fmla="*/ 0 h 2307"/>
                      <a:gd name="T26" fmla="*/ 0 w 978"/>
                      <a:gd name="T27" fmla="*/ 0 h 2307"/>
                      <a:gd name="T28" fmla="*/ 0 w 978"/>
                      <a:gd name="T29" fmla="*/ 0 h 23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8"/>
                      <a:gd name="T46" fmla="*/ 0 h 2307"/>
                      <a:gd name="T47" fmla="*/ 978 w 978"/>
                      <a:gd name="T48" fmla="*/ 2307 h 23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8" h="2307">
                        <a:moveTo>
                          <a:pt x="489" y="2307"/>
                        </a:moveTo>
                        <a:lnTo>
                          <a:pt x="685" y="2078"/>
                        </a:lnTo>
                        <a:lnTo>
                          <a:pt x="881" y="1850"/>
                        </a:lnTo>
                        <a:lnTo>
                          <a:pt x="929" y="1336"/>
                        </a:lnTo>
                        <a:lnTo>
                          <a:pt x="978" y="823"/>
                        </a:lnTo>
                        <a:lnTo>
                          <a:pt x="843" y="411"/>
                        </a:lnTo>
                        <a:lnTo>
                          <a:pt x="707" y="0"/>
                        </a:lnTo>
                        <a:lnTo>
                          <a:pt x="489" y="0"/>
                        </a:lnTo>
                        <a:lnTo>
                          <a:pt x="271" y="0"/>
                        </a:lnTo>
                        <a:lnTo>
                          <a:pt x="136" y="411"/>
                        </a:lnTo>
                        <a:lnTo>
                          <a:pt x="0" y="823"/>
                        </a:lnTo>
                        <a:lnTo>
                          <a:pt x="48" y="1336"/>
                        </a:lnTo>
                        <a:lnTo>
                          <a:pt x="96" y="1850"/>
                        </a:lnTo>
                        <a:lnTo>
                          <a:pt x="292" y="2078"/>
                        </a:lnTo>
                        <a:lnTo>
                          <a:pt x="489" y="23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3" name="Freeform 622"/>
                  <p:cNvSpPr>
                    <a:spLocks/>
                  </p:cNvSpPr>
                  <p:nvPr/>
                </p:nvSpPr>
                <p:spPr bwMode="auto">
                  <a:xfrm>
                    <a:off x="5200" y="1208"/>
                    <a:ext cx="47" cy="110"/>
                  </a:xfrm>
                  <a:custGeom>
                    <a:avLst/>
                    <a:gdLst>
                      <a:gd name="T0" fmla="*/ 0 w 978"/>
                      <a:gd name="T1" fmla="*/ 0 h 2307"/>
                      <a:gd name="T2" fmla="*/ 0 w 978"/>
                      <a:gd name="T3" fmla="*/ 0 h 2307"/>
                      <a:gd name="T4" fmla="*/ 0 w 978"/>
                      <a:gd name="T5" fmla="*/ 0 h 2307"/>
                      <a:gd name="T6" fmla="*/ 0 w 978"/>
                      <a:gd name="T7" fmla="*/ 0 h 2307"/>
                      <a:gd name="T8" fmla="*/ 0 w 978"/>
                      <a:gd name="T9" fmla="*/ 0 h 2307"/>
                      <a:gd name="T10" fmla="*/ 0 w 978"/>
                      <a:gd name="T11" fmla="*/ 0 h 2307"/>
                      <a:gd name="T12" fmla="*/ 0 w 978"/>
                      <a:gd name="T13" fmla="*/ 0 h 2307"/>
                      <a:gd name="T14" fmla="*/ 0 w 978"/>
                      <a:gd name="T15" fmla="*/ 0 h 2307"/>
                      <a:gd name="T16" fmla="*/ 0 w 978"/>
                      <a:gd name="T17" fmla="*/ 0 h 2307"/>
                      <a:gd name="T18" fmla="*/ 0 w 978"/>
                      <a:gd name="T19" fmla="*/ 0 h 2307"/>
                      <a:gd name="T20" fmla="*/ 0 w 978"/>
                      <a:gd name="T21" fmla="*/ 0 h 2307"/>
                      <a:gd name="T22" fmla="*/ 0 w 978"/>
                      <a:gd name="T23" fmla="*/ 0 h 2307"/>
                      <a:gd name="T24" fmla="*/ 0 w 978"/>
                      <a:gd name="T25" fmla="*/ 0 h 2307"/>
                      <a:gd name="T26" fmla="*/ 0 w 978"/>
                      <a:gd name="T27" fmla="*/ 0 h 2307"/>
                      <a:gd name="T28" fmla="*/ 0 w 978"/>
                      <a:gd name="T29" fmla="*/ 0 h 23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8"/>
                      <a:gd name="T46" fmla="*/ 0 h 2307"/>
                      <a:gd name="T47" fmla="*/ 978 w 978"/>
                      <a:gd name="T48" fmla="*/ 2307 h 23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8" h="2307">
                        <a:moveTo>
                          <a:pt x="489" y="2307"/>
                        </a:moveTo>
                        <a:lnTo>
                          <a:pt x="685" y="2078"/>
                        </a:lnTo>
                        <a:lnTo>
                          <a:pt x="881" y="1850"/>
                        </a:lnTo>
                        <a:lnTo>
                          <a:pt x="929" y="1336"/>
                        </a:lnTo>
                        <a:lnTo>
                          <a:pt x="978" y="823"/>
                        </a:lnTo>
                        <a:lnTo>
                          <a:pt x="843" y="411"/>
                        </a:lnTo>
                        <a:lnTo>
                          <a:pt x="707" y="0"/>
                        </a:lnTo>
                        <a:lnTo>
                          <a:pt x="489" y="0"/>
                        </a:lnTo>
                        <a:lnTo>
                          <a:pt x="271" y="0"/>
                        </a:lnTo>
                        <a:lnTo>
                          <a:pt x="136" y="411"/>
                        </a:lnTo>
                        <a:lnTo>
                          <a:pt x="0" y="823"/>
                        </a:lnTo>
                        <a:lnTo>
                          <a:pt x="48" y="1336"/>
                        </a:lnTo>
                        <a:lnTo>
                          <a:pt x="96" y="1850"/>
                        </a:lnTo>
                        <a:lnTo>
                          <a:pt x="292" y="2078"/>
                        </a:lnTo>
                        <a:lnTo>
                          <a:pt x="489" y="2307"/>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94" name="Rectangle 623"/>
                  <p:cNvSpPr>
                    <a:spLocks noChangeArrowheads="1"/>
                  </p:cNvSpPr>
                  <p:nvPr/>
                </p:nvSpPr>
                <p:spPr bwMode="auto">
                  <a:xfrm>
                    <a:off x="5200" y="1302"/>
                    <a:ext cx="47"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95" name="Rectangle 624"/>
                  <p:cNvSpPr>
                    <a:spLocks noChangeArrowheads="1"/>
                  </p:cNvSpPr>
                  <p:nvPr/>
                </p:nvSpPr>
                <p:spPr bwMode="auto">
                  <a:xfrm>
                    <a:off x="5200" y="1302"/>
                    <a:ext cx="47" cy="180"/>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96" name="Rectangle 625"/>
                  <p:cNvSpPr>
                    <a:spLocks noChangeArrowheads="1"/>
                  </p:cNvSpPr>
                  <p:nvPr/>
                </p:nvSpPr>
                <p:spPr bwMode="auto">
                  <a:xfrm>
                    <a:off x="5200" y="1247"/>
                    <a:ext cx="4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97" name="Rectangle 626"/>
                  <p:cNvSpPr>
                    <a:spLocks noChangeArrowheads="1"/>
                  </p:cNvSpPr>
                  <p:nvPr/>
                </p:nvSpPr>
                <p:spPr bwMode="auto">
                  <a:xfrm>
                    <a:off x="5200" y="1247"/>
                    <a:ext cx="47" cy="5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98" name="Rectangle 627"/>
                  <p:cNvSpPr>
                    <a:spLocks noChangeArrowheads="1"/>
                  </p:cNvSpPr>
                  <p:nvPr/>
                </p:nvSpPr>
                <p:spPr bwMode="auto">
                  <a:xfrm>
                    <a:off x="5201" y="1594"/>
                    <a:ext cx="4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99" name="Rectangle 628"/>
                  <p:cNvSpPr>
                    <a:spLocks noChangeArrowheads="1"/>
                  </p:cNvSpPr>
                  <p:nvPr/>
                </p:nvSpPr>
                <p:spPr bwMode="auto">
                  <a:xfrm>
                    <a:off x="5201" y="1594"/>
                    <a:ext cx="46" cy="9"/>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000" name="Rectangle 629"/>
                  <p:cNvSpPr>
                    <a:spLocks noChangeArrowheads="1"/>
                  </p:cNvSpPr>
                  <p:nvPr/>
                </p:nvSpPr>
                <p:spPr bwMode="auto">
                  <a:xfrm>
                    <a:off x="5200" y="1482"/>
                    <a:ext cx="47"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01" name="Rectangle 630"/>
                  <p:cNvSpPr>
                    <a:spLocks noChangeArrowheads="1"/>
                  </p:cNvSpPr>
                  <p:nvPr/>
                </p:nvSpPr>
                <p:spPr bwMode="auto">
                  <a:xfrm>
                    <a:off x="5200" y="1482"/>
                    <a:ext cx="47" cy="112"/>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002" name="Rectangle 631"/>
                  <p:cNvSpPr>
                    <a:spLocks noChangeArrowheads="1"/>
                  </p:cNvSpPr>
                  <p:nvPr/>
                </p:nvSpPr>
                <p:spPr bwMode="auto">
                  <a:xfrm>
                    <a:off x="5127" y="1217"/>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03" name="Rectangle 632"/>
                  <p:cNvSpPr>
                    <a:spLocks noChangeArrowheads="1"/>
                  </p:cNvSpPr>
                  <p:nvPr/>
                </p:nvSpPr>
                <p:spPr bwMode="auto">
                  <a:xfrm>
                    <a:off x="5127" y="1217"/>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004" name="Rectangle 633"/>
                  <p:cNvSpPr>
                    <a:spLocks noChangeArrowheads="1"/>
                  </p:cNvSpPr>
                  <p:nvPr/>
                </p:nvSpPr>
                <p:spPr bwMode="auto">
                  <a:xfrm>
                    <a:off x="5127" y="1221"/>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05" name="Rectangle 634"/>
                  <p:cNvSpPr>
                    <a:spLocks noChangeArrowheads="1"/>
                  </p:cNvSpPr>
                  <p:nvPr/>
                </p:nvSpPr>
                <p:spPr bwMode="auto">
                  <a:xfrm>
                    <a:off x="5127" y="1221"/>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006" name="Rectangle 635"/>
                  <p:cNvSpPr>
                    <a:spLocks noChangeArrowheads="1"/>
                  </p:cNvSpPr>
                  <p:nvPr/>
                </p:nvSpPr>
                <p:spPr bwMode="auto">
                  <a:xfrm>
                    <a:off x="5127" y="1230"/>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07" name="Rectangle 636"/>
                  <p:cNvSpPr>
                    <a:spLocks noChangeArrowheads="1"/>
                  </p:cNvSpPr>
                  <p:nvPr/>
                </p:nvSpPr>
                <p:spPr bwMode="auto">
                  <a:xfrm>
                    <a:off x="5127" y="1230"/>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008" name="Rectangle 637"/>
                  <p:cNvSpPr>
                    <a:spLocks noChangeArrowheads="1"/>
                  </p:cNvSpPr>
                  <p:nvPr/>
                </p:nvSpPr>
                <p:spPr bwMode="auto">
                  <a:xfrm>
                    <a:off x="5127" y="1226"/>
                    <a:ext cx="21" cy="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09" name="Rectangle 638"/>
                  <p:cNvSpPr>
                    <a:spLocks noChangeArrowheads="1"/>
                  </p:cNvSpPr>
                  <p:nvPr/>
                </p:nvSpPr>
                <p:spPr bwMode="auto">
                  <a:xfrm>
                    <a:off x="5127" y="1226"/>
                    <a:ext cx="21" cy="4"/>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010" name="Rectangle 639"/>
                  <p:cNvSpPr>
                    <a:spLocks noChangeArrowheads="1"/>
                  </p:cNvSpPr>
                  <p:nvPr/>
                </p:nvSpPr>
                <p:spPr bwMode="auto">
                  <a:xfrm>
                    <a:off x="5200" y="1217"/>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11" name="Rectangle 640"/>
                  <p:cNvSpPr>
                    <a:spLocks noChangeArrowheads="1"/>
                  </p:cNvSpPr>
                  <p:nvPr/>
                </p:nvSpPr>
                <p:spPr bwMode="auto">
                  <a:xfrm>
                    <a:off x="5200" y="1217"/>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012" name="Rectangle 641"/>
                  <p:cNvSpPr>
                    <a:spLocks noChangeArrowheads="1"/>
                  </p:cNvSpPr>
                  <p:nvPr/>
                </p:nvSpPr>
                <p:spPr bwMode="auto">
                  <a:xfrm>
                    <a:off x="5200" y="1230"/>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13" name="Rectangle 642"/>
                  <p:cNvSpPr>
                    <a:spLocks noChangeArrowheads="1"/>
                  </p:cNvSpPr>
                  <p:nvPr/>
                </p:nvSpPr>
                <p:spPr bwMode="auto">
                  <a:xfrm>
                    <a:off x="5200" y="1230"/>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014" name="Rectangle 643"/>
                  <p:cNvSpPr>
                    <a:spLocks noChangeArrowheads="1"/>
                  </p:cNvSpPr>
                  <p:nvPr/>
                </p:nvSpPr>
                <p:spPr bwMode="auto">
                  <a:xfrm>
                    <a:off x="5200" y="1226"/>
                    <a:ext cx="21" cy="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15" name="Rectangle 644"/>
                  <p:cNvSpPr>
                    <a:spLocks noChangeArrowheads="1"/>
                  </p:cNvSpPr>
                  <p:nvPr/>
                </p:nvSpPr>
                <p:spPr bwMode="auto">
                  <a:xfrm>
                    <a:off x="5200" y="1226"/>
                    <a:ext cx="21" cy="4"/>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016" name="Rectangle 645"/>
                  <p:cNvSpPr>
                    <a:spLocks noChangeArrowheads="1"/>
                  </p:cNvSpPr>
                  <p:nvPr/>
                </p:nvSpPr>
                <p:spPr bwMode="auto">
                  <a:xfrm>
                    <a:off x="5200" y="1221"/>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17" name="Rectangle 646"/>
                  <p:cNvSpPr>
                    <a:spLocks noChangeArrowheads="1"/>
                  </p:cNvSpPr>
                  <p:nvPr/>
                </p:nvSpPr>
                <p:spPr bwMode="auto">
                  <a:xfrm>
                    <a:off x="5200" y="1221"/>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8947" name="Group 647"/>
              <p:cNvGrpSpPr>
                <a:grpSpLocks/>
              </p:cNvGrpSpPr>
              <p:nvPr/>
            </p:nvGrpSpPr>
            <p:grpSpPr bwMode="auto">
              <a:xfrm>
                <a:off x="2736" y="1632"/>
                <a:ext cx="576" cy="480"/>
                <a:chOff x="1594" y="2600"/>
                <a:chExt cx="339" cy="286"/>
              </a:xfrm>
            </p:grpSpPr>
            <p:pic>
              <p:nvPicPr>
                <p:cNvPr id="38949" name="Picture 6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4" y="2600"/>
                  <a:ext cx="33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38950" name="Freeform 649"/>
                <p:cNvSpPr>
                  <a:spLocks/>
                </p:cNvSpPr>
                <p:nvPr/>
              </p:nvSpPr>
              <p:spPr bwMode="auto">
                <a:xfrm>
                  <a:off x="1594" y="2600"/>
                  <a:ext cx="339" cy="286"/>
                </a:xfrm>
                <a:custGeom>
                  <a:avLst/>
                  <a:gdLst>
                    <a:gd name="T0" fmla="*/ 41 w 339"/>
                    <a:gd name="T1" fmla="*/ 41 h 286"/>
                    <a:gd name="T2" fmla="*/ 118 w 339"/>
                    <a:gd name="T3" fmla="*/ 125 h 286"/>
                    <a:gd name="T4" fmla="*/ 124 w 339"/>
                    <a:gd name="T5" fmla="*/ 119 h 286"/>
                    <a:gd name="T6" fmla="*/ 125 w 339"/>
                    <a:gd name="T7" fmla="*/ 113 h 286"/>
                    <a:gd name="T8" fmla="*/ 129 w 339"/>
                    <a:gd name="T9" fmla="*/ 107 h 286"/>
                    <a:gd name="T10" fmla="*/ 130 w 339"/>
                    <a:gd name="T11" fmla="*/ 96 h 286"/>
                    <a:gd name="T12" fmla="*/ 150 w 339"/>
                    <a:gd name="T13" fmla="*/ 85 h 286"/>
                    <a:gd name="T14" fmla="*/ 157 w 339"/>
                    <a:gd name="T15" fmla="*/ 80 h 286"/>
                    <a:gd name="T16" fmla="*/ 155 w 339"/>
                    <a:gd name="T17" fmla="*/ 77 h 286"/>
                    <a:gd name="T18" fmla="*/ 158 w 339"/>
                    <a:gd name="T19" fmla="*/ 76 h 286"/>
                    <a:gd name="T20" fmla="*/ 161 w 339"/>
                    <a:gd name="T21" fmla="*/ 74 h 286"/>
                    <a:gd name="T22" fmla="*/ 163 w 339"/>
                    <a:gd name="T23" fmla="*/ 70 h 286"/>
                    <a:gd name="T24" fmla="*/ 167 w 339"/>
                    <a:gd name="T25" fmla="*/ 74 h 286"/>
                    <a:gd name="T26" fmla="*/ 168 w 339"/>
                    <a:gd name="T27" fmla="*/ 73 h 286"/>
                    <a:gd name="T28" fmla="*/ 180 w 339"/>
                    <a:gd name="T29" fmla="*/ 76 h 286"/>
                    <a:gd name="T30" fmla="*/ 182 w 339"/>
                    <a:gd name="T31" fmla="*/ 73 h 286"/>
                    <a:gd name="T32" fmla="*/ 185 w 339"/>
                    <a:gd name="T33" fmla="*/ 76 h 286"/>
                    <a:gd name="T34" fmla="*/ 191 w 339"/>
                    <a:gd name="T35" fmla="*/ 80 h 286"/>
                    <a:gd name="T36" fmla="*/ 221 w 339"/>
                    <a:gd name="T37" fmla="*/ 101 h 286"/>
                    <a:gd name="T38" fmla="*/ 223 w 339"/>
                    <a:gd name="T39" fmla="*/ 147 h 286"/>
                    <a:gd name="T40" fmla="*/ 294 w 339"/>
                    <a:gd name="T41" fmla="*/ 70 h 286"/>
                    <a:gd name="T42" fmla="*/ 225 w 339"/>
                    <a:gd name="T43" fmla="*/ 248 h 286"/>
                    <a:gd name="T44" fmla="*/ 223 w 339"/>
                    <a:gd name="T45" fmla="*/ 210 h 286"/>
                    <a:gd name="T46" fmla="*/ 218 w 339"/>
                    <a:gd name="T47" fmla="*/ 216 h 286"/>
                    <a:gd name="T48" fmla="*/ 212 w 339"/>
                    <a:gd name="T49" fmla="*/ 219 h 286"/>
                    <a:gd name="T50" fmla="*/ 206 w 339"/>
                    <a:gd name="T51" fmla="*/ 220 h 286"/>
                    <a:gd name="T52" fmla="*/ 194 w 339"/>
                    <a:gd name="T53" fmla="*/ 214 h 286"/>
                    <a:gd name="T54" fmla="*/ 192 w 339"/>
                    <a:gd name="T55" fmla="*/ 215 h 286"/>
                    <a:gd name="T56" fmla="*/ 191 w 339"/>
                    <a:gd name="T57" fmla="*/ 218 h 286"/>
                    <a:gd name="T58" fmla="*/ 188 w 339"/>
                    <a:gd name="T59" fmla="*/ 219 h 286"/>
                    <a:gd name="T60" fmla="*/ 185 w 339"/>
                    <a:gd name="T61" fmla="*/ 224 h 286"/>
                    <a:gd name="T62" fmla="*/ 182 w 339"/>
                    <a:gd name="T63" fmla="*/ 219 h 286"/>
                    <a:gd name="T64" fmla="*/ 178 w 339"/>
                    <a:gd name="T65" fmla="*/ 221 h 286"/>
                    <a:gd name="T66" fmla="*/ 171 w 339"/>
                    <a:gd name="T67" fmla="*/ 218 h 286"/>
                    <a:gd name="T68" fmla="*/ 169 w 339"/>
                    <a:gd name="T69" fmla="*/ 220 h 286"/>
                    <a:gd name="T70" fmla="*/ 164 w 339"/>
                    <a:gd name="T71" fmla="*/ 219 h 286"/>
                    <a:gd name="T72" fmla="*/ 161 w 339"/>
                    <a:gd name="T73" fmla="*/ 224 h 286"/>
                    <a:gd name="T74" fmla="*/ 160 w 339"/>
                    <a:gd name="T75" fmla="*/ 219 h 286"/>
                    <a:gd name="T76" fmla="*/ 156 w 339"/>
                    <a:gd name="T77" fmla="*/ 221 h 286"/>
                    <a:gd name="T78" fmla="*/ 147 w 339"/>
                    <a:gd name="T79" fmla="*/ 219 h 286"/>
                    <a:gd name="T80" fmla="*/ 137 w 339"/>
                    <a:gd name="T81" fmla="*/ 213 h 286"/>
                    <a:gd name="T82" fmla="*/ 130 w 339"/>
                    <a:gd name="T83" fmla="*/ 205 h 286"/>
                    <a:gd name="T84" fmla="*/ 122 w 339"/>
                    <a:gd name="T85" fmla="*/ 197 h 286"/>
                    <a:gd name="T86" fmla="*/ 118 w 339"/>
                    <a:gd name="T87" fmla="*/ 192 h 286"/>
                    <a:gd name="T88" fmla="*/ 116 w 339"/>
                    <a:gd name="T89" fmla="*/ 188 h 286"/>
                    <a:gd name="T90" fmla="*/ 44 w 339"/>
                    <a:gd name="T91" fmla="*/ 239 h 286"/>
                    <a:gd name="T92" fmla="*/ 338 w 339"/>
                    <a:gd name="T93" fmla="*/ 285 h 286"/>
                    <a:gd name="T94" fmla="*/ 0 w 339"/>
                    <a:gd name="T95" fmla="*/ 0 h 286"/>
                    <a:gd name="T96" fmla="*/ 38 w 339"/>
                    <a:gd name="T97" fmla="*/ 285 h 286"/>
                    <a:gd name="T98" fmla="*/ 29 w 339"/>
                    <a:gd name="T99" fmla="*/ 238 h 2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9"/>
                    <a:gd name="T151" fmla="*/ 0 h 286"/>
                    <a:gd name="T152" fmla="*/ 339 w 339"/>
                    <a:gd name="T153" fmla="*/ 286 h 2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9" h="286">
                      <a:moveTo>
                        <a:pt x="29" y="238"/>
                      </a:moveTo>
                      <a:lnTo>
                        <a:pt x="41" y="41"/>
                      </a:lnTo>
                      <a:lnTo>
                        <a:pt x="120" y="48"/>
                      </a:lnTo>
                      <a:lnTo>
                        <a:pt x="118" y="125"/>
                      </a:lnTo>
                      <a:lnTo>
                        <a:pt x="120" y="125"/>
                      </a:lnTo>
                      <a:lnTo>
                        <a:pt x="124" y="119"/>
                      </a:lnTo>
                      <a:lnTo>
                        <a:pt x="125" y="116"/>
                      </a:lnTo>
                      <a:lnTo>
                        <a:pt x="125" y="113"/>
                      </a:lnTo>
                      <a:lnTo>
                        <a:pt x="125" y="110"/>
                      </a:lnTo>
                      <a:lnTo>
                        <a:pt x="129" y="107"/>
                      </a:lnTo>
                      <a:lnTo>
                        <a:pt x="130" y="102"/>
                      </a:lnTo>
                      <a:lnTo>
                        <a:pt x="130" y="96"/>
                      </a:lnTo>
                      <a:lnTo>
                        <a:pt x="143" y="85"/>
                      </a:lnTo>
                      <a:lnTo>
                        <a:pt x="150" y="85"/>
                      </a:lnTo>
                      <a:lnTo>
                        <a:pt x="154" y="82"/>
                      </a:lnTo>
                      <a:lnTo>
                        <a:pt x="157" y="80"/>
                      </a:lnTo>
                      <a:lnTo>
                        <a:pt x="158" y="77"/>
                      </a:lnTo>
                      <a:lnTo>
                        <a:pt x="155" y="77"/>
                      </a:lnTo>
                      <a:lnTo>
                        <a:pt x="155" y="76"/>
                      </a:lnTo>
                      <a:lnTo>
                        <a:pt x="158" y="76"/>
                      </a:lnTo>
                      <a:lnTo>
                        <a:pt x="158" y="75"/>
                      </a:lnTo>
                      <a:lnTo>
                        <a:pt x="161" y="74"/>
                      </a:lnTo>
                      <a:lnTo>
                        <a:pt x="161" y="70"/>
                      </a:lnTo>
                      <a:lnTo>
                        <a:pt x="163" y="70"/>
                      </a:lnTo>
                      <a:lnTo>
                        <a:pt x="164" y="74"/>
                      </a:lnTo>
                      <a:lnTo>
                        <a:pt x="167" y="74"/>
                      </a:lnTo>
                      <a:lnTo>
                        <a:pt x="167" y="71"/>
                      </a:lnTo>
                      <a:lnTo>
                        <a:pt x="168" y="73"/>
                      </a:lnTo>
                      <a:lnTo>
                        <a:pt x="168" y="74"/>
                      </a:lnTo>
                      <a:lnTo>
                        <a:pt x="180" y="76"/>
                      </a:lnTo>
                      <a:lnTo>
                        <a:pt x="181" y="71"/>
                      </a:lnTo>
                      <a:lnTo>
                        <a:pt x="182" y="73"/>
                      </a:lnTo>
                      <a:lnTo>
                        <a:pt x="183" y="76"/>
                      </a:lnTo>
                      <a:lnTo>
                        <a:pt x="185" y="76"/>
                      </a:lnTo>
                      <a:lnTo>
                        <a:pt x="185" y="79"/>
                      </a:lnTo>
                      <a:lnTo>
                        <a:pt x="191" y="80"/>
                      </a:lnTo>
                      <a:lnTo>
                        <a:pt x="202" y="80"/>
                      </a:lnTo>
                      <a:lnTo>
                        <a:pt x="221" y="101"/>
                      </a:lnTo>
                      <a:lnTo>
                        <a:pt x="220" y="148"/>
                      </a:lnTo>
                      <a:lnTo>
                        <a:pt x="223" y="147"/>
                      </a:lnTo>
                      <a:lnTo>
                        <a:pt x="223" y="59"/>
                      </a:lnTo>
                      <a:lnTo>
                        <a:pt x="294" y="70"/>
                      </a:lnTo>
                      <a:lnTo>
                        <a:pt x="300" y="255"/>
                      </a:lnTo>
                      <a:lnTo>
                        <a:pt x="225" y="248"/>
                      </a:lnTo>
                      <a:lnTo>
                        <a:pt x="225" y="208"/>
                      </a:lnTo>
                      <a:lnTo>
                        <a:pt x="223" y="210"/>
                      </a:lnTo>
                      <a:lnTo>
                        <a:pt x="221" y="213"/>
                      </a:lnTo>
                      <a:lnTo>
                        <a:pt x="218" y="216"/>
                      </a:lnTo>
                      <a:lnTo>
                        <a:pt x="214" y="219"/>
                      </a:lnTo>
                      <a:lnTo>
                        <a:pt x="212" y="219"/>
                      </a:lnTo>
                      <a:lnTo>
                        <a:pt x="207" y="219"/>
                      </a:lnTo>
                      <a:lnTo>
                        <a:pt x="206" y="220"/>
                      </a:lnTo>
                      <a:lnTo>
                        <a:pt x="204" y="220"/>
                      </a:lnTo>
                      <a:lnTo>
                        <a:pt x="194" y="214"/>
                      </a:lnTo>
                      <a:lnTo>
                        <a:pt x="192" y="215"/>
                      </a:lnTo>
                      <a:lnTo>
                        <a:pt x="192" y="216"/>
                      </a:lnTo>
                      <a:lnTo>
                        <a:pt x="191" y="218"/>
                      </a:lnTo>
                      <a:lnTo>
                        <a:pt x="190" y="219"/>
                      </a:lnTo>
                      <a:lnTo>
                        <a:pt x="188" y="219"/>
                      </a:lnTo>
                      <a:lnTo>
                        <a:pt x="187" y="219"/>
                      </a:lnTo>
                      <a:lnTo>
                        <a:pt x="185" y="224"/>
                      </a:lnTo>
                      <a:lnTo>
                        <a:pt x="184" y="224"/>
                      </a:lnTo>
                      <a:lnTo>
                        <a:pt x="182" y="219"/>
                      </a:lnTo>
                      <a:lnTo>
                        <a:pt x="180" y="218"/>
                      </a:lnTo>
                      <a:lnTo>
                        <a:pt x="178" y="221"/>
                      </a:lnTo>
                      <a:lnTo>
                        <a:pt x="175" y="218"/>
                      </a:lnTo>
                      <a:lnTo>
                        <a:pt x="171" y="218"/>
                      </a:lnTo>
                      <a:lnTo>
                        <a:pt x="171" y="221"/>
                      </a:lnTo>
                      <a:lnTo>
                        <a:pt x="169" y="220"/>
                      </a:lnTo>
                      <a:lnTo>
                        <a:pt x="169" y="218"/>
                      </a:lnTo>
                      <a:lnTo>
                        <a:pt x="164" y="219"/>
                      </a:lnTo>
                      <a:lnTo>
                        <a:pt x="164" y="222"/>
                      </a:lnTo>
                      <a:lnTo>
                        <a:pt x="161" y="224"/>
                      </a:lnTo>
                      <a:lnTo>
                        <a:pt x="161" y="218"/>
                      </a:lnTo>
                      <a:lnTo>
                        <a:pt x="160" y="219"/>
                      </a:lnTo>
                      <a:lnTo>
                        <a:pt x="158" y="221"/>
                      </a:lnTo>
                      <a:lnTo>
                        <a:pt x="156" y="221"/>
                      </a:lnTo>
                      <a:lnTo>
                        <a:pt x="151" y="221"/>
                      </a:lnTo>
                      <a:lnTo>
                        <a:pt x="147" y="219"/>
                      </a:lnTo>
                      <a:lnTo>
                        <a:pt x="142" y="216"/>
                      </a:lnTo>
                      <a:lnTo>
                        <a:pt x="137" y="213"/>
                      </a:lnTo>
                      <a:lnTo>
                        <a:pt x="132" y="209"/>
                      </a:lnTo>
                      <a:lnTo>
                        <a:pt x="130" y="205"/>
                      </a:lnTo>
                      <a:lnTo>
                        <a:pt x="125" y="200"/>
                      </a:lnTo>
                      <a:lnTo>
                        <a:pt x="122" y="197"/>
                      </a:lnTo>
                      <a:lnTo>
                        <a:pt x="120" y="194"/>
                      </a:lnTo>
                      <a:lnTo>
                        <a:pt x="118" y="192"/>
                      </a:lnTo>
                      <a:lnTo>
                        <a:pt x="117" y="190"/>
                      </a:lnTo>
                      <a:lnTo>
                        <a:pt x="116" y="188"/>
                      </a:lnTo>
                      <a:lnTo>
                        <a:pt x="113" y="243"/>
                      </a:lnTo>
                      <a:lnTo>
                        <a:pt x="44" y="239"/>
                      </a:lnTo>
                      <a:lnTo>
                        <a:pt x="38" y="285"/>
                      </a:lnTo>
                      <a:lnTo>
                        <a:pt x="338" y="285"/>
                      </a:lnTo>
                      <a:lnTo>
                        <a:pt x="338" y="0"/>
                      </a:lnTo>
                      <a:lnTo>
                        <a:pt x="0" y="0"/>
                      </a:lnTo>
                      <a:lnTo>
                        <a:pt x="0" y="285"/>
                      </a:lnTo>
                      <a:lnTo>
                        <a:pt x="38" y="285"/>
                      </a:lnTo>
                      <a:lnTo>
                        <a:pt x="44" y="239"/>
                      </a:lnTo>
                      <a:lnTo>
                        <a:pt x="29" y="238"/>
                      </a:lnTo>
                    </a:path>
                  </a:pathLst>
                </a:custGeom>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grpSp>
          <p:graphicFrame>
            <p:nvGraphicFramePr>
              <p:cNvPr id="38948" name="Object 2"/>
              <p:cNvGraphicFramePr>
                <a:graphicFrameLocks noChangeAspect="1"/>
              </p:cNvGraphicFramePr>
              <p:nvPr/>
            </p:nvGraphicFramePr>
            <p:xfrm>
              <a:off x="2313" y="2111"/>
              <a:ext cx="892" cy="426"/>
            </p:xfrm>
            <a:graphic>
              <a:graphicData uri="http://schemas.openxmlformats.org/presentationml/2006/ole">
                <mc:AlternateContent xmlns:mc="http://schemas.openxmlformats.org/markup-compatibility/2006">
                  <mc:Choice xmlns:v="urn:schemas-microsoft-com:vml" Requires="v">
                    <p:oleObj spid="_x0000_s59454" name="MS Org Chart" r:id="rId5" imgW="1321496" imgH="652317" progId="OrgPlusWOPX.4">
                      <p:embed followColorScheme="full"/>
                    </p:oleObj>
                  </mc:Choice>
                  <mc:Fallback>
                    <p:oleObj name="MS Org Chart" r:id="rId5" imgW="1321496" imgH="652317" progId="OrgPlusWOPX.4">
                      <p:embed followColorScheme="full"/>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3" y="2111"/>
                            <a:ext cx="892"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15753543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938" name="Group 2"/>
          <p:cNvGrpSpPr>
            <a:grpSpLocks/>
          </p:cNvGrpSpPr>
          <p:nvPr/>
        </p:nvGrpSpPr>
        <p:grpSpPr bwMode="auto">
          <a:xfrm>
            <a:off x="2971800" y="1905000"/>
            <a:ext cx="2895600" cy="2971800"/>
            <a:chOff x="1291" y="816"/>
            <a:chExt cx="2933" cy="3077"/>
          </a:xfrm>
        </p:grpSpPr>
        <p:sp>
          <p:nvSpPr>
            <p:cNvPr id="40425" name="Freeform 3"/>
            <p:cNvSpPr>
              <a:spLocks/>
            </p:cNvSpPr>
            <p:nvPr/>
          </p:nvSpPr>
          <p:spPr bwMode="auto">
            <a:xfrm rot="610836">
              <a:off x="1376" y="816"/>
              <a:ext cx="880" cy="1445"/>
            </a:xfrm>
            <a:custGeom>
              <a:avLst/>
              <a:gdLst>
                <a:gd name="T0" fmla="*/ 0 w 880"/>
                <a:gd name="T1" fmla="*/ 1445 h 1445"/>
                <a:gd name="T2" fmla="*/ 0 w 880"/>
                <a:gd name="T3" fmla="*/ 1368 h 1445"/>
                <a:gd name="T4" fmla="*/ 0 w 880"/>
                <a:gd name="T5" fmla="*/ 1301 h 1445"/>
                <a:gd name="T6" fmla="*/ 0 w 880"/>
                <a:gd name="T7" fmla="*/ 1225 h 1445"/>
                <a:gd name="T8" fmla="*/ 0 w 880"/>
                <a:gd name="T9" fmla="*/ 1167 h 1445"/>
                <a:gd name="T10" fmla="*/ 10 w 880"/>
                <a:gd name="T11" fmla="*/ 1119 h 1445"/>
                <a:gd name="T12" fmla="*/ 10 w 880"/>
                <a:gd name="T13" fmla="*/ 1062 h 1445"/>
                <a:gd name="T14" fmla="*/ 20 w 880"/>
                <a:gd name="T15" fmla="*/ 1005 h 1445"/>
                <a:gd name="T16" fmla="*/ 29 w 880"/>
                <a:gd name="T17" fmla="*/ 976 h 1445"/>
                <a:gd name="T18" fmla="*/ 29 w 880"/>
                <a:gd name="T19" fmla="*/ 947 h 1445"/>
                <a:gd name="T20" fmla="*/ 39 w 880"/>
                <a:gd name="T21" fmla="*/ 918 h 1445"/>
                <a:gd name="T22" fmla="*/ 39 w 880"/>
                <a:gd name="T23" fmla="*/ 880 h 1445"/>
                <a:gd name="T24" fmla="*/ 48 w 880"/>
                <a:gd name="T25" fmla="*/ 851 h 1445"/>
                <a:gd name="T26" fmla="*/ 58 w 880"/>
                <a:gd name="T27" fmla="*/ 813 h 1445"/>
                <a:gd name="T28" fmla="*/ 67 w 880"/>
                <a:gd name="T29" fmla="*/ 784 h 1445"/>
                <a:gd name="T30" fmla="*/ 77 w 880"/>
                <a:gd name="T31" fmla="*/ 746 h 1445"/>
                <a:gd name="T32" fmla="*/ 96 w 880"/>
                <a:gd name="T33" fmla="*/ 717 h 1445"/>
                <a:gd name="T34" fmla="*/ 106 w 880"/>
                <a:gd name="T35" fmla="*/ 689 h 1445"/>
                <a:gd name="T36" fmla="*/ 125 w 880"/>
                <a:gd name="T37" fmla="*/ 660 h 1445"/>
                <a:gd name="T38" fmla="*/ 134 w 880"/>
                <a:gd name="T39" fmla="*/ 622 h 1445"/>
                <a:gd name="T40" fmla="*/ 153 w 880"/>
                <a:gd name="T41" fmla="*/ 603 h 1445"/>
                <a:gd name="T42" fmla="*/ 163 w 880"/>
                <a:gd name="T43" fmla="*/ 574 h 1445"/>
                <a:gd name="T44" fmla="*/ 182 w 880"/>
                <a:gd name="T45" fmla="*/ 536 h 1445"/>
                <a:gd name="T46" fmla="*/ 201 w 880"/>
                <a:gd name="T47" fmla="*/ 507 h 1445"/>
                <a:gd name="T48" fmla="*/ 220 w 880"/>
                <a:gd name="T49" fmla="*/ 488 h 1445"/>
                <a:gd name="T50" fmla="*/ 230 w 880"/>
                <a:gd name="T51" fmla="*/ 469 h 1445"/>
                <a:gd name="T52" fmla="*/ 249 w 880"/>
                <a:gd name="T53" fmla="*/ 440 h 1445"/>
                <a:gd name="T54" fmla="*/ 268 w 880"/>
                <a:gd name="T55" fmla="*/ 411 h 1445"/>
                <a:gd name="T56" fmla="*/ 306 w 880"/>
                <a:gd name="T57" fmla="*/ 373 h 1445"/>
                <a:gd name="T58" fmla="*/ 335 w 880"/>
                <a:gd name="T59" fmla="*/ 335 h 1445"/>
                <a:gd name="T60" fmla="*/ 383 w 880"/>
                <a:gd name="T61" fmla="*/ 287 h 1445"/>
                <a:gd name="T62" fmla="*/ 421 w 880"/>
                <a:gd name="T63" fmla="*/ 249 h 1445"/>
                <a:gd name="T64" fmla="*/ 469 w 880"/>
                <a:gd name="T65" fmla="*/ 210 h 1445"/>
                <a:gd name="T66" fmla="*/ 507 w 880"/>
                <a:gd name="T67" fmla="*/ 172 h 1445"/>
                <a:gd name="T68" fmla="*/ 536 w 880"/>
                <a:gd name="T69" fmla="*/ 153 h 1445"/>
                <a:gd name="T70" fmla="*/ 469 w 880"/>
                <a:gd name="T71" fmla="*/ 38 h 1445"/>
                <a:gd name="T72" fmla="*/ 880 w 880"/>
                <a:gd name="T73" fmla="*/ 0 h 1445"/>
                <a:gd name="T74" fmla="*/ 737 w 880"/>
                <a:gd name="T75" fmla="*/ 507 h 1445"/>
                <a:gd name="T76" fmla="*/ 689 w 880"/>
                <a:gd name="T77" fmla="*/ 411 h 1445"/>
                <a:gd name="T78" fmla="*/ 670 w 880"/>
                <a:gd name="T79" fmla="*/ 421 h 1445"/>
                <a:gd name="T80" fmla="*/ 660 w 880"/>
                <a:gd name="T81" fmla="*/ 440 h 1445"/>
                <a:gd name="T82" fmla="*/ 631 w 880"/>
                <a:gd name="T83" fmla="*/ 488 h 1445"/>
                <a:gd name="T84" fmla="*/ 612 w 880"/>
                <a:gd name="T85" fmla="*/ 517 h 1445"/>
                <a:gd name="T86" fmla="*/ 593 w 880"/>
                <a:gd name="T87" fmla="*/ 545 h 1445"/>
                <a:gd name="T88" fmla="*/ 584 w 880"/>
                <a:gd name="T89" fmla="*/ 574 h 1445"/>
                <a:gd name="T90" fmla="*/ 565 w 880"/>
                <a:gd name="T91" fmla="*/ 603 h 1445"/>
                <a:gd name="T92" fmla="*/ 555 w 880"/>
                <a:gd name="T93" fmla="*/ 631 h 1445"/>
                <a:gd name="T94" fmla="*/ 545 w 880"/>
                <a:gd name="T95" fmla="*/ 660 h 1445"/>
                <a:gd name="T96" fmla="*/ 545 w 880"/>
                <a:gd name="T97" fmla="*/ 689 h 1445"/>
                <a:gd name="T98" fmla="*/ 536 w 880"/>
                <a:gd name="T99" fmla="*/ 717 h 1445"/>
                <a:gd name="T100" fmla="*/ 526 w 880"/>
                <a:gd name="T101" fmla="*/ 756 h 1445"/>
                <a:gd name="T102" fmla="*/ 526 w 880"/>
                <a:gd name="T103" fmla="*/ 794 h 1445"/>
                <a:gd name="T104" fmla="*/ 517 w 880"/>
                <a:gd name="T105" fmla="*/ 823 h 1445"/>
                <a:gd name="T106" fmla="*/ 517 w 880"/>
                <a:gd name="T107" fmla="*/ 851 h 1445"/>
                <a:gd name="T108" fmla="*/ 517 w 880"/>
                <a:gd name="T109" fmla="*/ 880 h 1445"/>
                <a:gd name="T110" fmla="*/ 517 w 880"/>
                <a:gd name="T111" fmla="*/ 899 h 1445"/>
                <a:gd name="T112" fmla="*/ 536 w 880"/>
                <a:gd name="T113" fmla="*/ 957 h 1445"/>
                <a:gd name="T114" fmla="*/ 555 w 880"/>
                <a:gd name="T115" fmla="*/ 1005 h 1445"/>
                <a:gd name="T116" fmla="*/ 574 w 880"/>
                <a:gd name="T117" fmla="*/ 1043 h 1445"/>
                <a:gd name="T118" fmla="*/ 0 w 880"/>
                <a:gd name="T119" fmla="*/ 1445 h 14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0"/>
                <a:gd name="T181" fmla="*/ 0 h 1445"/>
                <a:gd name="T182" fmla="*/ 880 w 880"/>
                <a:gd name="T183" fmla="*/ 1445 h 144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0" h="1445">
                  <a:moveTo>
                    <a:pt x="0" y="1445"/>
                  </a:moveTo>
                  <a:lnTo>
                    <a:pt x="0" y="1368"/>
                  </a:lnTo>
                  <a:lnTo>
                    <a:pt x="0" y="1301"/>
                  </a:lnTo>
                  <a:lnTo>
                    <a:pt x="0" y="1225"/>
                  </a:lnTo>
                  <a:lnTo>
                    <a:pt x="0" y="1167"/>
                  </a:lnTo>
                  <a:lnTo>
                    <a:pt x="10" y="1119"/>
                  </a:lnTo>
                  <a:lnTo>
                    <a:pt x="10" y="1062"/>
                  </a:lnTo>
                  <a:lnTo>
                    <a:pt x="20" y="1005"/>
                  </a:lnTo>
                  <a:lnTo>
                    <a:pt x="29" y="976"/>
                  </a:lnTo>
                  <a:lnTo>
                    <a:pt x="29" y="947"/>
                  </a:lnTo>
                  <a:lnTo>
                    <a:pt x="39" y="918"/>
                  </a:lnTo>
                  <a:lnTo>
                    <a:pt x="39" y="880"/>
                  </a:lnTo>
                  <a:lnTo>
                    <a:pt x="48" y="851"/>
                  </a:lnTo>
                  <a:lnTo>
                    <a:pt x="58" y="813"/>
                  </a:lnTo>
                  <a:lnTo>
                    <a:pt x="67" y="784"/>
                  </a:lnTo>
                  <a:lnTo>
                    <a:pt x="77" y="746"/>
                  </a:lnTo>
                  <a:lnTo>
                    <a:pt x="96" y="717"/>
                  </a:lnTo>
                  <a:lnTo>
                    <a:pt x="106" y="689"/>
                  </a:lnTo>
                  <a:lnTo>
                    <a:pt x="125" y="660"/>
                  </a:lnTo>
                  <a:lnTo>
                    <a:pt x="134" y="622"/>
                  </a:lnTo>
                  <a:lnTo>
                    <a:pt x="153" y="603"/>
                  </a:lnTo>
                  <a:lnTo>
                    <a:pt x="163" y="574"/>
                  </a:lnTo>
                  <a:lnTo>
                    <a:pt x="182" y="536"/>
                  </a:lnTo>
                  <a:lnTo>
                    <a:pt x="201" y="507"/>
                  </a:lnTo>
                  <a:lnTo>
                    <a:pt x="220" y="488"/>
                  </a:lnTo>
                  <a:lnTo>
                    <a:pt x="230" y="469"/>
                  </a:lnTo>
                  <a:lnTo>
                    <a:pt x="249" y="440"/>
                  </a:lnTo>
                  <a:lnTo>
                    <a:pt x="268" y="411"/>
                  </a:lnTo>
                  <a:lnTo>
                    <a:pt x="306" y="373"/>
                  </a:lnTo>
                  <a:lnTo>
                    <a:pt x="335" y="335"/>
                  </a:lnTo>
                  <a:lnTo>
                    <a:pt x="383" y="287"/>
                  </a:lnTo>
                  <a:lnTo>
                    <a:pt x="421" y="249"/>
                  </a:lnTo>
                  <a:lnTo>
                    <a:pt x="469" y="210"/>
                  </a:lnTo>
                  <a:lnTo>
                    <a:pt x="507" y="172"/>
                  </a:lnTo>
                  <a:lnTo>
                    <a:pt x="536" y="153"/>
                  </a:lnTo>
                  <a:lnTo>
                    <a:pt x="469" y="38"/>
                  </a:lnTo>
                  <a:lnTo>
                    <a:pt x="880" y="0"/>
                  </a:lnTo>
                  <a:lnTo>
                    <a:pt x="737" y="507"/>
                  </a:lnTo>
                  <a:lnTo>
                    <a:pt x="689" y="411"/>
                  </a:lnTo>
                  <a:lnTo>
                    <a:pt x="670" y="421"/>
                  </a:lnTo>
                  <a:lnTo>
                    <a:pt x="660" y="440"/>
                  </a:lnTo>
                  <a:lnTo>
                    <a:pt x="631" y="488"/>
                  </a:lnTo>
                  <a:lnTo>
                    <a:pt x="612" y="517"/>
                  </a:lnTo>
                  <a:lnTo>
                    <a:pt x="593" y="545"/>
                  </a:lnTo>
                  <a:lnTo>
                    <a:pt x="584" y="574"/>
                  </a:lnTo>
                  <a:lnTo>
                    <a:pt x="565" y="603"/>
                  </a:lnTo>
                  <a:lnTo>
                    <a:pt x="555" y="631"/>
                  </a:lnTo>
                  <a:lnTo>
                    <a:pt x="545" y="660"/>
                  </a:lnTo>
                  <a:lnTo>
                    <a:pt x="545" y="689"/>
                  </a:lnTo>
                  <a:lnTo>
                    <a:pt x="536" y="717"/>
                  </a:lnTo>
                  <a:lnTo>
                    <a:pt x="526" y="756"/>
                  </a:lnTo>
                  <a:lnTo>
                    <a:pt x="526" y="794"/>
                  </a:lnTo>
                  <a:lnTo>
                    <a:pt x="517" y="823"/>
                  </a:lnTo>
                  <a:lnTo>
                    <a:pt x="517" y="851"/>
                  </a:lnTo>
                  <a:lnTo>
                    <a:pt x="517" y="880"/>
                  </a:lnTo>
                  <a:lnTo>
                    <a:pt x="517" y="899"/>
                  </a:lnTo>
                  <a:lnTo>
                    <a:pt x="536" y="957"/>
                  </a:lnTo>
                  <a:lnTo>
                    <a:pt x="555" y="1005"/>
                  </a:lnTo>
                  <a:lnTo>
                    <a:pt x="574" y="1043"/>
                  </a:lnTo>
                  <a:lnTo>
                    <a:pt x="0" y="1445"/>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426" name="Freeform 4"/>
            <p:cNvSpPr>
              <a:spLocks/>
            </p:cNvSpPr>
            <p:nvPr/>
          </p:nvSpPr>
          <p:spPr bwMode="auto">
            <a:xfrm rot="6240312">
              <a:off x="3062" y="629"/>
              <a:ext cx="880" cy="1445"/>
            </a:xfrm>
            <a:custGeom>
              <a:avLst/>
              <a:gdLst>
                <a:gd name="T0" fmla="*/ 0 w 880"/>
                <a:gd name="T1" fmla="*/ 1445 h 1445"/>
                <a:gd name="T2" fmla="*/ 0 w 880"/>
                <a:gd name="T3" fmla="*/ 1368 h 1445"/>
                <a:gd name="T4" fmla="*/ 0 w 880"/>
                <a:gd name="T5" fmla="*/ 1301 h 1445"/>
                <a:gd name="T6" fmla="*/ 0 w 880"/>
                <a:gd name="T7" fmla="*/ 1225 h 1445"/>
                <a:gd name="T8" fmla="*/ 0 w 880"/>
                <a:gd name="T9" fmla="*/ 1167 h 1445"/>
                <a:gd name="T10" fmla="*/ 10 w 880"/>
                <a:gd name="T11" fmla="*/ 1119 h 1445"/>
                <a:gd name="T12" fmla="*/ 10 w 880"/>
                <a:gd name="T13" fmla="*/ 1062 h 1445"/>
                <a:gd name="T14" fmla="*/ 20 w 880"/>
                <a:gd name="T15" fmla="*/ 1005 h 1445"/>
                <a:gd name="T16" fmla="*/ 29 w 880"/>
                <a:gd name="T17" fmla="*/ 976 h 1445"/>
                <a:gd name="T18" fmla="*/ 29 w 880"/>
                <a:gd name="T19" fmla="*/ 947 h 1445"/>
                <a:gd name="T20" fmla="*/ 39 w 880"/>
                <a:gd name="T21" fmla="*/ 918 h 1445"/>
                <a:gd name="T22" fmla="*/ 39 w 880"/>
                <a:gd name="T23" fmla="*/ 880 h 1445"/>
                <a:gd name="T24" fmla="*/ 48 w 880"/>
                <a:gd name="T25" fmla="*/ 851 h 1445"/>
                <a:gd name="T26" fmla="*/ 58 w 880"/>
                <a:gd name="T27" fmla="*/ 813 h 1445"/>
                <a:gd name="T28" fmla="*/ 67 w 880"/>
                <a:gd name="T29" fmla="*/ 784 h 1445"/>
                <a:gd name="T30" fmla="*/ 77 w 880"/>
                <a:gd name="T31" fmla="*/ 746 h 1445"/>
                <a:gd name="T32" fmla="*/ 96 w 880"/>
                <a:gd name="T33" fmla="*/ 717 h 1445"/>
                <a:gd name="T34" fmla="*/ 106 w 880"/>
                <a:gd name="T35" fmla="*/ 689 h 1445"/>
                <a:gd name="T36" fmla="*/ 125 w 880"/>
                <a:gd name="T37" fmla="*/ 660 h 1445"/>
                <a:gd name="T38" fmla="*/ 134 w 880"/>
                <a:gd name="T39" fmla="*/ 622 h 1445"/>
                <a:gd name="T40" fmla="*/ 153 w 880"/>
                <a:gd name="T41" fmla="*/ 603 h 1445"/>
                <a:gd name="T42" fmla="*/ 163 w 880"/>
                <a:gd name="T43" fmla="*/ 574 h 1445"/>
                <a:gd name="T44" fmla="*/ 182 w 880"/>
                <a:gd name="T45" fmla="*/ 536 h 1445"/>
                <a:gd name="T46" fmla="*/ 201 w 880"/>
                <a:gd name="T47" fmla="*/ 507 h 1445"/>
                <a:gd name="T48" fmla="*/ 220 w 880"/>
                <a:gd name="T49" fmla="*/ 488 h 1445"/>
                <a:gd name="T50" fmla="*/ 230 w 880"/>
                <a:gd name="T51" fmla="*/ 469 h 1445"/>
                <a:gd name="T52" fmla="*/ 249 w 880"/>
                <a:gd name="T53" fmla="*/ 440 h 1445"/>
                <a:gd name="T54" fmla="*/ 268 w 880"/>
                <a:gd name="T55" fmla="*/ 411 h 1445"/>
                <a:gd name="T56" fmla="*/ 306 w 880"/>
                <a:gd name="T57" fmla="*/ 373 h 1445"/>
                <a:gd name="T58" fmla="*/ 335 w 880"/>
                <a:gd name="T59" fmla="*/ 335 h 1445"/>
                <a:gd name="T60" fmla="*/ 383 w 880"/>
                <a:gd name="T61" fmla="*/ 287 h 1445"/>
                <a:gd name="T62" fmla="*/ 421 w 880"/>
                <a:gd name="T63" fmla="*/ 249 h 1445"/>
                <a:gd name="T64" fmla="*/ 469 w 880"/>
                <a:gd name="T65" fmla="*/ 210 h 1445"/>
                <a:gd name="T66" fmla="*/ 507 w 880"/>
                <a:gd name="T67" fmla="*/ 172 h 1445"/>
                <a:gd name="T68" fmla="*/ 536 w 880"/>
                <a:gd name="T69" fmla="*/ 153 h 1445"/>
                <a:gd name="T70" fmla="*/ 469 w 880"/>
                <a:gd name="T71" fmla="*/ 38 h 1445"/>
                <a:gd name="T72" fmla="*/ 880 w 880"/>
                <a:gd name="T73" fmla="*/ 0 h 1445"/>
                <a:gd name="T74" fmla="*/ 737 w 880"/>
                <a:gd name="T75" fmla="*/ 507 h 1445"/>
                <a:gd name="T76" fmla="*/ 689 w 880"/>
                <a:gd name="T77" fmla="*/ 411 h 1445"/>
                <a:gd name="T78" fmla="*/ 670 w 880"/>
                <a:gd name="T79" fmla="*/ 421 h 1445"/>
                <a:gd name="T80" fmla="*/ 660 w 880"/>
                <a:gd name="T81" fmla="*/ 440 h 1445"/>
                <a:gd name="T82" fmla="*/ 631 w 880"/>
                <a:gd name="T83" fmla="*/ 488 h 1445"/>
                <a:gd name="T84" fmla="*/ 612 w 880"/>
                <a:gd name="T85" fmla="*/ 517 h 1445"/>
                <a:gd name="T86" fmla="*/ 593 w 880"/>
                <a:gd name="T87" fmla="*/ 545 h 1445"/>
                <a:gd name="T88" fmla="*/ 584 w 880"/>
                <a:gd name="T89" fmla="*/ 574 h 1445"/>
                <a:gd name="T90" fmla="*/ 565 w 880"/>
                <a:gd name="T91" fmla="*/ 603 h 1445"/>
                <a:gd name="T92" fmla="*/ 555 w 880"/>
                <a:gd name="T93" fmla="*/ 631 h 1445"/>
                <a:gd name="T94" fmla="*/ 545 w 880"/>
                <a:gd name="T95" fmla="*/ 660 h 1445"/>
                <a:gd name="T96" fmla="*/ 545 w 880"/>
                <a:gd name="T97" fmla="*/ 689 h 1445"/>
                <a:gd name="T98" fmla="*/ 536 w 880"/>
                <a:gd name="T99" fmla="*/ 717 h 1445"/>
                <a:gd name="T100" fmla="*/ 526 w 880"/>
                <a:gd name="T101" fmla="*/ 756 h 1445"/>
                <a:gd name="T102" fmla="*/ 526 w 880"/>
                <a:gd name="T103" fmla="*/ 794 h 1445"/>
                <a:gd name="T104" fmla="*/ 517 w 880"/>
                <a:gd name="T105" fmla="*/ 823 h 1445"/>
                <a:gd name="T106" fmla="*/ 517 w 880"/>
                <a:gd name="T107" fmla="*/ 851 h 1445"/>
                <a:gd name="T108" fmla="*/ 517 w 880"/>
                <a:gd name="T109" fmla="*/ 880 h 1445"/>
                <a:gd name="T110" fmla="*/ 517 w 880"/>
                <a:gd name="T111" fmla="*/ 899 h 1445"/>
                <a:gd name="T112" fmla="*/ 536 w 880"/>
                <a:gd name="T113" fmla="*/ 957 h 1445"/>
                <a:gd name="T114" fmla="*/ 555 w 880"/>
                <a:gd name="T115" fmla="*/ 1005 h 1445"/>
                <a:gd name="T116" fmla="*/ 574 w 880"/>
                <a:gd name="T117" fmla="*/ 1043 h 1445"/>
                <a:gd name="T118" fmla="*/ 0 w 880"/>
                <a:gd name="T119" fmla="*/ 1445 h 14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0"/>
                <a:gd name="T181" fmla="*/ 0 h 1445"/>
                <a:gd name="T182" fmla="*/ 880 w 880"/>
                <a:gd name="T183" fmla="*/ 1445 h 144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0" h="1445">
                  <a:moveTo>
                    <a:pt x="0" y="1445"/>
                  </a:moveTo>
                  <a:lnTo>
                    <a:pt x="0" y="1368"/>
                  </a:lnTo>
                  <a:lnTo>
                    <a:pt x="0" y="1301"/>
                  </a:lnTo>
                  <a:lnTo>
                    <a:pt x="0" y="1225"/>
                  </a:lnTo>
                  <a:lnTo>
                    <a:pt x="0" y="1167"/>
                  </a:lnTo>
                  <a:lnTo>
                    <a:pt x="10" y="1119"/>
                  </a:lnTo>
                  <a:lnTo>
                    <a:pt x="10" y="1062"/>
                  </a:lnTo>
                  <a:lnTo>
                    <a:pt x="20" y="1005"/>
                  </a:lnTo>
                  <a:lnTo>
                    <a:pt x="29" y="976"/>
                  </a:lnTo>
                  <a:lnTo>
                    <a:pt x="29" y="947"/>
                  </a:lnTo>
                  <a:lnTo>
                    <a:pt x="39" y="918"/>
                  </a:lnTo>
                  <a:lnTo>
                    <a:pt x="39" y="880"/>
                  </a:lnTo>
                  <a:lnTo>
                    <a:pt x="48" y="851"/>
                  </a:lnTo>
                  <a:lnTo>
                    <a:pt x="58" y="813"/>
                  </a:lnTo>
                  <a:lnTo>
                    <a:pt x="67" y="784"/>
                  </a:lnTo>
                  <a:lnTo>
                    <a:pt x="77" y="746"/>
                  </a:lnTo>
                  <a:lnTo>
                    <a:pt x="96" y="717"/>
                  </a:lnTo>
                  <a:lnTo>
                    <a:pt x="106" y="689"/>
                  </a:lnTo>
                  <a:lnTo>
                    <a:pt x="125" y="660"/>
                  </a:lnTo>
                  <a:lnTo>
                    <a:pt x="134" y="622"/>
                  </a:lnTo>
                  <a:lnTo>
                    <a:pt x="153" y="603"/>
                  </a:lnTo>
                  <a:lnTo>
                    <a:pt x="163" y="574"/>
                  </a:lnTo>
                  <a:lnTo>
                    <a:pt x="182" y="536"/>
                  </a:lnTo>
                  <a:lnTo>
                    <a:pt x="201" y="507"/>
                  </a:lnTo>
                  <a:lnTo>
                    <a:pt x="220" y="488"/>
                  </a:lnTo>
                  <a:lnTo>
                    <a:pt x="230" y="469"/>
                  </a:lnTo>
                  <a:lnTo>
                    <a:pt x="249" y="440"/>
                  </a:lnTo>
                  <a:lnTo>
                    <a:pt x="268" y="411"/>
                  </a:lnTo>
                  <a:lnTo>
                    <a:pt x="306" y="373"/>
                  </a:lnTo>
                  <a:lnTo>
                    <a:pt x="335" y="335"/>
                  </a:lnTo>
                  <a:lnTo>
                    <a:pt x="383" y="287"/>
                  </a:lnTo>
                  <a:lnTo>
                    <a:pt x="421" y="249"/>
                  </a:lnTo>
                  <a:lnTo>
                    <a:pt x="469" y="210"/>
                  </a:lnTo>
                  <a:lnTo>
                    <a:pt x="507" y="172"/>
                  </a:lnTo>
                  <a:lnTo>
                    <a:pt x="536" y="153"/>
                  </a:lnTo>
                  <a:lnTo>
                    <a:pt x="469" y="38"/>
                  </a:lnTo>
                  <a:lnTo>
                    <a:pt x="880" y="0"/>
                  </a:lnTo>
                  <a:lnTo>
                    <a:pt x="737" y="507"/>
                  </a:lnTo>
                  <a:lnTo>
                    <a:pt x="689" y="411"/>
                  </a:lnTo>
                  <a:lnTo>
                    <a:pt x="670" y="421"/>
                  </a:lnTo>
                  <a:lnTo>
                    <a:pt x="660" y="440"/>
                  </a:lnTo>
                  <a:lnTo>
                    <a:pt x="631" y="488"/>
                  </a:lnTo>
                  <a:lnTo>
                    <a:pt x="612" y="517"/>
                  </a:lnTo>
                  <a:lnTo>
                    <a:pt x="593" y="545"/>
                  </a:lnTo>
                  <a:lnTo>
                    <a:pt x="584" y="574"/>
                  </a:lnTo>
                  <a:lnTo>
                    <a:pt x="565" y="603"/>
                  </a:lnTo>
                  <a:lnTo>
                    <a:pt x="555" y="631"/>
                  </a:lnTo>
                  <a:lnTo>
                    <a:pt x="545" y="660"/>
                  </a:lnTo>
                  <a:lnTo>
                    <a:pt x="545" y="689"/>
                  </a:lnTo>
                  <a:lnTo>
                    <a:pt x="536" y="717"/>
                  </a:lnTo>
                  <a:lnTo>
                    <a:pt x="526" y="756"/>
                  </a:lnTo>
                  <a:lnTo>
                    <a:pt x="526" y="794"/>
                  </a:lnTo>
                  <a:lnTo>
                    <a:pt x="517" y="823"/>
                  </a:lnTo>
                  <a:lnTo>
                    <a:pt x="517" y="851"/>
                  </a:lnTo>
                  <a:lnTo>
                    <a:pt x="517" y="880"/>
                  </a:lnTo>
                  <a:lnTo>
                    <a:pt x="517" y="899"/>
                  </a:lnTo>
                  <a:lnTo>
                    <a:pt x="536" y="957"/>
                  </a:lnTo>
                  <a:lnTo>
                    <a:pt x="555" y="1005"/>
                  </a:lnTo>
                  <a:lnTo>
                    <a:pt x="574" y="1043"/>
                  </a:lnTo>
                  <a:lnTo>
                    <a:pt x="0" y="1445"/>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427" name="Freeform 5"/>
            <p:cNvSpPr>
              <a:spLocks/>
            </p:cNvSpPr>
            <p:nvPr/>
          </p:nvSpPr>
          <p:spPr bwMode="auto">
            <a:xfrm rot="-9707267">
              <a:off x="3072" y="2448"/>
              <a:ext cx="880" cy="1445"/>
            </a:xfrm>
            <a:custGeom>
              <a:avLst/>
              <a:gdLst>
                <a:gd name="T0" fmla="*/ 0 w 880"/>
                <a:gd name="T1" fmla="*/ 1445 h 1445"/>
                <a:gd name="T2" fmla="*/ 0 w 880"/>
                <a:gd name="T3" fmla="*/ 1368 h 1445"/>
                <a:gd name="T4" fmla="*/ 0 w 880"/>
                <a:gd name="T5" fmla="*/ 1301 h 1445"/>
                <a:gd name="T6" fmla="*/ 0 w 880"/>
                <a:gd name="T7" fmla="*/ 1225 h 1445"/>
                <a:gd name="T8" fmla="*/ 0 w 880"/>
                <a:gd name="T9" fmla="*/ 1167 h 1445"/>
                <a:gd name="T10" fmla="*/ 10 w 880"/>
                <a:gd name="T11" fmla="*/ 1119 h 1445"/>
                <a:gd name="T12" fmla="*/ 10 w 880"/>
                <a:gd name="T13" fmla="*/ 1062 h 1445"/>
                <a:gd name="T14" fmla="*/ 20 w 880"/>
                <a:gd name="T15" fmla="*/ 1005 h 1445"/>
                <a:gd name="T16" fmla="*/ 29 w 880"/>
                <a:gd name="T17" fmla="*/ 976 h 1445"/>
                <a:gd name="T18" fmla="*/ 29 w 880"/>
                <a:gd name="T19" fmla="*/ 947 h 1445"/>
                <a:gd name="T20" fmla="*/ 39 w 880"/>
                <a:gd name="T21" fmla="*/ 918 h 1445"/>
                <a:gd name="T22" fmla="*/ 39 w 880"/>
                <a:gd name="T23" fmla="*/ 880 h 1445"/>
                <a:gd name="T24" fmla="*/ 48 w 880"/>
                <a:gd name="T25" fmla="*/ 851 h 1445"/>
                <a:gd name="T26" fmla="*/ 58 w 880"/>
                <a:gd name="T27" fmla="*/ 813 h 1445"/>
                <a:gd name="T28" fmla="*/ 67 w 880"/>
                <a:gd name="T29" fmla="*/ 784 h 1445"/>
                <a:gd name="T30" fmla="*/ 77 w 880"/>
                <a:gd name="T31" fmla="*/ 746 h 1445"/>
                <a:gd name="T32" fmla="*/ 96 w 880"/>
                <a:gd name="T33" fmla="*/ 717 h 1445"/>
                <a:gd name="T34" fmla="*/ 106 w 880"/>
                <a:gd name="T35" fmla="*/ 689 h 1445"/>
                <a:gd name="T36" fmla="*/ 125 w 880"/>
                <a:gd name="T37" fmla="*/ 660 h 1445"/>
                <a:gd name="T38" fmla="*/ 134 w 880"/>
                <a:gd name="T39" fmla="*/ 622 h 1445"/>
                <a:gd name="T40" fmla="*/ 153 w 880"/>
                <a:gd name="T41" fmla="*/ 603 h 1445"/>
                <a:gd name="T42" fmla="*/ 163 w 880"/>
                <a:gd name="T43" fmla="*/ 574 h 1445"/>
                <a:gd name="T44" fmla="*/ 182 w 880"/>
                <a:gd name="T45" fmla="*/ 536 h 1445"/>
                <a:gd name="T46" fmla="*/ 201 w 880"/>
                <a:gd name="T47" fmla="*/ 507 h 1445"/>
                <a:gd name="T48" fmla="*/ 220 w 880"/>
                <a:gd name="T49" fmla="*/ 488 h 1445"/>
                <a:gd name="T50" fmla="*/ 230 w 880"/>
                <a:gd name="T51" fmla="*/ 469 h 1445"/>
                <a:gd name="T52" fmla="*/ 249 w 880"/>
                <a:gd name="T53" fmla="*/ 440 h 1445"/>
                <a:gd name="T54" fmla="*/ 268 w 880"/>
                <a:gd name="T55" fmla="*/ 411 h 1445"/>
                <a:gd name="T56" fmla="*/ 306 w 880"/>
                <a:gd name="T57" fmla="*/ 373 h 1445"/>
                <a:gd name="T58" fmla="*/ 335 w 880"/>
                <a:gd name="T59" fmla="*/ 335 h 1445"/>
                <a:gd name="T60" fmla="*/ 383 w 880"/>
                <a:gd name="T61" fmla="*/ 287 h 1445"/>
                <a:gd name="T62" fmla="*/ 421 w 880"/>
                <a:gd name="T63" fmla="*/ 249 h 1445"/>
                <a:gd name="T64" fmla="*/ 469 w 880"/>
                <a:gd name="T65" fmla="*/ 210 h 1445"/>
                <a:gd name="T66" fmla="*/ 507 w 880"/>
                <a:gd name="T67" fmla="*/ 172 h 1445"/>
                <a:gd name="T68" fmla="*/ 536 w 880"/>
                <a:gd name="T69" fmla="*/ 153 h 1445"/>
                <a:gd name="T70" fmla="*/ 469 w 880"/>
                <a:gd name="T71" fmla="*/ 38 h 1445"/>
                <a:gd name="T72" fmla="*/ 880 w 880"/>
                <a:gd name="T73" fmla="*/ 0 h 1445"/>
                <a:gd name="T74" fmla="*/ 737 w 880"/>
                <a:gd name="T75" fmla="*/ 507 h 1445"/>
                <a:gd name="T76" fmla="*/ 689 w 880"/>
                <a:gd name="T77" fmla="*/ 411 h 1445"/>
                <a:gd name="T78" fmla="*/ 670 w 880"/>
                <a:gd name="T79" fmla="*/ 421 h 1445"/>
                <a:gd name="T80" fmla="*/ 660 w 880"/>
                <a:gd name="T81" fmla="*/ 440 h 1445"/>
                <a:gd name="T82" fmla="*/ 631 w 880"/>
                <a:gd name="T83" fmla="*/ 488 h 1445"/>
                <a:gd name="T84" fmla="*/ 612 w 880"/>
                <a:gd name="T85" fmla="*/ 517 h 1445"/>
                <a:gd name="T86" fmla="*/ 593 w 880"/>
                <a:gd name="T87" fmla="*/ 545 h 1445"/>
                <a:gd name="T88" fmla="*/ 584 w 880"/>
                <a:gd name="T89" fmla="*/ 574 h 1445"/>
                <a:gd name="T90" fmla="*/ 565 w 880"/>
                <a:gd name="T91" fmla="*/ 603 h 1445"/>
                <a:gd name="T92" fmla="*/ 555 w 880"/>
                <a:gd name="T93" fmla="*/ 631 h 1445"/>
                <a:gd name="T94" fmla="*/ 545 w 880"/>
                <a:gd name="T95" fmla="*/ 660 h 1445"/>
                <a:gd name="T96" fmla="*/ 545 w 880"/>
                <a:gd name="T97" fmla="*/ 689 h 1445"/>
                <a:gd name="T98" fmla="*/ 536 w 880"/>
                <a:gd name="T99" fmla="*/ 717 h 1445"/>
                <a:gd name="T100" fmla="*/ 526 w 880"/>
                <a:gd name="T101" fmla="*/ 756 h 1445"/>
                <a:gd name="T102" fmla="*/ 526 w 880"/>
                <a:gd name="T103" fmla="*/ 794 h 1445"/>
                <a:gd name="T104" fmla="*/ 517 w 880"/>
                <a:gd name="T105" fmla="*/ 823 h 1445"/>
                <a:gd name="T106" fmla="*/ 517 w 880"/>
                <a:gd name="T107" fmla="*/ 851 h 1445"/>
                <a:gd name="T108" fmla="*/ 517 w 880"/>
                <a:gd name="T109" fmla="*/ 880 h 1445"/>
                <a:gd name="T110" fmla="*/ 517 w 880"/>
                <a:gd name="T111" fmla="*/ 899 h 1445"/>
                <a:gd name="T112" fmla="*/ 536 w 880"/>
                <a:gd name="T113" fmla="*/ 957 h 1445"/>
                <a:gd name="T114" fmla="*/ 555 w 880"/>
                <a:gd name="T115" fmla="*/ 1005 h 1445"/>
                <a:gd name="T116" fmla="*/ 574 w 880"/>
                <a:gd name="T117" fmla="*/ 1043 h 1445"/>
                <a:gd name="T118" fmla="*/ 0 w 880"/>
                <a:gd name="T119" fmla="*/ 1445 h 14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0"/>
                <a:gd name="T181" fmla="*/ 0 h 1445"/>
                <a:gd name="T182" fmla="*/ 880 w 880"/>
                <a:gd name="T183" fmla="*/ 1445 h 144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0" h="1445">
                  <a:moveTo>
                    <a:pt x="0" y="1445"/>
                  </a:moveTo>
                  <a:lnTo>
                    <a:pt x="0" y="1368"/>
                  </a:lnTo>
                  <a:lnTo>
                    <a:pt x="0" y="1301"/>
                  </a:lnTo>
                  <a:lnTo>
                    <a:pt x="0" y="1225"/>
                  </a:lnTo>
                  <a:lnTo>
                    <a:pt x="0" y="1167"/>
                  </a:lnTo>
                  <a:lnTo>
                    <a:pt x="10" y="1119"/>
                  </a:lnTo>
                  <a:lnTo>
                    <a:pt x="10" y="1062"/>
                  </a:lnTo>
                  <a:lnTo>
                    <a:pt x="20" y="1005"/>
                  </a:lnTo>
                  <a:lnTo>
                    <a:pt x="29" y="976"/>
                  </a:lnTo>
                  <a:lnTo>
                    <a:pt x="29" y="947"/>
                  </a:lnTo>
                  <a:lnTo>
                    <a:pt x="39" y="918"/>
                  </a:lnTo>
                  <a:lnTo>
                    <a:pt x="39" y="880"/>
                  </a:lnTo>
                  <a:lnTo>
                    <a:pt x="48" y="851"/>
                  </a:lnTo>
                  <a:lnTo>
                    <a:pt x="58" y="813"/>
                  </a:lnTo>
                  <a:lnTo>
                    <a:pt x="67" y="784"/>
                  </a:lnTo>
                  <a:lnTo>
                    <a:pt x="77" y="746"/>
                  </a:lnTo>
                  <a:lnTo>
                    <a:pt x="96" y="717"/>
                  </a:lnTo>
                  <a:lnTo>
                    <a:pt x="106" y="689"/>
                  </a:lnTo>
                  <a:lnTo>
                    <a:pt x="125" y="660"/>
                  </a:lnTo>
                  <a:lnTo>
                    <a:pt x="134" y="622"/>
                  </a:lnTo>
                  <a:lnTo>
                    <a:pt x="153" y="603"/>
                  </a:lnTo>
                  <a:lnTo>
                    <a:pt x="163" y="574"/>
                  </a:lnTo>
                  <a:lnTo>
                    <a:pt x="182" y="536"/>
                  </a:lnTo>
                  <a:lnTo>
                    <a:pt x="201" y="507"/>
                  </a:lnTo>
                  <a:lnTo>
                    <a:pt x="220" y="488"/>
                  </a:lnTo>
                  <a:lnTo>
                    <a:pt x="230" y="469"/>
                  </a:lnTo>
                  <a:lnTo>
                    <a:pt x="249" y="440"/>
                  </a:lnTo>
                  <a:lnTo>
                    <a:pt x="268" y="411"/>
                  </a:lnTo>
                  <a:lnTo>
                    <a:pt x="306" y="373"/>
                  </a:lnTo>
                  <a:lnTo>
                    <a:pt x="335" y="335"/>
                  </a:lnTo>
                  <a:lnTo>
                    <a:pt x="383" y="287"/>
                  </a:lnTo>
                  <a:lnTo>
                    <a:pt x="421" y="249"/>
                  </a:lnTo>
                  <a:lnTo>
                    <a:pt x="469" y="210"/>
                  </a:lnTo>
                  <a:lnTo>
                    <a:pt x="507" y="172"/>
                  </a:lnTo>
                  <a:lnTo>
                    <a:pt x="536" y="153"/>
                  </a:lnTo>
                  <a:lnTo>
                    <a:pt x="469" y="38"/>
                  </a:lnTo>
                  <a:lnTo>
                    <a:pt x="880" y="0"/>
                  </a:lnTo>
                  <a:lnTo>
                    <a:pt x="737" y="507"/>
                  </a:lnTo>
                  <a:lnTo>
                    <a:pt x="689" y="411"/>
                  </a:lnTo>
                  <a:lnTo>
                    <a:pt x="670" y="421"/>
                  </a:lnTo>
                  <a:lnTo>
                    <a:pt x="660" y="440"/>
                  </a:lnTo>
                  <a:lnTo>
                    <a:pt x="631" y="488"/>
                  </a:lnTo>
                  <a:lnTo>
                    <a:pt x="612" y="517"/>
                  </a:lnTo>
                  <a:lnTo>
                    <a:pt x="593" y="545"/>
                  </a:lnTo>
                  <a:lnTo>
                    <a:pt x="584" y="574"/>
                  </a:lnTo>
                  <a:lnTo>
                    <a:pt x="565" y="603"/>
                  </a:lnTo>
                  <a:lnTo>
                    <a:pt x="555" y="631"/>
                  </a:lnTo>
                  <a:lnTo>
                    <a:pt x="545" y="660"/>
                  </a:lnTo>
                  <a:lnTo>
                    <a:pt x="545" y="689"/>
                  </a:lnTo>
                  <a:lnTo>
                    <a:pt x="536" y="717"/>
                  </a:lnTo>
                  <a:lnTo>
                    <a:pt x="526" y="756"/>
                  </a:lnTo>
                  <a:lnTo>
                    <a:pt x="526" y="794"/>
                  </a:lnTo>
                  <a:lnTo>
                    <a:pt x="517" y="823"/>
                  </a:lnTo>
                  <a:lnTo>
                    <a:pt x="517" y="851"/>
                  </a:lnTo>
                  <a:lnTo>
                    <a:pt x="517" y="880"/>
                  </a:lnTo>
                  <a:lnTo>
                    <a:pt x="517" y="899"/>
                  </a:lnTo>
                  <a:lnTo>
                    <a:pt x="536" y="957"/>
                  </a:lnTo>
                  <a:lnTo>
                    <a:pt x="555" y="1005"/>
                  </a:lnTo>
                  <a:lnTo>
                    <a:pt x="574" y="1043"/>
                  </a:lnTo>
                  <a:lnTo>
                    <a:pt x="0" y="1445"/>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428" name="Freeform 6"/>
            <p:cNvSpPr>
              <a:spLocks/>
            </p:cNvSpPr>
            <p:nvPr/>
          </p:nvSpPr>
          <p:spPr bwMode="auto">
            <a:xfrm rot="-4576623">
              <a:off x="1574" y="2501"/>
              <a:ext cx="880" cy="1445"/>
            </a:xfrm>
            <a:custGeom>
              <a:avLst/>
              <a:gdLst>
                <a:gd name="T0" fmla="*/ 0 w 880"/>
                <a:gd name="T1" fmla="*/ 1445 h 1445"/>
                <a:gd name="T2" fmla="*/ 0 w 880"/>
                <a:gd name="T3" fmla="*/ 1368 h 1445"/>
                <a:gd name="T4" fmla="*/ 0 w 880"/>
                <a:gd name="T5" fmla="*/ 1301 h 1445"/>
                <a:gd name="T6" fmla="*/ 0 w 880"/>
                <a:gd name="T7" fmla="*/ 1225 h 1445"/>
                <a:gd name="T8" fmla="*/ 0 w 880"/>
                <a:gd name="T9" fmla="*/ 1167 h 1445"/>
                <a:gd name="T10" fmla="*/ 10 w 880"/>
                <a:gd name="T11" fmla="*/ 1119 h 1445"/>
                <a:gd name="T12" fmla="*/ 10 w 880"/>
                <a:gd name="T13" fmla="*/ 1062 h 1445"/>
                <a:gd name="T14" fmla="*/ 20 w 880"/>
                <a:gd name="T15" fmla="*/ 1005 h 1445"/>
                <a:gd name="T16" fmla="*/ 29 w 880"/>
                <a:gd name="T17" fmla="*/ 976 h 1445"/>
                <a:gd name="T18" fmla="*/ 29 w 880"/>
                <a:gd name="T19" fmla="*/ 947 h 1445"/>
                <a:gd name="T20" fmla="*/ 39 w 880"/>
                <a:gd name="T21" fmla="*/ 918 h 1445"/>
                <a:gd name="T22" fmla="*/ 39 w 880"/>
                <a:gd name="T23" fmla="*/ 880 h 1445"/>
                <a:gd name="T24" fmla="*/ 48 w 880"/>
                <a:gd name="T25" fmla="*/ 851 h 1445"/>
                <a:gd name="T26" fmla="*/ 58 w 880"/>
                <a:gd name="T27" fmla="*/ 813 h 1445"/>
                <a:gd name="T28" fmla="*/ 67 w 880"/>
                <a:gd name="T29" fmla="*/ 784 h 1445"/>
                <a:gd name="T30" fmla="*/ 77 w 880"/>
                <a:gd name="T31" fmla="*/ 746 h 1445"/>
                <a:gd name="T32" fmla="*/ 96 w 880"/>
                <a:gd name="T33" fmla="*/ 717 h 1445"/>
                <a:gd name="T34" fmla="*/ 106 w 880"/>
                <a:gd name="T35" fmla="*/ 689 h 1445"/>
                <a:gd name="T36" fmla="*/ 125 w 880"/>
                <a:gd name="T37" fmla="*/ 660 h 1445"/>
                <a:gd name="T38" fmla="*/ 134 w 880"/>
                <a:gd name="T39" fmla="*/ 622 h 1445"/>
                <a:gd name="T40" fmla="*/ 153 w 880"/>
                <a:gd name="T41" fmla="*/ 603 h 1445"/>
                <a:gd name="T42" fmla="*/ 163 w 880"/>
                <a:gd name="T43" fmla="*/ 574 h 1445"/>
                <a:gd name="T44" fmla="*/ 182 w 880"/>
                <a:gd name="T45" fmla="*/ 536 h 1445"/>
                <a:gd name="T46" fmla="*/ 201 w 880"/>
                <a:gd name="T47" fmla="*/ 507 h 1445"/>
                <a:gd name="T48" fmla="*/ 220 w 880"/>
                <a:gd name="T49" fmla="*/ 488 h 1445"/>
                <a:gd name="T50" fmla="*/ 230 w 880"/>
                <a:gd name="T51" fmla="*/ 469 h 1445"/>
                <a:gd name="T52" fmla="*/ 249 w 880"/>
                <a:gd name="T53" fmla="*/ 440 h 1445"/>
                <a:gd name="T54" fmla="*/ 268 w 880"/>
                <a:gd name="T55" fmla="*/ 411 h 1445"/>
                <a:gd name="T56" fmla="*/ 306 w 880"/>
                <a:gd name="T57" fmla="*/ 373 h 1445"/>
                <a:gd name="T58" fmla="*/ 335 w 880"/>
                <a:gd name="T59" fmla="*/ 335 h 1445"/>
                <a:gd name="T60" fmla="*/ 383 w 880"/>
                <a:gd name="T61" fmla="*/ 287 h 1445"/>
                <a:gd name="T62" fmla="*/ 421 w 880"/>
                <a:gd name="T63" fmla="*/ 249 h 1445"/>
                <a:gd name="T64" fmla="*/ 469 w 880"/>
                <a:gd name="T65" fmla="*/ 210 h 1445"/>
                <a:gd name="T66" fmla="*/ 507 w 880"/>
                <a:gd name="T67" fmla="*/ 172 h 1445"/>
                <a:gd name="T68" fmla="*/ 536 w 880"/>
                <a:gd name="T69" fmla="*/ 153 h 1445"/>
                <a:gd name="T70" fmla="*/ 469 w 880"/>
                <a:gd name="T71" fmla="*/ 38 h 1445"/>
                <a:gd name="T72" fmla="*/ 880 w 880"/>
                <a:gd name="T73" fmla="*/ 0 h 1445"/>
                <a:gd name="T74" fmla="*/ 737 w 880"/>
                <a:gd name="T75" fmla="*/ 507 h 1445"/>
                <a:gd name="T76" fmla="*/ 689 w 880"/>
                <a:gd name="T77" fmla="*/ 411 h 1445"/>
                <a:gd name="T78" fmla="*/ 670 w 880"/>
                <a:gd name="T79" fmla="*/ 421 h 1445"/>
                <a:gd name="T80" fmla="*/ 660 w 880"/>
                <a:gd name="T81" fmla="*/ 440 h 1445"/>
                <a:gd name="T82" fmla="*/ 631 w 880"/>
                <a:gd name="T83" fmla="*/ 488 h 1445"/>
                <a:gd name="T84" fmla="*/ 612 w 880"/>
                <a:gd name="T85" fmla="*/ 517 h 1445"/>
                <a:gd name="T86" fmla="*/ 593 w 880"/>
                <a:gd name="T87" fmla="*/ 545 h 1445"/>
                <a:gd name="T88" fmla="*/ 584 w 880"/>
                <a:gd name="T89" fmla="*/ 574 h 1445"/>
                <a:gd name="T90" fmla="*/ 565 w 880"/>
                <a:gd name="T91" fmla="*/ 603 h 1445"/>
                <a:gd name="T92" fmla="*/ 555 w 880"/>
                <a:gd name="T93" fmla="*/ 631 h 1445"/>
                <a:gd name="T94" fmla="*/ 545 w 880"/>
                <a:gd name="T95" fmla="*/ 660 h 1445"/>
                <a:gd name="T96" fmla="*/ 545 w 880"/>
                <a:gd name="T97" fmla="*/ 689 h 1445"/>
                <a:gd name="T98" fmla="*/ 536 w 880"/>
                <a:gd name="T99" fmla="*/ 717 h 1445"/>
                <a:gd name="T100" fmla="*/ 526 w 880"/>
                <a:gd name="T101" fmla="*/ 756 h 1445"/>
                <a:gd name="T102" fmla="*/ 526 w 880"/>
                <a:gd name="T103" fmla="*/ 794 h 1445"/>
                <a:gd name="T104" fmla="*/ 517 w 880"/>
                <a:gd name="T105" fmla="*/ 823 h 1445"/>
                <a:gd name="T106" fmla="*/ 517 w 880"/>
                <a:gd name="T107" fmla="*/ 851 h 1445"/>
                <a:gd name="T108" fmla="*/ 517 w 880"/>
                <a:gd name="T109" fmla="*/ 880 h 1445"/>
                <a:gd name="T110" fmla="*/ 517 w 880"/>
                <a:gd name="T111" fmla="*/ 899 h 1445"/>
                <a:gd name="T112" fmla="*/ 536 w 880"/>
                <a:gd name="T113" fmla="*/ 957 h 1445"/>
                <a:gd name="T114" fmla="*/ 555 w 880"/>
                <a:gd name="T115" fmla="*/ 1005 h 1445"/>
                <a:gd name="T116" fmla="*/ 574 w 880"/>
                <a:gd name="T117" fmla="*/ 1043 h 1445"/>
                <a:gd name="T118" fmla="*/ 0 w 880"/>
                <a:gd name="T119" fmla="*/ 1445 h 14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0"/>
                <a:gd name="T181" fmla="*/ 0 h 1445"/>
                <a:gd name="T182" fmla="*/ 880 w 880"/>
                <a:gd name="T183" fmla="*/ 1445 h 144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0" h="1445">
                  <a:moveTo>
                    <a:pt x="0" y="1445"/>
                  </a:moveTo>
                  <a:lnTo>
                    <a:pt x="0" y="1368"/>
                  </a:lnTo>
                  <a:lnTo>
                    <a:pt x="0" y="1301"/>
                  </a:lnTo>
                  <a:lnTo>
                    <a:pt x="0" y="1225"/>
                  </a:lnTo>
                  <a:lnTo>
                    <a:pt x="0" y="1167"/>
                  </a:lnTo>
                  <a:lnTo>
                    <a:pt x="10" y="1119"/>
                  </a:lnTo>
                  <a:lnTo>
                    <a:pt x="10" y="1062"/>
                  </a:lnTo>
                  <a:lnTo>
                    <a:pt x="20" y="1005"/>
                  </a:lnTo>
                  <a:lnTo>
                    <a:pt x="29" y="976"/>
                  </a:lnTo>
                  <a:lnTo>
                    <a:pt x="29" y="947"/>
                  </a:lnTo>
                  <a:lnTo>
                    <a:pt x="39" y="918"/>
                  </a:lnTo>
                  <a:lnTo>
                    <a:pt x="39" y="880"/>
                  </a:lnTo>
                  <a:lnTo>
                    <a:pt x="48" y="851"/>
                  </a:lnTo>
                  <a:lnTo>
                    <a:pt x="58" y="813"/>
                  </a:lnTo>
                  <a:lnTo>
                    <a:pt x="67" y="784"/>
                  </a:lnTo>
                  <a:lnTo>
                    <a:pt x="77" y="746"/>
                  </a:lnTo>
                  <a:lnTo>
                    <a:pt x="96" y="717"/>
                  </a:lnTo>
                  <a:lnTo>
                    <a:pt x="106" y="689"/>
                  </a:lnTo>
                  <a:lnTo>
                    <a:pt x="125" y="660"/>
                  </a:lnTo>
                  <a:lnTo>
                    <a:pt x="134" y="622"/>
                  </a:lnTo>
                  <a:lnTo>
                    <a:pt x="153" y="603"/>
                  </a:lnTo>
                  <a:lnTo>
                    <a:pt x="163" y="574"/>
                  </a:lnTo>
                  <a:lnTo>
                    <a:pt x="182" y="536"/>
                  </a:lnTo>
                  <a:lnTo>
                    <a:pt x="201" y="507"/>
                  </a:lnTo>
                  <a:lnTo>
                    <a:pt x="220" y="488"/>
                  </a:lnTo>
                  <a:lnTo>
                    <a:pt x="230" y="469"/>
                  </a:lnTo>
                  <a:lnTo>
                    <a:pt x="249" y="440"/>
                  </a:lnTo>
                  <a:lnTo>
                    <a:pt x="268" y="411"/>
                  </a:lnTo>
                  <a:lnTo>
                    <a:pt x="306" y="373"/>
                  </a:lnTo>
                  <a:lnTo>
                    <a:pt x="335" y="335"/>
                  </a:lnTo>
                  <a:lnTo>
                    <a:pt x="383" y="287"/>
                  </a:lnTo>
                  <a:lnTo>
                    <a:pt x="421" y="249"/>
                  </a:lnTo>
                  <a:lnTo>
                    <a:pt x="469" y="210"/>
                  </a:lnTo>
                  <a:lnTo>
                    <a:pt x="507" y="172"/>
                  </a:lnTo>
                  <a:lnTo>
                    <a:pt x="536" y="153"/>
                  </a:lnTo>
                  <a:lnTo>
                    <a:pt x="469" y="38"/>
                  </a:lnTo>
                  <a:lnTo>
                    <a:pt x="880" y="0"/>
                  </a:lnTo>
                  <a:lnTo>
                    <a:pt x="737" y="507"/>
                  </a:lnTo>
                  <a:lnTo>
                    <a:pt x="689" y="411"/>
                  </a:lnTo>
                  <a:lnTo>
                    <a:pt x="670" y="421"/>
                  </a:lnTo>
                  <a:lnTo>
                    <a:pt x="660" y="440"/>
                  </a:lnTo>
                  <a:lnTo>
                    <a:pt x="631" y="488"/>
                  </a:lnTo>
                  <a:lnTo>
                    <a:pt x="612" y="517"/>
                  </a:lnTo>
                  <a:lnTo>
                    <a:pt x="593" y="545"/>
                  </a:lnTo>
                  <a:lnTo>
                    <a:pt x="584" y="574"/>
                  </a:lnTo>
                  <a:lnTo>
                    <a:pt x="565" y="603"/>
                  </a:lnTo>
                  <a:lnTo>
                    <a:pt x="555" y="631"/>
                  </a:lnTo>
                  <a:lnTo>
                    <a:pt x="545" y="660"/>
                  </a:lnTo>
                  <a:lnTo>
                    <a:pt x="545" y="689"/>
                  </a:lnTo>
                  <a:lnTo>
                    <a:pt x="536" y="717"/>
                  </a:lnTo>
                  <a:lnTo>
                    <a:pt x="526" y="756"/>
                  </a:lnTo>
                  <a:lnTo>
                    <a:pt x="526" y="794"/>
                  </a:lnTo>
                  <a:lnTo>
                    <a:pt x="517" y="823"/>
                  </a:lnTo>
                  <a:lnTo>
                    <a:pt x="517" y="851"/>
                  </a:lnTo>
                  <a:lnTo>
                    <a:pt x="517" y="880"/>
                  </a:lnTo>
                  <a:lnTo>
                    <a:pt x="517" y="899"/>
                  </a:lnTo>
                  <a:lnTo>
                    <a:pt x="536" y="957"/>
                  </a:lnTo>
                  <a:lnTo>
                    <a:pt x="555" y="1005"/>
                  </a:lnTo>
                  <a:lnTo>
                    <a:pt x="574" y="1043"/>
                  </a:lnTo>
                  <a:lnTo>
                    <a:pt x="0" y="1445"/>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9939" name="Text Box 7"/>
          <p:cNvSpPr txBox="1">
            <a:spLocks noChangeArrowheads="1"/>
          </p:cNvSpPr>
          <p:nvPr/>
        </p:nvSpPr>
        <p:spPr bwMode="auto">
          <a:xfrm>
            <a:off x="2057400" y="0"/>
            <a:ext cx="69961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algn="r" eaLnBrk="1" hangingPunct="1"/>
            <a:r>
              <a:rPr lang="en-US" sz="3600" b="1" i="1" dirty="0">
                <a:latin typeface="+mj-lt"/>
              </a:rPr>
              <a:t>Safety, Suitability, Effectiveness,</a:t>
            </a:r>
          </a:p>
          <a:p>
            <a:pPr algn="r" eaLnBrk="1" hangingPunct="1"/>
            <a:r>
              <a:rPr lang="en-US" sz="3600" b="1" i="1" dirty="0">
                <a:latin typeface="+mj-lt"/>
              </a:rPr>
              <a:t>Mission Certification</a:t>
            </a:r>
          </a:p>
        </p:txBody>
      </p:sp>
      <p:sp>
        <p:nvSpPr>
          <p:cNvPr id="39940" name="Text Box 8"/>
          <p:cNvSpPr txBox="1">
            <a:spLocks noChangeArrowheads="1"/>
          </p:cNvSpPr>
          <p:nvPr/>
        </p:nvSpPr>
        <p:spPr bwMode="auto">
          <a:xfrm>
            <a:off x="5257800" y="1447800"/>
            <a:ext cx="2819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a:solidFill>
                  <a:srgbClr val="FF0000"/>
                </a:solidFill>
                <a:cs typeface="Times New Roman" pitchFamily="18" charset="0"/>
              </a:rPr>
              <a:t>Performance spec meets AF Requirements </a:t>
            </a:r>
            <a:endParaRPr lang="en-US" sz="1500" b="1">
              <a:solidFill>
                <a:srgbClr val="0000FF"/>
              </a:solidFill>
              <a:cs typeface="Times New Roman" pitchFamily="18" charset="0"/>
            </a:endParaRPr>
          </a:p>
        </p:txBody>
      </p:sp>
      <p:sp>
        <p:nvSpPr>
          <p:cNvPr id="39941" name="Text Box 9"/>
          <p:cNvSpPr txBox="1">
            <a:spLocks noChangeArrowheads="1"/>
          </p:cNvSpPr>
          <p:nvPr/>
        </p:nvSpPr>
        <p:spPr bwMode="auto">
          <a:xfrm>
            <a:off x="6078538" y="2754313"/>
            <a:ext cx="26082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a:solidFill>
                  <a:srgbClr val="FF0000"/>
                </a:solidFill>
                <a:cs typeface="Times New Roman" pitchFamily="18" charset="0"/>
              </a:rPr>
              <a:t>Contractor design process</a:t>
            </a:r>
          </a:p>
          <a:p>
            <a:pPr eaLnBrk="1" hangingPunct="1"/>
            <a:r>
              <a:rPr lang="en-US" sz="1500" b="1">
                <a:solidFill>
                  <a:srgbClr val="FF0000"/>
                </a:solidFill>
                <a:cs typeface="Times New Roman" pitchFamily="18" charset="0"/>
              </a:rPr>
              <a:t> proven and verified </a:t>
            </a:r>
            <a:endParaRPr lang="en-US" sz="1500" b="1">
              <a:solidFill>
                <a:srgbClr val="0000FF"/>
              </a:solidFill>
              <a:cs typeface="Times New Roman" pitchFamily="18" charset="0"/>
            </a:endParaRPr>
          </a:p>
        </p:txBody>
      </p:sp>
      <p:sp>
        <p:nvSpPr>
          <p:cNvPr id="39942" name="Text Box 10"/>
          <p:cNvSpPr txBox="1">
            <a:spLocks noChangeArrowheads="1"/>
          </p:cNvSpPr>
          <p:nvPr/>
        </p:nvSpPr>
        <p:spPr bwMode="auto">
          <a:xfrm>
            <a:off x="5867400" y="2133600"/>
            <a:ext cx="2809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a:solidFill>
                  <a:srgbClr val="FF0000"/>
                </a:solidFill>
                <a:cs typeface="Times New Roman" pitchFamily="18" charset="0"/>
              </a:rPr>
              <a:t>Contractor design meets validated AF requirements</a:t>
            </a:r>
            <a:endParaRPr lang="en-US" sz="1500" b="1"/>
          </a:p>
        </p:txBody>
      </p:sp>
      <p:sp>
        <p:nvSpPr>
          <p:cNvPr id="39943" name="Text Box 11"/>
          <p:cNvSpPr txBox="1">
            <a:spLocks noChangeArrowheads="1"/>
          </p:cNvSpPr>
          <p:nvPr/>
        </p:nvSpPr>
        <p:spPr bwMode="auto">
          <a:xfrm>
            <a:off x="6096000" y="3502025"/>
            <a:ext cx="3505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dirty="0">
                <a:solidFill>
                  <a:srgbClr val="FF0000"/>
                </a:solidFill>
                <a:cs typeface="Times New Roman" pitchFamily="18" charset="0"/>
              </a:rPr>
              <a:t>Analysis, test, and inspection, demonstrate system </a:t>
            </a:r>
          </a:p>
          <a:p>
            <a:pPr eaLnBrk="1" hangingPunct="1"/>
            <a:r>
              <a:rPr lang="en-US" sz="1500" b="1" dirty="0">
                <a:solidFill>
                  <a:srgbClr val="FF0000"/>
                </a:solidFill>
                <a:cs typeface="Times New Roman" pitchFamily="18" charset="0"/>
              </a:rPr>
              <a:t>meets required reliability  </a:t>
            </a:r>
            <a:endParaRPr lang="en-US" sz="1500" b="1" dirty="0">
              <a:cs typeface="Times New Roman" pitchFamily="18" charset="0"/>
            </a:endParaRPr>
          </a:p>
        </p:txBody>
      </p:sp>
      <p:sp>
        <p:nvSpPr>
          <p:cNvPr id="39944" name="Text Box 12"/>
          <p:cNvSpPr txBox="1">
            <a:spLocks noChangeArrowheads="1"/>
          </p:cNvSpPr>
          <p:nvPr/>
        </p:nvSpPr>
        <p:spPr bwMode="auto">
          <a:xfrm>
            <a:off x="5562600" y="4627563"/>
            <a:ext cx="28717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a:solidFill>
                  <a:srgbClr val="FF0000"/>
                </a:solidFill>
                <a:cs typeface="Times New Roman" pitchFamily="18" charset="0"/>
              </a:rPr>
              <a:t>FMECA complete and verified</a:t>
            </a:r>
            <a:endParaRPr lang="en-US" sz="1500" b="1">
              <a:cs typeface="Times New Roman" pitchFamily="18" charset="0"/>
            </a:endParaRPr>
          </a:p>
        </p:txBody>
      </p:sp>
      <p:sp>
        <p:nvSpPr>
          <p:cNvPr id="39945" name="Text Box 13"/>
          <p:cNvSpPr txBox="1">
            <a:spLocks noChangeArrowheads="1"/>
          </p:cNvSpPr>
          <p:nvPr/>
        </p:nvSpPr>
        <p:spPr bwMode="auto">
          <a:xfrm>
            <a:off x="4114800" y="5084763"/>
            <a:ext cx="50323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a:solidFill>
                  <a:srgbClr val="FF0000"/>
                </a:solidFill>
                <a:cs typeface="Times New Roman" pitchFamily="18" charset="0"/>
              </a:rPr>
              <a:t>Single-point failures identified, mitigated, and verified</a:t>
            </a:r>
            <a:endParaRPr lang="en-US" sz="1500" b="1"/>
          </a:p>
        </p:txBody>
      </p:sp>
      <p:sp>
        <p:nvSpPr>
          <p:cNvPr id="39946" name="Text Box 15"/>
          <p:cNvSpPr txBox="1">
            <a:spLocks noChangeArrowheads="1"/>
          </p:cNvSpPr>
          <p:nvPr/>
        </p:nvSpPr>
        <p:spPr bwMode="auto">
          <a:xfrm>
            <a:off x="4800600" y="5514975"/>
            <a:ext cx="44958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a:solidFill>
                  <a:srgbClr val="FF0000"/>
                </a:solidFill>
                <a:cs typeface="Times New Roman" pitchFamily="18" charset="0"/>
              </a:rPr>
              <a:t>Contractor manufacturing processes</a:t>
            </a:r>
          </a:p>
          <a:p>
            <a:pPr eaLnBrk="1" hangingPunct="1"/>
            <a:r>
              <a:rPr lang="en-US" sz="1500" b="1">
                <a:solidFill>
                  <a:srgbClr val="FF0000"/>
                </a:solidFill>
                <a:cs typeface="Times New Roman" pitchFamily="18" charset="0"/>
              </a:rPr>
              <a:t> proven, effective, applied, and verified</a:t>
            </a:r>
            <a:endParaRPr lang="en-US" sz="1500" b="1"/>
          </a:p>
        </p:txBody>
      </p:sp>
      <p:sp>
        <p:nvSpPr>
          <p:cNvPr id="39947" name="Text Box 16"/>
          <p:cNvSpPr txBox="1">
            <a:spLocks noChangeArrowheads="1"/>
          </p:cNvSpPr>
          <p:nvPr/>
        </p:nvSpPr>
        <p:spPr bwMode="auto">
          <a:xfrm>
            <a:off x="228600" y="5573713"/>
            <a:ext cx="46593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a:solidFill>
                  <a:srgbClr val="FF0000"/>
                </a:solidFill>
                <a:cs typeface="Times New Roman" pitchFamily="18" charset="0"/>
              </a:rPr>
              <a:t>Performance verification by analysis, inspection, </a:t>
            </a:r>
          </a:p>
          <a:p>
            <a:pPr eaLnBrk="1" hangingPunct="1"/>
            <a:r>
              <a:rPr lang="en-US" sz="1500" b="1">
                <a:solidFill>
                  <a:srgbClr val="FF0000"/>
                </a:solidFill>
                <a:cs typeface="Times New Roman" pitchFamily="18" charset="0"/>
              </a:rPr>
              <a:t>similarity or demonstration is complete</a:t>
            </a:r>
            <a:endParaRPr lang="en-US" sz="1500" b="1"/>
          </a:p>
        </p:txBody>
      </p:sp>
      <p:sp>
        <p:nvSpPr>
          <p:cNvPr id="39948" name="Text Box 17"/>
          <p:cNvSpPr txBox="1">
            <a:spLocks noChangeArrowheads="1"/>
          </p:cNvSpPr>
          <p:nvPr/>
        </p:nvSpPr>
        <p:spPr bwMode="auto">
          <a:xfrm>
            <a:off x="228600" y="4840288"/>
            <a:ext cx="36909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a:solidFill>
                  <a:srgbClr val="FF0000"/>
                </a:solidFill>
                <a:cs typeface="Times New Roman" pitchFamily="18" charset="0"/>
              </a:rPr>
              <a:t>Product satisfies system performance </a:t>
            </a:r>
          </a:p>
          <a:p>
            <a:pPr eaLnBrk="1" hangingPunct="1"/>
            <a:r>
              <a:rPr lang="en-US" sz="1500" b="1">
                <a:solidFill>
                  <a:srgbClr val="FF0000"/>
                </a:solidFill>
                <a:cs typeface="Times New Roman" pitchFamily="18" charset="0"/>
              </a:rPr>
              <a:t>requirements (functional)</a:t>
            </a:r>
            <a:endParaRPr lang="en-US" sz="1500" b="1">
              <a:cs typeface="Times New Roman" pitchFamily="18" charset="0"/>
            </a:endParaRPr>
          </a:p>
        </p:txBody>
      </p:sp>
      <p:sp>
        <p:nvSpPr>
          <p:cNvPr id="39949" name="Text Box 18"/>
          <p:cNvSpPr txBox="1">
            <a:spLocks noChangeArrowheads="1"/>
          </p:cNvSpPr>
          <p:nvPr/>
        </p:nvSpPr>
        <p:spPr bwMode="auto">
          <a:xfrm>
            <a:off x="219075" y="3925888"/>
            <a:ext cx="27638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a:solidFill>
                  <a:srgbClr val="FF0000"/>
                </a:solidFill>
                <a:cs typeface="Times New Roman" pitchFamily="18" charset="0"/>
              </a:rPr>
              <a:t>Environmental qualification</a:t>
            </a:r>
          </a:p>
          <a:p>
            <a:pPr eaLnBrk="1" hangingPunct="1"/>
            <a:r>
              <a:rPr lang="en-US" sz="1500" b="1">
                <a:solidFill>
                  <a:srgbClr val="FF0000"/>
                </a:solidFill>
                <a:cs typeface="Times New Roman" pitchFamily="18" charset="0"/>
              </a:rPr>
              <a:t> of hardware  design verified</a:t>
            </a:r>
            <a:endParaRPr lang="en-US" sz="1500" b="1">
              <a:cs typeface="Times New Roman" pitchFamily="18" charset="0"/>
            </a:endParaRPr>
          </a:p>
        </p:txBody>
      </p:sp>
      <p:sp>
        <p:nvSpPr>
          <p:cNvPr id="39950" name="Text Box 19"/>
          <p:cNvSpPr txBox="1">
            <a:spLocks noChangeArrowheads="1"/>
          </p:cNvSpPr>
          <p:nvPr/>
        </p:nvSpPr>
        <p:spPr bwMode="auto">
          <a:xfrm>
            <a:off x="228600" y="3135313"/>
            <a:ext cx="22431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a:solidFill>
                  <a:srgbClr val="FF0000"/>
                </a:solidFill>
                <a:cs typeface="Times New Roman" pitchFamily="18" charset="0"/>
              </a:rPr>
              <a:t>Reliability, quality, and</a:t>
            </a:r>
          </a:p>
          <a:p>
            <a:pPr eaLnBrk="1" hangingPunct="1"/>
            <a:r>
              <a:rPr lang="en-US" sz="1500" b="1">
                <a:solidFill>
                  <a:srgbClr val="FF0000"/>
                </a:solidFill>
                <a:cs typeface="Times New Roman" pitchFamily="18" charset="0"/>
              </a:rPr>
              <a:t> workmanship verified</a:t>
            </a:r>
            <a:endParaRPr lang="en-US" sz="1500" b="1">
              <a:cs typeface="Times New Roman" pitchFamily="18" charset="0"/>
            </a:endParaRPr>
          </a:p>
        </p:txBody>
      </p:sp>
      <p:sp>
        <p:nvSpPr>
          <p:cNvPr id="39951" name="Text Box 20"/>
          <p:cNvSpPr txBox="1">
            <a:spLocks noChangeArrowheads="1"/>
          </p:cNvSpPr>
          <p:nvPr/>
        </p:nvSpPr>
        <p:spPr bwMode="auto">
          <a:xfrm>
            <a:off x="152400" y="2173288"/>
            <a:ext cx="32829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a:solidFill>
                  <a:srgbClr val="FF0000"/>
                </a:solidFill>
                <a:cs typeface="Times New Roman" pitchFamily="18" charset="0"/>
              </a:rPr>
              <a:t>Functional performance validated </a:t>
            </a:r>
          </a:p>
          <a:p>
            <a:pPr eaLnBrk="1" hangingPunct="1"/>
            <a:r>
              <a:rPr lang="en-US" sz="1500" b="1">
                <a:solidFill>
                  <a:srgbClr val="FF0000"/>
                </a:solidFill>
                <a:cs typeface="Times New Roman" pitchFamily="18" charset="0"/>
              </a:rPr>
              <a:t>Physical configuration verified </a:t>
            </a:r>
            <a:endParaRPr lang="en-US" sz="1500" b="1"/>
          </a:p>
        </p:txBody>
      </p:sp>
      <p:sp>
        <p:nvSpPr>
          <p:cNvPr id="39952" name="Text Box 21"/>
          <p:cNvSpPr txBox="1">
            <a:spLocks noChangeArrowheads="1"/>
          </p:cNvSpPr>
          <p:nvPr/>
        </p:nvSpPr>
        <p:spPr bwMode="auto">
          <a:xfrm>
            <a:off x="152400" y="1411288"/>
            <a:ext cx="40147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500" b="1" dirty="0">
                <a:solidFill>
                  <a:srgbClr val="FF0000"/>
                </a:solidFill>
                <a:cs typeface="Times New Roman" pitchFamily="18" charset="0"/>
              </a:rPr>
              <a:t>Previous missions analyzed for anomalies</a:t>
            </a:r>
          </a:p>
          <a:p>
            <a:pPr eaLnBrk="1" hangingPunct="1"/>
            <a:r>
              <a:rPr lang="en-US" sz="1500" b="1" dirty="0">
                <a:solidFill>
                  <a:srgbClr val="FF0000"/>
                </a:solidFill>
                <a:cs typeface="Times New Roman" pitchFamily="18" charset="0"/>
              </a:rPr>
              <a:t> and impact to current mission mitigated</a:t>
            </a:r>
            <a:endParaRPr lang="en-US" sz="1500" b="1" dirty="0"/>
          </a:p>
        </p:txBody>
      </p:sp>
      <p:grpSp>
        <p:nvGrpSpPr>
          <p:cNvPr id="39953" name="Group 29"/>
          <p:cNvGrpSpPr>
            <a:grpSpLocks/>
          </p:cNvGrpSpPr>
          <p:nvPr/>
        </p:nvGrpSpPr>
        <p:grpSpPr bwMode="auto">
          <a:xfrm>
            <a:off x="3505200" y="1981200"/>
            <a:ext cx="615950" cy="1477963"/>
            <a:chOff x="5080" y="480"/>
            <a:chExt cx="384" cy="931"/>
          </a:xfrm>
        </p:grpSpPr>
        <p:sp>
          <p:nvSpPr>
            <p:cNvPr id="39958" name="AutoShape 30"/>
            <p:cNvSpPr>
              <a:spLocks noChangeArrowheads="1"/>
            </p:cNvSpPr>
            <p:nvPr/>
          </p:nvSpPr>
          <p:spPr bwMode="auto">
            <a:xfrm rot="1200000">
              <a:off x="5080" y="1027"/>
              <a:ext cx="165" cy="384"/>
            </a:xfrm>
            <a:prstGeom prst="irregularSeal2">
              <a:avLst/>
            </a:prstGeom>
            <a:solidFill>
              <a:srgbClr val="FF0000"/>
            </a:solidFill>
            <a:ln w="9525">
              <a:solidFill>
                <a:srgbClr val="FFFF00"/>
              </a:solidFill>
              <a:prstDash val="lgDash"/>
              <a:miter lim="800000"/>
              <a:headEnd/>
              <a:tailEnd/>
            </a:ln>
          </p:spPr>
          <p:txBody>
            <a:bodyPr wrap="none" anchor="ctr"/>
            <a:lstStyle/>
            <a:p>
              <a:endParaRPr lang="en-US"/>
            </a:p>
          </p:txBody>
        </p:sp>
        <p:grpSp>
          <p:nvGrpSpPr>
            <p:cNvPr id="39959" name="Group 31"/>
            <p:cNvGrpSpPr>
              <a:grpSpLocks/>
            </p:cNvGrpSpPr>
            <p:nvPr/>
          </p:nvGrpSpPr>
          <p:grpSpPr bwMode="auto">
            <a:xfrm rot="2100000">
              <a:off x="5319" y="480"/>
              <a:ext cx="145" cy="786"/>
              <a:chOff x="5102" y="834"/>
              <a:chExt cx="145" cy="786"/>
            </a:xfrm>
          </p:grpSpPr>
          <p:grpSp>
            <p:nvGrpSpPr>
              <p:cNvPr id="39960" name="Group 32"/>
              <p:cNvGrpSpPr>
                <a:grpSpLocks/>
              </p:cNvGrpSpPr>
              <p:nvPr/>
            </p:nvGrpSpPr>
            <p:grpSpPr bwMode="auto">
              <a:xfrm>
                <a:off x="5102" y="834"/>
                <a:ext cx="109" cy="786"/>
                <a:chOff x="5102" y="834"/>
                <a:chExt cx="109" cy="786"/>
              </a:xfrm>
            </p:grpSpPr>
            <p:sp>
              <p:nvSpPr>
                <p:cNvPr id="40225" name="Freeform 33"/>
                <p:cNvSpPr>
                  <a:spLocks/>
                </p:cNvSpPr>
                <p:nvPr/>
              </p:nvSpPr>
              <p:spPr bwMode="auto">
                <a:xfrm>
                  <a:off x="5102" y="1566"/>
                  <a:ext cx="44" cy="54"/>
                </a:xfrm>
                <a:custGeom>
                  <a:avLst/>
                  <a:gdLst>
                    <a:gd name="T0" fmla="*/ 0 w 925"/>
                    <a:gd name="T1" fmla="*/ 0 h 1128"/>
                    <a:gd name="T2" fmla="*/ 0 w 925"/>
                    <a:gd name="T3" fmla="*/ 0 h 1128"/>
                    <a:gd name="T4" fmla="*/ 0 w 925"/>
                    <a:gd name="T5" fmla="*/ 0 h 1128"/>
                    <a:gd name="T6" fmla="*/ 0 w 925"/>
                    <a:gd name="T7" fmla="*/ 0 h 1128"/>
                    <a:gd name="T8" fmla="*/ 0 w 925"/>
                    <a:gd name="T9" fmla="*/ 0 h 1128"/>
                    <a:gd name="T10" fmla="*/ 0 w 925"/>
                    <a:gd name="T11" fmla="*/ 0 h 1128"/>
                    <a:gd name="T12" fmla="*/ 0 w 925"/>
                    <a:gd name="T13" fmla="*/ 0 h 1128"/>
                    <a:gd name="T14" fmla="*/ 0 60000 65536"/>
                    <a:gd name="T15" fmla="*/ 0 60000 65536"/>
                    <a:gd name="T16" fmla="*/ 0 60000 65536"/>
                    <a:gd name="T17" fmla="*/ 0 60000 65536"/>
                    <a:gd name="T18" fmla="*/ 0 60000 65536"/>
                    <a:gd name="T19" fmla="*/ 0 60000 65536"/>
                    <a:gd name="T20" fmla="*/ 0 60000 65536"/>
                    <a:gd name="T21" fmla="*/ 0 w 925"/>
                    <a:gd name="T22" fmla="*/ 0 h 1128"/>
                    <a:gd name="T23" fmla="*/ 925 w 925"/>
                    <a:gd name="T24" fmla="*/ 1128 h 1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5" h="1128">
                      <a:moveTo>
                        <a:pt x="463" y="0"/>
                      </a:moveTo>
                      <a:lnTo>
                        <a:pt x="694" y="565"/>
                      </a:lnTo>
                      <a:lnTo>
                        <a:pt x="925" y="1128"/>
                      </a:lnTo>
                      <a:lnTo>
                        <a:pt x="463" y="1128"/>
                      </a:lnTo>
                      <a:lnTo>
                        <a:pt x="0" y="1128"/>
                      </a:lnTo>
                      <a:lnTo>
                        <a:pt x="232" y="565"/>
                      </a:lnTo>
                      <a:lnTo>
                        <a:pt x="463" y="0"/>
                      </a:lnTo>
                      <a:close/>
                    </a:path>
                  </a:pathLst>
                </a:custGeom>
                <a:solidFill>
                  <a:srgbClr val="72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26" name="Freeform 34"/>
                <p:cNvSpPr>
                  <a:spLocks/>
                </p:cNvSpPr>
                <p:nvPr/>
              </p:nvSpPr>
              <p:spPr bwMode="auto">
                <a:xfrm>
                  <a:off x="5102" y="1566"/>
                  <a:ext cx="44" cy="54"/>
                </a:xfrm>
                <a:custGeom>
                  <a:avLst/>
                  <a:gdLst>
                    <a:gd name="T0" fmla="*/ 0 w 925"/>
                    <a:gd name="T1" fmla="*/ 0 h 1128"/>
                    <a:gd name="T2" fmla="*/ 0 w 925"/>
                    <a:gd name="T3" fmla="*/ 0 h 1128"/>
                    <a:gd name="T4" fmla="*/ 0 w 925"/>
                    <a:gd name="T5" fmla="*/ 0 h 1128"/>
                    <a:gd name="T6" fmla="*/ 0 w 925"/>
                    <a:gd name="T7" fmla="*/ 0 h 1128"/>
                    <a:gd name="T8" fmla="*/ 0 w 925"/>
                    <a:gd name="T9" fmla="*/ 0 h 1128"/>
                    <a:gd name="T10" fmla="*/ 0 w 925"/>
                    <a:gd name="T11" fmla="*/ 0 h 1128"/>
                    <a:gd name="T12" fmla="*/ 0 w 925"/>
                    <a:gd name="T13" fmla="*/ 0 h 1128"/>
                    <a:gd name="T14" fmla="*/ 0 60000 65536"/>
                    <a:gd name="T15" fmla="*/ 0 60000 65536"/>
                    <a:gd name="T16" fmla="*/ 0 60000 65536"/>
                    <a:gd name="T17" fmla="*/ 0 60000 65536"/>
                    <a:gd name="T18" fmla="*/ 0 60000 65536"/>
                    <a:gd name="T19" fmla="*/ 0 60000 65536"/>
                    <a:gd name="T20" fmla="*/ 0 60000 65536"/>
                    <a:gd name="T21" fmla="*/ 0 w 925"/>
                    <a:gd name="T22" fmla="*/ 0 h 1128"/>
                    <a:gd name="T23" fmla="*/ 925 w 925"/>
                    <a:gd name="T24" fmla="*/ 1128 h 1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5" h="1128">
                      <a:moveTo>
                        <a:pt x="463" y="0"/>
                      </a:moveTo>
                      <a:lnTo>
                        <a:pt x="694" y="565"/>
                      </a:lnTo>
                      <a:lnTo>
                        <a:pt x="925" y="1128"/>
                      </a:lnTo>
                      <a:lnTo>
                        <a:pt x="463" y="1128"/>
                      </a:lnTo>
                      <a:lnTo>
                        <a:pt x="0" y="1128"/>
                      </a:lnTo>
                      <a:lnTo>
                        <a:pt x="232" y="565"/>
                      </a:lnTo>
                      <a:lnTo>
                        <a:pt x="463"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227" name="Freeform 35"/>
                <p:cNvSpPr>
                  <a:spLocks/>
                </p:cNvSpPr>
                <p:nvPr/>
              </p:nvSpPr>
              <p:spPr bwMode="auto">
                <a:xfrm>
                  <a:off x="5109" y="1193"/>
                  <a:ext cx="36" cy="161"/>
                </a:xfrm>
                <a:custGeom>
                  <a:avLst/>
                  <a:gdLst>
                    <a:gd name="T0" fmla="*/ 0 w 761"/>
                    <a:gd name="T1" fmla="*/ 0 h 3385"/>
                    <a:gd name="T2" fmla="*/ 0 w 761"/>
                    <a:gd name="T3" fmla="*/ 0 h 3385"/>
                    <a:gd name="T4" fmla="*/ 0 w 761"/>
                    <a:gd name="T5" fmla="*/ 0 h 3385"/>
                    <a:gd name="T6" fmla="*/ 0 w 761"/>
                    <a:gd name="T7" fmla="*/ 0 h 3385"/>
                    <a:gd name="T8" fmla="*/ 0 w 761"/>
                    <a:gd name="T9" fmla="*/ 0 h 3385"/>
                    <a:gd name="T10" fmla="*/ 0 w 761"/>
                    <a:gd name="T11" fmla="*/ 0 h 3385"/>
                    <a:gd name="T12" fmla="*/ 0 w 761"/>
                    <a:gd name="T13" fmla="*/ 0 h 3385"/>
                    <a:gd name="T14" fmla="*/ 0 w 761"/>
                    <a:gd name="T15" fmla="*/ 0 h 3385"/>
                    <a:gd name="T16" fmla="*/ 0 w 761"/>
                    <a:gd name="T17" fmla="*/ 0 h 3385"/>
                    <a:gd name="T18" fmla="*/ 0 w 761"/>
                    <a:gd name="T19" fmla="*/ 0 h 3385"/>
                    <a:gd name="T20" fmla="*/ 0 w 761"/>
                    <a:gd name="T21" fmla="*/ 0 h 3385"/>
                    <a:gd name="T22" fmla="*/ 0 w 761"/>
                    <a:gd name="T23" fmla="*/ 0 h 3385"/>
                    <a:gd name="T24" fmla="*/ 0 w 761"/>
                    <a:gd name="T25" fmla="*/ 0 h 3385"/>
                    <a:gd name="T26" fmla="*/ 0 w 761"/>
                    <a:gd name="T27" fmla="*/ 0 h 3385"/>
                    <a:gd name="T28" fmla="*/ 0 w 761"/>
                    <a:gd name="T29" fmla="*/ 0 h 3385"/>
                    <a:gd name="T30" fmla="*/ 0 w 761"/>
                    <a:gd name="T31" fmla="*/ 0 h 3385"/>
                    <a:gd name="T32" fmla="*/ 0 w 761"/>
                    <a:gd name="T33" fmla="*/ 0 h 3385"/>
                    <a:gd name="T34" fmla="*/ 0 w 761"/>
                    <a:gd name="T35" fmla="*/ 0 h 3385"/>
                    <a:gd name="T36" fmla="*/ 0 w 761"/>
                    <a:gd name="T37" fmla="*/ 0 h 3385"/>
                    <a:gd name="T38" fmla="*/ 0 w 761"/>
                    <a:gd name="T39" fmla="*/ 0 h 3385"/>
                    <a:gd name="T40" fmla="*/ 0 w 761"/>
                    <a:gd name="T41" fmla="*/ 0 h 3385"/>
                    <a:gd name="T42" fmla="*/ 0 w 761"/>
                    <a:gd name="T43" fmla="*/ 0 h 3385"/>
                    <a:gd name="T44" fmla="*/ 0 w 761"/>
                    <a:gd name="T45" fmla="*/ 0 h 3385"/>
                    <a:gd name="T46" fmla="*/ 0 w 761"/>
                    <a:gd name="T47" fmla="*/ 0 h 3385"/>
                    <a:gd name="T48" fmla="*/ 0 w 761"/>
                    <a:gd name="T49" fmla="*/ 0 h 3385"/>
                    <a:gd name="T50" fmla="*/ 0 w 761"/>
                    <a:gd name="T51" fmla="*/ 0 h 3385"/>
                    <a:gd name="T52" fmla="*/ 0 w 761"/>
                    <a:gd name="T53" fmla="*/ 0 h 3385"/>
                    <a:gd name="T54" fmla="*/ 0 w 761"/>
                    <a:gd name="T55" fmla="*/ 0 h 3385"/>
                    <a:gd name="T56" fmla="*/ 0 w 761"/>
                    <a:gd name="T57" fmla="*/ 0 h 3385"/>
                    <a:gd name="T58" fmla="*/ 0 w 761"/>
                    <a:gd name="T59" fmla="*/ 0 h 3385"/>
                    <a:gd name="T60" fmla="*/ 0 w 761"/>
                    <a:gd name="T61" fmla="*/ 0 h 3385"/>
                    <a:gd name="T62" fmla="*/ 0 w 761"/>
                    <a:gd name="T63" fmla="*/ 0 h 3385"/>
                    <a:gd name="T64" fmla="*/ 0 w 761"/>
                    <a:gd name="T65" fmla="*/ 0 h 3385"/>
                    <a:gd name="T66" fmla="*/ 0 w 761"/>
                    <a:gd name="T67" fmla="*/ 0 h 3385"/>
                    <a:gd name="T68" fmla="*/ 0 w 761"/>
                    <a:gd name="T69" fmla="*/ 0 h 3385"/>
                    <a:gd name="T70" fmla="*/ 0 w 761"/>
                    <a:gd name="T71" fmla="*/ 0 h 3385"/>
                    <a:gd name="T72" fmla="*/ 0 w 761"/>
                    <a:gd name="T73" fmla="*/ 0 h 3385"/>
                    <a:gd name="T74" fmla="*/ 0 w 761"/>
                    <a:gd name="T75" fmla="*/ 0 h 3385"/>
                    <a:gd name="T76" fmla="*/ 0 w 761"/>
                    <a:gd name="T77" fmla="*/ 0 h 3385"/>
                    <a:gd name="T78" fmla="*/ 0 w 761"/>
                    <a:gd name="T79" fmla="*/ 0 h 3385"/>
                    <a:gd name="T80" fmla="*/ 0 w 761"/>
                    <a:gd name="T81" fmla="*/ 0 h 3385"/>
                    <a:gd name="T82" fmla="*/ 0 w 761"/>
                    <a:gd name="T83" fmla="*/ 0 h 3385"/>
                    <a:gd name="T84" fmla="*/ 0 w 761"/>
                    <a:gd name="T85" fmla="*/ 0 h 3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61"/>
                    <a:gd name="T130" fmla="*/ 0 h 3385"/>
                    <a:gd name="T131" fmla="*/ 761 w 761"/>
                    <a:gd name="T132" fmla="*/ 3385 h 33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61" h="3385">
                      <a:moveTo>
                        <a:pt x="380" y="3385"/>
                      </a:moveTo>
                      <a:lnTo>
                        <a:pt x="400" y="3383"/>
                      </a:lnTo>
                      <a:lnTo>
                        <a:pt x="419" y="3377"/>
                      </a:lnTo>
                      <a:lnTo>
                        <a:pt x="439" y="3365"/>
                      </a:lnTo>
                      <a:lnTo>
                        <a:pt x="457" y="3351"/>
                      </a:lnTo>
                      <a:lnTo>
                        <a:pt x="476" y="3331"/>
                      </a:lnTo>
                      <a:lnTo>
                        <a:pt x="493" y="3309"/>
                      </a:lnTo>
                      <a:lnTo>
                        <a:pt x="511" y="3282"/>
                      </a:lnTo>
                      <a:lnTo>
                        <a:pt x="528" y="3252"/>
                      </a:lnTo>
                      <a:lnTo>
                        <a:pt x="545" y="3218"/>
                      </a:lnTo>
                      <a:lnTo>
                        <a:pt x="561" y="3181"/>
                      </a:lnTo>
                      <a:lnTo>
                        <a:pt x="578" y="3139"/>
                      </a:lnTo>
                      <a:lnTo>
                        <a:pt x="593" y="3095"/>
                      </a:lnTo>
                      <a:lnTo>
                        <a:pt x="608" y="3048"/>
                      </a:lnTo>
                      <a:lnTo>
                        <a:pt x="622" y="2998"/>
                      </a:lnTo>
                      <a:lnTo>
                        <a:pt x="636" y="2944"/>
                      </a:lnTo>
                      <a:lnTo>
                        <a:pt x="650" y="2889"/>
                      </a:lnTo>
                      <a:lnTo>
                        <a:pt x="662" y="2830"/>
                      </a:lnTo>
                      <a:lnTo>
                        <a:pt x="673" y="2768"/>
                      </a:lnTo>
                      <a:lnTo>
                        <a:pt x="685" y="2704"/>
                      </a:lnTo>
                      <a:lnTo>
                        <a:pt x="696" y="2638"/>
                      </a:lnTo>
                      <a:lnTo>
                        <a:pt x="705" y="2569"/>
                      </a:lnTo>
                      <a:lnTo>
                        <a:pt x="715" y="2498"/>
                      </a:lnTo>
                      <a:lnTo>
                        <a:pt x="724" y="2426"/>
                      </a:lnTo>
                      <a:lnTo>
                        <a:pt x="731" y="2350"/>
                      </a:lnTo>
                      <a:lnTo>
                        <a:pt x="738" y="2274"/>
                      </a:lnTo>
                      <a:lnTo>
                        <a:pt x="743" y="2194"/>
                      </a:lnTo>
                      <a:lnTo>
                        <a:pt x="749" y="2115"/>
                      </a:lnTo>
                      <a:lnTo>
                        <a:pt x="754" y="2032"/>
                      </a:lnTo>
                      <a:lnTo>
                        <a:pt x="757" y="1950"/>
                      </a:lnTo>
                      <a:lnTo>
                        <a:pt x="759" y="1865"/>
                      </a:lnTo>
                      <a:lnTo>
                        <a:pt x="761" y="1780"/>
                      </a:lnTo>
                      <a:lnTo>
                        <a:pt x="761" y="1692"/>
                      </a:lnTo>
                      <a:lnTo>
                        <a:pt x="761" y="1605"/>
                      </a:lnTo>
                      <a:lnTo>
                        <a:pt x="759" y="1520"/>
                      </a:lnTo>
                      <a:lnTo>
                        <a:pt x="757" y="1435"/>
                      </a:lnTo>
                      <a:lnTo>
                        <a:pt x="754" y="1353"/>
                      </a:lnTo>
                      <a:lnTo>
                        <a:pt x="749" y="1270"/>
                      </a:lnTo>
                      <a:lnTo>
                        <a:pt x="743" y="1191"/>
                      </a:lnTo>
                      <a:lnTo>
                        <a:pt x="738" y="1111"/>
                      </a:lnTo>
                      <a:lnTo>
                        <a:pt x="731" y="1035"/>
                      </a:lnTo>
                      <a:lnTo>
                        <a:pt x="724" y="960"/>
                      </a:lnTo>
                      <a:lnTo>
                        <a:pt x="715" y="887"/>
                      </a:lnTo>
                      <a:lnTo>
                        <a:pt x="705" y="816"/>
                      </a:lnTo>
                      <a:lnTo>
                        <a:pt x="696" y="747"/>
                      </a:lnTo>
                      <a:lnTo>
                        <a:pt x="685" y="681"/>
                      </a:lnTo>
                      <a:lnTo>
                        <a:pt x="673" y="617"/>
                      </a:lnTo>
                      <a:lnTo>
                        <a:pt x="662" y="555"/>
                      </a:lnTo>
                      <a:lnTo>
                        <a:pt x="650" y="496"/>
                      </a:lnTo>
                      <a:lnTo>
                        <a:pt x="636" y="441"/>
                      </a:lnTo>
                      <a:lnTo>
                        <a:pt x="622" y="387"/>
                      </a:lnTo>
                      <a:lnTo>
                        <a:pt x="608" y="338"/>
                      </a:lnTo>
                      <a:lnTo>
                        <a:pt x="593" y="290"/>
                      </a:lnTo>
                      <a:lnTo>
                        <a:pt x="578" y="246"/>
                      </a:lnTo>
                      <a:lnTo>
                        <a:pt x="561" y="204"/>
                      </a:lnTo>
                      <a:lnTo>
                        <a:pt x="545" y="167"/>
                      </a:lnTo>
                      <a:lnTo>
                        <a:pt x="528" y="133"/>
                      </a:lnTo>
                      <a:lnTo>
                        <a:pt x="511" y="103"/>
                      </a:lnTo>
                      <a:lnTo>
                        <a:pt x="493" y="77"/>
                      </a:lnTo>
                      <a:lnTo>
                        <a:pt x="476" y="54"/>
                      </a:lnTo>
                      <a:lnTo>
                        <a:pt x="457" y="34"/>
                      </a:lnTo>
                      <a:lnTo>
                        <a:pt x="439" y="20"/>
                      </a:lnTo>
                      <a:lnTo>
                        <a:pt x="419" y="8"/>
                      </a:lnTo>
                      <a:lnTo>
                        <a:pt x="400" y="2"/>
                      </a:lnTo>
                      <a:lnTo>
                        <a:pt x="380" y="0"/>
                      </a:lnTo>
                      <a:lnTo>
                        <a:pt x="360" y="2"/>
                      </a:lnTo>
                      <a:lnTo>
                        <a:pt x="342" y="8"/>
                      </a:lnTo>
                      <a:lnTo>
                        <a:pt x="322" y="20"/>
                      </a:lnTo>
                      <a:lnTo>
                        <a:pt x="304" y="34"/>
                      </a:lnTo>
                      <a:lnTo>
                        <a:pt x="285" y="54"/>
                      </a:lnTo>
                      <a:lnTo>
                        <a:pt x="268" y="77"/>
                      </a:lnTo>
                      <a:lnTo>
                        <a:pt x="249" y="103"/>
                      </a:lnTo>
                      <a:lnTo>
                        <a:pt x="233" y="133"/>
                      </a:lnTo>
                      <a:lnTo>
                        <a:pt x="215" y="167"/>
                      </a:lnTo>
                      <a:lnTo>
                        <a:pt x="199" y="204"/>
                      </a:lnTo>
                      <a:lnTo>
                        <a:pt x="183" y="246"/>
                      </a:lnTo>
                      <a:lnTo>
                        <a:pt x="168" y="290"/>
                      </a:lnTo>
                      <a:lnTo>
                        <a:pt x="152" y="338"/>
                      </a:lnTo>
                      <a:lnTo>
                        <a:pt x="138" y="387"/>
                      </a:lnTo>
                      <a:lnTo>
                        <a:pt x="125" y="441"/>
                      </a:lnTo>
                      <a:lnTo>
                        <a:pt x="111" y="496"/>
                      </a:lnTo>
                      <a:lnTo>
                        <a:pt x="99" y="555"/>
                      </a:lnTo>
                      <a:lnTo>
                        <a:pt x="86" y="617"/>
                      </a:lnTo>
                      <a:lnTo>
                        <a:pt x="75" y="681"/>
                      </a:lnTo>
                      <a:lnTo>
                        <a:pt x="65" y="747"/>
                      </a:lnTo>
                      <a:lnTo>
                        <a:pt x="55" y="816"/>
                      </a:lnTo>
                      <a:lnTo>
                        <a:pt x="45" y="887"/>
                      </a:lnTo>
                      <a:lnTo>
                        <a:pt x="37" y="960"/>
                      </a:lnTo>
                      <a:lnTo>
                        <a:pt x="30" y="1035"/>
                      </a:lnTo>
                      <a:lnTo>
                        <a:pt x="23" y="1111"/>
                      </a:lnTo>
                      <a:lnTo>
                        <a:pt x="16" y="1191"/>
                      </a:lnTo>
                      <a:lnTo>
                        <a:pt x="11" y="1270"/>
                      </a:lnTo>
                      <a:lnTo>
                        <a:pt x="7" y="1353"/>
                      </a:lnTo>
                      <a:lnTo>
                        <a:pt x="4" y="1435"/>
                      </a:lnTo>
                      <a:lnTo>
                        <a:pt x="2" y="1520"/>
                      </a:lnTo>
                      <a:lnTo>
                        <a:pt x="0" y="1605"/>
                      </a:lnTo>
                      <a:lnTo>
                        <a:pt x="0" y="1692"/>
                      </a:lnTo>
                      <a:lnTo>
                        <a:pt x="0" y="1780"/>
                      </a:lnTo>
                      <a:lnTo>
                        <a:pt x="2" y="1865"/>
                      </a:lnTo>
                      <a:lnTo>
                        <a:pt x="4" y="1950"/>
                      </a:lnTo>
                      <a:lnTo>
                        <a:pt x="7" y="2032"/>
                      </a:lnTo>
                      <a:lnTo>
                        <a:pt x="11" y="2115"/>
                      </a:lnTo>
                      <a:lnTo>
                        <a:pt x="16" y="2194"/>
                      </a:lnTo>
                      <a:lnTo>
                        <a:pt x="23" y="2274"/>
                      </a:lnTo>
                      <a:lnTo>
                        <a:pt x="30" y="2350"/>
                      </a:lnTo>
                      <a:lnTo>
                        <a:pt x="37" y="2426"/>
                      </a:lnTo>
                      <a:lnTo>
                        <a:pt x="45" y="2498"/>
                      </a:lnTo>
                      <a:lnTo>
                        <a:pt x="55" y="2569"/>
                      </a:lnTo>
                      <a:lnTo>
                        <a:pt x="65" y="2638"/>
                      </a:lnTo>
                      <a:lnTo>
                        <a:pt x="75" y="2704"/>
                      </a:lnTo>
                      <a:lnTo>
                        <a:pt x="86" y="2768"/>
                      </a:lnTo>
                      <a:lnTo>
                        <a:pt x="99" y="2830"/>
                      </a:lnTo>
                      <a:lnTo>
                        <a:pt x="111" y="2889"/>
                      </a:lnTo>
                      <a:lnTo>
                        <a:pt x="125" y="2944"/>
                      </a:lnTo>
                      <a:lnTo>
                        <a:pt x="138" y="2998"/>
                      </a:lnTo>
                      <a:lnTo>
                        <a:pt x="152" y="3048"/>
                      </a:lnTo>
                      <a:lnTo>
                        <a:pt x="168" y="3095"/>
                      </a:lnTo>
                      <a:lnTo>
                        <a:pt x="183" y="3139"/>
                      </a:lnTo>
                      <a:lnTo>
                        <a:pt x="199" y="3181"/>
                      </a:lnTo>
                      <a:lnTo>
                        <a:pt x="215" y="3218"/>
                      </a:lnTo>
                      <a:lnTo>
                        <a:pt x="233" y="3252"/>
                      </a:lnTo>
                      <a:lnTo>
                        <a:pt x="249" y="3282"/>
                      </a:lnTo>
                      <a:lnTo>
                        <a:pt x="268" y="3309"/>
                      </a:lnTo>
                      <a:lnTo>
                        <a:pt x="285" y="3331"/>
                      </a:lnTo>
                      <a:lnTo>
                        <a:pt x="304" y="3351"/>
                      </a:lnTo>
                      <a:lnTo>
                        <a:pt x="322" y="3365"/>
                      </a:lnTo>
                      <a:lnTo>
                        <a:pt x="342" y="3377"/>
                      </a:lnTo>
                      <a:lnTo>
                        <a:pt x="360" y="3383"/>
                      </a:lnTo>
                      <a:lnTo>
                        <a:pt x="380" y="33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28" name="Freeform 36"/>
                <p:cNvSpPr>
                  <a:spLocks/>
                </p:cNvSpPr>
                <p:nvPr/>
              </p:nvSpPr>
              <p:spPr bwMode="auto">
                <a:xfrm>
                  <a:off x="5109" y="1193"/>
                  <a:ext cx="36" cy="161"/>
                </a:xfrm>
                <a:custGeom>
                  <a:avLst/>
                  <a:gdLst>
                    <a:gd name="T0" fmla="*/ 0 w 761"/>
                    <a:gd name="T1" fmla="*/ 0 h 3385"/>
                    <a:gd name="T2" fmla="*/ 0 w 761"/>
                    <a:gd name="T3" fmla="*/ 0 h 3385"/>
                    <a:gd name="T4" fmla="*/ 0 w 761"/>
                    <a:gd name="T5" fmla="*/ 0 h 3385"/>
                    <a:gd name="T6" fmla="*/ 0 w 761"/>
                    <a:gd name="T7" fmla="*/ 0 h 3385"/>
                    <a:gd name="T8" fmla="*/ 0 w 761"/>
                    <a:gd name="T9" fmla="*/ 0 h 3385"/>
                    <a:gd name="T10" fmla="*/ 0 w 761"/>
                    <a:gd name="T11" fmla="*/ 0 h 3385"/>
                    <a:gd name="T12" fmla="*/ 0 w 761"/>
                    <a:gd name="T13" fmla="*/ 0 h 3385"/>
                    <a:gd name="T14" fmla="*/ 0 w 761"/>
                    <a:gd name="T15" fmla="*/ 0 h 3385"/>
                    <a:gd name="T16" fmla="*/ 0 w 761"/>
                    <a:gd name="T17" fmla="*/ 0 h 3385"/>
                    <a:gd name="T18" fmla="*/ 0 w 761"/>
                    <a:gd name="T19" fmla="*/ 0 h 3385"/>
                    <a:gd name="T20" fmla="*/ 0 w 761"/>
                    <a:gd name="T21" fmla="*/ 0 h 3385"/>
                    <a:gd name="T22" fmla="*/ 0 w 761"/>
                    <a:gd name="T23" fmla="*/ 0 h 3385"/>
                    <a:gd name="T24" fmla="*/ 0 w 761"/>
                    <a:gd name="T25" fmla="*/ 0 h 3385"/>
                    <a:gd name="T26" fmla="*/ 0 w 761"/>
                    <a:gd name="T27" fmla="*/ 0 h 3385"/>
                    <a:gd name="T28" fmla="*/ 0 w 761"/>
                    <a:gd name="T29" fmla="*/ 0 h 3385"/>
                    <a:gd name="T30" fmla="*/ 0 w 761"/>
                    <a:gd name="T31" fmla="*/ 0 h 3385"/>
                    <a:gd name="T32" fmla="*/ 0 w 761"/>
                    <a:gd name="T33" fmla="*/ 0 h 3385"/>
                    <a:gd name="T34" fmla="*/ 0 w 761"/>
                    <a:gd name="T35" fmla="*/ 0 h 3385"/>
                    <a:gd name="T36" fmla="*/ 0 w 761"/>
                    <a:gd name="T37" fmla="*/ 0 h 3385"/>
                    <a:gd name="T38" fmla="*/ 0 w 761"/>
                    <a:gd name="T39" fmla="*/ 0 h 3385"/>
                    <a:gd name="T40" fmla="*/ 0 w 761"/>
                    <a:gd name="T41" fmla="*/ 0 h 3385"/>
                    <a:gd name="T42" fmla="*/ 0 w 761"/>
                    <a:gd name="T43" fmla="*/ 0 h 3385"/>
                    <a:gd name="T44" fmla="*/ 0 w 761"/>
                    <a:gd name="T45" fmla="*/ 0 h 3385"/>
                    <a:gd name="T46" fmla="*/ 0 w 761"/>
                    <a:gd name="T47" fmla="*/ 0 h 3385"/>
                    <a:gd name="T48" fmla="*/ 0 w 761"/>
                    <a:gd name="T49" fmla="*/ 0 h 3385"/>
                    <a:gd name="T50" fmla="*/ 0 w 761"/>
                    <a:gd name="T51" fmla="*/ 0 h 3385"/>
                    <a:gd name="T52" fmla="*/ 0 w 761"/>
                    <a:gd name="T53" fmla="*/ 0 h 3385"/>
                    <a:gd name="T54" fmla="*/ 0 w 761"/>
                    <a:gd name="T55" fmla="*/ 0 h 3385"/>
                    <a:gd name="T56" fmla="*/ 0 w 761"/>
                    <a:gd name="T57" fmla="*/ 0 h 3385"/>
                    <a:gd name="T58" fmla="*/ 0 w 761"/>
                    <a:gd name="T59" fmla="*/ 0 h 3385"/>
                    <a:gd name="T60" fmla="*/ 0 w 761"/>
                    <a:gd name="T61" fmla="*/ 0 h 3385"/>
                    <a:gd name="T62" fmla="*/ 0 w 761"/>
                    <a:gd name="T63" fmla="*/ 0 h 3385"/>
                    <a:gd name="T64" fmla="*/ 0 w 761"/>
                    <a:gd name="T65" fmla="*/ 0 h 3385"/>
                    <a:gd name="T66" fmla="*/ 0 w 761"/>
                    <a:gd name="T67" fmla="*/ 0 h 3385"/>
                    <a:gd name="T68" fmla="*/ 0 w 761"/>
                    <a:gd name="T69" fmla="*/ 0 h 3385"/>
                    <a:gd name="T70" fmla="*/ 0 w 761"/>
                    <a:gd name="T71" fmla="*/ 0 h 3385"/>
                    <a:gd name="T72" fmla="*/ 0 w 761"/>
                    <a:gd name="T73" fmla="*/ 0 h 3385"/>
                    <a:gd name="T74" fmla="*/ 0 w 761"/>
                    <a:gd name="T75" fmla="*/ 0 h 3385"/>
                    <a:gd name="T76" fmla="*/ 0 w 761"/>
                    <a:gd name="T77" fmla="*/ 0 h 3385"/>
                    <a:gd name="T78" fmla="*/ 0 w 761"/>
                    <a:gd name="T79" fmla="*/ 0 h 3385"/>
                    <a:gd name="T80" fmla="*/ 0 w 761"/>
                    <a:gd name="T81" fmla="*/ 0 h 3385"/>
                    <a:gd name="T82" fmla="*/ 0 w 761"/>
                    <a:gd name="T83" fmla="*/ 0 h 3385"/>
                    <a:gd name="T84" fmla="*/ 0 w 761"/>
                    <a:gd name="T85" fmla="*/ 0 h 3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61"/>
                    <a:gd name="T130" fmla="*/ 0 h 3385"/>
                    <a:gd name="T131" fmla="*/ 761 w 761"/>
                    <a:gd name="T132" fmla="*/ 3385 h 33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61" h="3385">
                      <a:moveTo>
                        <a:pt x="380" y="3385"/>
                      </a:moveTo>
                      <a:lnTo>
                        <a:pt x="400" y="3383"/>
                      </a:lnTo>
                      <a:lnTo>
                        <a:pt x="419" y="3377"/>
                      </a:lnTo>
                      <a:lnTo>
                        <a:pt x="439" y="3365"/>
                      </a:lnTo>
                      <a:lnTo>
                        <a:pt x="457" y="3351"/>
                      </a:lnTo>
                      <a:lnTo>
                        <a:pt x="476" y="3331"/>
                      </a:lnTo>
                      <a:lnTo>
                        <a:pt x="493" y="3309"/>
                      </a:lnTo>
                      <a:lnTo>
                        <a:pt x="511" y="3282"/>
                      </a:lnTo>
                      <a:lnTo>
                        <a:pt x="528" y="3252"/>
                      </a:lnTo>
                      <a:lnTo>
                        <a:pt x="545" y="3218"/>
                      </a:lnTo>
                      <a:lnTo>
                        <a:pt x="561" y="3181"/>
                      </a:lnTo>
                      <a:lnTo>
                        <a:pt x="578" y="3139"/>
                      </a:lnTo>
                      <a:lnTo>
                        <a:pt x="593" y="3095"/>
                      </a:lnTo>
                      <a:lnTo>
                        <a:pt x="608" y="3048"/>
                      </a:lnTo>
                      <a:lnTo>
                        <a:pt x="622" y="2998"/>
                      </a:lnTo>
                      <a:lnTo>
                        <a:pt x="636" y="2944"/>
                      </a:lnTo>
                      <a:lnTo>
                        <a:pt x="650" y="2889"/>
                      </a:lnTo>
                      <a:lnTo>
                        <a:pt x="662" y="2830"/>
                      </a:lnTo>
                      <a:lnTo>
                        <a:pt x="673" y="2768"/>
                      </a:lnTo>
                      <a:lnTo>
                        <a:pt x="685" y="2704"/>
                      </a:lnTo>
                      <a:lnTo>
                        <a:pt x="696" y="2638"/>
                      </a:lnTo>
                      <a:lnTo>
                        <a:pt x="705" y="2569"/>
                      </a:lnTo>
                      <a:lnTo>
                        <a:pt x="715" y="2498"/>
                      </a:lnTo>
                      <a:lnTo>
                        <a:pt x="724" y="2426"/>
                      </a:lnTo>
                      <a:lnTo>
                        <a:pt x="731" y="2350"/>
                      </a:lnTo>
                      <a:lnTo>
                        <a:pt x="738" y="2274"/>
                      </a:lnTo>
                      <a:lnTo>
                        <a:pt x="743" y="2194"/>
                      </a:lnTo>
                      <a:lnTo>
                        <a:pt x="749" y="2115"/>
                      </a:lnTo>
                      <a:lnTo>
                        <a:pt x="754" y="2032"/>
                      </a:lnTo>
                      <a:lnTo>
                        <a:pt x="757" y="1950"/>
                      </a:lnTo>
                      <a:lnTo>
                        <a:pt x="759" y="1865"/>
                      </a:lnTo>
                      <a:lnTo>
                        <a:pt x="761" y="1780"/>
                      </a:lnTo>
                      <a:lnTo>
                        <a:pt x="761" y="1692"/>
                      </a:lnTo>
                      <a:lnTo>
                        <a:pt x="761" y="1605"/>
                      </a:lnTo>
                      <a:lnTo>
                        <a:pt x="759" y="1520"/>
                      </a:lnTo>
                      <a:lnTo>
                        <a:pt x="757" y="1435"/>
                      </a:lnTo>
                      <a:lnTo>
                        <a:pt x="754" y="1353"/>
                      </a:lnTo>
                      <a:lnTo>
                        <a:pt x="749" y="1270"/>
                      </a:lnTo>
                      <a:lnTo>
                        <a:pt x="743" y="1191"/>
                      </a:lnTo>
                      <a:lnTo>
                        <a:pt x="738" y="1111"/>
                      </a:lnTo>
                      <a:lnTo>
                        <a:pt x="731" y="1035"/>
                      </a:lnTo>
                      <a:lnTo>
                        <a:pt x="724" y="960"/>
                      </a:lnTo>
                      <a:lnTo>
                        <a:pt x="715" y="887"/>
                      </a:lnTo>
                      <a:lnTo>
                        <a:pt x="705" y="816"/>
                      </a:lnTo>
                      <a:lnTo>
                        <a:pt x="696" y="747"/>
                      </a:lnTo>
                      <a:lnTo>
                        <a:pt x="685" y="681"/>
                      </a:lnTo>
                      <a:lnTo>
                        <a:pt x="673" y="617"/>
                      </a:lnTo>
                      <a:lnTo>
                        <a:pt x="662" y="555"/>
                      </a:lnTo>
                      <a:lnTo>
                        <a:pt x="650" y="496"/>
                      </a:lnTo>
                      <a:lnTo>
                        <a:pt x="636" y="441"/>
                      </a:lnTo>
                      <a:lnTo>
                        <a:pt x="622" y="387"/>
                      </a:lnTo>
                      <a:lnTo>
                        <a:pt x="608" y="338"/>
                      </a:lnTo>
                      <a:lnTo>
                        <a:pt x="593" y="290"/>
                      </a:lnTo>
                      <a:lnTo>
                        <a:pt x="578" y="246"/>
                      </a:lnTo>
                      <a:lnTo>
                        <a:pt x="561" y="204"/>
                      </a:lnTo>
                      <a:lnTo>
                        <a:pt x="545" y="167"/>
                      </a:lnTo>
                      <a:lnTo>
                        <a:pt x="528" y="133"/>
                      </a:lnTo>
                      <a:lnTo>
                        <a:pt x="511" y="103"/>
                      </a:lnTo>
                      <a:lnTo>
                        <a:pt x="493" y="77"/>
                      </a:lnTo>
                      <a:lnTo>
                        <a:pt x="476" y="54"/>
                      </a:lnTo>
                      <a:lnTo>
                        <a:pt x="457" y="34"/>
                      </a:lnTo>
                      <a:lnTo>
                        <a:pt x="439" y="20"/>
                      </a:lnTo>
                      <a:lnTo>
                        <a:pt x="419" y="8"/>
                      </a:lnTo>
                      <a:lnTo>
                        <a:pt x="400" y="2"/>
                      </a:lnTo>
                      <a:lnTo>
                        <a:pt x="380" y="0"/>
                      </a:lnTo>
                      <a:lnTo>
                        <a:pt x="360" y="2"/>
                      </a:lnTo>
                      <a:lnTo>
                        <a:pt x="342" y="8"/>
                      </a:lnTo>
                      <a:lnTo>
                        <a:pt x="322" y="20"/>
                      </a:lnTo>
                      <a:lnTo>
                        <a:pt x="304" y="34"/>
                      </a:lnTo>
                      <a:lnTo>
                        <a:pt x="285" y="54"/>
                      </a:lnTo>
                      <a:lnTo>
                        <a:pt x="268" y="77"/>
                      </a:lnTo>
                      <a:lnTo>
                        <a:pt x="249" y="103"/>
                      </a:lnTo>
                      <a:lnTo>
                        <a:pt x="233" y="133"/>
                      </a:lnTo>
                      <a:lnTo>
                        <a:pt x="215" y="167"/>
                      </a:lnTo>
                      <a:lnTo>
                        <a:pt x="199" y="204"/>
                      </a:lnTo>
                      <a:lnTo>
                        <a:pt x="183" y="246"/>
                      </a:lnTo>
                      <a:lnTo>
                        <a:pt x="168" y="290"/>
                      </a:lnTo>
                      <a:lnTo>
                        <a:pt x="152" y="338"/>
                      </a:lnTo>
                      <a:lnTo>
                        <a:pt x="138" y="387"/>
                      </a:lnTo>
                      <a:lnTo>
                        <a:pt x="125" y="441"/>
                      </a:lnTo>
                      <a:lnTo>
                        <a:pt x="111" y="496"/>
                      </a:lnTo>
                      <a:lnTo>
                        <a:pt x="99" y="555"/>
                      </a:lnTo>
                      <a:lnTo>
                        <a:pt x="86" y="617"/>
                      </a:lnTo>
                      <a:lnTo>
                        <a:pt x="75" y="681"/>
                      </a:lnTo>
                      <a:lnTo>
                        <a:pt x="65" y="747"/>
                      </a:lnTo>
                      <a:lnTo>
                        <a:pt x="55" y="816"/>
                      </a:lnTo>
                      <a:lnTo>
                        <a:pt x="45" y="887"/>
                      </a:lnTo>
                      <a:lnTo>
                        <a:pt x="37" y="960"/>
                      </a:lnTo>
                      <a:lnTo>
                        <a:pt x="30" y="1035"/>
                      </a:lnTo>
                      <a:lnTo>
                        <a:pt x="23" y="1111"/>
                      </a:lnTo>
                      <a:lnTo>
                        <a:pt x="16" y="1191"/>
                      </a:lnTo>
                      <a:lnTo>
                        <a:pt x="11" y="1270"/>
                      </a:lnTo>
                      <a:lnTo>
                        <a:pt x="7" y="1353"/>
                      </a:lnTo>
                      <a:lnTo>
                        <a:pt x="4" y="1435"/>
                      </a:lnTo>
                      <a:lnTo>
                        <a:pt x="2" y="1520"/>
                      </a:lnTo>
                      <a:lnTo>
                        <a:pt x="0" y="1605"/>
                      </a:lnTo>
                      <a:lnTo>
                        <a:pt x="0" y="1692"/>
                      </a:lnTo>
                      <a:lnTo>
                        <a:pt x="0" y="1780"/>
                      </a:lnTo>
                      <a:lnTo>
                        <a:pt x="2" y="1865"/>
                      </a:lnTo>
                      <a:lnTo>
                        <a:pt x="4" y="1950"/>
                      </a:lnTo>
                      <a:lnTo>
                        <a:pt x="7" y="2032"/>
                      </a:lnTo>
                      <a:lnTo>
                        <a:pt x="11" y="2115"/>
                      </a:lnTo>
                      <a:lnTo>
                        <a:pt x="16" y="2194"/>
                      </a:lnTo>
                      <a:lnTo>
                        <a:pt x="23" y="2274"/>
                      </a:lnTo>
                      <a:lnTo>
                        <a:pt x="30" y="2350"/>
                      </a:lnTo>
                      <a:lnTo>
                        <a:pt x="37" y="2426"/>
                      </a:lnTo>
                      <a:lnTo>
                        <a:pt x="45" y="2498"/>
                      </a:lnTo>
                      <a:lnTo>
                        <a:pt x="55" y="2569"/>
                      </a:lnTo>
                      <a:lnTo>
                        <a:pt x="65" y="2638"/>
                      </a:lnTo>
                      <a:lnTo>
                        <a:pt x="75" y="2704"/>
                      </a:lnTo>
                      <a:lnTo>
                        <a:pt x="86" y="2768"/>
                      </a:lnTo>
                      <a:lnTo>
                        <a:pt x="99" y="2830"/>
                      </a:lnTo>
                      <a:lnTo>
                        <a:pt x="111" y="2889"/>
                      </a:lnTo>
                      <a:lnTo>
                        <a:pt x="125" y="2944"/>
                      </a:lnTo>
                      <a:lnTo>
                        <a:pt x="138" y="2998"/>
                      </a:lnTo>
                      <a:lnTo>
                        <a:pt x="152" y="3048"/>
                      </a:lnTo>
                      <a:lnTo>
                        <a:pt x="168" y="3095"/>
                      </a:lnTo>
                      <a:lnTo>
                        <a:pt x="183" y="3139"/>
                      </a:lnTo>
                      <a:lnTo>
                        <a:pt x="199" y="3181"/>
                      </a:lnTo>
                      <a:lnTo>
                        <a:pt x="215" y="3218"/>
                      </a:lnTo>
                      <a:lnTo>
                        <a:pt x="233" y="3252"/>
                      </a:lnTo>
                      <a:lnTo>
                        <a:pt x="249" y="3282"/>
                      </a:lnTo>
                      <a:lnTo>
                        <a:pt x="268" y="3309"/>
                      </a:lnTo>
                      <a:lnTo>
                        <a:pt x="285" y="3331"/>
                      </a:lnTo>
                      <a:lnTo>
                        <a:pt x="304" y="3351"/>
                      </a:lnTo>
                      <a:lnTo>
                        <a:pt x="322" y="3365"/>
                      </a:lnTo>
                      <a:lnTo>
                        <a:pt x="342" y="3377"/>
                      </a:lnTo>
                      <a:lnTo>
                        <a:pt x="360" y="3383"/>
                      </a:lnTo>
                      <a:lnTo>
                        <a:pt x="380" y="3385"/>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229" name="Freeform 37"/>
                <p:cNvSpPr>
                  <a:spLocks/>
                </p:cNvSpPr>
                <p:nvPr/>
              </p:nvSpPr>
              <p:spPr bwMode="auto">
                <a:xfrm>
                  <a:off x="5103" y="1209"/>
                  <a:ext cx="47" cy="109"/>
                </a:xfrm>
                <a:custGeom>
                  <a:avLst/>
                  <a:gdLst>
                    <a:gd name="T0" fmla="*/ 0 w 979"/>
                    <a:gd name="T1" fmla="*/ 0 h 2307"/>
                    <a:gd name="T2" fmla="*/ 0 w 979"/>
                    <a:gd name="T3" fmla="*/ 0 h 2307"/>
                    <a:gd name="T4" fmla="*/ 0 w 979"/>
                    <a:gd name="T5" fmla="*/ 0 h 2307"/>
                    <a:gd name="T6" fmla="*/ 0 w 979"/>
                    <a:gd name="T7" fmla="*/ 0 h 2307"/>
                    <a:gd name="T8" fmla="*/ 0 w 979"/>
                    <a:gd name="T9" fmla="*/ 0 h 2307"/>
                    <a:gd name="T10" fmla="*/ 0 w 979"/>
                    <a:gd name="T11" fmla="*/ 0 h 2307"/>
                    <a:gd name="T12" fmla="*/ 0 w 979"/>
                    <a:gd name="T13" fmla="*/ 0 h 2307"/>
                    <a:gd name="T14" fmla="*/ 0 w 979"/>
                    <a:gd name="T15" fmla="*/ 0 h 2307"/>
                    <a:gd name="T16" fmla="*/ 0 w 979"/>
                    <a:gd name="T17" fmla="*/ 0 h 2307"/>
                    <a:gd name="T18" fmla="*/ 0 w 979"/>
                    <a:gd name="T19" fmla="*/ 0 h 2307"/>
                    <a:gd name="T20" fmla="*/ 0 w 979"/>
                    <a:gd name="T21" fmla="*/ 0 h 2307"/>
                    <a:gd name="T22" fmla="*/ 0 w 979"/>
                    <a:gd name="T23" fmla="*/ 0 h 2307"/>
                    <a:gd name="T24" fmla="*/ 0 w 979"/>
                    <a:gd name="T25" fmla="*/ 0 h 2307"/>
                    <a:gd name="T26" fmla="*/ 0 w 979"/>
                    <a:gd name="T27" fmla="*/ 0 h 2307"/>
                    <a:gd name="T28" fmla="*/ 0 w 979"/>
                    <a:gd name="T29" fmla="*/ 0 h 23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9"/>
                    <a:gd name="T46" fmla="*/ 0 h 2307"/>
                    <a:gd name="T47" fmla="*/ 979 w 979"/>
                    <a:gd name="T48" fmla="*/ 2307 h 23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9" h="2307">
                      <a:moveTo>
                        <a:pt x="489" y="2307"/>
                      </a:moveTo>
                      <a:lnTo>
                        <a:pt x="686" y="2079"/>
                      </a:lnTo>
                      <a:lnTo>
                        <a:pt x="882" y="1850"/>
                      </a:lnTo>
                      <a:lnTo>
                        <a:pt x="931" y="1336"/>
                      </a:lnTo>
                      <a:lnTo>
                        <a:pt x="979" y="823"/>
                      </a:lnTo>
                      <a:lnTo>
                        <a:pt x="843" y="412"/>
                      </a:lnTo>
                      <a:lnTo>
                        <a:pt x="707" y="0"/>
                      </a:lnTo>
                      <a:lnTo>
                        <a:pt x="489" y="0"/>
                      </a:lnTo>
                      <a:lnTo>
                        <a:pt x="272" y="0"/>
                      </a:lnTo>
                      <a:lnTo>
                        <a:pt x="136" y="412"/>
                      </a:lnTo>
                      <a:lnTo>
                        <a:pt x="0" y="823"/>
                      </a:lnTo>
                      <a:lnTo>
                        <a:pt x="48" y="1336"/>
                      </a:lnTo>
                      <a:lnTo>
                        <a:pt x="97" y="1850"/>
                      </a:lnTo>
                      <a:lnTo>
                        <a:pt x="293" y="2079"/>
                      </a:lnTo>
                      <a:lnTo>
                        <a:pt x="489" y="23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30" name="Freeform 38"/>
                <p:cNvSpPr>
                  <a:spLocks/>
                </p:cNvSpPr>
                <p:nvPr/>
              </p:nvSpPr>
              <p:spPr bwMode="auto">
                <a:xfrm>
                  <a:off x="5103" y="1209"/>
                  <a:ext cx="47" cy="109"/>
                </a:xfrm>
                <a:custGeom>
                  <a:avLst/>
                  <a:gdLst>
                    <a:gd name="T0" fmla="*/ 0 w 979"/>
                    <a:gd name="T1" fmla="*/ 0 h 2307"/>
                    <a:gd name="T2" fmla="*/ 0 w 979"/>
                    <a:gd name="T3" fmla="*/ 0 h 2307"/>
                    <a:gd name="T4" fmla="*/ 0 w 979"/>
                    <a:gd name="T5" fmla="*/ 0 h 2307"/>
                    <a:gd name="T6" fmla="*/ 0 w 979"/>
                    <a:gd name="T7" fmla="*/ 0 h 2307"/>
                    <a:gd name="T8" fmla="*/ 0 w 979"/>
                    <a:gd name="T9" fmla="*/ 0 h 2307"/>
                    <a:gd name="T10" fmla="*/ 0 w 979"/>
                    <a:gd name="T11" fmla="*/ 0 h 2307"/>
                    <a:gd name="T12" fmla="*/ 0 w 979"/>
                    <a:gd name="T13" fmla="*/ 0 h 2307"/>
                    <a:gd name="T14" fmla="*/ 0 w 979"/>
                    <a:gd name="T15" fmla="*/ 0 h 2307"/>
                    <a:gd name="T16" fmla="*/ 0 w 979"/>
                    <a:gd name="T17" fmla="*/ 0 h 2307"/>
                    <a:gd name="T18" fmla="*/ 0 w 979"/>
                    <a:gd name="T19" fmla="*/ 0 h 2307"/>
                    <a:gd name="T20" fmla="*/ 0 w 979"/>
                    <a:gd name="T21" fmla="*/ 0 h 2307"/>
                    <a:gd name="T22" fmla="*/ 0 w 979"/>
                    <a:gd name="T23" fmla="*/ 0 h 2307"/>
                    <a:gd name="T24" fmla="*/ 0 w 979"/>
                    <a:gd name="T25" fmla="*/ 0 h 2307"/>
                    <a:gd name="T26" fmla="*/ 0 w 979"/>
                    <a:gd name="T27" fmla="*/ 0 h 2307"/>
                    <a:gd name="T28" fmla="*/ 0 w 979"/>
                    <a:gd name="T29" fmla="*/ 0 h 23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9"/>
                    <a:gd name="T46" fmla="*/ 0 h 2307"/>
                    <a:gd name="T47" fmla="*/ 979 w 979"/>
                    <a:gd name="T48" fmla="*/ 2307 h 23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9" h="2307">
                      <a:moveTo>
                        <a:pt x="489" y="2307"/>
                      </a:moveTo>
                      <a:lnTo>
                        <a:pt x="686" y="2079"/>
                      </a:lnTo>
                      <a:lnTo>
                        <a:pt x="882" y="1850"/>
                      </a:lnTo>
                      <a:lnTo>
                        <a:pt x="931" y="1336"/>
                      </a:lnTo>
                      <a:lnTo>
                        <a:pt x="979" y="823"/>
                      </a:lnTo>
                      <a:lnTo>
                        <a:pt x="843" y="412"/>
                      </a:lnTo>
                      <a:lnTo>
                        <a:pt x="707" y="0"/>
                      </a:lnTo>
                      <a:lnTo>
                        <a:pt x="489" y="0"/>
                      </a:lnTo>
                      <a:lnTo>
                        <a:pt x="272" y="0"/>
                      </a:lnTo>
                      <a:lnTo>
                        <a:pt x="136" y="412"/>
                      </a:lnTo>
                      <a:lnTo>
                        <a:pt x="0" y="823"/>
                      </a:lnTo>
                      <a:lnTo>
                        <a:pt x="48" y="1336"/>
                      </a:lnTo>
                      <a:lnTo>
                        <a:pt x="97" y="1850"/>
                      </a:lnTo>
                      <a:lnTo>
                        <a:pt x="293" y="2079"/>
                      </a:lnTo>
                      <a:lnTo>
                        <a:pt x="489" y="2307"/>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231" name="Rectangle 39"/>
                <p:cNvSpPr>
                  <a:spLocks noChangeArrowheads="1"/>
                </p:cNvSpPr>
                <p:nvPr/>
              </p:nvSpPr>
              <p:spPr bwMode="auto">
                <a:xfrm>
                  <a:off x="5103" y="1303"/>
                  <a:ext cx="47" cy="1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32" name="Rectangle 40"/>
                <p:cNvSpPr>
                  <a:spLocks noChangeArrowheads="1"/>
                </p:cNvSpPr>
                <p:nvPr/>
              </p:nvSpPr>
              <p:spPr bwMode="auto">
                <a:xfrm>
                  <a:off x="5103" y="1303"/>
                  <a:ext cx="47" cy="179"/>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233" name="Rectangle 41"/>
                <p:cNvSpPr>
                  <a:spLocks noChangeArrowheads="1"/>
                </p:cNvSpPr>
                <p:nvPr/>
              </p:nvSpPr>
              <p:spPr bwMode="auto">
                <a:xfrm>
                  <a:off x="5103" y="1248"/>
                  <a:ext cx="4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34" name="Rectangle 42"/>
                <p:cNvSpPr>
                  <a:spLocks noChangeArrowheads="1"/>
                </p:cNvSpPr>
                <p:nvPr/>
              </p:nvSpPr>
              <p:spPr bwMode="auto">
                <a:xfrm>
                  <a:off x="5103" y="1248"/>
                  <a:ext cx="47" cy="5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235" name="Rectangle 43"/>
                <p:cNvSpPr>
                  <a:spLocks noChangeArrowheads="1"/>
                </p:cNvSpPr>
                <p:nvPr/>
              </p:nvSpPr>
              <p:spPr bwMode="auto">
                <a:xfrm>
                  <a:off x="5104" y="1595"/>
                  <a:ext cx="46"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36" name="Rectangle 44"/>
                <p:cNvSpPr>
                  <a:spLocks noChangeArrowheads="1"/>
                </p:cNvSpPr>
                <p:nvPr/>
              </p:nvSpPr>
              <p:spPr bwMode="auto">
                <a:xfrm>
                  <a:off x="5104" y="1595"/>
                  <a:ext cx="46" cy="8"/>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237" name="Rectangle 45"/>
                <p:cNvSpPr>
                  <a:spLocks noChangeArrowheads="1"/>
                </p:cNvSpPr>
                <p:nvPr/>
              </p:nvSpPr>
              <p:spPr bwMode="auto">
                <a:xfrm>
                  <a:off x="5103" y="1482"/>
                  <a:ext cx="47" cy="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38" name="Rectangle 46"/>
                <p:cNvSpPr>
                  <a:spLocks noChangeArrowheads="1"/>
                </p:cNvSpPr>
                <p:nvPr/>
              </p:nvSpPr>
              <p:spPr bwMode="auto">
                <a:xfrm>
                  <a:off x="5103" y="1482"/>
                  <a:ext cx="47" cy="113"/>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239" name="Freeform 47"/>
                <p:cNvSpPr>
                  <a:spLocks/>
                </p:cNvSpPr>
                <p:nvPr/>
              </p:nvSpPr>
              <p:spPr bwMode="auto">
                <a:xfrm>
                  <a:off x="5139" y="1136"/>
                  <a:ext cx="1" cy="8"/>
                </a:xfrm>
                <a:custGeom>
                  <a:avLst/>
                  <a:gdLst>
                    <a:gd name="T0" fmla="*/ 0 w 31"/>
                    <a:gd name="T1" fmla="*/ 0 h 176"/>
                    <a:gd name="T2" fmla="*/ 0 w 31"/>
                    <a:gd name="T3" fmla="*/ 0 h 176"/>
                    <a:gd name="T4" fmla="*/ 0 w 31"/>
                    <a:gd name="T5" fmla="*/ 0 h 176"/>
                    <a:gd name="T6" fmla="*/ 0 w 31"/>
                    <a:gd name="T7" fmla="*/ 0 h 176"/>
                    <a:gd name="T8" fmla="*/ 0 60000 65536"/>
                    <a:gd name="T9" fmla="*/ 0 60000 65536"/>
                    <a:gd name="T10" fmla="*/ 0 60000 65536"/>
                    <a:gd name="T11" fmla="*/ 0 60000 65536"/>
                    <a:gd name="T12" fmla="*/ 0 w 31"/>
                    <a:gd name="T13" fmla="*/ 0 h 176"/>
                    <a:gd name="T14" fmla="*/ 31 w 31"/>
                    <a:gd name="T15" fmla="*/ 176 h 176"/>
                  </a:gdLst>
                  <a:ahLst/>
                  <a:cxnLst>
                    <a:cxn ang="T8">
                      <a:pos x="T0" y="T1"/>
                    </a:cxn>
                    <a:cxn ang="T9">
                      <a:pos x="T2" y="T3"/>
                    </a:cxn>
                    <a:cxn ang="T10">
                      <a:pos x="T4" y="T5"/>
                    </a:cxn>
                    <a:cxn ang="T11">
                      <a:pos x="T6" y="T7"/>
                    </a:cxn>
                  </a:cxnLst>
                  <a:rect l="T12" t="T13" r="T14" b="T15"/>
                  <a:pathLst>
                    <a:path w="31" h="176">
                      <a:moveTo>
                        <a:pt x="31" y="0"/>
                      </a:moveTo>
                      <a:lnTo>
                        <a:pt x="31" y="176"/>
                      </a:lnTo>
                      <a:lnTo>
                        <a:pt x="0" y="143"/>
                      </a:lnTo>
                      <a:lnTo>
                        <a:pt x="31" y="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40" name="Freeform 48"/>
                <p:cNvSpPr>
                  <a:spLocks/>
                </p:cNvSpPr>
                <p:nvPr/>
              </p:nvSpPr>
              <p:spPr bwMode="auto">
                <a:xfrm>
                  <a:off x="5139" y="1129"/>
                  <a:ext cx="3" cy="17"/>
                </a:xfrm>
                <a:custGeom>
                  <a:avLst/>
                  <a:gdLst>
                    <a:gd name="T0" fmla="*/ 0 w 62"/>
                    <a:gd name="T1" fmla="*/ 0 h 350"/>
                    <a:gd name="T2" fmla="*/ 0 w 62"/>
                    <a:gd name="T3" fmla="*/ 0 h 350"/>
                    <a:gd name="T4" fmla="*/ 0 w 62"/>
                    <a:gd name="T5" fmla="*/ 0 h 350"/>
                    <a:gd name="T6" fmla="*/ 0 w 62"/>
                    <a:gd name="T7" fmla="*/ 0 h 350"/>
                    <a:gd name="T8" fmla="*/ 0 60000 65536"/>
                    <a:gd name="T9" fmla="*/ 0 60000 65536"/>
                    <a:gd name="T10" fmla="*/ 0 60000 65536"/>
                    <a:gd name="T11" fmla="*/ 0 60000 65536"/>
                    <a:gd name="T12" fmla="*/ 0 w 62"/>
                    <a:gd name="T13" fmla="*/ 0 h 350"/>
                    <a:gd name="T14" fmla="*/ 62 w 62"/>
                    <a:gd name="T15" fmla="*/ 350 h 350"/>
                  </a:gdLst>
                  <a:ahLst/>
                  <a:cxnLst>
                    <a:cxn ang="T8">
                      <a:pos x="T0" y="T1"/>
                    </a:cxn>
                    <a:cxn ang="T9">
                      <a:pos x="T2" y="T3"/>
                    </a:cxn>
                    <a:cxn ang="T10">
                      <a:pos x="T4" y="T5"/>
                    </a:cxn>
                    <a:cxn ang="T11">
                      <a:pos x="T6" y="T7"/>
                    </a:cxn>
                  </a:cxnLst>
                  <a:rect l="T12" t="T13" r="T14" b="T15"/>
                  <a:pathLst>
                    <a:path w="62" h="350">
                      <a:moveTo>
                        <a:pt x="62" y="0"/>
                      </a:moveTo>
                      <a:lnTo>
                        <a:pt x="62" y="350"/>
                      </a:lnTo>
                      <a:lnTo>
                        <a:pt x="0" y="284"/>
                      </a:lnTo>
                      <a:lnTo>
                        <a:pt x="62" y="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41" name="Freeform 49"/>
                <p:cNvSpPr>
                  <a:spLocks/>
                </p:cNvSpPr>
                <p:nvPr/>
              </p:nvSpPr>
              <p:spPr bwMode="auto">
                <a:xfrm>
                  <a:off x="5140" y="1123"/>
                  <a:ext cx="3" cy="24"/>
                </a:xfrm>
                <a:custGeom>
                  <a:avLst/>
                  <a:gdLst>
                    <a:gd name="T0" fmla="*/ 0 w 61"/>
                    <a:gd name="T1" fmla="*/ 0 h 510"/>
                    <a:gd name="T2" fmla="*/ 0 w 61"/>
                    <a:gd name="T3" fmla="*/ 0 h 510"/>
                    <a:gd name="T4" fmla="*/ 0 w 61"/>
                    <a:gd name="T5" fmla="*/ 0 h 510"/>
                    <a:gd name="T6" fmla="*/ 0 w 61"/>
                    <a:gd name="T7" fmla="*/ 0 h 510"/>
                    <a:gd name="T8" fmla="*/ 0 w 61"/>
                    <a:gd name="T9" fmla="*/ 0 h 510"/>
                    <a:gd name="T10" fmla="*/ 0 w 61"/>
                    <a:gd name="T11" fmla="*/ 0 h 510"/>
                    <a:gd name="T12" fmla="*/ 0 60000 65536"/>
                    <a:gd name="T13" fmla="*/ 0 60000 65536"/>
                    <a:gd name="T14" fmla="*/ 0 60000 65536"/>
                    <a:gd name="T15" fmla="*/ 0 60000 65536"/>
                    <a:gd name="T16" fmla="*/ 0 60000 65536"/>
                    <a:gd name="T17" fmla="*/ 0 60000 65536"/>
                    <a:gd name="T18" fmla="*/ 0 w 61"/>
                    <a:gd name="T19" fmla="*/ 0 h 510"/>
                    <a:gd name="T20" fmla="*/ 61 w 61"/>
                    <a:gd name="T21" fmla="*/ 510 h 510"/>
                  </a:gdLst>
                  <a:ahLst/>
                  <a:cxnLst>
                    <a:cxn ang="T12">
                      <a:pos x="T0" y="T1"/>
                    </a:cxn>
                    <a:cxn ang="T13">
                      <a:pos x="T2" y="T3"/>
                    </a:cxn>
                    <a:cxn ang="T14">
                      <a:pos x="T4" y="T5"/>
                    </a:cxn>
                    <a:cxn ang="T15">
                      <a:pos x="T6" y="T7"/>
                    </a:cxn>
                    <a:cxn ang="T16">
                      <a:pos x="T8" y="T9"/>
                    </a:cxn>
                    <a:cxn ang="T17">
                      <a:pos x="T10" y="T11"/>
                    </a:cxn>
                  </a:cxnLst>
                  <a:rect l="T18" t="T19" r="T20" b="T21"/>
                  <a:pathLst>
                    <a:path w="61" h="510">
                      <a:moveTo>
                        <a:pt x="0" y="444"/>
                      </a:moveTo>
                      <a:lnTo>
                        <a:pt x="0" y="268"/>
                      </a:lnTo>
                      <a:lnTo>
                        <a:pt x="36" y="101"/>
                      </a:lnTo>
                      <a:lnTo>
                        <a:pt x="61" y="0"/>
                      </a:lnTo>
                      <a:lnTo>
                        <a:pt x="61" y="510"/>
                      </a:lnTo>
                      <a:lnTo>
                        <a:pt x="0" y="444"/>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42" name="Freeform 50"/>
                <p:cNvSpPr>
                  <a:spLocks/>
                </p:cNvSpPr>
                <p:nvPr/>
              </p:nvSpPr>
              <p:spPr bwMode="auto">
                <a:xfrm>
                  <a:off x="5142" y="1117"/>
                  <a:ext cx="3" cy="32"/>
                </a:xfrm>
                <a:custGeom>
                  <a:avLst/>
                  <a:gdLst>
                    <a:gd name="T0" fmla="*/ 0 w 61"/>
                    <a:gd name="T1" fmla="*/ 0 h 666"/>
                    <a:gd name="T2" fmla="*/ 0 w 61"/>
                    <a:gd name="T3" fmla="*/ 0 h 666"/>
                    <a:gd name="T4" fmla="*/ 0 w 61"/>
                    <a:gd name="T5" fmla="*/ 0 h 666"/>
                    <a:gd name="T6" fmla="*/ 0 w 61"/>
                    <a:gd name="T7" fmla="*/ 0 h 666"/>
                    <a:gd name="T8" fmla="*/ 0 w 61"/>
                    <a:gd name="T9" fmla="*/ 0 h 666"/>
                    <a:gd name="T10" fmla="*/ 0 w 61"/>
                    <a:gd name="T11" fmla="*/ 0 h 666"/>
                    <a:gd name="T12" fmla="*/ 0 60000 65536"/>
                    <a:gd name="T13" fmla="*/ 0 60000 65536"/>
                    <a:gd name="T14" fmla="*/ 0 60000 65536"/>
                    <a:gd name="T15" fmla="*/ 0 60000 65536"/>
                    <a:gd name="T16" fmla="*/ 0 60000 65536"/>
                    <a:gd name="T17" fmla="*/ 0 60000 65536"/>
                    <a:gd name="T18" fmla="*/ 0 w 61"/>
                    <a:gd name="T19" fmla="*/ 0 h 666"/>
                    <a:gd name="T20" fmla="*/ 61 w 61"/>
                    <a:gd name="T21" fmla="*/ 666 h 666"/>
                  </a:gdLst>
                  <a:ahLst/>
                  <a:cxnLst>
                    <a:cxn ang="T12">
                      <a:pos x="T0" y="T1"/>
                    </a:cxn>
                    <a:cxn ang="T13">
                      <a:pos x="T2" y="T3"/>
                    </a:cxn>
                    <a:cxn ang="T14">
                      <a:pos x="T4" y="T5"/>
                    </a:cxn>
                    <a:cxn ang="T15">
                      <a:pos x="T6" y="T7"/>
                    </a:cxn>
                    <a:cxn ang="T16">
                      <a:pos x="T8" y="T9"/>
                    </a:cxn>
                    <a:cxn ang="T17">
                      <a:pos x="T10" y="T11"/>
                    </a:cxn>
                  </a:cxnLst>
                  <a:rect l="T18" t="T19" r="T20" b="T21"/>
                  <a:pathLst>
                    <a:path w="61" h="666">
                      <a:moveTo>
                        <a:pt x="0" y="600"/>
                      </a:moveTo>
                      <a:lnTo>
                        <a:pt x="0" y="250"/>
                      </a:lnTo>
                      <a:lnTo>
                        <a:pt x="5" y="224"/>
                      </a:lnTo>
                      <a:lnTo>
                        <a:pt x="61" y="0"/>
                      </a:lnTo>
                      <a:lnTo>
                        <a:pt x="61" y="666"/>
                      </a:lnTo>
                      <a:lnTo>
                        <a:pt x="0" y="60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43" name="Freeform 51"/>
                <p:cNvSpPr>
                  <a:spLocks/>
                </p:cNvSpPr>
                <p:nvPr/>
              </p:nvSpPr>
              <p:spPr bwMode="auto">
                <a:xfrm>
                  <a:off x="5143" y="1114"/>
                  <a:ext cx="3" cy="36"/>
                </a:xfrm>
                <a:custGeom>
                  <a:avLst/>
                  <a:gdLst>
                    <a:gd name="T0" fmla="*/ 0 w 61"/>
                    <a:gd name="T1" fmla="*/ 0 h 761"/>
                    <a:gd name="T2" fmla="*/ 0 w 61"/>
                    <a:gd name="T3" fmla="*/ 0 h 761"/>
                    <a:gd name="T4" fmla="*/ 0 w 61"/>
                    <a:gd name="T5" fmla="*/ 0 h 761"/>
                    <a:gd name="T6" fmla="*/ 0 w 61"/>
                    <a:gd name="T7" fmla="*/ 0 h 761"/>
                    <a:gd name="T8" fmla="*/ 0 w 61"/>
                    <a:gd name="T9" fmla="*/ 0 h 761"/>
                    <a:gd name="T10" fmla="*/ 0 w 61"/>
                    <a:gd name="T11" fmla="*/ 0 h 761"/>
                    <a:gd name="T12" fmla="*/ 0 60000 65536"/>
                    <a:gd name="T13" fmla="*/ 0 60000 65536"/>
                    <a:gd name="T14" fmla="*/ 0 60000 65536"/>
                    <a:gd name="T15" fmla="*/ 0 60000 65536"/>
                    <a:gd name="T16" fmla="*/ 0 60000 65536"/>
                    <a:gd name="T17" fmla="*/ 0 60000 65536"/>
                    <a:gd name="T18" fmla="*/ 0 w 61"/>
                    <a:gd name="T19" fmla="*/ 0 h 761"/>
                    <a:gd name="T20" fmla="*/ 61 w 61"/>
                    <a:gd name="T21" fmla="*/ 761 h 761"/>
                  </a:gdLst>
                  <a:ahLst/>
                  <a:cxnLst>
                    <a:cxn ang="T12">
                      <a:pos x="T0" y="T1"/>
                    </a:cxn>
                    <a:cxn ang="T13">
                      <a:pos x="T2" y="T3"/>
                    </a:cxn>
                    <a:cxn ang="T14">
                      <a:pos x="T4" y="T5"/>
                    </a:cxn>
                    <a:cxn ang="T15">
                      <a:pos x="T6" y="T7"/>
                    </a:cxn>
                    <a:cxn ang="T16">
                      <a:pos x="T8" y="T9"/>
                    </a:cxn>
                    <a:cxn ang="T17">
                      <a:pos x="T10" y="T11"/>
                    </a:cxn>
                  </a:cxnLst>
                  <a:rect l="T18" t="T19" r="T20" b="T21"/>
                  <a:pathLst>
                    <a:path w="61" h="761">
                      <a:moveTo>
                        <a:pt x="0" y="695"/>
                      </a:moveTo>
                      <a:lnTo>
                        <a:pt x="0" y="185"/>
                      </a:lnTo>
                      <a:lnTo>
                        <a:pt x="44" y="9"/>
                      </a:lnTo>
                      <a:lnTo>
                        <a:pt x="61" y="0"/>
                      </a:lnTo>
                      <a:lnTo>
                        <a:pt x="61" y="761"/>
                      </a:lnTo>
                      <a:lnTo>
                        <a:pt x="0" y="695"/>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44" name="Freeform 52"/>
                <p:cNvSpPr>
                  <a:spLocks/>
                </p:cNvSpPr>
                <p:nvPr/>
              </p:nvSpPr>
              <p:spPr bwMode="auto">
                <a:xfrm>
                  <a:off x="5145" y="1113"/>
                  <a:ext cx="2" cy="39"/>
                </a:xfrm>
                <a:custGeom>
                  <a:avLst/>
                  <a:gdLst>
                    <a:gd name="T0" fmla="*/ 0 w 61"/>
                    <a:gd name="T1" fmla="*/ 0 h 808"/>
                    <a:gd name="T2" fmla="*/ 0 w 61"/>
                    <a:gd name="T3" fmla="*/ 0 h 808"/>
                    <a:gd name="T4" fmla="*/ 0 w 61"/>
                    <a:gd name="T5" fmla="*/ 0 h 808"/>
                    <a:gd name="T6" fmla="*/ 0 w 61"/>
                    <a:gd name="T7" fmla="*/ 0 h 808"/>
                    <a:gd name="T8" fmla="*/ 0 w 61"/>
                    <a:gd name="T9" fmla="*/ 0 h 808"/>
                    <a:gd name="T10" fmla="*/ 0 w 61"/>
                    <a:gd name="T11" fmla="*/ 0 h 808"/>
                    <a:gd name="T12" fmla="*/ 0 60000 65536"/>
                    <a:gd name="T13" fmla="*/ 0 60000 65536"/>
                    <a:gd name="T14" fmla="*/ 0 60000 65536"/>
                    <a:gd name="T15" fmla="*/ 0 60000 65536"/>
                    <a:gd name="T16" fmla="*/ 0 60000 65536"/>
                    <a:gd name="T17" fmla="*/ 0 60000 65536"/>
                    <a:gd name="T18" fmla="*/ 0 w 61"/>
                    <a:gd name="T19" fmla="*/ 0 h 808"/>
                    <a:gd name="T20" fmla="*/ 61 w 61"/>
                    <a:gd name="T21" fmla="*/ 808 h 808"/>
                  </a:gdLst>
                  <a:ahLst/>
                  <a:cxnLst>
                    <a:cxn ang="T12">
                      <a:pos x="T0" y="T1"/>
                    </a:cxn>
                    <a:cxn ang="T13">
                      <a:pos x="T2" y="T3"/>
                    </a:cxn>
                    <a:cxn ang="T14">
                      <a:pos x="T4" y="T5"/>
                    </a:cxn>
                    <a:cxn ang="T15">
                      <a:pos x="T6" y="T7"/>
                    </a:cxn>
                    <a:cxn ang="T16">
                      <a:pos x="T8" y="T9"/>
                    </a:cxn>
                    <a:cxn ang="T17">
                      <a:pos x="T10" y="T11"/>
                    </a:cxn>
                  </a:cxnLst>
                  <a:rect l="T18" t="T19" r="T20" b="T21"/>
                  <a:pathLst>
                    <a:path w="61" h="808">
                      <a:moveTo>
                        <a:pt x="0" y="742"/>
                      </a:moveTo>
                      <a:lnTo>
                        <a:pt x="0" y="76"/>
                      </a:lnTo>
                      <a:lnTo>
                        <a:pt x="13" y="23"/>
                      </a:lnTo>
                      <a:lnTo>
                        <a:pt x="61" y="0"/>
                      </a:lnTo>
                      <a:lnTo>
                        <a:pt x="61" y="808"/>
                      </a:lnTo>
                      <a:lnTo>
                        <a:pt x="0" y="742"/>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45" name="Freeform 53"/>
                <p:cNvSpPr>
                  <a:spLocks/>
                </p:cNvSpPr>
                <p:nvPr/>
              </p:nvSpPr>
              <p:spPr bwMode="auto">
                <a:xfrm>
                  <a:off x="5146" y="1113"/>
                  <a:ext cx="3" cy="40"/>
                </a:xfrm>
                <a:custGeom>
                  <a:avLst/>
                  <a:gdLst>
                    <a:gd name="T0" fmla="*/ 0 w 61"/>
                    <a:gd name="T1" fmla="*/ 0 h 856"/>
                    <a:gd name="T2" fmla="*/ 0 w 61"/>
                    <a:gd name="T3" fmla="*/ 0 h 856"/>
                    <a:gd name="T4" fmla="*/ 0 w 61"/>
                    <a:gd name="T5" fmla="*/ 0 h 856"/>
                    <a:gd name="T6" fmla="*/ 0 w 61"/>
                    <a:gd name="T7" fmla="*/ 0 h 856"/>
                    <a:gd name="T8" fmla="*/ 0 w 61"/>
                    <a:gd name="T9" fmla="*/ 0 h 856"/>
                    <a:gd name="T10" fmla="*/ 0 w 61"/>
                    <a:gd name="T11" fmla="*/ 0 h 856"/>
                    <a:gd name="T12" fmla="*/ 0 60000 65536"/>
                    <a:gd name="T13" fmla="*/ 0 60000 65536"/>
                    <a:gd name="T14" fmla="*/ 0 60000 65536"/>
                    <a:gd name="T15" fmla="*/ 0 60000 65536"/>
                    <a:gd name="T16" fmla="*/ 0 60000 65536"/>
                    <a:gd name="T17" fmla="*/ 0 60000 65536"/>
                    <a:gd name="T18" fmla="*/ 0 w 61"/>
                    <a:gd name="T19" fmla="*/ 0 h 856"/>
                    <a:gd name="T20" fmla="*/ 61 w 61"/>
                    <a:gd name="T21" fmla="*/ 856 h 856"/>
                  </a:gdLst>
                  <a:ahLst/>
                  <a:cxnLst>
                    <a:cxn ang="T12">
                      <a:pos x="T0" y="T1"/>
                    </a:cxn>
                    <a:cxn ang="T13">
                      <a:pos x="T2" y="T3"/>
                    </a:cxn>
                    <a:cxn ang="T14">
                      <a:pos x="T4" y="T5"/>
                    </a:cxn>
                    <a:cxn ang="T15">
                      <a:pos x="T6" y="T7"/>
                    </a:cxn>
                    <a:cxn ang="T16">
                      <a:pos x="T8" y="T9"/>
                    </a:cxn>
                    <a:cxn ang="T17">
                      <a:pos x="T10" y="T11"/>
                    </a:cxn>
                  </a:cxnLst>
                  <a:rect l="T18" t="T19" r="T20" b="T21"/>
                  <a:pathLst>
                    <a:path w="61" h="856">
                      <a:moveTo>
                        <a:pt x="0" y="790"/>
                      </a:moveTo>
                      <a:lnTo>
                        <a:pt x="0" y="29"/>
                      </a:lnTo>
                      <a:lnTo>
                        <a:pt x="61" y="0"/>
                      </a:lnTo>
                      <a:lnTo>
                        <a:pt x="61" y="856"/>
                      </a:lnTo>
                      <a:lnTo>
                        <a:pt x="51" y="845"/>
                      </a:lnTo>
                      <a:lnTo>
                        <a:pt x="0" y="79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46" name="Freeform 54"/>
                <p:cNvSpPr>
                  <a:spLocks/>
                </p:cNvSpPr>
                <p:nvPr/>
              </p:nvSpPr>
              <p:spPr bwMode="auto">
                <a:xfrm>
                  <a:off x="5147" y="1112"/>
                  <a:ext cx="3" cy="43"/>
                </a:xfrm>
                <a:custGeom>
                  <a:avLst/>
                  <a:gdLst>
                    <a:gd name="T0" fmla="*/ 0 w 60"/>
                    <a:gd name="T1" fmla="*/ 0 h 900"/>
                    <a:gd name="T2" fmla="*/ 0 w 60"/>
                    <a:gd name="T3" fmla="*/ 0 h 900"/>
                    <a:gd name="T4" fmla="*/ 0 w 60"/>
                    <a:gd name="T5" fmla="*/ 0 h 900"/>
                    <a:gd name="T6" fmla="*/ 0 w 60"/>
                    <a:gd name="T7" fmla="*/ 0 h 900"/>
                    <a:gd name="T8" fmla="*/ 0 w 60"/>
                    <a:gd name="T9" fmla="*/ 0 h 900"/>
                    <a:gd name="T10" fmla="*/ 0 w 60"/>
                    <a:gd name="T11" fmla="*/ 0 h 900"/>
                    <a:gd name="T12" fmla="*/ 0 60000 65536"/>
                    <a:gd name="T13" fmla="*/ 0 60000 65536"/>
                    <a:gd name="T14" fmla="*/ 0 60000 65536"/>
                    <a:gd name="T15" fmla="*/ 0 60000 65536"/>
                    <a:gd name="T16" fmla="*/ 0 60000 65536"/>
                    <a:gd name="T17" fmla="*/ 0 60000 65536"/>
                    <a:gd name="T18" fmla="*/ 0 w 60"/>
                    <a:gd name="T19" fmla="*/ 0 h 900"/>
                    <a:gd name="T20" fmla="*/ 60 w 60"/>
                    <a:gd name="T21" fmla="*/ 900 h 900"/>
                  </a:gdLst>
                  <a:ahLst/>
                  <a:cxnLst>
                    <a:cxn ang="T12">
                      <a:pos x="T0" y="T1"/>
                    </a:cxn>
                    <a:cxn ang="T13">
                      <a:pos x="T2" y="T3"/>
                    </a:cxn>
                    <a:cxn ang="T14">
                      <a:pos x="T4" y="T5"/>
                    </a:cxn>
                    <a:cxn ang="T15">
                      <a:pos x="T6" y="T7"/>
                    </a:cxn>
                    <a:cxn ang="T16">
                      <a:pos x="T8" y="T9"/>
                    </a:cxn>
                    <a:cxn ang="T17">
                      <a:pos x="T10" y="T11"/>
                    </a:cxn>
                  </a:cxnLst>
                  <a:rect l="T18" t="T19" r="T20" b="T21"/>
                  <a:pathLst>
                    <a:path w="60" h="900">
                      <a:moveTo>
                        <a:pt x="0" y="836"/>
                      </a:moveTo>
                      <a:lnTo>
                        <a:pt x="0" y="28"/>
                      </a:lnTo>
                      <a:lnTo>
                        <a:pt x="60" y="0"/>
                      </a:lnTo>
                      <a:lnTo>
                        <a:pt x="60" y="900"/>
                      </a:lnTo>
                      <a:lnTo>
                        <a:pt x="20" y="858"/>
                      </a:lnTo>
                      <a:lnTo>
                        <a:pt x="0" y="836"/>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47" name="Freeform 55"/>
                <p:cNvSpPr>
                  <a:spLocks/>
                </p:cNvSpPr>
                <p:nvPr/>
              </p:nvSpPr>
              <p:spPr bwMode="auto">
                <a:xfrm>
                  <a:off x="5149" y="1111"/>
                  <a:ext cx="3" cy="45"/>
                </a:xfrm>
                <a:custGeom>
                  <a:avLst/>
                  <a:gdLst>
                    <a:gd name="T0" fmla="*/ 0 w 61"/>
                    <a:gd name="T1" fmla="*/ 0 h 945"/>
                    <a:gd name="T2" fmla="*/ 0 w 61"/>
                    <a:gd name="T3" fmla="*/ 0 h 945"/>
                    <a:gd name="T4" fmla="*/ 0 w 61"/>
                    <a:gd name="T5" fmla="*/ 0 h 945"/>
                    <a:gd name="T6" fmla="*/ 0 w 61"/>
                    <a:gd name="T7" fmla="*/ 0 h 945"/>
                    <a:gd name="T8" fmla="*/ 0 w 61"/>
                    <a:gd name="T9" fmla="*/ 0 h 945"/>
                    <a:gd name="T10" fmla="*/ 0 60000 65536"/>
                    <a:gd name="T11" fmla="*/ 0 60000 65536"/>
                    <a:gd name="T12" fmla="*/ 0 60000 65536"/>
                    <a:gd name="T13" fmla="*/ 0 60000 65536"/>
                    <a:gd name="T14" fmla="*/ 0 60000 65536"/>
                    <a:gd name="T15" fmla="*/ 0 w 61"/>
                    <a:gd name="T16" fmla="*/ 0 h 945"/>
                    <a:gd name="T17" fmla="*/ 61 w 61"/>
                    <a:gd name="T18" fmla="*/ 945 h 945"/>
                  </a:gdLst>
                  <a:ahLst/>
                  <a:cxnLst>
                    <a:cxn ang="T10">
                      <a:pos x="T0" y="T1"/>
                    </a:cxn>
                    <a:cxn ang="T11">
                      <a:pos x="T2" y="T3"/>
                    </a:cxn>
                    <a:cxn ang="T12">
                      <a:pos x="T4" y="T5"/>
                    </a:cxn>
                    <a:cxn ang="T13">
                      <a:pos x="T6" y="T7"/>
                    </a:cxn>
                    <a:cxn ang="T14">
                      <a:pos x="T8" y="T9"/>
                    </a:cxn>
                  </a:cxnLst>
                  <a:rect l="T15" t="T16" r="T17" b="T18"/>
                  <a:pathLst>
                    <a:path w="61" h="945">
                      <a:moveTo>
                        <a:pt x="0" y="883"/>
                      </a:moveTo>
                      <a:lnTo>
                        <a:pt x="0" y="27"/>
                      </a:lnTo>
                      <a:lnTo>
                        <a:pt x="61" y="0"/>
                      </a:lnTo>
                      <a:lnTo>
                        <a:pt x="61" y="945"/>
                      </a:lnTo>
                      <a:lnTo>
                        <a:pt x="0" y="88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48" name="Freeform 56"/>
                <p:cNvSpPr>
                  <a:spLocks/>
                </p:cNvSpPr>
                <p:nvPr/>
              </p:nvSpPr>
              <p:spPr bwMode="auto">
                <a:xfrm>
                  <a:off x="5150" y="1111"/>
                  <a:ext cx="3" cy="47"/>
                </a:xfrm>
                <a:custGeom>
                  <a:avLst/>
                  <a:gdLst>
                    <a:gd name="T0" fmla="*/ 0 w 61"/>
                    <a:gd name="T1" fmla="*/ 0 h 992"/>
                    <a:gd name="T2" fmla="*/ 0 w 61"/>
                    <a:gd name="T3" fmla="*/ 0 h 992"/>
                    <a:gd name="T4" fmla="*/ 0 w 61"/>
                    <a:gd name="T5" fmla="*/ 0 h 992"/>
                    <a:gd name="T6" fmla="*/ 0 w 61"/>
                    <a:gd name="T7" fmla="*/ 0 h 992"/>
                    <a:gd name="T8" fmla="*/ 0 w 61"/>
                    <a:gd name="T9" fmla="*/ 0 h 992"/>
                    <a:gd name="T10" fmla="*/ 0 60000 65536"/>
                    <a:gd name="T11" fmla="*/ 0 60000 65536"/>
                    <a:gd name="T12" fmla="*/ 0 60000 65536"/>
                    <a:gd name="T13" fmla="*/ 0 60000 65536"/>
                    <a:gd name="T14" fmla="*/ 0 60000 65536"/>
                    <a:gd name="T15" fmla="*/ 0 w 61"/>
                    <a:gd name="T16" fmla="*/ 0 h 992"/>
                    <a:gd name="T17" fmla="*/ 61 w 61"/>
                    <a:gd name="T18" fmla="*/ 992 h 992"/>
                  </a:gdLst>
                  <a:ahLst/>
                  <a:cxnLst>
                    <a:cxn ang="T10">
                      <a:pos x="T0" y="T1"/>
                    </a:cxn>
                    <a:cxn ang="T11">
                      <a:pos x="T2" y="T3"/>
                    </a:cxn>
                    <a:cxn ang="T12">
                      <a:pos x="T4" y="T5"/>
                    </a:cxn>
                    <a:cxn ang="T13">
                      <a:pos x="T6" y="T7"/>
                    </a:cxn>
                    <a:cxn ang="T14">
                      <a:pos x="T8" y="T9"/>
                    </a:cxn>
                  </a:cxnLst>
                  <a:rect l="T15" t="T16" r="T17" b="T18"/>
                  <a:pathLst>
                    <a:path w="61" h="992">
                      <a:moveTo>
                        <a:pt x="0" y="929"/>
                      </a:moveTo>
                      <a:lnTo>
                        <a:pt x="0" y="29"/>
                      </a:lnTo>
                      <a:lnTo>
                        <a:pt x="61" y="0"/>
                      </a:lnTo>
                      <a:lnTo>
                        <a:pt x="61" y="992"/>
                      </a:lnTo>
                      <a:lnTo>
                        <a:pt x="0" y="929"/>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49" name="Freeform 57"/>
                <p:cNvSpPr>
                  <a:spLocks/>
                </p:cNvSpPr>
                <p:nvPr/>
              </p:nvSpPr>
              <p:spPr bwMode="auto">
                <a:xfrm>
                  <a:off x="5152" y="1110"/>
                  <a:ext cx="3" cy="49"/>
                </a:xfrm>
                <a:custGeom>
                  <a:avLst/>
                  <a:gdLst>
                    <a:gd name="T0" fmla="*/ 0 w 61"/>
                    <a:gd name="T1" fmla="*/ 0 h 1036"/>
                    <a:gd name="T2" fmla="*/ 0 w 61"/>
                    <a:gd name="T3" fmla="*/ 0 h 1036"/>
                    <a:gd name="T4" fmla="*/ 0 w 61"/>
                    <a:gd name="T5" fmla="*/ 0 h 1036"/>
                    <a:gd name="T6" fmla="*/ 0 w 61"/>
                    <a:gd name="T7" fmla="*/ 0 h 1036"/>
                    <a:gd name="T8" fmla="*/ 0 w 61"/>
                    <a:gd name="T9" fmla="*/ 0 h 1036"/>
                    <a:gd name="T10" fmla="*/ 0 60000 65536"/>
                    <a:gd name="T11" fmla="*/ 0 60000 65536"/>
                    <a:gd name="T12" fmla="*/ 0 60000 65536"/>
                    <a:gd name="T13" fmla="*/ 0 60000 65536"/>
                    <a:gd name="T14" fmla="*/ 0 60000 65536"/>
                    <a:gd name="T15" fmla="*/ 0 w 61"/>
                    <a:gd name="T16" fmla="*/ 0 h 1036"/>
                    <a:gd name="T17" fmla="*/ 61 w 61"/>
                    <a:gd name="T18" fmla="*/ 1036 h 1036"/>
                  </a:gdLst>
                  <a:ahLst/>
                  <a:cxnLst>
                    <a:cxn ang="T10">
                      <a:pos x="T0" y="T1"/>
                    </a:cxn>
                    <a:cxn ang="T11">
                      <a:pos x="T2" y="T3"/>
                    </a:cxn>
                    <a:cxn ang="T12">
                      <a:pos x="T4" y="T5"/>
                    </a:cxn>
                    <a:cxn ang="T13">
                      <a:pos x="T6" y="T7"/>
                    </a:cxn>
                    <a:cxn ang="T14">
                      <a:pos x="T8" y="T9"/>
                    </a:cxn>
                  </a:cxnLst>
                  <a:rect l="T15" t="T16" r="T17" b="T18"/>
                  <a:pathLst>
                    <a:path w="61" h="1036">
                      <a:moveTo>
                        <a:pt x="0" y="974"/>
                      </a:moveTo>
                      <a:lnTo>
                        <a:pt x="0" y="29"/>
                      </a:lnTo>
                      <a:lnTo>
                        <a:pt x="61" y="0"/>
                      </a:lnTo>
                      <a:lnTo>
                        <a:pt x="61" y="1036"/>
                      </a:lnTo>
                      <a:lnTo>
                        <a:pt x="0" y="974"/>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50" name="Freeform 58"/>
                <p:cNvSpPr>
                  <a:spLocks/>
                </p:cNvSpPr>
                <p:nvPr/>
              </p:nvSpPr>
              <p:spPr bwMode="auto">
                <a:xfrm>
                  <a:off x="5153" y="1109"/>
                  <a:ext cx="3" cy="52"/>
                </a:xfrm>
                <a:custGeom>
                  <a:avLst/>
                  <a:gdLst>
                    <a:gd name="T0" fmla="*/ 0 w 62"/>
                    <a:gd name="T1" fmla="*/ 0 h 1081"/>
                    <a:gd name="T2" fmla="*/ 0 w 62"/>
                    <a:gd name="T3" fmla="*/ 0 h 1081"/>
                    <a:gd name="T4" fmla="*/ 0 w 62"/>
                    <a:gd name="T5" fmla="*/ 0 h 1081"/>
                    <a:gd name="T6" fmla="*/ 0 w 62"/>
                    <a:gd name="T7" fmla="*/ 0 h 1081"/>
                    <a:gd name="T8" fmla="*/ 0 w 62"/>
                    <a:gd name="T9" fmla="*/ 0 h 1081"/>
                    <a:gd name="T10" fmla="*/ 0 60000 65536"/>
                    <a:gd name="T11" fmla="*/ 0 60000 65536"/>
                    <a:gd name="T12" fmla="*/ 0 60000 65536"/>
                    <a:gd name="T13" fmla="*/ 0 60000 65536"/>
                    <a:gd name="T14" fmla="*/ 0 60000 65536"/>
                    <a:gd name="T15" fmla="*/ 0 w 62"/>
                    <a:gd name="T16" fmla="*/ 0 h 1081"/>
                    <a:gd name="T17" fmla="*/ 62 w 62"/>
                    <a:gd name="T18" fmla="*/ 1081 h 1081"/>
                  </a:gdLst>
                  <a:ahLst/>
                  <a:cxnLst>
                    <a:cxn ang="T10">
                      <a:pos x="T0" y="T1"/>
                    </a:cxn>
                    <a:cxn ang="T11">
                      <a:pos x="T2" y="T3"/>
                    </a:cxn>
                    <a:cxn ang="T12">
                      <a:pos x="T4" y="T5"/>
                    </a:cxn>
                    <a:cxn ang="T13">
                      <a:pos x="T6" y="T7"/>
                    </a:cxn>
                    <a:cxn ang="T14">
                      <a:pos x="T8" y="T9"/>
                    </a:cxn>
                  </a:cxnLst>
                  <a:rect l="T15" t="T16" r="T17" b="T18"/>
                  <a:pathLst>
                    <a:path w="62" h="1081">
                      <a:moveTo>
                        <a:pt x="0" y="1020"/>
                      </a:moveTo>
                      <a:lnTo>
                        <a:pt x="0" y="28"/>
                      </a:lnTo>
                      <a:lnTo>
                        <a:pt x="62" y="0"/>
                      </a:lnTo>
                      <a:lnTo>
                        <a:pt x="62" y="1081"/>
                      </a:lnTo>
                      <a:lnTo>
                        <a:pt x="0" y="1020"/>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51" name="Freeform 59"/>
                <p:cNvSpPr>
                  <a:spLocks/>
                </p:cNvSpPr>
                <p:nvPr/>
              </p:nvSpPr>
              <p:spPr bwMode="auto">
                <a:xfrm>
                  <a:off x="5155" y="1109"/>
                  <a:ext cx="3" cy="53"/>
                </a:xfrm>
                <a:custGeom>
                  <a:avLst/>
                  <a:gdLst>
                    <a:gd name="T0" fmla="*/ 0 w 61"/>
                    <a:gd name="T1" fmla="*/ 0 h 1127"/>
                    <a:gd name="T2" fmla="*/ 0 w 61"/>
                    <a:gd name="T3" fmla="*/ 0 h 1127"/>
                    <a:gd name="T4" fmla="*/ 0 w 61"/>
                    <a:gd name="T5" fmla="*/ 0 h 1127"/>
                    <a:gd name="T6" fmla="*/ 0 w 61"/>
                    <a:gd name="T7" fmla="*/ 0 h 1127"/>
                    <a:gd name="T8" fmla="*/ 0 w 61"/>
                    <a:gd name="T9" fmla="*/ 0 h 1127"/>
                    <a:gd name="T10" fmla="*/ 0 60000 65536"/>
                    <a:gd name="T11" fmla="*/ 0 60000 65536"/>
                    <a:gd name="T12" fmla="*/ 0 60000 65536"/>
                    <a:gd name="T13" fmla="*/ 0 60000 65536"/>
                    <a:gd name="T14" fmla="*/ 0 60000 65536"/>
                    <a:gd name="T15" fmla="*/ 0 w 61"/>
                    <a:gd name="T16" fmla="*/ 0 h 1127"/>
                    <a:gd name="T17" fmla="*/ 61 w 61"/>
                    <a:gd name="T18" fmla="*/ 1127 h 1127"/>
                  </a:gdLst>
                  <a:ahLst/>
                  <a:cxnLst>
                    <a:cxn ang="T10">
                      <a:pos x="T0" y="T1"/>
                    </a:cxn>
                    <a:cxn ang="T11">
                      <a:pos x="T2" y="T3"/>
                    </a:cxn>
                    <a:cxn ang="T12">
                      <a:pos x="T4" y="T5"/>
                    </a:cxn>
                    <a:cxn ang="T13">
                      <a:pos x="T6" y="T7"/>
                    </a:cxn>
                    <a:cxn ang="T14">
                      <a:pos x="T8" y="T9"/>
                    </a:cxn>
                  </a:cxnLst>
                  <a:rect l="T15" t="T16" r="T17" b="T18"/>
                  <a:pathLst>
                    <a:path w="61" h="1127">
                      <a:moveTo>
                        <a:pt x="0" y="1064"/>
                      </a:moveTo>
                      <a:lnTo>
                        <a:pt x="0" y="28"/>
                      </a:lnTo>
                      <a:lnTo>
                        <a:pt x="61" y="0"/>
                      </a:lnTo>
                      <a:lnTo>
                        <a:pt x="61" y="1127"/>
                      </a:lnTo>
                      <a:lnTo>
                        <a:pt x="0" y="1064"/>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52" name="Freeform 60"/>
                <p:cNvSpPr>
                  <a:spLocks/>
                </p:cNvSpPr>
                <p:nvPr/>
              </p:nvSpPr>
              <p:spPr bwMode="auto">
                <a:xfrm>
                  <a:off x="5156" y="1108"/>
                  <a:ext cx="3" cy="56"/>
                </a:xfrm>
                <a:custGeom>
                  <a:avLst/>
                  <a:gdLst>
                    <a:gd name="T0" fmla="*/ 0 w 61"/>
                    <a:gd name="T1" fmla="*/ 0 h 1173"/>
                    <a:gd name="T2" fmla="*/ 0 w 61"/>
                    <a:gd name="T3" fmla="*/ 0 h 1173"/>
                    <a:gd name="T4" fmla="*/ 0 w 61"/>
                    <a:gd name="T5" fmla="*/ 0 h 1173"/>
                    <a:gd name="T6" fmla="*/ 0 w 61"/>
                    <a:gd name="T7" fmla="*/ 0 h 1173"/>
                    <a:gd name="T8" fmla="*/ 0 w 61"/>
                    <a:gd name="T9" fmla="*/ 0 h 1173"/>
                    <a:gd name="T10" fmla="*/ 0 60000 65536"/>
                    <a:gd name="T11" fmla="*/ 0 60000 65536"/>
                    <a:gd name="T12" fmla="*/ 0 60000 65536"/>
                    <a:gd name="T13" fmla="*/ 0 60000 65536"/>
                    <a:gd name="T14" fmla="*/ 0 60000 65536"/>
                    <a:gd name="T15" fmla="*/ 0 w 61"/>
                    <a:gd name="T16" fmla="*/ 0 h 1173"/>
                    <a:gd name="T17" fmla="*/ 61 w 61"/>
                    <a:gd name="T18" fmla="*/ 1173 h 1173"/>
                  </a:gdLst>
                  <a:ahLst/>
                  <a:cxnLst>
                    <a:cxn ang="T10">
                      <a:pos x="T0" y="T1"/>
                    </a:cxn>
                    <a:cxn ang="T11">
                      <a:pos x="T2" y="T3"/>
                    </a:cxn>
                    <a:cxn ang="T12">
                      <a:pos x="T4" y="T5"/>
                    </a:cxn>
                    <a:cxn ang="T13">
                      <a:pos x="T6" y="T7"/>
                    </a:cxn>
                    <a:cxn ang="T14">
                      <a:pos x="T8" y="T9"/>
                    </a:cxn>
                  </a:cxnLst>
                  <a:rect l="T15" t="T16" r="T17" b="T18"/>
                  <a:pathLst>
                    <a:path w="61" h="1173">
                      <a:moveTo>
                        <a:pt x="0" y="1110"/>
                      </a:moveTo>
                      <a:lnTo>
                        <a:pt x="0" y="29"/>
                      </a:lnTo>
                      <a:lnTo>
                        <a:pt x="61" y="0"/>
                      </a:lnTo>
                      <a:lnTo>
                        <a:pt x="61" y="1173"/>
                      </a:lnTo>
                      <a:lnTo>
                        <a:pt x="0" y="1110"/>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53" name="Freeform 61"/>
                <p:cNvSpPr>
                  <a:spLocks/>
                </p:cNvSpPr>
                <p:nvPr/>
              </p:nvSpPr>
              <p:spPr bwMode="auto">
                <a:xfrm>
                  <a:off x="5158" y="1107"/>
                  <a:ext cx="3" cy="57"/>
                </a:xfrm>
                <a:custGeom>
                  <a:avLst/>
                  <a:gdLst>
                    <a:gd name="T0" fmla="*/ 0 w 62"/>
                    <a:gd name="T1" fmla="*/ 0 h 1197"/>
                    <a:gd name="T2" fmla="*/ 0 w 62"/>
                    <a:gd name="T3" fmla="*/ 0 h 1197"/>
                    <a:gd name="T4" fmla="*/ 0 w 62"/>
                    <a:gd name="T5" fmla="*/ 0 h 1197"/>
                    <a:gd name="T6" fmla="*/ 0 w 62"/>
                    <a:gd name="T7" fmla="*/ 0 h 1197"/>
                    <a:gd name="T8" fmla="*/ 0 w 62"/>
                    <a:gd name="T9" fmla="*/ 0 h 1197"/>
                    <a:gd name="T10" fmla="*/ 0 w 62"/>
                    <a:gd name="T11" fmla="*/ 0 h 1197"/>
                    <a:gd name="T12" fmla="*/ 0 w 62"/>
                    <a:gd name="T13" fmla="*/ 0 h 1197"/>
                    <a:gd name="T14" fmla="*/ 0 60000 65536"/>
                    <a:gd name="T15" fmla="*/ 0 60000 65536"/>
                    <a:gd name="T16" fmla="*/ 0 60000 65536"/>
                    <a:gd name="T17" fmla="*/ 0 60000 65536"/>
                    <a:gd name="T18" fmla="*/ 0 60000 65536"/>
                    <a:gd name="T19" fmla="*/ 0 60000 65536"/>
                    <a:gd name="T20" fmla="*/ 0 60000 65536"/>
                    <a:gd name="T21" fmla="*/ 0 w 62"/>
                    <a:gd name="T22" fmla="*/ 0 h 1197"/>
                    <a:gd name="T23" fmla="*/ 62 w 62"/>
                    <a:gd name="T24" fmla="*/ 1197 h 11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1197">
                      <a:moveTo>
                        <a:pt x="0" y="1156"/>
                      </a:moveTo>
                      <a:lnTo>
                        <a:pt x="0" y="29"/>
                      </a:lnTo>
                      <a:lnTo>
                        <a:pt x="54" y="3"/>
                      </a:lnTo>
                      <a:lnTo>
                        <a:pt x="62" y="0"/>
                      </a:lnTo>
                      <a:lnTo>
                        <a:pt x="62" y="1197"/>
                      </a:lnTo>
                      <a:lnTo>
                        <a:pt x="39" y="1197"/>
                      </a:lnTo>
                      <a:lnTo>
                        <a:pt x="0" y="1156"/>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54" name="Freeform 62"/>
                <p:cNvSpPr>
                  <a:spLocks/>
                </p:cNvSpPr>
                <p:nvPr/>
              </p:nvSpPr>
              <p:spPr bwMode="auto">
                <a:xfrm>
                  <a:off x="5159" y="1107"/>
                  <a:ext cx="3" cy="57"/>
                </a:xfrm>
                <a:custGeom>
                  <a:avLst/>
                  <a:gdLst>
                    <a:gd name="T0" fmla="*/ 0 w 60"/>
                    <a:gd name="T1" fmla="*/ 0 h 1209"/>
                    <a:gd name="T2" fmla="*/ 0 w 60"/>
                    <a:gd name="T3" fmla="*/ 0 h 1209"/>
                    <a:gd name="T4" fmla="*/ 0 w 60"/>
                    <a:gd name="T5" fmla="*/ 0 h 1209"/>
                    <a:gd name="T6" fmla="*/ 0 w 60"/>
                    <a:gd name="T7" fmla="*/ 0 h 1209"/>
                    <a:gd name="T8" fmla="*/ 0 w 60"/>
                    <a:gd name="T9" fmla="*/ 0 h 1209"/>
                    <a:gd name="T10" fmla="*/ 0 w 60"/>
                    <a:gd name="T11" fmla="*/ 0 h 1209"/>
                    <a:gd name="T12" fmla="*/ 0 w 60"/>
                    <a:gd name="T13" fmla="*/ 0 h 1209"/>
                    <a:gd name="T14" fmla="*/ 0 60000 65536"/>
                    <a:gd name="T15" fmla="*/ 0 60000 65536"/>
                    <a:gd name="T16" fmla="*/ 0 60000 65536"/>
                    <a:gd name="T17" fmla="*/ 0 60000 65536"/>
                    <a:gd name="T18" fmla="*/ 0 60000 65536"/>
                    <a:gd name="T19" fmla="*/ 0 60000 65536"/>
                    <a:gd name="T20" fmla="*/ 0 60000 65536"/>
                    <a:gd name="T21" fmla="*/ 0 w 60"/>
                    <a:gd name="T22" fmla="*/ 0 h 1209"/>
                    <a:gd name="T23" fmla="*/ 60 w 60"/>
                    <a:gd name="T24" fmla="*/ 1209 h 12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209">
                      <a:moveTo>
                        <a:pt x="0" y="1199"/>
                      </a:moveTo>
                      <a:lnTo>
                        <a:pt x="0" y="26"/>
                      </a:lnTo>
                      <a:lnTo>
                        <a:pt x="23" y="15"/>
                      </a:lnTo>
                      <a:lnTo>
                        <a:pt x="60" y="0"/>
                      </a:lnTo>
                      <a:lnTo>
                        <a:pt x="60" y="1209"/>
                      </a:lnTo>
                      <a:lnTo>
                        <a:pt x="8" y="1209"/>
                      </a:lnTo>
                      <a:lnTo>
                        <a:pt x="0" y="1199"/>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55" name="Freeform 63"/>
                <p:cNvSpPr>
                  <a:spLocks/>
                </p:cNvSpPr>
                <p:nvPr/>
              </p:nvSpPr>
              <p:spPr bwMode="auto">
                <a:xfrm>
                  <a:off x="5161" y="1106"/>
                  <a:ext cx="2" cy="58"/>
                </a:xfrm>
                <a:custGeom>
                  <a:avLst/>
                  <a:gdLst>
                    <a:gd name="T0" fmla="*/ 0 w 60"/>
                    <a:gd name="T1" fmla="*/ 0 h 1223"/>
                    <a:gd name="T2" fmla="*/ 0 w 60"/>
                    <a:gd name="T3" fmla="*/ 0 h 1223"/>
                    <a:gd name="T4" fmla="*/ 0 w 60"/>
                    <a:gd name="T5" fmla="*/ 0 h 1223"/>
                    <a:gd name="T6" fmla="*/ 0 w 60"/>
                    <a:gd name="T7" fmla="*/ 0 h 1223"/>
                    <a:gd name="T8" fmla="*/ 0 w 60"/>
                    <a:gd name="T9" fmla="*/ 0 h 1223"/>
                    <a:gd name="T10" fmla="*/ 0 60000 65536"/>
                    <a:gd name="T11" fmla="*/ 0 60000 65536"/>
                    <a:gd name="T12" fmla="*/ 0 60000 65536"/>
                    <a:gd name="T13" fmla="*/ 0 60000 65536"/>
                    <a:gd name="T14" fmla="*/ 0 60000 65536"/>
                    <a:gd name="T15" fmla="*/ 0 w 60"/>
                    <a:gd name="T16" fmla="*/ 0 h 1223"/>
                    <a:gd name="T17" fmla="*/ 60 w 60"/>
                    <a:gd name="T18" fmla="*/ 1223 h 1223"/>
                  </a:gdLst>
                  <a:ahLst/>
                  <a:cxnLst>
                    <a:cxn ang="T10">
                      <a:pos x="T0" y="T1"/>
                    </a:cxn>
                    <a:cxn ang="T11">
                      <a:pos x="T2" y="T3"/>
                    </a:cxn>
                    <a:cxn ang="T12">
                      <a:pos x="T4" y="T5"/>
                    </a:cxn>
                    <a:cxn ang="T13">
                      <a:pos x="T6" y="T7"/>
                    </a:cxn>
                    <a:cxn ang="T14">
                      <a:pos x="T8" y="T9"/>
                    </a:cxn>
                  </a:cxnLst>
                  <a:rect l="T15" t="T16" r="T17" b="T18"/>
                  <a:pathLst>
                    <a:path w="60" h="1223">
                      <a:moveTo>
                        <a:pt x="0" y="1223"/>
                      </a:moveTo>
                      <a:lnTo>
                        <a:pt x="0" y="26"/>
                      </a:lnTo>
                      <a:lnTo>
                        <a:pt x="60" y="0"/>
                      </a:lnTo>
                      <a:lnTo>
                        <a:pt x="60" y="1222"/>
                      </a:lnTo>
                      <a:lnTo>
                        <a:pt x="0" y="1223"/>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56" name="Freeform 64"/>
                <p:cNvSpPr>
                  <a:spLocks/>
                </p:cNvSpPr>
                <p:nvPr/>
              </p:nvSpPr>
              <p:spPr bwMode="auto">
                <a:xfrm>
                  <a:off x="5162" y="1105"/>
                  <a:ext cx="3" cy="59"/>
                </a:xfrm>
                <a:custGeom>
                  <a:avLst/>
                  <a:gdLst>
                    <a:gd name="T0" fmla="*/ 0 w 61"/>
                    <a:gd name="T1" fmla="*/ 0 h 1236"/>
                    <a:gd name="T2" fmla="*/ 0 w 61"/>
                    <a:gd name="T3" fmla="*/ 0 h 1236"/>
                    <a:gd name="T4" fmla="*/ 0 w 61"/>
                    <a:gd name="T5" fmla="*/ 0 h 1236"/>
                    <a:gd name="T6" fmla="*/ 0 w 61"/>
                    <a:gd name="T7" fmla="*/ 0 h 1236"/>
                    <a:gd name="T8" fmla="*/ 0 w 61"/>
                    <a:gd name="T9" fmla="*/ 0 h 1236"/>
                    <a:gd name="T10" fmla="*/ 0 60000 65536"/>
                    <a:gd name="T11" fmla="*/ 0 60000 65536"/>
                    <a:gd name="T12" fmla="*/ 0 60000 65536"/>
                    <a:gd name="T13" fmla="*/ 0 60000 65536"/>
                    <a:gd name="T14" fmla="*/ 0 60000 65536"/>
                    <a:gd name="T15" fmla="*/ 0 w 61"/>
                    <a:gd name="T16" fmla="*/ 0 h 1236"/>
                    <a:gd name="T17" fmla="*/ 61 w 61"/>
                    <a:gd name="T18" fmla="*/ 1236 h 1236"/>
                  </a:gdLst>
                  <a:ahLst/>
                  <a:cxnLst>
                    <a:cxn ang="T10">
                      <a:pos x="T0" y="T1"/>
                    </a:cxn>
                    <a:cxn ang="T11">
                      <a:pos x="T2" y="T3"/>
                    </a:cxn>
                    <a:cxn ang="T12">
                      <a:pos x="T4" y="T5"/>
                    </a:cxn>
                    <a:cxn ang="T13">
                      <a:pos x="T6" y="T7"/>
                    </a:cxn>
                    <a:cxn ang="T14">
                      <a:pos x="T8" y="T9"/>
                    </a:cxn>
                  </a:cxnLst>
                  <a:rect l="T15" t="T16" r="T17" b="T18"/>
                  <a:pathLst>
                    <a:path w="61" h="1236">
                      <a:moveTo>
                        <a:pt x="0" y="1236"/>
                      </a:moveTo>
                      <a:lnTo>
                        <a:pt x="0" y="27"/>
                      </a:lnTo>
                      <a:lnTo>
                        <a:pt x="61" y="0"/>
                      </a:lnTo>
                      <a:lnTo>
                        <a:pt x="61" y="1235"/>
                      </a:lnTo>
                      <a:lnTo>
                        <a:pt x="0" y="1236"/>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57" name="Freeform 65"/>
                <p:cNvSpPr>
                  <a:spLocks/>
                </p:cNvSpPr>
                <p:nvPr/>
              </p:nvSpPr>
              <p:spPr bwMode="auto">
                <a:xfrm>
                  <a:off x="5163" y="1105"/>
                  <a:ext cx="3" cy="59"/>
                </a:xfrm>
                <a:custGeom>
                  <a:avLst/>
                  <a:gdLst>
                    <a:gd name="T0" fmla="*/ 0 w 61"/>
                    <a:gd name="T1" fmla="*/ 0 h 1249"/>
                    <a:gd name="T2" fmla="*/ 0 w 61"/>
                    <a:gd name="T3" fmla="*/ 0 h 1249"/>
                    <a:gd name="T4" fmla="*/ 0 w 61"/>
                    <a:gd name="T5" fmla="*/ 0 h 1249"/>
                    <a:gd name="T6" fmla="*/ 0 w 61"/>
                    <a:gd name="T7" fmla="*/ 0 h 1249"/>
                    <a:gd name="T8" fmla="*/ 0 w 61"/>
                    <a:gd name="T9" fmla="*/ 0 h 1249"/>
                    <a:gd name="T10" fmla="*/ 0 60000 65536"/>
                    <a:gd name="T11" fmla="*/ 0 60000 65536"/>
                    <a:gd name="T12" fmla="*/ 0 60000 65536"/>
                    <a:gd name="T13" fmla="*/ 0 60000 65536"/>
                    <a:gd name="T14" fmla="*/ 0 60000 65536"/>
                    <a:gd name="T15" fmla="*/ 0 w 61"/>
                    <a:gd name="T16" fmla="*/ 0 h 1249"/>
                    <a:gd name="T17" fmla="*/ 61 w 61"/>
                    <a:gd name="T18" fmla="*/ 1249 h 1249"/>
                  </a:gdLst>
                  <a:ahLst/>
                  <a:cxnLst>
                    <a:cxn ang="T10">
                      <a:pos x="T0" y="T1"/>
                    </a:cxn>
                    <a:cxn ang="T11">
                      <a:pos x="T2" y="T3"/>
                    </a:cxn>
                    <a:cxn ang="T12">
                      <a:pos x="T4" y="T5"/>
                    </a:cxn>
                    <a:cxn ang="T13">
                      <a:pos x="T6" y="T7"/>
                    </a:cxn>
                    <a:cxn ang="T14">
                      <a:pos x="T8" y="T9"/>
                    </a:cxn>
                  </a:cxnLst>
                  <a:rect l="T15" t="T16" r="T17" b="T18"/>
                  <a:pathLst>
                    <a:path w="61" h="1249">
                      <a:moveTo>
                        <a:pt x="0" y="1249"/>
                      </a:moveTo>
                      <a:lnTo>
                        <a:pt x="0" y="27"/>
                      </a:lnTo>
                      <a:lnTo>
                        <a:pt x="61" y="0"/>
                      </a:lnTo>
                      <a:lnTo>
                        <a:pt x="61" y="1249"/>
                      </a:lnTo>
                      <a:lnTo>
                        <a:pt x="0" y="1249"/>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58" name="Freeform 66"/>
                <p:cNvSpPr>
                  <a:spLocks/>
                </p:cNvSpPr>
                <p:nvPr/>
              </p:nvSpPr>
              <p:spPr bwMode="auto">
                <a:xfrm>
                  <a:off x="5165" y="1104"/>
                  <a:ext cx="3" cy="60"/>
                </a:xfrm>
                <a:custGeom>
                  <a:avLst/>
                  <a:gdLst>
                    <a:gd name="T0" fmla="*/ 0 w 62"/>
                    <a:gd name="T1" fmla="*/ 0 h 1262"/>
                    <a:gd name="T2" fmla="*/ 0 w 62"/>
                    <a:gd name="T3" fmla="*/ 0 h 1262"/>
                    <a:gd name="T4" fmla="*/ 0 w 62"/>
                    <a:gd name="T5" fmla="*/ 0 h 1262"/>
                    <a:gd name="T6" fmla="*/ 0 w 62"/>
                    <a:gd name="T7" fmla="*/ 0 h 1262"/>
                    <a:gd name="T8" fmla="*/ 0 w 62"/>
                    <a:gd name="T9" fmla="*/ 0 h 1262"/>
                    <a:gd name="T10" fmla="*/ 0 60000 65536"/>
                    <a:gd name="T11" fmla="*/ 0 60000 65536"/>
                    <a:gd name="T12" fmla="*/ 0 60000 65536"/>
                    <a:gd name="T13" fmla="*/ 0 60000 65536"/>
                    <a:gd name="T14" fmla="*/ 0 60000 65536"/>
                    <a:gd name="T15" fmla="*/ 0 w 62"/>
                    <a:gd name="T16" fmla="*/ 0 h 1262"/>
                    <a:gd name="T17" fmla="*/ 62 w 62"/>
                    <a:gd name="T18" fmla="*/ 1262 h 1262"/>
                  </a:gdLst>
                  <a:ahLst/>
                  <a:cxnLst>
                    <a:cxn ang="T10">
                      <a:pos x="T0" y="T1"/>
                    </a:cxn>
                    <a:cxn ang="T11">
                      <a:pos x="T2" y="T3"/>
                    </a:cxn>
                    <a:cxn ang="T12">
                      <a:pos x="T4" y="T5"/>
                    </a:cxn>
                    <a:cxn ang="T13">
                      <a:pos x="T6" y="T7"/>
                    </a:cxn>
                    <a:cxn ang="T14">
                      <a:pos x="T8" y="T9"/>
                    </a:cxn>
                  </a:cxnLst>
                  <a:rect l="T15" t="T16" r="T17" b="T18"/>
                  <a:pathLst>
                    <a:path w="62" h="1262">
                      <a:moveTo>
                        <a:pt x="0" y="1262"/>
                      </a:moveTo>
                      <a:lnTo>
                        <a:pt x="0" y="27"/>
                      </a:lnTo>
                      <a:lnTo>
                        <a:pt x="62" y="0"/>
                      </a:lnTo>
                      <a:lnTo>
                        <a:pt x="62" y="1261"/>
                      </a:lnTo>
                      <a:lnTo>
                        <a:pt x="0" y="1262"/>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59" name="Freeform 67"/>
                <p:cNvSpPr>
                  <a:spLocks/>
                </p:cNvSpPr>
                <p:nvPr/>
              </p:nvSpPr>
              <p:spPr bwMode="auto">
                <a:xfrm>
                  <a:off x="5166" y="1104"/>
                  <a:ext cx="3" cy="60"/>
                </a:xfrm>
                <a:custGeom>
                  <a:avLst/>
                  <a:gdLst>
                    <a:gd name="T0" fmla="*/ 0 w 61"/>
                    <a:gd name="T1" fmla="*/ 0 h 1275"/>
                    <a:gd name="T2" fmla="*/ 0 w 61"/>
                    <a:gd name="T3" fmla="*/ 0 h 1275"/>
                    <a:gd name="T4" fmla="*/ 0 w 61"/>
                    <a:gd name="T5" fmla="*/ 0 h 1275"/>
                    <a:gd name="T6" fmla="*/ 0 w 61"/>
                    <a:gd name="T7" fmla="*/ 0 h 1275"/>
                    <a:gd name="T8" fmla="*/ 0 w 61"/>
                    <a:gd name="T9" fmla="*/ 0 h 1275"/>
                    <a:gd name="T10" fmla="*/ 0 60000 65536"/>
                    <a:gd name="T11" fmla="*/ 0 60000 65536"/>
                    <a:gd name="T12" fmla="*/ 0 60000 65536"/>
                    <a:gd name="T13" fmla="*/ 0 60000 65536"/>
                    <a:gd name="T14" fmla="*/ 0 60000 65536"/>
                    <a:gd name="T15" fmla="*/ 0 w 61"/>
                    <a:gd name="T16" fmla="*/ 0 h 1275"/>
                    <a:gd name="T17" fmla="*/ 61 w 61"/>
                    <a:gd name="T18" fmla="*/ 1275 h 1275"/>
                  </a:gdLst>
                  <a:ahLst/>
                  <a:cxnLst>
                    <a:cxn ang="T10">
                      <a:pos x="T0" y="T1"/>
                    </a:cxn>
                    <a:cxn ang="T11">
                      <a:pos x="T2" y="T3"/>
                    </a:cxn>
                    <a:cxn ang="T12">
                      <a:pos x="T4" y="T5"/>
                    </a:cxn>
                    <a:cxn ang="T13">
                      <a:pos x="T6" y="T7"/>
                    </a:cxn>
                    <a:cxn ang="T14">
                      <a:pos x="T8" y="T9"/>
                    </a:cxn>
                  </a:cxnLst>
                  <a:rect l="T15" t="T16" r="T17" b="T18"/>
                  <a:pathLst>
                    <a:path w="61" h="1275">
                      <a:moveTo>
                        <a:pt x="0" y="1275"/>
                      </a:moveTo>
                      <a:lnTo>
                        <a:pt x="0" y="26"/>
                      </a:lnTo>
                      <a:lnTo>
                        <a:pt x="61" y="0"/>
                      </a:lnTo>
                      <a:lnTo>
                        <a:pt x="61" y="1274"/>
                      </a:lnTo>
                      <a:lnTo>
                        <a:pt x="0" y="1275"/>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60" name="Freeform 68"/>
                <p:cNvSpPr>
                  <a:spLocks/>
                </p:cNvSpPr>
                <p:nvPr/>
              </p:nvSpPr>
              <p:spPr bwMode="auto">
                <a:xfrm>
                  <a:off x="5168" y="1103"/>
                  <a:ext cx="3" cy="61"/>
                </a:xfrm>
                <a:custGeom>
                  <a:avLst/>
                  <a:gdLst>
                    <a:gd name="T0" fmla="*/ 0 w 61"/>
                    <a:gd name="T1" fmla="*/ 0 h 1288"/>
                    <a:gd name="T2" fmla="*/ 0 w 61"/>
                    <a:gd name="T3" fmla="*/ 0 h 1288"/>
                    <a:gd name="T4" fmla="*/ 0 w 61"/>
                    <a:gd name="T5" fmla="*/ 0 h 1288"/>
                    <a:gd name="T6" fmla="*/ 0 w 61"/>
                    <a:gd name="T7" fmla="*/ 0 h 1288"/>
                    <a:gd name="T8" fmla="*/ 0 w 61"/>
                    <a:gd name="T9" fmla="*/ 0 h 1288"/>
                    <a:gd name="T10" fmla="*/ 0 60000 65536"/>
                    <a:gd name="T11" fmla="*/ 0 60000 65536"/>
                    <a:gd name="T12" fmla="*/ 0 60000 65536"/>
                    <a:gd name="T13" fmla="*/ 0 60000 65536"/>
                    <a:gd name="T14" fmla="*/ 0 60000 65536"/>
                    <a:gd name="T15" fmla="*/ 0 w 61"/>
                    <a:gd name="T16" fmla="*/ 0 h 1288"/>
                    <a:gd name="T17" fmla="*/ 61 w 61"/>
                    <a:gd name="T18" fmla="*/ 1288 h 1288"/>
                  </a:gdLst>
                  <a:ahLst/>
                  <a:cxnLst>
                    <a:cxn ang="T10">
                      <a:pos x="T0" y="T1"/>
                    </a:cxn>
                    <a:cxn ang="T11">
                      <a:pos x="T2" y="T3"/>
                    </a:cxn>
                    <a:cxn ang="T12">
                      <a:pos x="T4" y="T5"/>
                    </a:cxn>
                    <a:cxn ang="T13">
                      <a:pos x="T6" y="T7"/>
                    </a:cxn>
                    <a:cxn ang="T14">
                      <a:pos x="T8" y="T9"/>
                    </a:cxn>
                  </a:cxnLst>
                  <a:rect l="T15" t="T16" r="T17" b="T18"/>
                  <a:pathLst>
                    <a:path w="61" h="1288">
                      <a:moveTo>
                        <a:pt x="0" y="1288"/>
                      </a:moveTo>
                      <a:lnTo>
                        <a:pt x="0" y="27"/>
                      </a:lnTo>
                      <a:lnTo>
                        <a:pt x="61" y="0"/>
                      </a:lnTo>
                      <a:lnTo>
                        <a:pt x="61" y="1288"/>
                      </a:lnTo>
                      <a:lnTo>
                        <a:pt x="0" y="1288"/>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61" name="Freeform 69"/>
                <p:cNvSpPr>
                  <a:spLocks/>
                </p:cNvSpPr>
                <p:nvPr/>
              </p:nvSpPr>
              <p:spPr bwMode="auto">
                <a:xfrm>
                  <a:off x="5169" y="1102"/>
                  <a:ext cx="3" cy="62"/>
                </a:xfrm>
                <a:custGeom>
                  <a:avLst/>
                  <a:gdLst>
                    <a:gd name="T0" fmla="*/ 0 w 61"/>
                    <a:gd name="T1" fmla="*/ 0 h 1301"/>
                    <a:gd name="T2" fmla="*/ 0 w 61"/>
                    <a:gd name="T3" fmla="*/ 0 h 1301"/>
                    <a:gd name="T4" fmla="*/ 0 w 61"/>
                    <a:gd name="T5" fmla="*/ 0 h 1301"/>
                    <a:gd name="T6" fmla="*/ 0 w 61"/>
                    <a:gd name="T7" fmla="*/ 0 h 1301"/>
                    <a:gd name="T8" fmla="*/ 0 w 61"/>
                    <a:gd name="T9" fmla="*/ 0 h 1301"/>
                    <a:gd name="T10" fmla="*/ 0 60000 65536"/>
                    <a:gd name="T11" fmla="*/ 0 60000 65536"/>
                    <a:gd name="T12" fmla="*/ 0 60000 65536"/>
                    <a:gd name="T13" fmla="*/ 0 60000 65536"/>
                    <a:gd name="T14" fmla="*/ 0 60000 65536"/>
                    <a:gd name="T15" fmla="*/ 0 w 61"/>
                    <a:gd name="T16" fmla="*/ 0 h 1301"/>
                    <a:gd name="T17" fmla="*/ 61 w 61"/>
                    <a:gd name="T18" fmla="*/ 1301 h 1301"/>
                  </a:gdLst>
                  <a:ahLst/>
                  <a:cxnLst>
                    <a:cxn ang="T10">
                      <a:pos x="T0" y="T1"/>
                    </a:cxn>
                    <a:cxn ang="T11">
                      <a:pos x="T2" y="T3"/>
                    </a:cxn>
                    <a:cxn ang="T12">
                      <a:pos x="T4" y="T5"/>
                    </a:cxn>
                    <a:cxn ang="T13">
                      <a:pos x="T6" y="T7"/>
                    </a:cxn>
                    <a:cxn ang="T14">
                      <a:pos x="T8" y="T9"/>
                    </a:cxn>
                  </a:cxnLst>
                  <a:rect l="T15" t="T16" r="T17" b="T18"/>
                  <a:pathLst>
                    <a:path w="61" h="1301">
                      <a:moveTo>
                        <a:pt x="0" y="1301"/>
                      </a:moveTo>
                      <a:lnTo>
                        <a:pt x="0" y="27"/>
                      </a:lnTo>
                      <a:lnTo>
                        <a:pt x="61" y="0"/>
                      </a:lnTo>
                      <a:lnTo>
                        <a:pt x="61" y="1301"/>
                      </a:lnTo>
                      <a:lnTo>
                        <a:pt x="0" y="1301"/>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62" name="Freeform 70"/>
                <p:cNvSpPr>
                  <a:spLocks/>
                </p:cNvSpPr>
                <p:nvPr/>
              </p:nvSpPr>
              <p:spPr bwMode="auto">
                <a:xfrm>
                  <a:off x="5171" y="1102"/>
                  <a:ext cx="3" cy="62"/>
                </a:xfrm>
                <a:custGeom>
                  <a:avLst/>
                  <a:gdLst>
                    <a:gd name="T0" fmla="*/ 0 w 60"/>
                    <a:gd name="T1" fmla="*/ 0 h 1314"/>
                    <a:gd name="T2" fmla="*/ 0 w 60"/>
                    <a:gd name="T3" fmla="*/ 0 h 1314"/>
                    <a:gd name="T4" fmla="*/ 0 w 60"/>
                    <a:gd name="T5" fmla="*/ 0 h 1314"/>
                    <a:gd name="T6" fmla="*/ 0 w 60"/>
                    <a:gd name="T7" fmla="*/ 0 h 1314"/>
                    <a:gd name="T8" fmla="*/ 0 w 60"/>
                    <a:gd name="T9" fmla="*/ 0 h 1314"/>
                    <a:gd name="T10" fmla="*/ 0 60000 65536"/>
                    <a:gd name="T11" fmla="*/ 0 60000 65536"/>
                    <a:gd name="T12" fmla="*/ 0 60000 65536"/>
                    <a:gd name="T13" fmla="*/ 0 60000 65536"/>
                    <a:gd name="T14" fmla="*/ 0 60000 65536"/>
                    <a:gd name="T15" fmla="*/ 0 w 60"/>
                    <a:gd name="T16" fmla="*/ 0 h 1314"/>
                    <a:gd name="T17" fmla="*/ 60 w 60"/>
                    <a:gd name="T18" fmla="*/ 1314 h 1314"/>
                  </a:gdLst>
                  <a:ahLst/>
                  <a:cxnLst>
                    <a:cxn ang="T10">
                      <a:pos x="T0" y="T1"/>
                    </a:cxn>
                    <a:cxn ang="T11">
                      <a:pos x="T2" y="T3"/>
                    </a:cxn>
                    <a:cxn ang="T12">
                      <a:pos x="T4" y="T5"/>
                    </a:cxn>
                    <a:cxn ang="T13">
                      <a:pos x="T6" y="T7"/>
                    </a:cxn>
                    <a:cxn ang="T14">
                      <a:pos x="T8" y="T9"/>
                    </a:cxn>
                  </a:cxnLst>
                  <a:rect l="T15" t="T16" r="T17" b="T18"/>
                  <a:pathLst>
                    <a:path w="60" h="1314">
                      <a:moveTo>
                        <a:pt x="0" y="1314"/>
                      </a:moveTo>
                      <a:lnTo>
                        <a:pt x="0" y="26"/>
                      </a:lnTo>
                      <a:lnTo>
                        <a:pt x="60" y="0"/>
                      </a:lnTo>
                      <a:lnTo>
                        <a:pt x="60" y="1313"/>
                      </a:lnTo>
                      <a:lnTo>
                        <a:pt x="0" y="1314"/>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63" name="Freeform 71"/>
                <p:cNvSpPr>
                  <a:spLocks/>
                </p:cNvSpPr>
                <p:nvPr/>
              </p:nvSpPr>
              <p:spPr bwMode="auto">
                <a:xfrm>
                  <a:off x="5172" y="1101"/>
                  <a:ext cx="3" cy="63"/>
                </a:xfrm>
                <a:custGeom>
                  <a:avLst/>
                  <a:gdLst>
                    <a:gd name="T0" fmla="*/ 0 w 61"/>
                    <a:gd name="T1" fmla="*/ 0 h 1318"/>
                    <a:gd name="T2" fmla="*/ 0 w 61"/>
                    <a:gd name="T3" fmla="*/ 0 h 1318"/>
                    <a:gd name="T4" fmla="*/ 0 w 61"/>
                    <a:gd name="T5" fmla="*/ 0 h 1318"/>
                    <a:gd name="T6" fmla="*/ 0 w 61"/>
                    <a:gd name="T7" fmla="*/ 0 h 1318"/>
                    <a:gd name="T8" fmla="*/ 0 w 61"/>
                    <a:gd name="T9" fmla="*/ 0 h 1318"/>
                    <a:gd name="T10" fmla="*/ 0 w 61"/>
                    <a:gd name="T11" fmla="*/ 0 h 1318"/>
                    <a:gd name="T12" fmla="*/ 0 w 61"/>
                    <a:gd name="T13" fmla="*/ 0 h 1318"/>
                    <a:gd name="T14" fmla="*/ 0 60000 65536"/>
                    <a:gd name="T15" fmla="*/ 0 60000 65536"/>
                    <a:gd name="T16" fmla="*/ 0 60000 65536"/>
                    <a:gd name="T17" fmla="*/ 0 60000 65536"/>
                    <a:gd name="T18" fmla="*/ 0 60000 65536"/>
                    <a:gd name="T19" fmla="*/ 0 60000 65536"/>
                    <a:gd name="T20" fmla="*/ 0 60000 65536"/>
                    <a:gd name="T21" fmla="*/ 0 w 61"/>
                    <a:gd name="T22" fmla="*/ 0 h 1318"/>
                    <a:gd name="T23" fmla="*/ 61 w 61"/>
                    <a:gd name="T24" fmla="*/ 1318 h 1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1318">
                      <a:moveTo>
                        <a:pt x="0" y="1318"/>
                      </a:moveTo>
                      <a:lnTo>
                        <a:pt x="0" y="17"/>
                      </a:lnTo>
                      <a:lnTo>
                        <a:pt x="39" y="0"/>
                      </a:lnTo>
                      <a:lnTo>
                        <a:pt x="61" y="9"/>
                      </a:lnTo>
                      <a:lnTo>
                        <a:pt x="61" y="1317"/>
                      </a:lnTo>
                      <a:lnTo>
                        <a:pt x="57" y="1317"/>
                      </a:lnTo>
                      <a:lnTo>
                        <a:pt x="0" y="1318"/>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64" name="Freeform 72"/>
                <p:cNvSpPr>
                  <a:spLocks/>
                </p:cNvSpPr>
                <p:nvPr/>
              </p:nvSpPr>
              <p:spPr bwMode="auto">
                <a:xfrm>
                  <a:off x="5174" y="1101"/>
                  <a:ext cx="2" cy="63"/>
                </a:xfrm>
                <a:custGeom>
                  <a:avLst/>
                  <a:gdLst>
                    <a:gd name="T0" fmla="*/ 0 w 61"/>
                    <a:gd name="T1" fmla="*/ 0 h 1317"/>
                    <a:gd name="T2" fmla="*/ 0 w 61"/>
                    <a:gd name="T3" fmla="*/ 0 h 1317"/>
                    <a:gd name="T4" fmla="*/ 0 w 61"/>
                    <a:gd name="T5" fmla="*/ 0 h 1317"/>
                    <a:gd name="T6" fmla="*/ 0 w 61"/>
                    <a:gd name="T7" fmla="*/ 0 h 1317"/>
                    <a:gd name="T8" fmla="*/ 0 w 61"/>
                    <a:gd name="T9" fmla="*/ 0 h 1317"/>
                    <a:gd name="T10" fmla="*/ 0 w 61"/>
                    <a:gd name="T11" fmla="*/ 0 h 1317"/>
                    <a:gd name="T12" fmla="*/ 0 w 61"/>
                    <a:gd name="T13" fmla="*/ 0 h 1317"/>
                    <a:gd name="T14" fmla="*/ 0 60000 65536"/>
                    <a:gd name="T15" fmla="*/ 0 60000 65536"/>
                    <a:gd name="T16" fmla="*/ 0 60000 65536"/>
                    <a:gd name="T17" fmla="*/ 0 60000 65536"/>
                    <a:gd name="T18" fmla="*/ 0 60000 65536"/>
                    <a:gd name="T19" fmla="*/ 0 60000 65536"/>
                    <a:gd name="T20" fmla="*/ 0 60000 65536"/>
                    <a:gd name="T21" fmla="*/ 0 w 61"/>
                    <a:gd name="T22" fmla="*/ 0 h 1317"/>
                    <a:gd name="T23" fmla="*/ 61 w 61"/>
                    <a:gd name="T24" fmla="*/ 1317 h 13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1317">
                      <a:moveTo>
                        <a:pt x="0" y="1317"/>
                      </a:moveTo>
                      <a:lnTo>
                        <a:pt x="0" y="4"/>
                      </a:lnTo>
                      <a:lnTo>
                        <a:pt x="9" y="0"/>
                      </a:lnTo>
                      <a:lnTo>
                        <a:pt x="61" y="21"/>
                      </a:lnTo>
                      <a:lnTo>
                        <a:pt x="61" y="1316"/>
                      </a:lnTo>
                      <a:lnTo>
                        <a:pt x="27" y="1317"/>
                      </a:lnTo>
                      <a:lnTo>
                        <a:pt x="0" y="1317"/>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65" name="Freeform 73"/>
                <p:cNvSpPr>
                  <a:spLocks/>
                </p:cNvSpPr>
                <p:nvPr/>
              </p:nvSpPr>
              <p:spPr bwMode="auto">
                <a:xfrm>
                  <a:off x="5175" y="1102"/>
                  <a:ext cx="3" cy="62"/>
                </a:xfrm>
                <a:custGeom>
                  <a:avLst/>
                  <a:gdLst>
                    <a:gd name="T0" fmla="*/ 0 w 61"/>
                    <a:gd name="T1" fmla="*/ 0 h 1308"/>
                    <a:gd name="T2" fmla="*/ 0 w 61"/>
                    <a:gd name="T3" fmla="*/ 0 h 1308"/>
                    <a:gd name="T4" fmla="*/ 0 w 61"/>
                    <a:gd name="T5" fmla="*/ 0 h 1308"/>
                    <a:gd name="T6" fmla="*/ 0 w 61"/>
                    <a:gd name="T7" fmla="*/ 0 h 1308"/>
                    <a:gd name="T8" fmla="*/ 0 w 61"/>
                    <a:gd name="T9" fmla="*/ 0 h 1308"/>
                    <a:gd name="T10" fmla="*/ 0 60000 65536"/>
                    <a:gd name="T11" fmla="*/ 0 60000 65536"/>
                    <a:gd name="T12" fmla="*/ 0 60000 65536"/>
                    <a:gd name="T13" fmla="*/ 0 60000 65536"/>
                    <a:gd name="T14" fmla="*/ 0 60000 65536"/>
                    <a:gd name="T15" fmla="*/ 0 w 61"/>
                    <a:gd name="T16" fmla="*/ 0 h 1308"/>
                    <a:gd name="T17" fmla="*/ 61 w 61"/>
                    <a:gd name="T18" fmla="*/ 1308 h 1308"/>
                  </a:gdLst>
                  <a:ahLst/>
                  <a:cxnLst>
                    <a:cxn ang="T10">
                      <a:pos x="T0" y="T1"/>
                    </a:cxn>
                    <a:cxn ang="T11">
                      <a:pos x="T2" y="T3"/>
                    </a:cxn>
                    <a:cxn ang="T12">
                      <a:pos x="T4" y="T5"/>
                    </a:cxn>
                    <a:cxn ang="T13">
                      <a:pos x="T6" y="T7"/>
                    </a:cxn>
                    <a:cxn ang="T14">
                      <a:pos x="T8" y="T9"/>
                    </a:cxn>
                  </a:cxnLst>
                  <a:rect l="T15" t="T16" r="T17" b="T18"/>
                  <a:pathLst>
                    <a:path w="61" h="1308">
                      <a:moveTo>
                        <a:pt x="0" y="1308"/>
                      </a:moveTo>
                      <a:lnTo>
                        <a:pt x="0" y="0"/>
                      </a:lnTo>
                      <a:lnTo>
                        <a:pt x="61" y="24"/>
                      </a:lnTo>
                      <a:lnTo>
                        <a:pt x="61" y="1305"/>
                      </a:lnTo>
                      <a:lnTo>
                        <a:pt x="0" y="1308"/>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66" name="Freeform 74"/>
                <p:cNvSpPr>
                  <a:spLocks/>
                </p:cNvSpPr>
                <p:nvPr/>
              </p:nvSpPr>
              <p:spPr bwMode="auto">
                <a:xfrm>
                  <a:off x="5176" y="1102"/>
                  <a:ext cx="3" cy="62"/>
                </a:xfrm>
                <a:custGeom>
                  <a:avLst/>
                  <a:gdLst>
                    <a:gd name="T0" fmla="*/ 0 w 62"/>
                    <a:gd name="T1" fmla="*/ 0 h 1295"/>
                    <a:gd name="T2" fmla="*/ 0 w 62"/>
                    <a:gd name="T3" fmla="*/ 0 h 1295"/>
                    <a:gd name="T4" fmla="*/ 0 w 62"/>
                    <a:gd name="T5" fmla="*/ 0 h 1295"/>
                    <a:gd name="T6" fmla="*/ 0 w 62"/>
                    <a:gd name="T7" fmla="*/ 0 h 1295"/>
                    <a:gd name="T8" fmla="*/ 0 w 62"/>
                    <a:gd name="T9" fmla="*/ 0 h 1295"/>
                    <a:gd name="T10" fmla="*/ 0 60000 65536"/>
                    <a:gd name="T11" fmla="*/ 0 60000 65536"/>
                    <a:gd name="T12" fmla="*/ 0 60000 65536"/>
                    <a:gd name="T13" fmla="*/ 0 60000 65536"/>
                    <a:gd name="T14" fmla="*/ 0 60000 65536"/>
                    <a:gd name="T15" fmla="*/ 0 w 62"/>
                    <a:gd name="T16" fmla="*/ 0 h 1295"/>
                    <a:gd name="T17" fmla="*/ 62 w 62"/>
                    <a:gd name="T18" fmla="*/ 1295 h 1295"/>
                  </a:gdLst>
                  <a:ahLst/>
                  <a:cxnLst>
                    <a:cxn ang="T10">
                      <a:pos x="T0" y="T1"/>
                    </a:cxn>
                    <a:cxn ang="T11">
                      <a:pos x="T2" y="T3"/>
                    </a:cxn>
                    <a:cxn ang="T12">
                      <a:pos x="T4" y="T5"/>
                    </a:cxn>
                    <a:cxn ang="T13">
                      <a:pos x="T6" y="T7"/>
                    </a:cxn>
                    <a:cxn ang="T14">
                      <a:pos x="T8" y="T9"/>
                    </a:cxn>
                  </a:cxnLst>
                  <a:rect l="T15" t="T16" r="T17" b="T18"/>
                  <a:pathLst>
                    <a:path w="62" h="1295">
                      <a:moveTo>
                        <a:pt x="0" y="1295"/>
                      </a:moveTo>
                      <a:lnTo>
                        <a:pt x="0" y="0"/>
                      </a:lnTo>
                      <a:lnTo>
                        <a:pt x="62" y="24"/>
                      </a:lnTo>
                      <a:lnTo>
                        <a:pt x="62" y="1292"/>
                      </a:lnTo>
                      <a:lnTo>
                        <a:pt x="0" y="1295"/>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67" name="Freeform 75"/>
                <p:cNvSpPr>
                  <a:spLocks/>
                </p:cNvSpPr>
                <p:nvPr/>
              </p:nvSpPr>
              <p:spPr bwMode="auto">
                <a:xfrm>
                  <a:off x="5178" y="1103"/>
                  <a:ext cx="3" cy="61"/>
                </a:xfrm>
                <a:custGeom>
                  <a:avLst/>
                  <a:gdLst>
                    <a:gd name="T0" fmla="*/ 0 w 61"/>
                    <a:gd name="T1" fmla="*/ 0 h 1281"/>
                    <a:gd name="T2" fmla="*/ 0 w 61"/>
                    <a:gd name="T3" fmla="*/ 0 h 1281"/>
                    <a:gd name="T4" fmla="*/ 0 w 61"/>
                    <a:gd name="T5" fmla="*/ 0 h 1281"/>
                    <a:gd name="T6" fmla="*/ 0 w 61"/>
                    <a:gd name="T7" fmla="*/ 0 h 1281"/>
                    <a:gd name="T8" fmla="*/ 0 w 61"/>
                    <a:gd name="T9" fmla="*/ 0 h 1281"/>
                    <a:gd name="T10" fmla="*/ 0 60000 65536"/>
                    <a:gd name="T11" fmla="*/ 0 60000 65536"/>
                    <a:gd name="T12" fmla="*/ 0 60000 65536"/>
                    <a:gd name="T13" fmla="*/ 0 60000 65536"/>
                    <a:gd name="T14" fmla="*/ 0 60000 65536"/>
                    <a:gd name="T15" fmla="*/ 0 w 61"/>
                    <a:gd name="T16" fmla="*/ 0 h 1281"/>
                    <a:gd name="T17" fmla="*/ 61 w 61"/>
                    <a:gd name="T18" fmla="*/ 1281 h 1281"/>
                  </a:gdLst>
                  <a:ahLst/>
                  <a:cxnLst>
                    <a:cxn ang="T10">
                      <a:pos x="T0" y="T1"/>
                    </a:cxn>
                    <a:cxn ang="T11">
                      <a:pos x="T2" y="T3"/>
                    </a:cxn>
                    <a:cxn ang="T12">
                      <a:pos x="T4" y="T5"/>
                    </a:cxn>
                    <a:cxn ang="T13">
                      <a:pos x="T6" y="T7"/>
                    </a:cxn>
                    <a:cxn ang="T14">
                      <a:pos x="T8" y="T9"/>
                    </a:cxn>
                  </a:cxnLst>
                  <a:rect l="T15" t="T16" r="T17" b="T18"/>
                  <a:pathLst>
                    <a:path w="61" h="1281">
                      <a:moveTo>
                        <a:pt x="0" y="1281"/>
                      </a:moveTo>
                      <a:lnTo>
                        <a:pt x="0" y="0"/>
                      </a:lnTo>
                      <a:lnTo>
                        <a:pt x="61" y="23"/>
                      </a:lnTo>
                      <a:lnTo>
                        <a:pt x="61" y="1279"/>
                      </a:lnTo>
                      <a:lnTo>
                        <a:pt x="0" y="1281"/>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68" name="Freeform 76"/>
                <p:cNvSpPr>
                  <a:spLocks/>
                </p:cNvSpPr>
                <p:nvPr/>
              </p:nvSpPr>
              <p:spPr bwMode="auto">
                <a:xfrm>
                  <a:off x="5179" y="1104"/>
                  <a:ext cx="3" cy="60"/>
                </a:xfrm>
                <a:custGeom>
                  <a:avLst/>
                  <a:gdLst>
                    <a:gd name="T0" fmla="*/ 0 w 61"/>
                    <a:gd name="T1" fmla="*/ 0 h 1268"/>
                    <a:gd name="T2" fmla="*/ 0 w 61"/>
                    <a:gd name="T3" fmla="*/ 0 h 1268"/>
                    <a:gd name="T4" fmla="*/ 0 w 61"/>
                    <a:gd name="T5" fmla="*/ 0 h 1268"/>
                    <a:gd name="T6" fmla="*/ 0 w 61"/>
                    <a:gd name="T7" fmla="*/ 0 h 1268"/>
                    <a:gd name="T8" fmla="*/ 0 w 61"/>
                    <a:gd name="T9" fmla="*/ 0 h 1268"/>
                    <a:gd name="T10" fmla="*/ 0 60000 65536"/>
                    <a:gd name="T11" fmla="*/ 0 60000 65536"/>
                    <a:gd name="T12" fmla="*/ 0 60000 65536"/>
                    <a:gd name="T13" fmla="*/ 0 60000 65536"/>
                    <a:gd name="T14" fmla="*/ 0 60000 65536"/>
                    <a:gd name="T15" fmla="*/ 0 w 61"/>
                    <a:gd name="T16" fmla="*/ 0 h 1268"/>
                    <a:gd name="T17" fmla="*/ 61 w 61"/>
                    <a:gd name="T18" fmla="*/ 1268 h 1268"/>
                  </a:gdLst>
                  <a:ahLst/>
                  <a:cxnLst>
                    <a:cxn ang="T10">
                      <a:pos x="T0" y="T1"/>
                    </a:cxn>
                    <a:cxn ang="T11">
                      <a:pos x="T2" y="T3"/>
                    </a:cxn>
                    <a:cxn ang="T12">
                      <a:pos x="T4" y="T5"/>
                    </a:cxn>
                    <a:cxn ang="T13">
                      <a:pos x="T6" y="T7"/>
                    </a:cxn>
                    <a:cxn ang="T14">
                      <a:pos x="T8" y="T9"/>
                    </a:cxn>
                  </a:cxnLst>
                  <a:rect l="T15" t="T16" r="T17" b="T18"/>
                  <a:pathLst>
                    <a:path w="61" h="1268">
                      <a:moveTo>
                        <a:pt x="0" y="1268"/>
                      </a:moveTo>
                      <a:lnTo>
                        <a:pt x="0" y="0"/>
                      </a:lnTo>
                      <a:lnTo>
                        <a:pt x="61" y="23"/>
                      </a:lnTo>
                      <a:lnTo>
                        <a:pt x="61" y="1266"/>
                      </a:lnTo>
                      <a:lnTo>
                        <a:pt x="0" y="1268"/>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69" name="Freeform 77"/>
                <p:cNvSpPr>
                  <a:spLocks/>
                </p:cNvSpPr>
                <p:nvPr/>
              </p:nvSpPr>
              <p:spPr bwMode="auto">
                <a:xfrm>
                  <a:off x="5181" y="1104"/>
                  <a:ext cx="3" cy="60"/>
                </a:xfrm>
                <a:custGeom>
                  <a:avLst/>
                  <a:gdLst>
                    <a:gd name="T0" fmla="*/ 0 w 61"/>
                    <a:gd name="T1" fmla="*/ 0 h 1256"/>
                    <a:gd name="T2" fmla="*/ 0 w 61"/>
                    <a:gd name="T3" fmla="*/ 0 h 1256"/>
                    <a:gd name="T4" fmla="*/ 0 w 61"/>
                    <a:gd name="T5" fmla="*/ 0 h 1256"/>
                    <a:gd name="T6" fmla="*/ 0 w 61"/>
                    <a:gd name="T7" fmla="*/ 0 h 1256"/>
                    <a:gd name="T8" fmla="*/ 0 w 61"/>
                    <a:gd name="T9" fmla="*/ 0 h 1256"/>
                    <a:gd name="T10" fmla="*/ 0 60000 65536"/>
                    <a:gd name="T11" fmla="*/ 0 60000 65536"/>
                    <a:gd name="T12" fmla="*/ 0 60000 65536"/>
                    <a:gd name="T13" fmla="*/ 0 60000 65536"/>
                    <a:gd name="T14" fmla="*/ 0 60000 65536"/>
                    <a:gd name="T15" fmla="*/ 0 w 61"/>
                    <a:gd name="T16" fmla="*/ 0 h 1256"/>
                    <a:gd name="T17" fmla="*/ 61 w 61"/>
                    <a:gd name="T18" fmla="*/ 1256 h 1256"/>
                  </a:gdLst>
                  <a:ahLst/>
                  <a:cxnLst>
                    <a:cxn ang="T10">
                      <a:pos x="T0" y="T1"/>
                    </a:cxn>
                    <a:cxn ang="T11">
                      <a:pos x="T2" y="T3"/>
                    </a:cxn>
                    <a:cxn ang="T12">
                      <a:pos x="T4" y="T5"/>
                    </a:cxn>
                    <a:cxn ang="T13">
                      <a:pos x="T6" y="T7"/>
                    </a:cxn>
                    <a:cxn ang="T14">
                      <a:pos x="T8" y="T9"/>
                    </a:cxn>
                  </a:cxnLst>
                  <a:rect l="T15" t="T16" r="T17" b="T18"/>
                  <a:pathLst>
                    <a:path w="61" h="1256">
                      <a:moveTo>
                        <a:pt x="0" y="1256"/>
                      </a:moveTo>
                      <a:lnTo>
                        <a:pt x="0" y="0"/>
                      </a:lnTo>
                      <a:lnTo>
                        <a:pt x="61" y="24"/>
                      </a:lnTo>
                      <a:lnTo>
                        <a:pt x="61" y="1254"/>
                      </a:lnTo>
                      <a:lnTo>
                        <a:pt x="0" y="1256"/>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70" name="Freeform 78"/>
                <p:cNvSpPr>
                  <a:spLocks/>
                </p:cNvSpPr>
                <p:nvPr/>
              </p:nvSpPr>
              <p:spPr bwMode="auto">
                <a:xfrm>
                  <a:off x="5182" y="1105"/>
                  <a:ext cx="3" cy="59"/>
                </a:xfrm>
                <a:custGeom>
                  <a:avLst/>
                  <a:gdLst>
                    <a:gd name="T0" fmla="*/ 0 w 61"/>
                    <a:gd name="T1" fmla="*/ 0 h 1243"/>
                    <a:gd name="T2" fmla="*/ 0 w 61"/>
                    <a:gd name="T3" fmla="*/ 0 h 1243"/>
                    <a:gd name="T4" fmla="*/ 0 w 61"/>
                    <a:gd name="T5" fmla="*/ 0 h 1243"/>
                    <a:gd name="T6" fmla="*/ 0 w 61"/>
                    <a:gd name="T7" fmla="*/ 0 h 1243"/>
                    <a:gd name="T8" fmla="*/ 0 w 61"/>
                    <a:gd name="T9" fmla="*/ 0 h 1243"/>
                    <a:gd name="T10" fmla="*/ 0 60000 65536"/>
                    <a:gd name="T11" fmla="*/ 0 60000 65536"/>
                    <a:gd name="T12" fmla="*/ 0 60000 65536"/>
                    <a:gd name="T13" fmla="*/ 0 60000 65536"/>
                    <a:gd name="T14" fmla="*/ 0 60000 65536"/>
                    <a:gd name="T15" fmla="*/ 0 w 61"/>
                    <a:gd name="T16" fmla="*/ 0 h 1243"/>
                    <a:gd name="T17" fmla="*/ 61 w 61"/>
                    <a:gd name="T18" fmla="*/ 1243 h 1243"/>
                  </a:gdLst>
                  <a:ahLst/>
                  <a:cxnLst>
                    <a:cxn ang="T10">
                      <a:pos x="T0" y="T1"/>
                    </a:cxn>
                    <a:cxn ang="T11">
                      <a:pos x="T2" y="T3"/>
                    </a:cxn>
                    <a:cxn ang="T12">
                      <a:pos x="T4" y="T5"/>
                    </a:cxn>
                    <a:cxn ang="T13">
                      <a:pos x="T6" y="T7"/>
                    </a:cxn>
                    <a:cxn ang="T14">
                      <a:pos x="T8" y="T9"/>
                    </a:cxn>
                  </a:cxnLst>
                  <a:rect l="T15" t="T16" r="T17" b="T18"/>
                  <a:pathLst>
                    <a:path w="61" h="1243">
                      <a:moveTo>
                        <a:pt x="0" y="1243"/>
                      </a:moveTo>
                      <a:lnTo>
                        <a:pt x="0" y="0"/>
                      </a:lnTo>
                      <a:lnTo>
                        <a:pt x="61" y="24"/>
                      </a:lnTo>
                      <a:lnTo>
                        <a:pt x="61" y="1241"/>
                      </a:lnTo>
                      <a:lnTo>
                        <a:pt x="0" y="124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71" name="Freeform 79"/>
                <p:cNvSpPr>
                  <a:spLocks/>
                </p:cNvSpPr>
                <p:nvPr/>
              </p:nvSpPr>
              <p:spPr bwMode="auto">
                <a:xfrm>
                  <a:off x="5184" y="1105"/>
                  <a:ext cx="3" cy="59"/>
                </a:xfrm>
                <a:custGeom>
                  <a:avLst/>
                  <a:gdLst>
                    <a:gd name="T0" fmla="*/ 0 w 61"/>
                    <a:gd name="T1" fmla="*/ 0 h 1230"/>
                    <a:gd name="T2" fmla="*/ 0 w 61"/>
                    <a:gd name="T3" fmla="*/ 0 h 1230"/>
                    <a:gd name="T4" fmla="*/ 0 w 61"/>
                    <a:gd name="T5" fmla="*/ 0 h 1230"/>
                    <a:gd name="T6" fmla="*/ 0 w 61"/>
                    <a:gd name="T7" fmla="*/ 0 h 1230"/>
                    <a:gd name="T8" fmla="*/ 0 w 61"/>
                    <a:gd name="T9" fmla="*/ 0 h 1230"/>
                    <a:gd name="T10" fmla="*/ 0 60000 65536"/>
                    <a:gd name="T11" fmla="*/ 0 60000 65536"/>
                    <a:gd name="T12" fmla="*/ 0 60000 65536"/>
                    <a:gd name="T13" fmla="*/ 0 60000 65536"/>
                    <a:gd name="T14" fmla="*/ 0 60000 65536"/>
                    <a:gd name="T15" fmla="*/ 0 w 61"/>
                    <a:gd name="T16" fmla="*/ 0 h 1230"/>
                    <a:gd name="T17" fmla="*/ 61 w 61"/>
                    <a:gd name="T18" fmla="*/ 1230 h 1230"/>
                  </a:gdLst>
                  <a:ahLst/>
                  <a:cxnLst>
                    <a:cxn ang="T10">
                      <a:pos x="T0" y="T1"/>
                    </a:cxn>
                    <a:cxn ang="T11">
                      <a:pos x="T2" y="T3"/>
                    </a:cxn>
                    <a:cxn ang="T12">
                      <a:pos x="T4" y="T5"/>
                    </a:cxn>
                    <a:cxn ang="T13">
                      <a:pos x="T6" y="T7"/>
                    </a:cxn>
                    <a:cxn ang="T14">
                      <a:pos x="T8" y="T9"/>
                    </a:cxn>
                  </a:cxnLst>
                  <a:rect l="T15" t="T16" r="T17" b="T18"/>
                  <a:pathLst>
                    <a:path w="61" h="1230">
                      <a:moveTo>
                        <a:pt x="0" y="1230"/>
                      </a:moveTo>
                      <a:lnTo>
                        <a:pt x="0" y="0"/>
                      </a:lnTo>
                      <a:lnTo>
                        <a:pt x="61" y="23"/>
                      </a:lnTo>
                      <a:lnTo>
                        <a:pt x="61" y="1228"/>
                      </a:lnTo>
                      <a:lnTo>
                        <a:pt x="0" y="123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72" name="Freeform 80"/>
                <p:cNvSpPr>
                  <a:spLocks/>
                </p:cNvSpPr>
                <p:nvPr/>
              </p:nvSpPr>
              <p:spPr bwMode="auto">
                <a:xfrm>
                  <a:off x="5185" y="1106"/>
                  <a:ext cx="3" cy="58"/>
                </a:xfrm>
                <a:custGeom>
                  <a:avLst/>
                  <a:gdLst>
                    <a:gd name="T0" fmla="*/ 0 w 60"/>
                    <a:gd name="T1" fmla="*/ 0 h 1217"/>
                    <a:gd name="T2" fmla="*/ 0 w 60"/>
                    <a:gd name="T3" fmla="*/ 0 h 1217"/>
                    <a:gd name="T4" fmla="*/ 0 w 60"/>
                    <a:gd name="T5" fmla="*/ 0 h 1217"/>
                    <a:gd name="T6" fmla="*/ 0 w 60"/>
                    <a:gd name="T7" fmla="*/ 0 h 1217"/>
                    <a:gd name="T8" fmla="*/ 0 w 60"/>
                    <a:gd name="T9" fmla="*/ 0 h 1217"/>
                    <a:gd name="T10" fmla="*/ 0 60000 65536"/>
                    <a:gd name="T11" fmla="*/ 0 60000 65536"/>
                    <a:gd name="T12" fmla="*/ 0 60000 65536"/>
                    <a:gd name="T13" fmla="*/ 0 60000 65536"/>
                    <a:gd name="T14" fmla="*/ 0 60000 65536"/>
                    <a:gd name="T15" fmla="*/ 0 w 60"/>
                    <a:gd name="T16" fmla="*/ 0 h 1217"/>
                    <a:gd name="T17" fmla="*/ 60 w 60"/>
                    <a:gd name="T18" fmla="*/ 1217 h 1217"/>
                  </a:gdLst>
                  <a:ahLst/>
                  <a:cxnLst>
                    <a:cxn ang="T10">
                      <a:pos x="T0" y="T1"/>
                    </a:cxn>
                    <a:cxn ang="T11">
                      <a:pos x="T2" y="T3"/>
                    </a:cxn>
                    <a:cxn ang="T12">
                      <a:pos x="T4" y="T5"/>
                    </a:cxn>
                    <a:cxn ang="T13">
                      <a:pos x="T6" y="T7"/>
                    </a:cxn>
                    <a:cxn ang="T14">
                      <a:pos x="T8" y="T9"/>
                    </a:cxn>
                  </a:cxnLst>
                  <a:rect l="T15" t="T16" r="T17" b="T18"/>
                  <a:pathLst>
                    <a:path w="60" h="1217">
                      <a:moveTo>
                        <a:pt x="0" y="1217"/>
                      </a:moveTo>
                      <a:lnTo>
                        <a:pt x="0" y="0"/>
                      </a:lnTo>
                      <a:lnTo>
                        <a:pt x="60" y="23"/>
                      </a:lnTo>
                      <a:lnTo>
                        <a:pt x="60" y="1216"/>
                      </a:lnTo>
                      <a:lnTo>
                        <a:pt x="0" y="1217"/>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73" name="Freeform 81"/>
                <p:cNvSpPr>
                  <a:spLocks/>
                </p:cNvSpPr>
                <p:nvPr/>
              </p:nvSpPr>
              <p:spPr bwMode="auto">
                <a:xfrm>
                  <a:off x="5187" y="1106"/>
                  <a:ext cx="3" cy="58"/>
                </a:xfrm>
                <a:custGeom>
                  <a:avLst/>
                  <a:gdLst>
                    <a:gd name="T0" fmla="*/ 0 w 61"/>
                    <a:gd name="T1" fmla="*/ 0 h 1205"/>
                    <a:gd name="T2" fmla="*/ 0 w 61"/>
                    <a:gd name="T3" fmla="*/ 0 h 1205"/>
                    <a:gd name="T4" fmla="*/ 0 w 61"/>
                    <a:gd name="T5" fmla="*/ 0 h 1205"/>
                    <a:gd name="T6" fmla="*/ 0 w 61"/>
                    <a:gd name="T7" fmla="*/ 0 h 1205"/>
                    <a:gd name="T8" fmla="*/ 0 w 61"/>
                    <a:gd name="T9" fmla="*/ 0 h 1205"/>
                    <a:gd name="T10" fmla="*/ 0 w 61"/>
                    <a:gd name="T11" fmla="*/ 0 h 1205"/>
                    <a:gd name="T12" fmla="*/ 0 60000 65536"/>
                    <a:gd name="T13" fmla="*/ 0 60000 65536"/>
                    <a:gd name="T14" fmla="*/ 0 60000 65536"/>
                    <a:gd name="T15" fmla="*/ 0 60000 65536"/>
                    <a:gd name="T16" fmla="*/ 0 60000 65536"/>
                    <a:gd name="T17" fmla="*/ 0 60000 65536"/>
                    <a:gd name="T18" fmla="*/ 0 w 61"/>
                    <a:gd name="T19" fmla="*/ 0 h 1205"/>
                    <a:gd name="T20" fmla="*/ 61 w 61"/>
                    <a:gd name="T21" fmla="*/ 1205 h 1205"/>
                  </a:gdLst>
                  <a:ahLst/>
                  <a:cxnLst>
                    <a:cxn ang="T12">
                      <a:pos x="T0" y="T1"/>
                    </a:cxn>
                    <a:cxn ang="T13">
                      <a:pos x="T2" y="T3"/>
                    </a:cxn>
                    <a:cxn ang="T14">
                      <a:pos x="T4" y="T5"/>
                    </a:cxn>
                    <a:cxn ang="T15">
                      <a:pos x="T6" y="T7"/>
                    </a:cxn>
                    <a:cxn ang="T16">
                      <a:pos x="T8" y="T9"/>
                    </a:cxn>
                    <a:cxn ang="T17">
                      <a:pos x="T10" y="T11"/>
                    </a:cxn>
                  </a:cxnLst>
                  <a:rect l="T18" t="T19" r="T20" b="T21"/>
                  <a:pathLst>
                    <a:path w="61" h="1205">
                      <a:moveTo>
                        <a:pt x="0" y="1205"/>
                      </a:moveTo>
                      <a:lnTo>
                        <a:pt x="0" y="0"/>
                      </a:lnTo>
                      <a:lnTo>
                        <a:pt x="60" y="23"/>
                      </a:lnTo>
                      <a:lnTo>
                        <a:pt x="61" y="24"/>
                      </a:lnTo>
                      <a:lnTo>
                        <a:pt x="61" y="1204"/>
                      </a:lnTo>
                      <a:lnTo>
                        <a:pt x="0" y="120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74" name="Freeform 82"/>
                <p:cNvSpPr>
                  <a:spLocks/>
                </p:cNvSpPr>
                <p:nvPr/>
              </p:nvSpPr>
              <p:spPr bwMode="auto">
                <a:xfrm>
                  <a:off x="5188" y="1107"/>
                  <a:ext cx="3" cy="57"/>
                </a:xfrm>
                <a:custGeom>
                  <a:avLst/>
                  <a:gdLst>
                    <a:gd name="T0" fmla="*/ 0 w 61"/>
                    <a:gd name="T1" fmla="*/ 0 h 1193"/>
                    <a:gd name="T2" fmla="*/ 0 w 61"/>
                    <a:gd name="T3" fmla="*/ 0 h 1193"/>
                    <a:gd name="T4" fmla="*/ 0 w 61"/>
                    <a:gd name="T5" fmla="*/ 0 h 1193"/>
                    <a:gd name="T6" fmla="*/ 0 w 61"/>
                    <a:gd name="T7" fmla="*/ 0 h 1193"/>
                    <a:gd name="T8" fmla="*/ 0 w 61"/>
                    <a:gd name="T9" fmla="*/ 0 h 1193"/>
                    <a:gd name="T10" fmla="*/ 0 w 61"/>
                    <a:gd name="T11" fmla="*/ 0 h 1193"/>
                    <a:gd name="T12" fmla="*/ 0 60000 65536"/>
                    <a:gd name="T13" fmla="*/ 0 60000 65536"/>
                    <a:gd name="T14" fmla="*/ 0 60000 65536"/>
                    <a:gd name="T15" fmla="*/ 0 60000 65536"/>
                    <a:gd name="T16" fmla="*/ 0 60000 65536"/>
                    <a:gd name="T17" fmla="*/ 0 60000 65536"/>
                    <a:gd name="T18" fmla="*/ 0 w 61"/>
                    <a:gd name="T19" fmla="*/ 0 h 1193"/>
                    <a:gd name="T20" fmla="*/ 61 w 61"/>
                    <a:gd name="T21" fmla="*/ 1193 h 1193"/>
                  </a:gdLst>
                  <a:ahLst/>
                  <a:cxnLst>
                    <a:cxn ang="T12">
                      <a:pos x="T0" y="T1"/>
                    </a:cxn>
                    <a:cxn ang="T13">
                      <a:pos x="T2" y="T3"/>
                    </a:cxn>
                    <a:cxn ang="T14">
                      <a:pos x="T4" y="T5"/>
                    </a:cxn>
                    <a:cxn ang="T15">
                      <a:pos x="T6" y="T7"/>
                    </a:cxn>
                    <a:cxn ang="T16">
                      <a:pos x="T8" y="T9"/>
                    </a:cxn>
                    <a:cxn ang="T17">
                      <a:pos x="T10" y="T11"/>
                    </a:cxn>
                  </a:cxnLst>
                  <a:rect l="T18" t="T19" r="T20" b="T21"/>
                  <a:pathLst>
                    <a:path w="61" h="1193">
                      <a:moveTo>
                        <a:pt x="0" y="1193"/>
                      </a:moveTo>
                      <a:lnTo>
                        <a:pt x="0" y="0"/>
                      </a:lnTo>
                      <a:lnTo>
                        <a:pt x="30" y="11"/>
                      </a:lnTo>
                      <a:lnTo>
                        <a:pt x="61" y="24"/>
                      </a:lnTo>
                      <a:lnTo>
                        <a:pt x="61" y="1191"/>
                      </a:lnTo>
                      <a:lnTo>
                        <a:pt x="0" y="119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75" name="Freeform 83"/>
                <p:cNvSpPr>
                  <a:spLocks/>
                </p:cNvSpPr>
                <p:nvPr/>
              </p:nvSpPr>
              <p:spPr bwMode="auto">
                <a:xfrm>
                  <a:off x="5190" y="1108"/>
                  <a:ext cx="2" cy="56"/>
                </a:xfrm>
                <a:custGeom>
                  <a:avLst/>
                  <a:gdLst>
                    <a:gd name="T0" fmla="*/ 0 w 61"/>
                    <a:gd name="T1" fmla="*/ 0 h 1180"/>
                    <a:gd name="T2" fmla="*/ 0 w 61"/>
                    <a:gd name="T3" fmla="*/ 0 h 1180"/>
                    <a:gd name="T4" fmla="*/ 0 w 61"/>
                    <a:gd name="T5" fmla="*/ 0 h 1180"/>
                    <a:gd name="T6" fmla="*/ 0 w 61"/>
                    <a:gd name="T7" fmla="*/ 0 h 1180"/>
                    <a:gd name="T8" fmla="*/ 0 w 61"/>
                    <a:gd name="T9" fmla="*/ 0 h 1180"/>
                    <a:gd name="T10" fmla="*/ 0 w 61"/>
                    <a:gd name="T11" fmla="*/ 0 h 1180"/>
                    <a:gd name="T12" fmla="*/ 0 60000 65536"/>
                    <a:gd name="T13" fmla="*/ 0 60000 65536"/>
                    <a:gd name="T14" fmla="*/ 0 60000 65536"/>
                    <a:gd name="T15" fmla="*/ 0 60000 65536"/>
                    <a:gd name="T16" fmla="*/ 0 60000 65536"/>
                    <a:gd name="T17" fmla="*/ 0 60000 65536"/>
                    <a:gd name="T18" fmla="*/ 0 w 61"/>
                    <a:gd name="T19" fmla="*/ 0 h 1180"/>
                    <a:gd name="T20" fmla="*/ 61 w 61"/>
                    <a:gd name="T21" fmla="*/ 1180 h 1180"/>
                  </a:gdLst>
                  <a:ahLst/>
                  <a:cxnLst>
                    <a:cxn ang="T12">
                      <a:pos x="T0" y="T1"/>
                    </a:cxn>
                    <a:cxn ang="T13">
                      <a:pos x="T2" y="T3"/>
                    </a:cxn>
                    <a:cxn ang="T14">
                      <a:pos x="T4" y="T5"/>
                    </a:cxn>
                    <a:cxn ang="T15">
                      <a:pos x="T6" y="T7"/>
                    </a:cxn>
                    <a:cxn ang="T16">
                      <a:pos x="T8" y="T9"/>
                    </a:cxn>
                    <a:cxn ang="T17">
                      <a:pos x="T10" y="T11"/>
                    </a:cxn>
                  </a:cxnLst>
                  <a:rect l="T18" t="T19" r="T20" b="T21"/>
                  <a:pathLst>
                    <a:path w="61" h="1180">
                      <a:moveTo>
                        <a:pt x="0" y="1180"/>
                      </a:moveTo>
                      <a:lnTo>
                        <a:pt x="0" y="0"/>
                      </a:lnTo>
                      <a:lnTo>
                        <a:pt x="61" y="25"/>
                      </a:lnTo>
                      <a:lnTo>
                        <a:pt x="61" y="1163"/>
                      </a:lnTo>
                      <a:lnTo>
                        <a:pt x="46" y="1178"/>
                      </a:lnTo>
                      <a:lnTo>
                        <a:pt x="0" y="118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76" name="Freeform 84"/>
                <p:cNvSpPr>
                  <a:spLocks/>
                </p:cNvSpPr>
                <p:nvPr/>
              </p:nvSpPr>
              <p:spPr bwMode="auto">
                <a:xfrm>
                  <a:off x="5191" y="1108"/>
                  <a:ext cx="3" cy="56"/>
                </a:xfrm>
                <a:custGeom>
                  <a:avLst/>
                  <a:gdLst>
                    <a:gd name="T0" fmla="*/ 0 w 62"/>
                    <a:gd name="T1" fmla="*/ 0 h 1167"/>
                    <a:gd name="T2" fmla="*/ 0 w 62"/>
                    <a:gd name="T3" fmla="*/ 0 h 1167"/>
                    <a:gd name="T4" fmla="*/ 0 w 62"/>
                    <a:gd name="T5" fmla="*/ 0 h 1167"/>
                    <a:gd name="T6" fmla="*/ 0 w 62"/>
                    <a:gd name="T7" fmla="*/ 0 h 1167"/>
                    <a:gd name="T8" fmla="*/ 0 w 62"/>
                    <a:gd name="T9" fmla="*/ 0 h 1167"/>
                    <a:gd name="T10" fmla="*/ 0 w 62"/>
                    <a:gd name="T11" fmla="*/ 0 h 1167"/>
                    <a:gd name="T12" fmla="*/ 0 60000 65536"/>
                    <a:gd name="T13" fmla="*/ 0 60000 65536"/>
                    <a:gd name="T14" fmla="*/ 0 60000 65536"/>
                    <a:gd name="T15" fmla="*/ 0 60000 65536"/>
                    <a:gd name="T16" fmla="*/ 0 60000 65536"/>
                    <a:gd name="T17" fmla="*/ 0 60000 65536"/>
                    <a:gd name="T18" fmla="*/ 0 w 62"/>
                    <a:gd name="T19" fmla="*/ 0 h 1167"/>
                    <a:gd name="T20" fmla="*/ 62 w 62"/>
                    <a:gd name="T21" fmla="*/ 1167 h 1167"/>
                  </a:gdLst>
                  <a:ahLst/>
                  <a:cxnLst>
                    <a:cxn ang="T12">
                      <a:pos x="T0" y="T1"/>
                    </a:cxn>
                    <a:cxn ang="T13">
                      <a:pos x="T2" y="T3"/>
                    </a:cxn>
                    <a:cxn ang="T14">
                      <a:pos x="T4" y="T5"/>
                    </a:cxn>
                    <a:cxn ang="T15">
                      <a:pos x="T6" y="T7"/>
                    </a:cxn>
                    <a:cxn ang="T16">
                      <a:pos x="T8" y="T9"/>
                    </a:cxn>
                    <a:cxn ang="T17">
                      <a:pos x="T10" y="T11"/>
                    </a:cxn>
                  </a:cxnLst>
                  <a:rect l="T18" t="T19" r="T20" b="T21"/>
                  <a:pathLst>
                    <a:path w="62" h="1167">
                      <a:moveTo>
                        <a:pt x="0" y="1167"/>
                      </a:moveTo>
                      <a:lnTo>
                        <a:pt x="0" y="0"/>
                      </a:lnTo>
                      <a:lnTo>
                        <a:pt x="62" y="26"/>
                      </a:lnTo>
                      <a:lnTo>
                        <a:pt x="62" y="1116"/>
                      </a:lnTo>
                      <a:lnTo>
                        <a:pt x="16" y="1166"/>
                      </a:lnTo>
                      <a:lnTo>
                        <a:pt x="0" y="1167"/>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77" name="Freeform 85"/>
                <p:cNvSpPr>
                  <a:spLocks/>
                </p:cNvSpPr>
                <p:nvPr/>
              </p:nvSpPr>
              <p:spPr bwMode="auto">
                <a:xfrm>
                  <a:off x="5192" y="1109"/>
                  <a:ext cx="3" cy="54"/>
                </a:xfrm>
                <a:custGeom>
                  <a:avLst/>
                  <a:gdLst>
                    <a:gd name="T0" fmla="*/ 0 w 61"/>
                    <a:gd name="T1" fmla="*/ 0 h 1138"/>
                    <a:gd name="T2" fmla="*/ 0 w 61"/>
                    <a:gd name="T3" fmla="*/ 0 h 1138"/>
                    <a:gd name="T4" fmla="*/ 0 w 61"/>
                    <a:gd name="T5" fmla="*/ 0 h 1138"/>
                    <a:gd name="T6" fmla="*/ 0 w 61"/>
                    <a:gd name="T7" fmla="*/ 0 h 1138"/>
                    <a:gd name="T8" fmla="*/ 0 w 61"/>
                    <a:gd name="T9" fmla="*/ 0 h 1138"/>
                    <a:gd name="T10" fmla="*/ 0 60000 65536"/>
                    <a:gd name="T11" fmla="*/ 0 60000 65536"/>
                    <a:gd name="T12" fmla="*/ 0 60000 65536"/>
                    <a:gd name="T13" fmla="*/ 0 60000 65536"/>
                    <a:gd name="T14" fmla="*/ 0 60000 65536"/>
                    <a:gd name="T15" fmla="*/ 0 w 61"/>
                    <a:gd name="T16" fmla="*/ 0 h 1138"/>
                    <a:gd name="T17" fmla="*/ 61 w 61"/>
                    <a:gd name="T18" fmla="*/ 1138 h 1138"/>
                  </a:gdLst>
                  <a:ahLst/>
                  <a:cxnLst>
                    <a:cxn ang="T10">
                      <a:pos x="T0" y="T1"/>
                    </a:cxn>
                    <a:cxn ang="T11">
                      <a:pos x="T2" y="T3"/>
                    </a:cxn>
                    <a:cxn ang="T12">
                      <a:pos x="T4" y="T5"/>
                    </a:cxn>
                    <a:cxn ang="T13">
                      <a:pos x="T6" y="T7"/>
                    </a:cxn>
                    <a:cxn ang="T14">
                      <a:pos x="T8" y="T9"/>
                    </a:cxn>
                  </a:cxnLst>
                  <a:rect l="T15" t="T16" r="T17" b="T18"/>
                  <a:pathLst>
                    <a:path w="61" h="1138">
                      <a:moveTo>
                        <a:pt x="0" y="1138"/>
                      </a:moveTo>
                      <a:lnTo>
                        <a:pt x="0" y="0"/>
                      </a:lnTo>
                      <a:lnTo>
                        <a:pt x="61" y="26"/>
                      </a:lnTo>
                      <a:lnTo>
                        <a:pt x="61" y="1069"/>
                      </a:lnTo>
                      <a:lnTo>
                        <a:pt x="0" y="1138"/>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78" name="Freeform 86"/>
                <p:cNvSpPr>
                  <a:spLocks/>
                </p:cNvSpPr>
                <p:nvPr/>
              </p:nvSpPr>
              <p:spPr bwMode="auto">
                <a:xfrm>
                  <a:off x="5194" y="1109"/>
                  <a:ext cx="3" cy="52"/>
                </a:xfrm>
                <a:custGeom>
                  <a:avLst/>
                  <a:gdLst>
                    <a:gd name="T0" fmla="*/ 0 w 61"/>
                    <a:gd name="T1" fmla="*/ 0 h 1090"/>
                    <a:gd name="T2" fmla="*/ 0 w 61"/>
                    <a:gd name="T3" fmla="*/ 0 h 1090"/>
                    <a:gd name="T4" fmla="*/ 0 w 61"/>
                    <a:gd name="T5" fmla="*/ 0 h 1090"/>
                    <a:gd name="T6" fmla="*/ 0 w 61"/>
                    <a:gd name="T7" fmla="*/ 0 h 1090"/>
                    <a:gd name="T8" fmla="*/ 0 w 61"/>
                    <a:gd name="T9" fmla="*/ 0 h 1090"/>
                    <a:gd name="T10" fmla="*/ 0 60000 65536"/>
                    <a:gd name="T11" fmla="*/ 0 60000 65536"/>
                    <a:gd name="T12" fmla="*/ 0 60000 65536"/>
                    <a:gd name="T13" fmla="*/ 0 60000 65536"/>
                    <a:gd name="T14" fmla="*/ 0 60000 65536"/>
                    <a:gd name="T15" fmla="*/ 0 w 61"/>
                    <a:gd name="T16" fmla="*/ 0 h 1090"/>
                    <a:gd name="T17" fmla="*/ 61 w 61"/>
                    <a:gd name="T18" fmla="*/ 1090 h 1090"/>
                  </a:gdLst>
                  <a:ahLst/>
                  <a:cxnLst>
                    <a:cxn ang="T10">
                      <a:pos x="T0" y="T1"/>
                    </a:cxn>
                    <a:cxn ang="T11">
                      <a:pos x="T2" y="T3"/>
                    </a:cxn>
                    <a:cxn ang="T12">
                      <a:pos x="T4" y="T5"/>
                    </a:cxn>
                    <a:cxn ang="T13">
                      <a:pos x="T6" y="T7"/>
                    </a:cxn>
                    <a:cxn ang="T14">
                      <a:pos x="T8" y="T9"/>
                    </a:cxn>
                  </a:cxnLst>
                  <a:rect l="T15" t="T16" r="T17" b="T18"/>
                  <a:pathLst>
                    <a:path w="61" h="1090">
                      <a:moveTo>
                        <a:pt x="0" y="1090"/>
                      </a:moveTo>
                      <a:lnTo>
                        <a:pt x="0" y="0"/>
                      </a:lnTo>
                      <a:lnTo>
                        <a:pt x="61" y="25"/>
                      </a:lnTo>
                      <a:lnTo>
                        <a:pt x="61" y="1022"/>
                      </a:lnTo>
                      <a:lnTo>
                        <a:pt x="0" y="109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79" name="Freeform 87"/>
                <p:cNvSpPr>
                  <a:spLocks/>
                </p:cNvSpPr>
                <p:nvPr/>
              </p:nvSpPr>
              <p:spPr bwMode="auto">
                <a:xfrm>
                  <a:off x="5195" y="1110"/>
                  <a:ext cx="3" cy="50"/>
                </a:xfrm>
                <a:custGeom>
                  <a:avLst/>
                  <a:gdLst>
                    <a:gd name="T0" fmla="*/ 0 w 61"/>
                    <a:gd name="T1" fmla="*/ 0 h 1043"/>
                    <a:gd name="T2" fmla="*/ 0 w 61"/>
                    <a:gd name="T3" fmla="*/ 0 h 1043"/>
                    <a:gd name="T4" fmla="*/ 0 w 61"/>
                    <a:gd name="T5" fmla="*/ 0 h 1043"/>
                    <a:gd name="T6" fmla="*/ 0 w 61"/>
                    <a:gd name="T7" fmla="*/ 0 h 1043"/>
                    <a:gd name="T8" fmla="*/ 0 w 61"/>
                    <a:gd name="T9" fmla="*/ 0 h 1043"/>
                    <a:gd name="T10" fmla="*/ 0 60000 65536"/>
                    <a:gd name="T11" fmla="*/ 0 60000 65536"/>
                    <a:gd name="T12" fmla="*/ 0 60000 65536"/>
                    <a:gd name="T13" fmla="*/ 0 60000 65536"/>
                    <a:gd name="T14" fmla="*/ 0 60000 65536"/>
                    <a:gd name="T15" fmla="*/ 0 w 61"/>
                    <a:gd name="T16" fmla="*/ 0 h 1043"/>
                    <a:gd name="T17" fmla="*/ 61 w 61"/>
                    <a:gd name="T18" fmla="*/ 1043 h 1043"/>
                  </a:gdLst>
                  <a:ahLst/>
                  <a:cxnLst>
                    <a:cxn ang="T10">
                      <a:pos x="T0" y="T1"/>
                    </a:cxn>
                    <a:cxn ang="T11">
                      <a:pos x="T2" y="T3"/>
                    </a:cxn>
                    <a:cxn ang="T12">
                      <a:pos x="T4" y="T5"/>
                    </a:cxn>
                    <a:cxn ang="T13">
                      <a:pos x="T6" y="T7"/>
                    </a:cxn>
                    <a:cxn ang="T14">
                      <a:pos x="T8" y="T9"/>
                    </a:cxn>
                  </a:cxnLst>
                  <a:rect l="T15" t="T16" r="T17" b="T18"/>
                  <a:pathLst>
                    <a:path w="61" h="1043">
                      <a:moveTo>
                        <a:pt x="0" y="1043"/>
                      </a:moveTo>
                      <a:lnTo>
                        <a:pt x="0" y="0"/>
                      </a:lnTo>
                      <a:lnTo>
                        <a:pt x="61" y="24"/>
                      </a:lnTo>
                      <a:lnTo>
                        <a:pt x="61" y="973"/>
                      </a:lnTo>
                      <a:lnTo>
                        <a:pt x="0" y="1043"/>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80" name="Freeform 88"/>
                <p:cNvSpPr>
                  <a:spLocks/>
                </p:cNvSpPr>
                <p:nvPr/>
              </p:nvSpPr>
              <p:spPr bwMode="auto">
                <a:xfrm>
                  <a:off x="5197" y="1111"/>
                  <a:ext cx="3" cy="47"/>
                </a:xfrm>
                <a:custGeom>
                  <a:avLst/>
                  <a:gdLst>
                    <a:gd name="T0" fmla="*/ 0 w 60"/>
                    <a:gd name="T1" fmla="*/ 0 h 997"/>
                    <a:gd name="T2" fmla="*/ 0 w 60"/>
                    <a:gd name="T3" fmla="*/ 0 h 997"/>
                    <a:gd name="T4" fmla="*/ 0 w 60"/>
                    <a:gd name="T5" fmla="*/ 0 h 997"/>
                    <a:gd name="T6" fmla="*/ 0 w 60"/>
                    <a:gd name="T7" fmla="*/ 0 h 997"/>
                    <a:gd name="T8" fmla="*/ 0 w 60"/>
                    <a:gd name="T9" fmla="*/ 0 h 997"/>
                    <a:gd name="T10" fmla="*/ 0 60000 65536"/>
                    <a:gd name="T11" fmla="*/ 0 60000 65536"/>
                    <a:gd name="T12" fmla="*/ 0 60000 65536"/>
                    <a:gd name="T13" fmla="*/ 0 60000 65536"/>
                    <a:gd name="T14" fmla="*/ 0 60000 65536"/>
                    <a:gd name="T15" fmla="*/ 0 w 60"/>
                    <a:gd name="T16" fmla="*/ 0 h 997"/>
                    <a:gd name="T17" fmla="*/ 60 w 60"/>
                    <a:gd name="T18" fmla="*/ 997 h 997"/>
                  </a:gdLst>
                  <a:ahLst/>
                  <a:cxnLst>
                    <a:cxn ang="T10">
                      <a:pos x="T0" y="T1"/>
                    </a:cxn>
                    <a:cxn ang="T11">
                      <a:pos x="T2" y="T3"/>
                    </a:cxn>
                    <a:cxn ang="T12">
                      <a:pos x="T4" y="T5"/>
                    </a:cxn>
                    <a:cxn ang="T13">
                      <a:pos x="T6" y="T7"/>
                    </a:cxn>
                    <a:cxn ang="T14">
                      <a:pos x="T8" y="T9"/>
                    </a:cxn>
                  </a:cxnLst>
                  <a:rect l="T15" t="T16" r="T17" b="T18"/>
                  <a:pathLst>
                    <a:path w="60" h="997">
                      <a:moveTo>
                        <a:pt x="0" y="997"/>
                      </a:moveTo>
                      <a:lnTo>
                        <a:pt x="0" y="0"/>
                      </a:lnTo>
                      <a:lnTo>
                        <a:pt x="60" y="26"/>
                      </a:lnTo>
                      <a:lnTo>
                        <a:pt x="60" y="927"/>
                      </a:lnTo>
                      <a:lnTo>
                        <a:pt x="0" y="997"/>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81" name="Freeform 89"/>
                <p:cNvSpPr>
                  <a:spLocks/>
                </p:cNvSpPr>
                <p:nvPr/>
              </p:nvSpPr>
              <p:spPr bwMode="auto">
                <a:xfrm>
                  <a:off x="5198" y="1111"/>
                  <a:ext cx="3" cy="45"/>
                </a:xfrm>
                <a:custGeom>
                  <a:avLst/>
                  <a:gdLst>
                    <a:gd name="T0" fmla="*/ 0 w 61"/>
                    <a:gd name="T1" fmla="*/ 0 h 949"/>
                    <a:gd name="T2" fmla="*/ 0 w 61"/>
                    <a:gd name="T3" fmla="*/ 0 h 949"/>
                    <a:gd name="T4" fmla="*/ 0 w 61"/>
                    <a:gd name="T5" fmla="*/ 0 h 949"/>
                    <a:gd name="T6" fmla="*/ 0 w 61"/>
                    <a:gd name="T7" fmla="*/ 0 h 949"/>
                    <a:gd name="T8" fmla="*/ 0 w 61"/>
                    <a:gd name="T9" fmla="*/ 0 h 949"/>
                    <a:gd name="T10" fmla="*/ 0 60000 65536"/>
                    <a:gd name="T11" fmla="*/ 0 60000 65536"/>
                    <a:gd name="T12" fmla="*/ 0 60000 65536"/>
                    <a:gd name="T13" fmla="*/ 0 60000 65536"/>
                    <a:gd name="T14" fmla="*/ 0 60000 65536"/>
                    <a:gd name="T15" fmla="*/ 0 w 61"/>
                    <a:gd name="T16" fmla="*/ 0 h 949"/>
                    <a:gd name="T17" fmla="*/ 61 w 61"/>
                    <a:gd name="T18" fmla="*/ 949 h 949"/>
                  </a:gdLst>
                  <a:ahLst/>
                  <a:cxnLst>
                    <a:cxn ang="T10">
                      <a:pos x="T0" y="T1"/>
                    </a:cxn>
                    <a:cxn ang="T11">
                      <a:pos x="T2" y="T3"/>
                    </a:cxn>
                    <a:cxn ang="T12">
                      <a:pos x="T4" y="T5"/>
                    </a:cxn>
                    <a:cxn ang="T13">
                      <a:pos x="T6" y="T7"/>
                    </a:cxn>
                    <a:cxn ang="T14">
                      <a:pos x="T8" y="T9"/>
                    </a:cxn>
                  </a:cxnLst>
                  <a:rect l="T15" t="T16" r="T17" b="T18"/>
                  <a:pathLst>
                    <a:path w="61" h="949">
                      <a:moveTo>
                        <a:pt x="0" y="949"/>
                      </a:moveTo>
                      <a:lnTo>
                        <a:pt x="0" y="0"/>
                      </a:lnTo>
                      <a:lnTo>
                        <a:pt x="61" y="26"/>
                      </a:lnTo>
                      <a:lnTo>
                        <a:pt x="61" y="881"/>
                      </a:lnTo>
                      <a:lnTo>
                        <a:pt x="0" y="949"/>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82" name="Freeform 90"/>
                <p:cNvSpPr>
                  <a:spLocks/>
                </p:cNvSpPr>
                <p:nvPr/>
              </p:nvSpPr>
              <p:spPr bwMode="auto">
                <a:xfrm>
                  <a:off x="5200" y="1112"/>
                  <a:ext cx="3" cy="43"/>
                </a:xfrm>
                <a:custGeom>
                  <a:avLst/>
                  <a:gdLst>
                    <a:gd name="T0" fmla="*/ 0 w 61"/>
                    <a:gd name="T1" fmla="*/ 0 h 901"/>
                    <a:gd name="T2" fmla="*/ 0 w 61"/>
                    <a:gd name="T3" fmla="*/ 0 h 901"/>
                    <a:gd name="T4" fmla="*/ 0 w 61"/>
                    <a:gd name="T5" fmla="*/ 0 h 901"/>
                    <a:gd name="T6" fmla="*/ 0 w 61"/>
                    <a:gd name="T7" fmla="*/ 0 h 901"/>
                    <a:gd name="T8" fmla="*/ 0 w 61"/>
                    <a:gd name="T9" fmla="*/ 0 h 901"/>
                    <a:gd name="T10" fmla="*/ 0 w 61"/>
                    <a:gd name="T11" fmla="*/ 0 h 901"/>
                    <a:gd name="T12" fmla="*/ 0 60000 65536"/>
                    <a:gd name="T13" fmla="*/ 0 60000 65536"/>
                    <a:gd name="T14" fmla="*/ 0 60000 65536"/>
                    <a:gd name="T15" fmla="*/ 0 60000 65536"/>
                    <a:gd name="T16" fmla="*/ 0 60000 65536"/>
                    <a:gd name="T17" fmla="*/ 0 60000 65536"/>
                    <a:gd name="T18" fmla="*/ 0 w 61"/>
                    <a:gd name="T19" fmla="*/ 0 h 901"/>
                    <a:gd name="T20" fmla="*/ 61 w 61"/>
                    <a:gd name="T21" fmla="*/ 901 h 901"/>
                  </a:gdLst>
                  <a:ahLst/>
                  <a:cxnLst>
                    <a:cxn ang="T12">
                      <a:pos x="T0" y="T1"/>
                    </a:cxn>
                    <a:cxn ang="T13">
                      <a:pos x="T2" y="T3"/>
                    </a:cxn>
                    <a:cxn ang="T14">
                      <a:pos x="T4" y="T5"/>
                    </a:cxn>
                    <a:cxn ang="T15">
                      <a:pos x="T6" y="T7"/>
                    </a:cxn>
                    <a:cxn ang="T16">
                      <a:pos x="T8" y="T9"/>
                    </a:cxn>
                    <a:cxn ang="T17">
                      <a:pos x="T10" y="T11"/>
                    </a:cxn>
                  </a:cxnLst>
                  <a:rect l="T18" t="T19" r="T20" b="T21"/>
                  <a:pathLst>
                    <a:path w="61" h="901">
                      <a:moveTo>
                        <a:pt x="0" y="901"/>
                      </a:moveTo>
                      <a:lnTo>
                        <a:pt x="0" y="0"/>
                      </a:lnTo>
                      <a:lnTo>
                        <a:pt x="61" y="25"/>
                      </a:lnTo>
                      <a:lnTo>
                        <a:pt x="61" y="830"/>
                      </a:lnTo>
                      <a:lnTo>
                        <a:pt x="32" y="865"/>
                      </a:lnTo>
                      <a:lnTo>
                        <a:pt x="0" y="901"/>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83" name="Freeform 91"/>
                <p:cNvSpPr>
                  <a:spLocks/>
                </p:cNvSpPr>
                <p:nvPr/>
              </p:nvSpPr>
              <p:spPr bwMode="auto">
                <a:xfrm>
                  <a:off x="5201" y="1112"/>
                  <a:ext cx="3" cy="41"/>
                </a:xfrm>
                <a:custGeom>
                  <a:avLst/>
                  <a:gdLst>
                    <a:gd name="T0" fmla="*/ 0 w 61"/>
                    <a:gd name="T1" fmla="*/ 0 h 855"/>
                    <a:gd name="T2" fmla="*/ 0 w 61"/>
                    <a:gd name="T3" fmla="*/ 0 h 855"/>
                    <a:gd name="T4" fmla="*/ 0 w 61"/>
                    <a:gd name="T5" fmla="*/ 0 h 855"/>
                    <a:gd name="T6" fmla="*/ 0 w 61"/>
                    <a:gd name="T7" fmla="*/ 0 h 855"/>
                    <a:gd name="T8" fmla="*/ 0 w 61"/>
                    <a:gd name="T9" fmla="*/ 0 h 855"/>
                    <a:gd name="T10" fmla="*/ 0 w 61"/>
                    <a:gd name="T11" fmla="*/ 0 h 855"/>
                    <a:gd name="T12" fmla="*/ 0 w 61"/>
                    <a:gd name="T13" fmla="*/ 0 h 855"/>
                    <a:gd name="T14" fmla="*/ 0 60000 65536"/>
                    <a:gd name="T15" fmla="*/ 0 60000 65536"/>
                    <a:gd name="T16" fmla="*/ 0 60000 65536"/>
                    <a:gd name="T17" fmla="*/ 0 60000 65536"/>
                    <a:gd name="T18" fmla="*/ 0 60000 65536"/>
                    <a:gd name="T19" fmla="*/ 0 60000 65536"/>
                    <a:gd name="T20" fmla="*/ 0 60000 65536"/>
                    <a:gd name="T21" fmla="*/ 0 w 61"/>
                    <a:gd name="T22" fmla="*/ 0 h 855"/>
                    <a:gd name="T23" fmla="*/ 61 w 61"/>
                    <a:gd name="T24" fmla="*/ 855 h 8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855">
                      <a:moveTo>
                        <a:pt x="0" y="855"/>
                      </a:moveTo>
                      <a:lnTo>
                        <a:pt x="0" y="0"/>
                      </a:lnTo>
                      <a:lnTo>
                        <a:pt x="47" y="20"/>
                      </a:lnTo>
                      <a:lnTo>
                        <a:pt x="61" y="66"/>
                      </a:lnTo>
                      <a:lnTo>
                        <a:pt x="61" y="782"/>
                      </a:lnTo>
                      <a:lnTo>
                        <a:pt x="1" y="853"/>
                      </a:lnTo>
                      <a:lnTo>
                        <a:pt x="0" y="855"/>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84" name="Freeform 92"/>
                <p:cNvSpPr>
                  <a:spLocks/>
                </p:cNvSpPr>
                <p:nvPr/>
              </p:nvSpPr>
              <p:spPr bwMode="auto">
                <a:xfrm>
                  <a:off x="5203" y="1113"/>
                  <a:ext cx="3" cy="38"/>
                </a:xfrm>
                <a:custGeom>
                  <a:avLst/>
                  <a:gdLst>
                    <a:gd name="T0" fmla="*/ 0 w 62"/>
                    <a:gd name="T1" fmla="*/ 0 h 805"/>
                    <a:gd name="T2" fmla="*/ 0 w 62"/>
                    <a:gd name="T3" fmla="*/ 0 h 805"/>
                    <a:gd name="T4" fmla="*/ 0 w 62"/>
                    <a:gd name="T5" fmla="*/ 0 h 805"/>
                    <a:gd name="T6" fmla="*/ 0 w 62"/>
                    <a:gd name="T7" fmla="*/ 0 h 805"/>
                    <a:gd name="T8" fmla="*/ 0 w 62"/>
                    <a:gd name="T9" fmla="*/ 0 h 805"/>
                    <a:gd name="T10" fmla="*/ 0 w 62"/>
                    <a:gd name="T11" fmla="*/ 0 h 805"/>
                    <a:gd name="T12" fmla="*/ 0 60000 65536"/>
                    <a:gd name="T13" fmla="*/ 0 60000 65536"/>
                    <a:gd name="T14" fmla="*/ 0 60000 65536"/>
                    <a:gd name="T15" fmla="*/ 0 60000 65536"/>
                    <a:gd name="T16" fmla="*/ 0 60000 65536"/>
                    <a:gd name="T17" fmla="*/ 0 60000 65536"/>
                    <a:gd name="T18" fmla="*/ 0 w 62"/>
                    <a:gd name="T19" fmla="*/ 0 h 805"/>
                    <a:gd name="T20" fmla="*/ 62 w 62"/>
                    <a:gd name="T21" fmla="*/ 805 h 805"/>
                  </a:gdLst>
                  <a:ahLst/>
                  <a:cxnLst>
                    <a:cxn ang="T12">
                      <a:pos x="T0" y="T1"/>
                    </a:cxn>
                    <a:cxn ang="T13">
                      <a:pos x="T2" y="T3"/>
                    </a:cxn>
                    <a:cxn ang="T14">
                      <a:pos x="T4" y="T5"/>
                    </a:cxn>
                    <a:cxn ang="T15">
                      <a:pos x="T6" y="T7"/>
                    </a:cxn>
                    <a:cxn ang="T16">
                      <a:pos x="T8" y="T9"/>
                    </a:cxn>
                    <a:cxn ang="T17">
                      <a:pos x="T10" y="T11"/>
                    </a:cxn>
                  </a:cxnLst>
                  <a:rect l="T18" t="T19" r="T20" b="T21"/>
                  <a:pathLst>
                    <a:path w="62" h="805">
                      <a:moveTo>
                        <a:pt x="0" y="805"/>
                      </a:moveTo>
                      <a:lnTo>
                        <a:pt x="0" y="0"/>
                      </a:lnTo>
                      <a:lnTo>
                        <a:pt x="17" y="7"/>
                      </a:lnTo>
                      <a:lnTo>
                        <a:pt x="62" y="154"/>
                      </a:lnTo>
                      <a:lnTo>
                        <a:pt x="62" y="733"/>
                      </a:lnTo>
                      <a:lnTo>
                        <a:pt x="0" y="805"/>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85" name="Freeform 93"/>
                <p:cNvSpPr>
                  <a:spLocks/>
                </p:cNvSpPr>
                <p:nvPr/>
              </p:nvSpPr>
              <p:spPr bwMode="auto">
                <a:xfrm>
                  <a:off x="5204" y="1115"/>
                  <a:ext cx="3" cy="35"/>
                </a:xfrm>
                <a:custGeom>
                  <a:avLst/>
                  <a:gdLst>
                    <a:gd name="T0" fmla="*/ 0 w 61"/>
                    <a:gd name="T1" fmla="*/ 0 h 716"/>
                    <a:gd name="T2" fmla="*/ 0 w 61"/>
                    <a:gd name="T3" fmla="*/ 0 h 716"/>
                    <a:gd name="T4" fmla="*/ 0 w 61"/>
                    <a:gd name="T5" fmla="*/ 0 h 716"/>
                    <a:gd name="T6" fmla="*/ 0 w 61"/>
                    <a:gd name="T7" fmla="*/ 0 h 716"/>
                    <a:gd name="T8" fmla="*/ 0 w 61"/>
                    <a:gd name="T9" fmla="*/ 0 h 716"/>
                    <a:gd name="T10" fmla="*/ 0 60000 65536"/>
                    <a:gd name="T11" fmla="*/ 0 60000 65536"/>
                    <a:gd name="T12" fmla="*/ 0 60000 65536"/>
                    <a:gd name="T13" fmla="*/ 0 60000 65536"/>
                    <a:gd name="T14" fmla="*/ 0 60000 65536"/>
                    <a:gd name="T15" fmla="*/ 0 w 61"/>
                    <a:gd name="T16" fmla="*/ 0 h 716"/>
                    <a:gd name="T17" fmla="*/ 61 w 61"/>
                    <a:gd name="T18" fmla="*/ 716 h 716"/>
                  </a:gdLst>
                  <a:ahLst/>
                  <a:cxnLst>
                    <a:cxn ang="T10">
                      <a:pos x="T0" y="T1"/>
                    </a:cxn>
                    <a:cxn ang="T11">
                      <a:pos x="T2" y="T3"/>
                    </a:cxn>
                    <a:cxn ang="T12">
                      <a:pos x="T4" y="T5"/>
                    </a:cxn>
                    <a:cxn ang="T13">
                      <a:pos x="T6" y="T7"/>
                    </a:cxn>
                    <a:cxn ang="T14">
                      <a:pos x="T8" y="T9"/>
                    </a:cxn>
                  </a:cxnLst>
                  <a:rect l="T15" t="T16" r="T17" b="T18"/>
                  <a:pathLst>
                    <a:path w="61" h="716">
                      <a:moveTo>
                        <a:pt x="0" y="716"/>
                      </a:moveTo>
                      <a:lnTo>
                        <a:pt x="0" y="0"/>
                      </a:lnTo>
                      <a:lnTo>
                        <a:pt x="61" y="202"/>
                      </a:lnTo>
                      <a:lnTo>
                        <a:pt x="61" y="643"/>
                      </a:lnTo>
                      <a:lnTo>
                        <a:pt x="0" y="716"/>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86" name="Freeform 94"/>
                <p:cNvSpPr>
                  <a:spLocks/>
                </p:cNvSpPr>
                <p:nvPr/>
              </p:nvSpPr>
              <p:spPr bwMode="auto">
                <a:xfrm>
                  <a:off x="5206" y="1120"/>
                  <a:ext cx="2" cy="28"/>
                </a:xfrm>
                <a:custGeom>
                  <a:avLst/>
                  <a:gdLst>
                    <a:gd name="T0" fmla="*/ 0 w 61"/>
                    <a:gd name="T1" fmla="*/ 0 h 579"/>
                    <a:gd name="T2" fmla="*/ 0 w 61"/>
                    <a:gd name="T3" fmla="*/ 0 h 579"/>
                    <a:gd name="T4" fmla="*/ 0 w 61"/>
                    <a:gd name="T5" fmla="*/ 0 h 579"/>
                    <a:gd name="T6" fmla="*/ 0 w 61"/>
                    <a:gd name="T7" fmla="*/ 0 h 579"/>
                    <a:gd name="T8" fmla="*/ 0 w 61"/>
                    <a:gd name="T9" fmla="*/ 0 h 579"/>
                    <a:gd name="T10" fmla="*/ 0 w 61"/>
                    <a:gd name="T11" fmla="*/ 0 h 579"/>
                    <a:gd name="T12" fmla="*/ 0 60000 65536"/>
                    <a:gd name="T13" fmla="*/ 0 60000 65536"/>
                    <a:gd name="T14" fmla="*/ 0 60000 65536"/>
                    <a:gd name="T15" fmla="*/ 0 60000 65536"/>
                    <a:gd name="T16" fmla="*/ 0 60000 65536"/>
                    <a:gd name="T17" fmla="*/ 0 60000 65536"/>
                    <a:gd name="T18" fmla="*/ 0 w 61"/>
                    <a:gd name="T19" fmla="*/ 0 h 579"/>
                    <a:gd name="T20" fmla="*/ 61 w 61"/>
                    <a:gd name="T21" fmla="*/ 579 h 579"/>
                  </a:gdLst>
                  <a:ahLst/>
                  <a:cxnLst>
                    <a:cxn ang="T12">
                      <a:pos x="T0" y="T1"/>
                    </a:cxn>
                    <a:cxn ang="T13">
                      <a:pos x="T2" y="T3"/>
                    </a:cxn>
                    <a:cxn ang="T14">
                      <a:pos x="T4" y="T5"/>
                    </a:cxn>
                    <a:cxn ang="T15">
                      <a:pos x="T6" y="T7"/>
                    </a:cxn>
                    <a:cxn ang="T16">
                      <a:pos x="T8" y="T9"/>
                    </a:cxn>
                    <a:cxn ang="T17">
                      <a:pos x="T10" y="T11"/>
                    </a:cxn>
                  </a:cxnLst>
                  <a:rect l="T18" t="T19" r="T20" b="T21"/>
                  <a:pathLst>
                    <a:path w="61" h="579">
                      <a:moveTo>
                        <a:pt x="0" y="579"/>
                      </a:moveTo>
                      <a:lnTo>
                        <a:pt x="0" y="0"/>
                      </a:lnTo>
                      <a:lnTo>
                        <a:pt x="46" y="156"/>
                      </a:lnTo>
                      <a:lnTo>
                        <a:pt x="61" y="208"/>
                      </a:lnTo>
                      <a:lnTo>
                        <a:pt x="61" y="506"/>
                      </a:lnTo>
                      <a:lnTo>
                        <a:pt x="0" y="579"/>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87" name="Freeform 95"/>
                <p:cNvSpPr>
                  <a:spLocks/>
                </p:cNvSpPr>
                <p:nvPr/>
              </p:nvSpPr>
              <p:spPr bwMode="auto">
                <a:xfrm>
                  <a:off x="5207" y="1125"/>
                  <a:ext cx="3" cy="21"/>
                </a:xfrm>
                <a:custGeom>
                  <a:avLst/>
                  <a:gdLst>
                    <a:gd name="T0" fmla="*/ 0 w 60"/>
                    <a:gd name="T1" fmla="*/ 0 h 441"/>
                    <a:gd name="T2" fmla="*/ 0 w 60"/>
                    <a:gd name="T3" fmla="*/ 0 h 441"/>
                    <a:gd name="T4" fmla="*/ 0 w 60"/>
                    <a:gd name="T5" fmla="*/ 0 h 441"/>
                    <a:gd name="T6" fmla="*/ 0 w 60"/>
                    <a:gd name="T7" fmla="*/ 0 h 441"/>
                    <a:gd name="T8" fmla="*/ 0 w 60"/>
                    <a:gd name="T9" fmla="*/ 0 h 441"/>
                    <a:gd name="T10" fmla="*/ 0 w 60"/>
                    <a:gd name="T11" fmla="*/ 0 h 441"/>
                    <a:gd name="T12" fmla="*/ 0 60000 65536"/>
                    <a:gd name="T13" fmla="*/ 0 60000 65536"/>
                    <a:gd name="T14" fmla="*/ 0 60000 65536"/>
                    <a:gd name="T15" fmla="*/ 0 60000 65536"/>
                    <a:gd name="T16" fmla="*/ 0 60000 65536"/>
                    <a:gd name="T17" fmla="*/ 0 60000 65536"/>
                    <a:gd name="T18" fmla="*/ 0 w 60"/>
                    <a:gd name="T19" fmla="*/ 0 h 441"/>
                    <a:gd name="T20" fmla="*/ 60 w 60"/>
                    <a:gd name="T21" fmla="*/ 441 h 441"/>
                  </a:gdLst>
                  <a:ahLst/>
                  <a:cxnLst>
                    <a:cxn ang="T12">
                      <a:pos x="T0" y="T1"/>
                    </a:cxn>
                    <a:cxn ang="T13">
                      <a:pos x="T2" y="T3"/>
                    </a:cxn>
                    <a:cxn ang="T14">
                      <a:pos x="T4" y="T5"/>
                    </a:cxn>
                    <a:cxn ang="T15">
                      <a:pos x="T6" y="T7"/>
                    </a:cxn>
                    <a:cxn ang="T16">
                      <a:pos x="T8" y="T9"/>
                    </a:cxn>
                    <a:cxn ang="T17">
                      <a:pos x="T10" y="T11"/>
                    </a:cxn>
                  </a:cxnLst>
                  <a:rect l="T18" t="T19" r="T20" b="T21"/>
                  <a:pathLst>
                    <a:path w="60" h="441">
                      <a:moveTo>
                        <a:pt x="0" y="441"/>
                      </a:moveTo>
                      <a:lnTo>
                        <a:pt x="0" y="0"/>
                      </a:lnTo>
                      <a:lnTo>
                        <a:pt x="16" y="55"/>
                      </a:lnTo>
                      <a:lnTo>
                        <a:pt x="60" y="219"/>
                      </a:lnTo>
                      <a:lnTo>
                        <a:pt x="60" y="369"/>
                      </a:lnTo>
                      <a:lnTo>
                        <a:pt x="0" y="441"/>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88" name="Freeform 96"/>
                <p:cNvSpPr>
                  <a:spLocks/>
                </p:cNvSpPr>
                <p:nvPr/>
              </p:nvSpPr>
              <p:spPr bwMode="auto">
                <a:xfrm>
                  <a:off x="5208" y="1130"/>
                  <a:ext cx="3" cy="14"/>
                </a:xfrm>
                <a:custGeom>
                  <a:avLst/>
                  <a:gdLst>
                    <a:gd name="T0" fmla="*/ 0 w 60"/>
                    <a:gd name="T1" fmla="*/ 0 h 298"/>
                    <a:gd name="T2" fmla="*/ 0 w 60"/>
                    <a:gd name="T3" fmla="*/ 0 h 298"/>
                    <a:gd name="T4" fmla="*/ 0 w 60"/>
                    <a:gd name="T5" fmla="*/ 0 h 298"/>
                    <a:gd name="T6" fmla="*/ 0 w 60"/>
                    <a:gd name="T7" fmla="*/ 0 h 298"/>
                    <a:gd name="T8" fmla="*/ 0 w 60"/>
                    <a:gd name="T9" fmla="*/ 0 h 298"/>
                    <a:gd name="T10" fmla="*/ 0 60000 65536"/>
                    <a:gd name="T11" fmla="*/ 0 60000 65536"/>
                    <a:gd name="T12" fmla="*/ 0 60000 65536"/>
                    <a:gd name="T13" fmla="*/ 0 60000 65536"/>
                    <a:gd name="T14" fmla="*/ 0 60000 65536"/>
                    <a:gd name="T15" fmla="*/ 0 w 60"/>
                    <a:gd name="T16" fmla="*/ 0 h 298"/>
                    <a:gd name="T17" fmla="*/ 60 w 60"/>
                    <a:gd name="T18" fmla="*/ 298 h 298"/>
                  </a:gdLst>
                  <a:ahLst/>
                  <a:cxnLst>
                    <a:cxn ang="T10">
                      <a:pos x="T0" y="T1"/>
                    </a:cxn>
                    <a:cxn ang="T11">
                      <a:pos x="T2" y="T3"/>
                    </a:cxn>
                    <a:cxn ang="T12">
                      <a:pos x="T4" y="T5"/>
                    </a:cxn>
                    <a:cxn ang="T13">
                      <a:pos x="T6" y="T7"/>
                    </a:cxn>
                    <a:cxn ang="T14">
                      <a:pos x="T8" y="T9"/>
                    </a:cxn>
                  </a:cxnLst>
                  <a:rect l="T15" t="T16" r="T17" b="T18"/>
                  <a:pathLst>
                    <a:path w="60" h="298">
                      <a:moveTo>
                        <a:pt x="0" y="298"/>
                      </a:moveTo>
                      <a:lnTo>
                        <a:pt x="0" y="0"/>
                      </a:lnTo>
                      <a:lnTo>
                        <a:pt x="60" y="226"/>
                      </a:lnTo>
                      <a:lnTo>
                        <a:pt x="0" y="29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89" name="Freeform 97"/>
                <p:cNvSpPr>
                  <a:spLocks/>
                </p:cNvSpPr>
                <p:nvPr/>
              </p:nvSpPr>
              <p:spPr bwMode="auto">
                <a:xfrm>
                  <a:off x="5210" y="1136"/>
                  <a:ext cx="1" cy="7"/>
                </a:xfrm>
                <a:custGeom>
                  <a:avLst/>
                  <a:gdLst>
                    <a:gd name="T0" fmla="*/ 0 w 31"/>
                    <a:gd name="T1" fmla="*/ 0 h 150"/>
                    <a:gd name="T2" fmla="*/ 0 w 31"/>
                    <a:gd name="T3" fmla="*/ 0 h 150"/>
                    <a:gd name="T4" fmla="*/ 0 w 31"/>
                    <a:gd name="T5" fmla="*/ 0 h 150"/>
                    <a:gd name="T6" fmla="*/ 0 w 31"/>
                    <a:gd name="T7" fmla="*/ 0 h 150"/>
                    <a:gd name="T8" fmla="*/ 0 60000 65536"/>
                    <a:gd name="T9" fmla="*/ 0 60000 65536"/>
                    <a:gd name="T10" fmla="*/ 0 60000 65536"/>
                    <a:gd name="T11" fmla="*/ 0 60000 65536"/>
                    <a:gd name="T12" fmla="*/ 0 w 31"/>
                    <a:gd name="T13" fmla="*/ 0 h 150"/>
                    <a:gd name="T14" fmla="*/ 31 w 31"/>
                    <a:gd name="T15" fmla="*/ 150 h 150"/>
                  </a:gdLst>
                  <a:ahLst/>
                  <a:cxnLst>
                    <a:cxn ang="T8">
                      <a:pos x="T0" y="T1"/>
                    </a:cxn>
                    <a:cxn ang="T9">
                      <a:pos x="T2" y="T3"/>
                    </a:cxn>
                    <a:cxn ang="T10">
                      <a:pos x="T4" y="T5"/>
                    </a:cxn>
                    <a:cxn ang="T11">
                      <a:pos x="T6" y="T7"/>
                    </a:cxn>
                  </a:cxnLst>
                  <a:rect l="T12" t="T13" r="T14" b="T15"/>
                  <a:pathLst>
                    <a:path w="31" h="150">
                      <a:moveTo>
                        <a:pt x="0" y="150"/>
                      </a:moveTo>
                      <a:lnTo>
                        <a:pt x="0" y="0"/>
                      </a:lnTo>
                      <a:lnTo>
                        <a:pt x="31" y="114"/>
                      </a:lnTo>
                      <a:lnTo>
                        <a:pt x="0"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90" name="Rectangle 98"/>
                <p:cNvSpPr>
                  <a:spLocks noChangeArrowheads="1"/>
                </p:cNvSpPr>
                <p:nvPr/>
              </p:nvSpPr>
              <p:spPr bwMode="auto">
                <a:xfrm>
                  <a:off x="5211" y="1141"/>
                  <a:ext cx="0" cy="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91" name="Freeform 99"/>
                <p:cNvSpPr>
                  <a:spLocks/>
                </p:cNvSpPr>
                <p:nvPr/>
              </p:nvSpPr>
              <p:spPr bwMode="auto">
                <a:xfrm>
                  <a:off x="5139" y="1101"/>
                  <a:ext cx="72" cy="63"/>
                </a:xfrm>
                <a:custGeom>
                  <a:avLst/>
                  <a:gdLst>
                    <a:gd name="T0" fmla="*/ 0 w 1525"/>
                    <a:gd name="T1" fmla="*/ 0 h 1320"/>
                    <a:gd name="T2" fmla="*/ 0 w 1525"/>
                    <a:gd name="T3" fmla="*/ 0 h 1320"/>
                    <a:gd name="T4" fmla="*/ 0 w 1525"/>
                    <a:gd name="T5" fmla="*/ 0 h 1320"/>
                    <a:gd name="T6" fmla="*/ 0 w 1525"/>
                    <a:gd name="T7" fmla="*/ 0 h 1320"/>
                    <a:gd name="T8" fmla="*/ 0 w 1525"/>
                    <a:gd name="T9" fmla="*/ 0 h 1320"/>
                    <a:gd name="T10" fmla="*/ 0 w 1525"/>
                    <a:gd name="T11" fmla="*/ 0 h 1320"/>
                    <a:gd name="T12" fmla="*/ 0 w 1525"/>
                    <a:gd name="T13" fmla="*/ 0 h 1320"/>
                    <a:gd name="T14" fmla="*/ 0 w 1525"/>
                    <a:gd name="T15" fmla="*/ 0 h 1320"/>
                    <a:gd name="T16" fmla="*/ 0 w 1525"/>
                    <a:gd name="T17" fmla="*/ 0 h 1320"/>
                    <a:gd name="T18" fmla="*/ 0 w 1525"/>
                    <a:gd name="T19" fmla="*/ 0 h 1320"/>
                    <a:gd name="T20" fmla="*/ 0 w 1525"/>
                    <a:gd name="T21" fmla="*/ 0 h 1320"/>
                    <a:gd name="T22" fmla="*/ 0 w 1525"/>
                    <a:gd name="T23" fmla="*/ 0 h 1320"/>
                    <a:gd name="T24" fmla="*/ 0 w 1525"/>
                    <a:gd name="T25" fmla="*/ 0 h 1320"/>
                    <a:gd name="T26" fmla="*/ 0 w 1525"/>
                    <a:gd name="T27" fmla="*/ 0 h 1320"/>
                    <a:gd name="T28" fmla="*/ 0 w 1525"/>
                    <a:gd name="T29" fmla="*/ 0 h 13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25"/>
                    <a:gd name="T46" fmla="*/ 0 h 1320"/>
                    <a:gd name="T47" fmla="*/ 1525 w 1525"/>
                    <a:gd name="T48" fmla="*/ 1320 h 13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25" h="1320">
                      <a:moveTo>
                        <a:pt x="741" y="0"/>
                      </a:moveTo>
                      <a:lnTo>
                        <a:pt x="1067" y="126"/>
                      </a:lnTo>
                      <a:lnTo>
                        <a:pt x="1359" y="248"/>
                      </a:lnTo>
                      <a:lnTo>
                        <a:pt x="1450" y="551"/>
                      </a:lnTo>
                      <a:lnTo>
                        <a:pt x="1525" y="829"/>
                      </a:lnTo>
                      <a:lnTo>
                        <a:pt x="1313" y="1081"/>
                      </a:lnTo>
                      <a:lnTo>
                        <a:pt x="1114" y="1305"/>
                      </a:lnTo>
                      <a:lnTo>
                        <a:pt x="759" y="1317"/>
                      </a:lnTo>
                      <a:lnTo>
                        <a:pt x="436" y="1320"/>
                      </a:lnTo>
                      <a:lnTo>
                        <a:pt x="204" y="1081"/>
                      </a:lnTo>
                      <a:lnTo>
                        <a:pt x="0" y="861"/>
                      </a:lnTo>
                      <a:lnTo>
                        <a:pt x="67" y="551"/>
                      </a:lnTo>
                      <a:lnTo>
                        <a:pt x="136" y="274"/>
                      </a:lnTo>
                      <a:lnTo>
                        <a:pt x="451" y="126"/>
                      </a:lnTo>
                      <a:lnTo>
                        <a:pt x="741"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292" name="Freeform 100"/>
                <p:cNvSpPr>
                  <a:spLocks/>
                </p:cNvSpPr>
                <p:nvPr/>
              </p:nvSpPr>
              <p:spPr bwMode="auto">
                <a:xfrm>
                  <a:off x="5164" y="1551"/>
                  <a:ext cx="22" cy="63"/>
                </a:xfrm>
                <a:custGeom>
                  <a:avLst/>
                  <a:gdLst>
                    <a:gd name="T0" fmla="*/ 0 w 465"/>
                    <a:gd name="T1" fmla="*/ 0 h 1311"/>
                    <a:gd name="T2" fmla="*/ 0 w 465"/>
                    <a:gd name="T3" fmla="*/ 0 h 1311"/>
                    <a:gd name="T4" fmla="*/ 0 w 465"/>
                    <a:gd name="T5" fmla="*/ 0 h 1311"/>
                    <a:gd name="T6" fmla="*/ 0 w 465"/>
                    <a:gd name="T7" fmla="*/ 0 h 1311"/>
                    <a:gd name="T8" fmla="*/ 0 w 465"/>
                    <a:gd name="T9" fmla="*/ 0 h 1311"/>
                    <a:gd name="T10" fmla="*/ 0 w 465"/>
                    <a:gd name="T11" fmla="*/ 0 h 1311"/>
                    <a:gd name="T12" fmla="*/ 0 w 465"/>
                    <a:gd name="T13" fmla="*/ 0 h 1311"/>
                    <a:gd name="T14" fmla="*/ 0 60000 65536"/>
                    <a:gd name="T15" fmla="*/ 0 60000 65536"/>
                    <a:gd name="T16" fmla="*/ 0 60000 65536"/>
                    <a:gd name="T17" fmla="*/ 0 60000 65536"/>
                    <a:gd name="T18" fmla="*/ 0 60000 65536"/>
                    <a:gd name="T19" fmla="*/ 0 60000 65536"/>
                    <a:gd name="T20" fmla="*/ 0 60000 65536"/>
                    <a:gd name="T21" fmla="*/ 0 w 465"/>
                    <a:gd name="T22" fmla="*/ 0 h 1311"/>
                    <a:gd name="T23" fmla="*/ 465 w 465"/>
                    <a:gd name="T24" fmla="*/ 1311 h 1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5" h="1311">
                      <a:moveTo>
                        <a:pt x="232" y="0"/>
                      </a:moveTo>
                      <a:lnTo>
                        <a:pt x="376" y="761"/>
                      </a:lnTo>
                      <a:lnTo>
                        <a:pt x="465" y="1290"/>
                      </a:lnTo>
                      <a:lnTo>
                        <a:pt x="187" y="1311"/>
                      </a:lnTo>
                      <a:lnTo>
                        <a:pt x="0" y="1290"/>
                      </a:lnTo>
                      <a:lnTo>
                        <a:pt x="132" y="509"/>
                      </a:lnTo>
                      <a:lnTo>
                        <a:pt x="232" y="0"/>
                      </a:lnTo>
                      <a:close/>
                    </a:path>
                  </a:pathLst>
                </a:custGeom>
                <a:solidFill>
                  <a:srgbClr val="393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93" name="Freeform 101"/>
                <p:cNvSpPr>
                  <a:spLocks/>
                </p:cNvSpPr>
                <p:nvPr/>
              </p:nvSpPr>
              <p:spPr bwMode="auto">
                <a:xfrm>
                  <a:off x="5164" y="1551"/>
                  <a:ext cx="22" cy="63"/>
                </a:xfrm>
                <a:custGeom>
                  <a:avLst/>
                  <a:gdLst>
                    <a:gd name="T0" fmla="*/ 0 w 465"/>
                    <a:gd name="T1" fmla="*/ 0 h 1311"/>
                    <a:gd name="T2" fmla="*/ 0 w 465"/>
                    <a:gd name="T3" fmla="*/ 0 h 1311"/>
                    <a:gd name="T4" fmla="*/ 0 w 465"/>
                    <a:gd name="T5" fmla="*/ 0 h 1311"/>
                    <a:gd name="T6" fmla="*/ 0 w 465"/>
                    <a:gd name="T7" fmla="*/ 0 h 1311"/>
                    <a:gd name="T8" fmla="*/ 0 w 465"/>
                    <a:gd name="T9" fmla="*/ 0 h 1311"/>
                    <a:gd name="T10" fmla="*/ 0 w 465"/>
                    <a:gd name="T11" fmla="*/ 0 h 1311"/>
                    <a:gd name="T12" fmla="*/ 0 w 465"/>
                    <a:gd name="T13" fmla="*/ 0 h 1311"/>
                    <a:gd name="T14" fmla="*/ 0 60000 65536"/>
                    <a:gd name="T15" fmla="*/ 0 60000 65536"/>
                    <a:gd name="T16" fmla="*/ 0 60000 65536"/>
                    <a:gd name="T17" fmla="*/ 0 60000 65536"/>
                    <a:gd name="T18" fmla="*/ 0 60000 65536"/>
                    <a:gd name="T19" fmla="*/ 0 60000 65536"/>
                    <a:gd name="T20" fmla="*/ 0 60000 65536"/>
                    <a:gd name="T21" fmla="*/ 0 w 465"/>
                    <a:gd name="T22" fmla="*/ 0 h 1311"/>
                    <a:gd name="T23" fmla="*/ 465 w 465"/>
                    <a:gd name="T24" fmla="*/ 1311 h 1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5" h="1311">
                      <a:moveTo>
                        <a:pt x="232" y="0"/>
                      </a:moveTo>
                      <a:lnTo>
                        <a:pt x="376" y="761"/>
                      </a:lnTo>
                      <a:lnTo>
                        <a:pt x="465" y="1290"/>
                      </a:lnTo>
                      <a:lnTo>
                        <a:pt x="187" y="1311"/>
                      </a:lnTo>
                      <a:lnTo>
                        <a:pt x="0" y="1290"/>
                      </a:lnTo>
                      <a:lnTo>
                        <a:pt x="132" y="509"/>
                      </a:lnTo>
                      <a:lnTo>
                        <a:pt x="232"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294" name="Freeform 102"/>
                <p:cNvSpPr>
                  <a:spLocks/>
                </p:cNvSpPr>
                <p:nvPr/>
              </p:nvSpPr>
              <p:spPr bwMode="auto">
                <a:xfrm>
                  <a:off x="5151" y="875"/>
                  <a:ext cx="1" cy="31"/>
                </a:xfrm>
                <a:custGeom>
                  <a:avLst/>
                  <a:gdLst>
                    <a:gd name="T0" fmla="*/ 0 w 21"/>
                    <a:gd name="T1" fmla="*/ 0 h 657"/>
                    <a:gd name="T2" fmla="*/ 0 w 21"/>
                    <a:gd name="T3" fmla="*/ 0 h 657"/>
                    <a:gd name="T4" fmla="*/ 0 w 21"/>
                    <a:gd name="T5" fmla="*/ 0 h 657"/>
                    <a:gd name="T6" fmla="*/ 0 w 21"/>
                    <a:gd name="T7" fmla="*/ 0 h 657"/>
                    <a:gd name="T8" fmla="*/ 0 w 21"/>
                    <a:gd name="T9" fmla="*/ 0 h 657"/>
                    <a:gd name="T10" fmla="*/ 0 w 21"/>
                    <a:gd name="T11" fmla="*/ 0 h 657"/>
                    <a:gd name="T12" fmla="*/ 0 w 21"/>
                    <a:gd name="T13" fmla="*/ 0 h 657"/>
                    <a:gd name="T14" fmla="*/ 0 w 21"/>
                    <a:gd name="T15" fmla="*/ 0 h 657"/>
                    <a:gd name="T16" fmla="*/ 0 w 21"/>
                    <a:gd name="T17" fmla="*/ 0 h 657"/>
                    <a:gd name="T18" fmla="*/ 0 w 21"/>
                    <a:gd name="T19" fmla="*/ 0 h 657"/>
                    <a:gd name="T20" fmla="*/ 0 w 21"/>
                    <a:gd name="T21" fmla="*/ 0 h 657"/>
                    <a:gd name="T22" fmla="*/ 0 w 21"/>
                    <a:gd name="T23" fmla="*/ 0 h 657"/>
                    <a:gd name="T24" fmla="*/ 0 w 21"/>
                    <a:gd name="T25" fmla="*/ 0 h 657"/>
                    <a:gd name="T26" fmla="*/ 0 w 21"/>
                    <a:gd name="T27" fmla="*/ 0 h 657"/>
                    <a:gd name="T28" fmla="*/ 0 w 21"/>
                    <a:gd name="T29" fmla="*/ 0 h 657"/>
                    <a:gd name="T30" fmla="*/ 0 w 21"/>
                    <a:gd name="T31" fmla="*/ 0 h 657"/>
                    <a:gd name="T32" fmla="*/ 0 w 21"/>
                    <a:gd name="T33" fmla="*/ 0 h 657"/>
                    <a:gd name="T34" fmla="*/ 0 w 21"/>
                    <a:gd name="T35" fmla="*/ 0 h 657"/>
                    <a:gd name="T36" fmla="*/ 0 w 21"/>
                    <a:gd name="T37" fmla="*/ 0 h 6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657"/>
                    <a:gd name="T59" fmla="*/ 21 w 21"/>
                    <a:gd name="T60" fmla="*/ 657 h 6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657">
                      <a:moveTo>
                        <a:pt x="0" y="330"/>
                      </a:moveTo>
                      <a:lnTo>
                        <a:pt x="0" y="327"/>
                      </a:lnTo>
                      <a:lnTo>
                        <a:pt x="0" y="285"/>
                      </a:lnTo>
                      <a:lnTo>
                        <a:pt x="1" y="243"/>
                      </a:lnTo>
                      <a:lnTo>
                        <a:pt x="4" y="201"/>
                      </a:lnTo>
                      <a:lnTo>
                        <a:pt x="6" y="160"/>
                      </a:lnTo>
                      <a:lnTo>
                        <a:pt x="9" y="119"/>
                      </a:lnTo>
                      <a:lnTo>
                        <a:pt x="13" y="78"/>
                      </a:lnTo>
                      <a:lnTo>
                        <a:pt x="17" y="39"/>
                      </a:lnTo>
                      <a:lnTo>
                        <a:pt x="21" y="0"/>
                      </a:lnTo>
                      <a:lnTo>
                        <a:pt x="21" y="657"/>
                      </a:lnTo>
                      <a:lnTo>
                        <a:pt x="17" y="618"/>
                      </a:lnTo>
                      <a:lnTo>
                        <a:pt x="13" y="579"/>
                      </a:lnTo>
                      <a:lnTo>
                        <a:pt x="9" y="539"/>
                      </a:lnTo>
                      <a:lnTo>
                        <a:pt x="6" y="497"/>
                      </a:lnTo>
                      <a:lnTo>
                        <a:pt x="4" y="456"/>
                      </a:lnTo>
                      <a:lnTo>
                        <a:pt x="1" y="415"/>
                      </a:lnTo>
                      <a:lnTo>
                        <a:pt x="0" y="373"/>
                      </a:lnTo>
                      <a:lnTo>
                        <a:pt x="0" y="33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95" name="Freeform 103"/>
                <p:cNvSpPr>
                  <a:spLocks/>
                </p:cNvSpPr>
                <p:nvPr/>
              </p:nvSpPr>
              <p:spPr bwMode="auto">
                <a:xfrm>
                  <a:off x="5151" y="868"/>
                  <a:ext cx="2" cy="44"/>
                </a:xfrm>
                <a:custGeom>
                  <a:avLst/>
                  <a:gdLst>
                    <a:gd name="T0" fmla="*/ 0 w 43"/>
                    <a:gd name="T1" fmla="*/ 0 h 920"/>
                    <a:gd name="T2" fmla="*/ 0 w 43"/>
                    <a:gd name="T3" fmla="*/ 0 h 920"/>
                    <a:gd name="T4" fmla="*/ 0 w 43"/>
                    <a:gd name="T5" fmla="*/ 0 h 920"/>
                    <a:gd name="T6" fmla="*/ 0 w 43"/>
                    <a:gd name="T7" fmla="*/ 0 h 920"/>
                    <a:gd name="T8" fmla="*/ 0 w 43"/>
                    <a:gd name="T9" fmla="*/ 0 h 920"/>
                    <a:gd name="T10" fmla="*/ 0 w 43"/>
                    <a:gd name="T11" fmla="*/ 0 h 920"/>
                    <a:gd name="T12" fmla="*/ 0 w 43"/>
                    <a:gd name="T13" fmla="*/ 0 h 920"/>
                    <a:gd name="T14" fmla="*/ 0 w 43"/>
                    <a:gd name="T15" fmla="*/ 0 h 920"/>
                    <a:gd name="T16" fmla="*/ 0 w 43"/>
                    <a:gd name="T17" fmla="*/ 0 h 920"/>
                    <a:gd name="T18" fmla="*/ 0 w 43"/>
                    <a:gd name="T19" fmla="*/ 0 h 920"/>
                    <a:gd name="T20" fmla="*/ 0 w 43"/>
                    <a:gd name="T21" fmla="*/ 0 h 920"/>
                    <a:gd name="T22" fmla="*/ 0 w 43"/>
                    <a:gd name="T23" fmla="*/ 0 h 920"/>
                    <a:gd name="T24" fmla="*/ 0 w 43"/>
                    <a:gd name="T25" fmla="*/ 0 h 920"/>
                    <a:gd name="T26" fmla="*/ 0 w 43"/>
                    <a:gd name="T27" fmla="*/ 0 h 920"/>
                    <a:gd name="T28" fmla="*/ 0 w 43"/>
                    <a:gd name="T29" fmla="*/ 0 h 920"/>
                    <a:gd name="T30" fmla="*/ 0 w 43"/>
                    <a:gd name="T31" fmla="*/ 0 h 920"/>
                    <a:gd name="T32" fmla="*/ 0 w 43"/>
                    <a:gd name="T33" fmla="*/ 0 h 920"/>
                    <a:gd name="T34" fmla="*/ 0 w 43"/>
                    <a:gd name="T35" fmla="*/ 0 h 920"/>
                    <a:gd name="T36" fmla="*/ 0 w 43"/>
                    <a:gd name="T37" fmla="*/ 0 h 9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920"/>
                    <a:gd name="T59" fmla="*/ 43 w 43"/>
                    <a:gd name="T60" fmla="*/ 920 h 9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920">
                      <a:moveTo>
                        <a:pt x="0" y="462"/>
                      </a:moveTo>
                      <a:lnTo>
                        <a:pt x="0" y="459"/>
                      </a:lnTo>
                      <a:lnTo>
                        <a:pt x="1" y="398"/>
                      </a:lnTo>
                      <a:lnTo>
                        <a:pt x="4" y="338"/>
                      </a:lnTo>
                      <a:lnTo>
                        <a:pt x="7" y="280"/>
                      </a:lnTo>
                      <a:lnTo>
                        <a:pt x="12" y="222"/>
                      </a:lnTo>
                      <a:lnTo>
                        <a:pt x="17" y="164"/>
                      </a:lnTo>
                      <a:lnTo>
                        <a:pt x="24" y="108"/>
                      </a:lnTo>
                      <a:lnTo>
                        <a:pt x="32" y="54"/>
                      </a:lnTo>
                      <a:lnTo>
                        <a:pt x="43" y="0"/>
                      </a:lnTo>
                      <a:lnTo>
                        <a:pt x="43" y="920"/>
                      </a:lnTo>
                      <a:lnTo>
                        <a:pt x="32" y="868"/>
                      </a:lnTo>
                      <a:lnTo>
                        <a:pt x="24" y="812"/>
                      </a:lnTo>
                      <a:lnTo>
                        <a:pt x="17" y="756"/>
                      </a:lnTo>
                      <a:lnTo>
                        <a:pt x="12" y="699"/>
                      </a:lnTo>
                      <a:lnTo>
                        <a:pt x="7" y="642"/>
                      </a:lnTo>
                      <a:lnTo>
                        <a:pt x="4" y="583"/>
                      </a:lnTo>
                      <a:lnTo>
                        <a:pt x="1" y="523"/>
                      </a:lnTo>
                      <a:lnTo>
                        <a:pt x="0" y="462"/>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96" name="Freeform 104"/>
                <p:cNvSpPr>
                  <a:spLocks/>
                </p:cNvSpPr>
                <p:nvPr/>
              </p:nvSpPr>
              <p:spPr bwMode="auto">
                <a:xfrm>
                  <a:off x="5152" y="864"/>
                  <a:ext cx="2" cy="53"/>
                </a:xfrm>
                <a:custGeom>
                  <a:avLst/>
                  <a:gdLst>
                    <a:gd name="T0" fmla="*/ 0 w 42"/>
                    <a:gd name="T1" fmla="*/ 0 h 1115"/>
                    <a:gd name="T2" fmla="*/ 0 w 42"/>
                    <a:gd name="T3" fmla="*/ 0 h 1115"/>
                    <a:gd name="T4" fmla="*/ 0 w 42"/>
                    <a:gd name="T5" fmla="*/ 0 h 1115"/>
                    <a:gd name="T6" fmla="*/ 0 w 42"/>
                    <a:gd name="T7" fmla="*/ 0 h 1115"/>
                    <a:gd name="T8" fmla="*/ 0 w 42"/>
                    <a:gd name="T9" fmla="*/ 0 h 1115"/>
                    <a:gd name="T10" fmla="*/ 0 w 42"/>
                    <a:gd name="T11" fmla="*/ 0 h 1115"/>
                    <a:gd name="T12" fmla="*/ 0 w 42"/>
                    <a:gd name="T13" fmla="*/ 0 h 1115"/>
                    <a:gd name="T14" fmla="*/ 0 w 42"/>
                    <a:gd name="T15" fmla="*/ 0 h 1115"/>
                    <a:gd name="T16" fmla="*/ 0 w 42"/>
                    <a:gd name="T17" fmla="*/ 0 h 1115"/>
                    <a:gd name="T18" fmla="*/ 0 w 42"/>
                    <a:gd name="T19" fmla="*/ 0 h 1115"/>
                    <a:gd name="T20" fmla="*/ 0 w 42"/>
                    <a:gd name="T21" fmla="*/ 0 h 1115"/>
                    <a:gd name="T22" fmla="*/ 0 w 42"/>
                    <a:gd name="T23" fmla="*/ 0 h 1115"/>
                    <a:gd name="T24" fmla="*/ 0 w 42"/>
                    <a:gd name="T25" fmla="*/ 0 h 1115"/>
                    <a:gd name="T26" fmla="*/ 0 w 42"/>
                    <a:gd name="T27" fmla="*/ 0 h 1115"/>
                    <a:gd name="T28" fmla="*/ 0 w 42"/>
                    <a:gd name="T29" fmla="*/ 0 h 1115"/>
                    <a:gd name="T30" fmla="*/ 0 w 42"/>
                    <a:gd name="T31" fmla="*/ 0 h 1115"/>
                    <a:gd name="T32" fmla="*/ 0 w 42"/>
                    <a:gd name="T33" fmla="*/ 0 h 1115"/>
                    <a:gd name="T34" fmla="*/ 0 w 42"/>
                    <a:gd name="T35" fmla="*/ 0 h 1115"/>
                    <a:gd name="T36" fmla="*/ 0 w 42"/>
                    <a:gd name="T37" fmla="*/ 0 h 1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115"/>
                    <a:gd name="T59" fmla="*/ 42 w 42"/>
                    <a:gd name="T60" fmla="*/ 1115 h 1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115">
                      <a:moveTo>
                        <a:pt x="0" y="886"/>
                      </a:moveTo>
                      <a:lnTo>
                        <a:pt x="0" y="229"/>
                      </a:lnTo>
                      <a:lnTo>
                        <a:pt x="4" y="199"/>
                      </a:lnTo>
                      <a:lnTo>
                        <a:pt x="9" y="169"/>
                      </a:lnTo>
                      <a:lnTo>
                        <a:pt x="13" y="140"/>
                      </a:lnTo>
                      <a:lnTo>
                        <a:pt x="19" y="111"/>
                      </a:lnTo>
                      <a:lnTo>
                        <a:pt x="24" y="83"/>
                      </a:lnTo>
                      <a:lnTo>
                        <a:pt x="30" y="55"/>
                      </a:lnTo>
                      <a:lnTo>
                        <a:pt x="36" y="27"/>
                      </a:lnTo>
                      <a:lnTo>
                        <a:pt x="42" y="0"/>
                      </a:lnTo>
                      <a:lnTo>
                        <a:pt x="42" y="1115"/>
                      </a:lnTo>
                      <a:lnTo>
                        <a:pt x="36" y="1087"/>
                      </a:lnTo>
                      <a:lnTo>
                        <a:pt x="30" y="1061"/>
                      </a:lnTo>
                      <a:lnTo>
                        <a:pt x="24" y="1032"/>
                      </a:lnTo>
                      <a:lnTo>
                        <a:pt x="19" y="1004"/>
                      </a:lnTo>
                      <a:lnTo>
                        <a:pt x="13" y="975"/>
                      </a:lnTo>
                      <a:lnTo>
                        <a:pt x="9" y="946"/>
                      </a:lnTo>
                      <a:lnTo>
                        <a:pt x="4" y="916"/>
                      </a:lnTo>
                      <a:lnTo>
                        <a:pt x="0" y="886"/>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97" name="Freeform 105"/>
                <p:cNvSpPr>
                  <a:spLocks/>
                </p:cNvSpPr>
                <p:nvPr/>
              </p:nvSpPr>
              <p:spPr bwMode="auto">
                <a:xfrm>
                  <a:off x="5153" y="860"/>
                  <a:ext cx="2" cy="60"/>
                </a:xfrm>
                <a:custGeom>
                  <a:avLst/>
                  <a:gdLst>
                    <a:gd name="T0" fmla="*/ 0 w 41"/>
                    <a:gd name="T1" fmla="*/ 0 h 1273"/>
                    <a:gd name="T2" fmla="*/ 0 w 41"/>
                    <a:gd name="T3" fmla="*/ 0 h 1273"/>
                    <a:gd name="T4" fmla="*/ 0 w 41"/>
                    <a:gd name="T5" fmla="*/ 0 h 1273"/>
                    <a:gd name="T6" fmla="*/ 0 w 41"/>
                    <a:gd name="T7" fmla="*/ 0 h 1273"/>
                    <a:gd name="T8" fmla="*/ 0 w 41"/>
                    <a:gd name="T9" fmla="*/ 0 h 1273"/>
                    <a:gd name="T10" fmla="*/ 0 w 41"/>
                    <a:gd name="T11" fmla="*/ 0 h 1273"/>
                    <a:gd name="T12" fmla="*/ 0 w 41"/>
                    <a:gd name="T13" fmla="*/ 0 h 1273"/>
                    <a:gd name="T14" fmla="*/ 0 w 41"/>
                    <a:gd name="T15" fmla="*/ 0 h 1273"/>
                    <a:gd name="T16" fmla="*/ 0 w 41"/>
                    <a:gd name="T17" fmla="*/ 0 h 1273"/>
                    <a:gd name="T18" fmla="*/ 0 w 41"/>
                    <a:gd name="T19" fmla="*/ 0 h 1273"/>
                    <a:gd name="T20" fmla="*/ 0 w 41"/>
                    <a:gd name="T21" fmla="*/ 0 h 1273"/>
                    <a:gd name="T22" fmla="*/ 0 w 41"/>
                    <a:gd name="T23" fmla="*/ 0 h 1273"/>
                    <a:gd name="T24" fmla="*/ 0 w 41"/>
                    <a:gd name="T25" fmla="*/ 0 h 1273"/>
                    <a:gd name="T26" fmla="*/ 0 w 41"/>
                    <a:gd name="T27" fmla="*/ 0 h 1273"/>
                    <a:gd name="T28" fmla="*/ 0 w 41"/>
                    <a:gd name="T29" fmla="*/ 0 h 1273"/>
                    <a:gd name="T30" fmla="*/ 0 w 41"/>
                    <a:gd name="T31" fmla="*/ 0 h 1273"/>
                    <a:gd name="T32" fmla="*/ 0 w 41"/>
                    <a:gd name="T33" fmla="*/ 0 h 1273"/>
                    <a:gd name="T34" fmla="*/ 0 w 41"/>
                    <a:gd name="T35" fmla="*/ 0 h 1273"/>
                    <a:gd name="T36" fmla="*/ 0 w 41"/>
                    <a:gd name="T37" fmla="*/ 0 h 12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1273"/>
                    <a:gd name="T59" fmla="*/ 41 w 41"/>
                    <a:gd name="T60" fmla="*/ 1273 h 12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1273">
                      <a:moveTo>
                        <a:pt x="0" y="1096"/>
                      </a:moveTo>
                      <a:lnTo>
                        <a:pt x="0" y="176"/>
                      </a:lnTo>
                      <a:lnTo>
                        <a:pt x="4" y="153"/>
                      </a:lnTo>
                      <a:lnTo>
                        <a:pt x="9" y="131"/>
                      </a:lnTo>
                      <a:lnTo>
                        <a:pt x="13" y="108"/>
                      </a:lnTo>
                      <a:lnTo>
                        <a:pt x="18" y="86"/>
                      </a:lnTo>
                      <a:lnTo>
                        <a:pt x="24" y="64"/>
                      </a:lnTo>
                      <a:lnTo>
                        <a:pt x="30" y="42"/>
                      </a:lnTo>
                      <a:lnTo>
                        <a:pt x="36" y="21"/>
                      </a:lnTo>
                      <a:lnTo>
                        <a:pt x="41" y="0"/>
                      </a:lnTo>
                      <a:lnTo>
                        <a:pt x="41" y="1273"/>
                      </a:lnTo>
                      <a:lnTo>
                        <a:pt x="36" y="1252"/>
                      </a:lnTo>
                      <a:lnTo>
                        <a:pt x="30" y="1230"/>
                      </a:lnTo>
                      <a:lnTo>
                        <a:pt x="24" y="1209"/>
                      </a:lnTo>
                      <a:lnTo>
                        <a:pt x="18" y="1187"/>
                      </a:lnTo>
                      <a:lnTo>
                        <a:pt x="13" y="1165"/>
                      </a:lnTo>
                      <a:lnTo>
                        <a:pt x="9" y="1143"/>
                      </a:lnTo>
                      <a:lnTo>
                        <a:pt x="4" y="1120"/>
                      </a:lnTo>
                      <a:lnTo>
                        <a:pt x="0" y="1096"/>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98" name="Freeform 106"/>
                <p:cNvSpPr>
                  <a:spLocks/>
                </p:cNvSpPr>
                <p:nvPr/>
              </p:nvSpPr>
              <p:spPr bwMode="auto">
                <a:xfrm>
                  <a:off x="5154" y="857"/>
                  <a:ext cx="2" cy="67"/>
                </a:xfrm>
                <a:custGeom>
                  <a:avLst/>
                  <a:gdLst>
                    <a:gd name="T0" fmla="*/ 0 w 42"/>
                    <a:gd name="T1" fmla="*/ 0 h 1408"/>
                    <a:gd name="T2" fmla="*/ 0 w 42"/>
                    <a:gd name="T3" fmla="*/ 0 h 1408"/>
                    <a:gd name="T4" fmla="*/ 0 w 42"/>
                    <a:gd name="T5" fmla="*/ 0 h 1408"/>
                    <a:gd name="T6" fmla="*/ 0 w 42"/>
                    <a:gd name="T7" fmla="*/ 0 h 1408"/>
                    <a:gd name="T8" fmla="*/ 0 w 42"/>
                    <a:gd name="T9" fmla="*/ 0 h 1408"/>
                    <a:gd name="T10" fmla="*/ 0 w 42"/>
                    <a:gd name="T11" fmla="*/ 0 h 1408"/>
                    <a:gd name="T12" fmla="*/ 0 w 42"/>
                    <a:gd name="T13" fmla="*/ 0 h 1408"/>
                    <a:gd name="T14" fmla="*/ 0 w 42"/>
                    <a:gd name="T15" fmla="*/ 0 h 1408"/>
                    <a:gd name="T16" fmla="*/ 0 w 42"/>
                    <a:gd name="T17" fmla="*/ 0 h 1408"/>
                    <a:gd name="T18" fmla="*/ 0 w 42"/>
                    <a:gd name="T19" fmla="*/ 0 h 1408"/>
                    <a:gd name="T20" fmla="*/ 0 w 42"/>
                    <a:gd name="T21" fmla="*/ 0 h 1408"/>
                    <a:gd name="T22" fmla="*/ 0 w 42"/>
                    <a:gd name="T23" fmla="*/ 0 h 1408"/>
                    <a:gd name="T24" fmla="*/ 0 w 42"/>
                    <a:gd name="T25" fmla="*/ 0 h 1408"/>
                    <a:gd name="T26" fmla="*/ 0 w 42"/>
                    <a:gd name="T27" fmla="*/ 0 h 1408"/>
                    <a:gd name="T28" fmla="*/ 0 w 42"/>
                    <a:gd name="T29" fmla="*/ 0 h 1408"/>
                    <a:gd name="T30" fmla="*/ 0 w 42"/>
                    <a:gd name="T31" fmla="*/ 0 h 1408"/>
                    <a:gd name="T32" fmla="*/ 0 w 42"/>
                    <a:gd name="T33" fmla="*/ 0 h 1408"/>
                    <a:gd name="T34" fmla="*/ 0 w 42"/>
                    <a:gd name="T35" fmla="*/ 0 h 1408"/>
                    <a:gd name="T36" fmla="*/ 0 w 42"/>
                    <a:gd name="T37" fmla="*/ 0 h 14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408"/>
                    <a:gd name="T59" fmla="*/ 42 w 42"/>
                    <a:gd name="T60" fmla="*/ 1408 h 14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408">
                      <a:moveTo>
                        <a:pt x="0" y="1261"/>
                      </a:moveTo>
                      <a:lnTo>
                        <a:pt x="0" y="146"/>
                      </a:lnTo>
                      <a:lnTo>
                        <a:pt x="5" y="126"/>
                      </a:lnTo>
                      <a:lnTo>
                        <a:pt x="10" y="108"/>
                      </a:lnTo>
                      <a:lnTo>
                        <a:pt x="15" y="89"/>
                      </a:lnTo>
                      <a:lnTo>
                        <a:pt x="20" y="71"/>
                      </a:lnTo>
                      <a:lnTo>
                        <a:pt x="25" y="52"/>
                      </a:lnTo>
                      <a:lnTo>
                        <a:pt x="31" y="35"/>
                      </a:lnTo>
                      <a:lnTo>
                        <a:pt x="36" y="17"/>
                      </a:lnTo>
                      <a:lnTo>
                        <a:pt x="42" y="0"/>
                      </a:lnTo>
                      <a:lnTo>
                        <a:pt x="42" y="1408"/>
                      </a:lnTo>
                      <a:lnTo>
                        <a:pt x="36" y="1390"/>
                      </a:lnTo>
                      <a:lnTo>
                        <a:pt x="31" y="1373"/>
                      </a:lnTo>
                      <a:lnTo>
                        <a:pt x="25" y="1354"/>
                      </a:lnTo>
                      <a:lnTo>
                        <a:pt x="20" y="1337"/>
                      </a:lnTo>
                      <a:lnTo>
                        <a:pt x="15" y="1318"/>
                      </a:lnTo>
                      <a:lnTo>
                        <a:pt x="10" y="1299"/>
                      </a:lnTo>
                      <a:lnTo>
                        <a:pt x="5" y="1280"/>
                      </a:lnTo>
                      <a:lnTo>
                        <a:pt x="0" y="1261"/>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99" name="Freeform 107"/>
                <p:cNvSpPr>
                  <a:spLocks/>
                </p:cNvSpPr>
                <p:nvPr/>
              </p:nvSpPr>
              <p:spPr bwMode="auto">
                <a:xfrm>
                  <a:off x="5155" y="854"/>
                  <a:ext cx="2" cy="73"/>
                </a:xfrm>
                <a:custGeom>
                  <a:avLst/>
                  <a:gdLst>
                    <a:gd name="T0" fmla="*/ 0 w 42"/>
                    <a:gd name="T1" fmla="*/ 0 h 1526"/>
                    <a:gd name="T2" fmla="*/ 0 w 42"/>
                    <a:gd name="T3" fmla="*/ 0 h 1526"/>
                    <a:gd name="T4" fmla="*/ 0 w 42"/>
                    <a:gd name="T5" fmla="*/ 0 h 1526"/>
                    <a:gd name="T6" fmla="*/ 0 w 42"/>
                    <a:gd name="T7" fmla="*/ 0 h 1526"/>
                    <a:gd name="T8" fmla="*/ 0 w 42"/>
                    <a:gd name="T9" fmla="*/ 0 h 1526"/>
                    <a:gd name="T10" fmla="*/ 0 w 42"/>
                    <a:gd name="T11" fmla="*/ 0 h 1526"/>
                    <a:gd name="T12" fmla="*/ 0 w 42"/>
                    <a:gd name="T13" fmla="*/ 0 h 1526"/>
                    <a:gd name="T14" fmla="*/ 0 w 42"/>
                    <a:gd name="T15" fmla="*/ 0 h 1526"/>
                    <a:gd name="T16" fmla="*/ 0 w 42"/>
                    <a:gd name="T17" fmla="*/ 0 h 1526"/>
                    <a:gd name="T18" fmla="*/ 0 w 42"/>
                    <a:gd name="T19" fmla="*/ 0 h 1526"/>
                    <a:gd name="T20" fmla="*/ 0 w 42"/>
                    <a:gd name="T21" fmla="*/ 0 h 1526"/>
                    <a:gd name="T22" fmla="*/ 0 w 42"/>
                    <a:gd name="T23" fmla="*/ 0 h 1526"/>
                    <a:gd name="T24" fmla="*/ 0 w 42"/>
                    <a:gd name="T25" fmla="*/ 0 h 1526"/>
                    <a:gd name="T26" fmla="*/ 0 w 42"/>
                    <a:gd name="T27" fmla="*/ 0 h 1526"/>
                    <a:gd name="T28" fmla="*/ 0 w 42"/>
                    <a:gd name="T29" fmla="*/ 0 h 1526"/>
                    <a:gd name="T30" fmla="*/ 0 w 42"/>
                    <a:gd name="T31" fmla="*/ 0 h 1526"/>
                    <a:gd name="T32" fmla="*/ 0 w 42"/>
                    <a:gd name="T33" fmla="*/ 0 h 1526"/>
                    <a:gd name="T34" fmla="*/ 0 w 42"/>
                    <a:gd name="T35" fmla="*/ 0 h 1526"/>
                    <a:gd name="T36" fmla="*/ 0 w 42"/>
                    <a:gd name="T37" fmla="*/ 0 h 15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526"/>
                    <a:gd name="T59" fmla="*/ 42 w 42"/>
                    <a:gd name="T60" fmla="*/ 1526 h 15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526">
                      <a:moveTo>
                        <a:pt x="0" y="1399"/>
                      </a:moveTo>
                      <a:lnTo>
                        <a:pt x="0" y="126"/>
                      </a:lnTo>
                      <a:lnTo>
                        <a:pt x="5" y="109"/>
                      </a:lnTo>
                      <a:lnTo>
                        <a:pt x="10" y="94"/>
                      </a:lnTo>
                      <a:lnTo>
                        <a:pt x="15" y="77"/>
                      </a:lnTo>
                      <a:lnTo>
                        <a:pt x="20" y="62"/>
                      </a:lnTo>
                      <a:lnTo>
                        <a:pt x="26" y="45"/>
                      </a:lnTo>
                      <a:lnTo>
                        <a:pt x="31" y="30"/>
                      </a:lnTo>
                      <a:lnTo>
                        <a:pt x="37" y="15"/>
                      </a:lnTo>
                      <a:lnTo>
                        <a:pt x="42" y="0"/>
                      </a:lnTo>
                      <a:lnTo>
                        <a:pt x="42" y="1526"/>
                      </a:lnTo>
                      <a:lnTo>
                        <a:pt x="37" y="1510"/>
                      </a:lnTo>
                      <a:lnTo>
                        <a:pt x="31" y="1495"/>
                      </a:lnTo>
                      <a:lnTo>
                        <a:pt x="26" y="1479"/>
                      </a:lnTo>
                      <a:lnTo>
                        <a:pt x="20" y="1464"/>
                      </a:lnTo>
                      <a:lnTo>
                        <a:pt x="15" y="1448"/>
                      </a:lnTo>
                      <a:lnTo>
                        <a:pt x="10" y="1432"/>
                      </a:lnTo>
                      <a:lnTo>
                        <a:pt x="5" y="1415"/>
                      </a:lnTo>
                      <a:lnTo>
                        <a:pt x="0" y="1399"/>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00" name="Freeform 108"/>
                <p:cNvSpPr>
                  <a:spLocks/>
                </p:cNvSpPr>
                <p:nvPr/>
              </p:nvSpPr>
              <p:spPr bwMode="auto">
                <a:xfrm>
                  <a:off x="5156" y="851"/>
                  <a:ext cx="2" cy="78"/>
                </a:xfrm>
                <a:custGeom>
                  <a:avLst/>
                  <a:gdLst>
                    <a:gd name="T0" fmla="*/ 0 w 42"/>
                    <a:gd name="T1" fmla="*/ 0 h 1629"/>
                    <a:gd name="T2" fmla="*/ 0 w 42"/>
                    <a:gd name="T3" fmla="*/ 0 h 1629"/>
                    <a:gd name="T4" fmla="*/ 0 w 42"/>
                    <a:gd name="T5" fmla="*/ 0 h 1629"/>
                    <a:gd name="T6" fmla="*/ 0 w 42"/>
                    <a:gd name="T7" fmla="*/ 0 h 1629"/>
                    <a:gd name="T8" fmla="*/ 0 w 42"/>
                    <a:gd name="T9" fmla="*/ 0 h 1629"/>
                    <a:gd name="T10" fmla="*/ 0 w 42"/>
                    <a:gd name="T11" fmla="*/ 0 h 1629"/>
                    <a:gd name="T12" fmla="*/ 0 w 42"/>
                    <a:gd name="T13" fmla="*/ 0 h 1629"/>
                    <a:gd name="T14" fmla="*/ 0 w 42"/>
                    <a:gd name="T15" fmla="*/ 0 h 1629"/>
                    <a:gd name="T16" fmla="*/ 0 w 42"/>
                    <a:gd name="T17" fmla="*/ 0 h 1629"/>
                    <a:gd name="T18" fmla="*/ 0 w 42"/>
                    <a:gd name="T19" fmla="*/ 0 h 1629"/>
                    <a:gd name="T20" fmla="*/ 0 w 42"/>
                    <a:gd name="T21" fmla="*/ 0 h 1629"/>
                    <a:gd name="T22" fmla="*/ 0 w 42"/>
                    <a:gd name="T23" fmla="*/ 0 h 1629"/>
                    <a:gd name="T24" fmla="*/ 0 w 42"/>
                    <a:gd name="T25" fmla="*/ 0 h 1629"/>
                    <a:gd name="T26" fmla="*/ 0 w 42"/>
                    <a:gd name="T27" fmla="*/ 0 h 1629"/>
                    <a:gd name="T28" fmla="*/ 0 w 42"/>
                    <a:gd name="T29" fmla="*/ 0 h 1629"/>
                    <a:gd name="T30" fmla="*/ 0 w 42"/>
                    <a:gd name="T31" fmla="*/ 0 h 1629"/>
                    <a:gd name="T32" fmla="*/ 0 w 42"/>
                    <a:gd name="T33" fmla="*/ 0 h 1629"/>
                    <a:gd name="T34" fmla="*/ 0 w 42"/>
                    <a:gd name="T35" fmla="*/ 0 h 1629"/>
                    <a:gd name="T36" fmla="*/ 0 w 42"/>
                    <a:gd name="T37" fmla="*/ 0 h 16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629"/>
                    <a:gd name="T59" fmla="*/ 42 w 42"/>
                    <a:gd name="T60" fmla="*/ 1629 h 16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629">
                      <a:moveTo>
                        <a:pt x="0" y="1519"/>
                      </a:moveTo>
                      <a:lnTo>
                        <a:pt x="0" y="111"/>
                      </a:lnTo>
                      <a:lnTo>
                        <a:pt x="6" y="96"/>
                      </a:lnTo>
                      <a:lnTo>
                        <a:pt x="10" y="82"/>
                      </a:lnTo>
                      <a:lnTo>
                        <a:pt x="15" y="67"/>
                      </a:lnTo>
                      <a:lnTo>
                        <a:pt x="20" y="54"/>
                      </a:lnTo>
                      <a:lnTo>
                        <a:pt x="26" y="40"/>
                      </a:lnTo>
                      <a:lnTo>
                        <a:pt x="31" y="26"/>
                      </a:lnTo>
                      <a:lnTo>
                        <a:pt x="37" y="14"/>
                      </a:lnTo>
                      <a:lnTo>
                        <a:pt x="42" y="0"/>
                      </a:lnTo>
                      <a:lnTo>
                        <a:pt x="42" y="1629"/>
                      </a:lnTo>
                      <a:lnTo>
                        <a:pt x="37" y="1616"/>
                      </a:lnTo>
                      <a:lnTo>
                        <a:pt x="31" y="1602"/>
                      </a:lnTo>
                      <a:lnTo>
                        <a:pt x="26" y="1589"/>
                      </a:lnTo>
                      <a:lnTo>
                        <a:pt x="20" y="1575"/>
                      </a:lnTo>
                      <a:lnTo>
                        <a:pt x="15" y="1561"/>
                      </a:lnTo>
                      <a:lnTo>
                        <a:pt x="10" y="1548"/>
                      </a:lnTo>
                      <a:lnTo>
                        <a:pt x="6" y="1533"/>
                      </a:lnTo>
                      <a:lnTo>
                        <a:pt x="0" y="1519"/>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01" name="Freeform 109"/>
                <p:cNvSpPr>
                  <a:spLocks/>
                </p:cNvSpPr>
                <p:nvPr/>
              </p:nvSpPr>
              <p:spPr bwMode="auto">
                <a:xfrm>
                  <a:off x="5157" y="849"/>
                  <a:ext cx="2" cy="82"/>
                </a:xfrm>
                <a:custGeom>
                  <a:avLst/>
                  <a:gdLst>
                    <a:gd name="T0" fmla="*/ 0 w 42"/>
                    <a:gd name="T1" fmla="*/ 0 h 1722"/>
                    <a:gd name="T2" fmla="*/ 0 w 42"/>
                    <a:gd name="T3" fmla="*/ 0 h 1722"/>
                    <a:gd name="T4" fmla="*/ 0 w 42"/>
                    <a:gd name="T5" fmla="*/ 0 h 1722"/>
                    <a:gd name="T6" fmla="*/ 0 w 42"/>
                    <a:gd name="T7" fmla="*/ 0 h 1722"/>
                    <a:gd name="T8" fmla="*/ 0 w 42"/>
                    <a:gd name="T9" fmla="*/ 0 h 1722"/>
                    <a:gd name="T10" fmla="*/ 0 w 42"/>
                    <a:gd name="T11" fmla="*/ 0 h 1722"/>
                    <a:gd name="T12" fmla="*/ 0 w 42"/>
                    <a:gd name="T13" fmla="*/ 0 h 1722"/>
                    <a:gd name="T14" fmla="*/ 0 w 42"/>
                    <a:gd name="T15" fmla="*/ 0 h 1722"/>
                    <a:gd name="T16" fmla="*/ 0 w 42"/>
                    <a:gd name="T17" fmla="*/ 0 h 1722"/>
                    <a:gd name="T18" fmla="*/ 0 w 42"/>
                    <a:gd name="T19" fmla="*/ 0 h 1722"/>
                    <a:gd name="T20" fmla="*/ 0 w 42"/>
                    <a:gd name="T21" fmla="*/ 0 h 1722"/>
                    <a:gd name="T22" fmla="*/ 0 w 42"/>
                    <a:gd name="T23" fmla="*/ 0 h 1722"/>
                    <a:gd name="T24" fmla="*/ 0 w 42"/>
                    <a:gd name="T25" fmla="*/ 0 h 1722"/>
                    <a:gd name="T26" fmla="*/ 0 w 42"/>
                    <a:gd name="T27" fmla="*/ 0 h 1722"/>
                    <a:gd name="T28" fmla="*/ 0 w 42"/>
                    <a:gd name="T29" fmla="*/ 0 h 1722"/>
                    <a:gd name="T30" fmla="*/ 0 w 42"/>
                    <a:gd name="T31" fmla="*/ 0 h 1722"/>
                    <a:gd name="T32" fmla="*/ 0 w 42"/>
                    <a:gd name="T33" fmla="*/ 0 h 1722"/>
                    <a:gd name="T34" fmla="*/ 0 w 42"/>
                    <a:gd name="T35" fmla="*/ 0 h 1722"/>
                    <a:gd name="T36" fmla="*/ 0 w 42"/>
                    <a:gd name="T37" fmla="*/ 0 h 17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722"/>
                    <a:gd name="T59" fmla="*/ 42 w 42"/>
                    <a:gd name="T60" fmla="*/ 1722 h 17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722">
                      <a:moveTo>
                        <a:pt x="0" y="1624"/>
                      </a:moveTo>
                      <a:lnTo>
                        <a:pt x="0" y="98"/>
                      </a:lnTo>
                      <a:lnTo>
                        <a:pt x="5" y="85"/>
                      </a:lnTo>
                      <a:lnTo>
                        <a:pt x="10" y="72"/>
                      </a:lnTo>
                      <a:lnTo>
                        <a:pt x="16" y="60"/>
                      </a:lnTo>
                      <a:lnTo>
                        <a:pt x="21" y="47"/>
                      </a:lnTo>
                      <a:lnTo>
                        <a:pt x="26" y="35"/>
                      </a:lnTo>
                      <a:lnTo>
                        <a:pt x="31" y="23"/>
                      </a:lnTo>
                      <a:lnTo>
                        <a:pt x="36" y="11"/>
                      </a:lnTo>
                      <a:lnTo>
                        <a:pt x="42" y="0"/>
                      </a:lnTo>
                      <a:lnTo>
                        <a:pt x="42" y="1722"/>
                      </a:lnTo>
                      <a:lnTo>
                        <a:pt x="36" y="1709"/>
                      </a:lnTo>
                      <a:lnTo>
                        <a:pt x="31" y="1698"/>
                      </a:lnTo>
                      <a:lnTo>
                        <a:pt x="26" y="1685"/>
                      </a:lnTo>
                      <a:lnTo>
                        <a:pt x="21" y="1673"/>
                      </a:lnTo>
                      <a:lnTo>
                        <a:pt x="16" y="1662"/>
                      </a:lnTo>
                      <a:lnTo>
                        <a:pt x="10" y="1648"/>
                      </a:lnTo>
                      <a:lnTo>
                        <a:pt x="5" y="1636"/>
                      </a:lnTo>
                      <a:lnTo>
                        <a:pt x="0" y="1624"/>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02" name="Freeform 110"/>
                <p:cNvSpPr>
                  <a:spLocks/>
                </p:cNvSpPr>
                <p:nvPr/>
              </p:nvSpPr>
              <p:spPr bwMode="auto">
                <a:xfrm>
                  <a:off x="5158" y="847"/>
                  <a:ext cx="2" cy="86"/>
                </a:xfrm>
                <a:custGeom>
                  <a:avLst/>
                  <a:gdLst>
                    <a:gd name="T0" fmla="*/ 0 w 42"/>
                    <a:gd name="T1" fmla="*/ 0 h 1804"/>
                    <a:gd name="T2" fmla="*/ 0 w 42"/>
                    <a:gd name="T3" fmla="*/ 0 h 1804"/>
                    <a:gd name="T4" fmla="*/ 0 w 42"/>
                    <a:gd name="T5" fmla="*/ 0 h 1804"/>
                    <a:gd name="T6" fmla="*/ 0 w 42"/>
                    <a:gd name="T7" fmla="*/ 0 h 1804"/>
                    <a:gd name="T8" fmla="*/ 0 w 42"/>
                    <a:gd name="T9" fmla="*/ 0 h 1804"/>
                    <a:gd name="T10" fmla="*/ 0 w 42"/>
                    <a:gd name="T11" fmla="*/ 0 h 1804"/>
                    <a:gd name="T12" fmla="*/ 0 w 42"/>
                    <a:gd name="T13" fmla="*/ 0 h 1804"/>
                    <a:gd name="T14" fmla="*/ 0 w 42"/>
                    <a:gd name="T15" fmla="*/ 0 h 1804"/>
                    <a:gd name="T16" fmla="*/ 0 w 42"/>
                    <a:gd name="T17" fmla="*/ 0 h 1804"/>
                    <a:gd name="T18" fmla="*/ 0 w 42"/>
                    <a:gd name="T19" fmla="*/ 0 h 1804"/>
                    <a:gd name="T20" fmla="*/ 0 w 42"/>
                    <a:gd name="T21" fmla="*/ 0 h 1804"/>
                    <a:gd name="T22" fmla="*/ 0 w 42"/>
                    <a:gd name="T23" fmla="*/ 0 h 1804"/>
                    <a:gd name="T24" fmla="*/ 0 w 42"/>
                    <a:gd name="T25" fmla="*/ 0 h 1804"/>
                    <a:gd name="T26" fmla="*/ 0 w 42"/>
                    <a:gd name="T27" fmla="*/ 0 h 1804"/>
                    <a:gd name="T28" fmla="*/ 0 w 42"/>
                    <a:gd name="T29" fmla="*/ 0 h 1804"/>
                    <a:gd name="T30" fmla="*/ 0 w 42"/>
                    <a:gd name="T31" fmla="*/ 0 h 1804"/>
                    <a:gd name="T32" fmla="*/ 0 w 42"/>
                    <a:gd name="T33" fmla="*/ 0 h 1804"/>
                    <a:gd name="T34" fmla="*/ 0 w 42"/>
                    <a:gd name="T35" fmla="*/ 0 h 1804"/>
                    <a:gd name="T36" fmla="*/ 0 w 42"/>
                    <a:gd name="T37" fmla="*/ 0 h 18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804"/>
                    <a:gd name="T59" fmla="*/ 42 w 42"/>
                    <a:gd name="T60" fmla="*/ 1804 h 18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804">
                      <a:moveTo>
                        <a:pt x="0" y="1716"/>
                      </a:moveTo>
                      <a:lnTo>
                        <a:pt x="0" y="87"/>
                      </a:lnTo>
                      <a:lnTo>
                        <a:pt x="5" y="76"/>
                      </a:lnTo>
                      <a:lnTo>
                        <a:pt x="10" y="64"/>
                      </a:lnTo>
                      <a:lnTo>
                        <a:pt x="15" y="53"/>
                      </a:lnTo>
                      <a:lnTo>
                        <a:pt x="20" y="42"/>
                      </a:lnTo>
                      <a:lnTo>
                        <a:pt x="25" y="31"/>
                      </a:lnTo>
                      <a:lnTo>
                        <a:pt x="32" y="20"/>
                      </a:lnTo>
                      <a:lnTo>
                        <a:pt x="37" y="10"/>
                      </a:lnTo>
                      <a:lnTo>
                        <a:pt x="42" y="0"/>
                      </a:lnTo>
                      <a:lnTo>
                        <a:pt x="42" y="1804"/>
                      </a:lnTo>
                      <a:lnTo>
                        <a:pt x="37" y="1794"/>
                      </a:lnTo>
                      <a:lnTo>
                        <a:pt x="32" y="1783"/>
                      </a:lnTo>
                      <a:lnTo>
                        <a:pt x="25" y="1772"/>
                      </a:lnTo>
                      <a:lnTo>
                        <a:pt x="20" y="1762"/>
                      </a:lnTo>
                      <a:lnTo>
                        <a:pt x="15" y="1750"/>
                      </a:lnTo>
                      <a:lnTo>
                        <a:pt x="10" y="1739"/>
                      </a:lnTo>
                      <a:lnTo>
                        <a:pt x="5" y="1727"/>
                      </a:lnTo>
                      <a:lnTo>
                        <a:pt x="0" y="1716"/>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03" name="Freeform 111"/>
                <p:cNvSpPr>
                  <a:spLocks/>
                </p:cNvSpPr>
                <p:nvPr/>
              </p:nvSpPr>
              <p:spPr bwMode="auto">
                <a:xfrm>
                  <a:off x="5159" y="845"/>
                  <a:ext cx="2" cy="90"/>
                </a:xfrm>
                <a:custGeom>
                  <a:avLst/>
                  <a:gdLst>
                    <a:gd name="T0" fmla="*/ 0 w 43"/>
                    <a:gd name="T1" fmla="*/ 0 h 1879"/>
                    <a:gd name="T2" fmla="*/ 0 w 43"/>
                    <a:gd name="T3" fmla="*/ 0 h 1879"/>
                    <a:gd name="T4" fmla="*/ 0 w 43"/>
                    <a:gd name="T5" fmla="*/ 0 h 1879"/>
                    <a:gd name="T6" fmla="*/ 0 w 43"/>
                    <a:gd name="T7" fmla="*/ 0 h 1879"/>
                    <a:gd name="T8" fmla="*/ 0 w 43"/>
                    <a:gd name="T9" fmla="*/ 0 h 1879"/>
                    <a:gd name="T10" fmla="*/ 0 w 43"/>
                    <a:gd name="T11" fmla="*/ 0 h 1879"/>
                    <a:gd name="T12" fmla="*/ 0 w 43"/>
                    <a:gd name="T13" fmla="*/ 0 h 1879"/>
                    <a:gd name="T14" fmla="*/ 0 w 43"/>
                    <a:gd name="T15" fmla="*/ 0 h 1879"/>
                    <a:gd name="T16" fmla="*/ 0 w 43"/>
                    <a:gd name="T17" fmla="*/ 0 h 1879"/>
                    <a:gd name="T18" fmla="*/ 0 w 43"/>
                    <a:gd name="T19" fmla="*/ 0 h 1879"/>
                    <a:gd name="T20" fmla="*/ 0 w 43"/>
                    <a:gd name="T21" fmla="*/ 0 h 1879"/>
                    <a:gd name="T22" fmla="*/ 0 w 43"/>
                    <a:gd name="T23" fmla="*/ 0 h 1879"/>
                    <a:gd name="T24" fmla="*/ 0 w 43"/>
                    <a:gd name="T25" fmla="*/ 0 h 1879"/>
                    <a:gd name="T26" fmla="*/ 0 w 43"/>
                    <a:gd name="T27" fmla="*/ 0 h 1879"/>
                    <a:gd name="T28" fmla="*/ 0 w 43"/>
                    <a:gd name="T29" fmla="*/ 0 h 1879"/>
                    <a:gd name="T30" fmla="*/ 0 w 43"/>
                    <a:gd name="T31" fmla="*/ 0 h 1879"/>
                    <a:gd name="T32" fmla="*/ 0 w 43"/>
                    <a:gd name="T33" fmla="*/ 0 h 1879"/>
                    <a:gd name="T34" fmla="*/ 0 w 43"/>
                    <a:gd name="T35" fmla="*/ 0 h 1879"/>
                    <a:gd name="T36" fmla="*/ 0 w 43"/>
                    <a:gd name="T37" fmla="*/ 0 h 18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1879"/>
                    <a:gd name="T59" fmla="*/ 43 w 43"/>
                    <a:gd name="T60" fmla="*/ 1879 h 18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1879">
                      <a:moveTo>
                        <a:pt x="0" y="1801"/>
                      </a:moveTo>
                      <a:lnTo>
                        <a:pt x="0" y="79"/>
                      </a:lnTo>
                      <a:lnTo>
                        <a:pt x="5" y="68"/>
                      </a:lnTo>
                      <a:lnTo>
                        <a:pt x="11" y="58"/>
                      </a:lnTo>
                      <a:lnTo>
                        <a:pt x="16" y="48"/>
                      </a:lnTo>
                      <a:lnTo>
                        <a:pt x="21" y="39"/>
                      </a:lnTo>
                      <a:lnTo>
                        <a:pt x="26" y="28"/>
                      </a:lnTo>
                      <a:lnTo>
                        <a:pt x="31" y="19"/>
                      </a:lnTo>
                      <a:lnTo>
                        <a:pt x="36" y="10"/>
                      </a:lnTo>
                      <a:lnTo>
                        <a:pt x="43" y="0"/>
                      </a:lnTo>
                      <a:lnTo>
                        <a:pt x="43" y="1879"/>
                      </a:lnTo>
                      <a:lnTo>
                        <a:pt x="36" y="1870"/>
                      </a:lnTo>
                      <a:lnTo>
                        <a:pt x="31" y="1860"/>
                      </a:lnTo>
                      <a:lnTo>
                        <a:pt x="26" y="1851"/>
                      </a:lnTo>
                      <a:lnTo>
                        <a:pt x="21" y="1841"/>
                      </a:lnTo>
                      <a:lnTo>
                        <a:pt x="16" y="1830"/>
                      </a:lnTo>
                      <a:lnTo>
                        <a:pt x="11" y="1821"/>
                      </a:lnTo>
                      <a:lnTo>
                        <a:pt x="5" y="1811"/>
                      </a:lnTo>
                      <a:lnTo>
                        <a:pt x="0" y="180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04" name="Freeform 112"/>
                <p:cNvSpPr>
                  <a:spLocks/>
                </p:cNvSpPr>
                <p:nvPr/>
              </p:nvSpPr>
              <p:spPr bwMode="auto">
                <a:xfrm>
                  <a:off x="5160" y="844"/>
                  <a:ext cx="2" cy="93"/>
                </a:xfrm>
                <a:custGeom>
                  <a:avLst/>
                  <a:gdLst>
                    <a:gd name="T0" fmla="*/ 0 w 42"/>
                    <a:gd name="T1" fmla="*/ 0 h 1947"/>
                    <a:gd name="T2" fmla="*/ 0 w 42"/>
                    <a:gd name="T3" fmla="*/ 0 h 1947"/>
                    <a:gd name="T4" fmla="*/ 0 w 42"/>
                    <a:gd name="T5" fmla="*/ 0 h 1947"/>
                    <a:gd name="T6" fmla="*/ 0 w 42"/>
                    <a:gd name="T7" fmla="*/ 0 h 1947"/>
                    <a:gd name="T8" fmla="*/ 0 w 42"/>
                    <a:gd name="T9" fmla="*/ 0 h 1947"/>
                    <a:gd name="T10" fmla="*/ 0 w 42"/>
                    <a:gd name="T11" fmla="*/ 0 h 1947"/>
                    <a:gd name="T12" fmla="*/ 0 w 42"/>
                    <a:gd name="T13" fmla="*/ 0 h 1947"/>
                    <a:gd name="T14" fmla="*/ 0 w 42"/>
                    <a:gd name="T15" fmla="*/ 0 h 1947"/>
                    <a:gd name="T16" fmla="*/ 0 w 42"/>
                    <a:gd name="T17" fmla="*/ 0 h 1947"/>
                    <a:gd name="T18" fmla="*/ 0 w 42"/>
                    <a:gd name="T19" fmla="*/ 0 h 1947"/>
                    <a:gd name="T20" fmla="*/ 0 w 42"/>
                    <a:gd name="T21" fmla="*/ 0 h 1947"/>
                    <a:gd name="T22" fmla="*/ 0 w 42"/>
                    <a:gd name="T23" fmla="*/ 0 h 1947"/>
                    <a:gd name="T24" fmla="*/ 0 w 42"/>
                    <a:gd name="T25" fmla="*/ 0 h 1947"/>
                    <a:gd name="T26" fmla="*/ 0 w 42"/>
                    <a:gd name="T27" fmla="*/ 0 h 1947"/>
                    <a:gd name="T28" fmla="*/ 0 w 42"/>
                    <a:gd name="T29" fmla="*/ 0 h 1947"/>
                    <a:gd name="T30" fmla="*/ 0 w 42"/>
                    <a:gd name="T31" fmla="*/ 0 h 1947"/>
                    <a:gd name="T32" fmla="*/ 0 w 42"/>
                    <a:gd name="T33" fmla="*/ 0 h 1947"/>
                    <a:gd name="T34" fmla="*/ 0 w 42"/>
                    <a:gd name="T35" fmla="*/ 0 h 1947"/>
                    <a:gd name="T36" fmla="*/ 0 w 42"/>
                    <a:gd name="T37" fmla="*/ 0 h 19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947"/>
                    <a:gd name="T59" fmla="*/ 42 w 42"/>
                    <a:gd name="T60" fmla="*/ 1947 h 19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947">
                      <a:moveTo>
                        <a:pt x="0" y="1876"/>
                      </a:moveTo>
                      <a:lnTo>
                        <a:pt x="0" y="72"/>
                      </a:lnTo>
                      <a:lnTo>
                        <a:pt x="5" y="62"/>
                      </a:lnTo>
                      <a:lnTo>
                        <a:pt x="10" y="53"/>
                      </a:lnTo>
                      <a:lnTo>
                        <a:pt x="15" y="44"/>
                      </a:lnTo>
                      <a:lnTo>
                        <a:pt x="21" y="34"/>
                      </a:lnTo>
                      <a:lnTo>
                        <a:pt x="26" y="26"/>
                      </a:lnTo>
                      <a:lnTo>
                        <a:pt x="31" y="17"/>
                      </a:lnTo>
                      <a:lnTo>
                        <a:pt x="37" y="9"/>
                      </a:lnTo>
                      <a:lnTo>
                        <a:pt x="42" y="0"/>
                      </a:lnTo>
                      <a:lnTo>
                        <a:pt x="42" y="1947"/>
                      </a:lnTo>
                      <a:lnTo>
                        <a:pt x="37" y="1939"/>
                      </a:lnTo>
                      <a:lnTo>
                        <a:pt x="31" y="1929"/>
                      </a:lnTo>
                      <a:lnTo>
                        <a:pt x="26" y="1921"/>
                      </a:lnTo>
                      <a:lnTo>
                        <a:pt x="21" y="1912"/>
                      </a:lnTo>
                      <a:lnTo>
                        <a:pt x="15" y="1904"/>
                      </a:lnTo>
                      <a:lnTo>
                        <a:pt x="10" y="1894"/>
                      </a:lnTo>
                      <a:lnTo>
                        <a:pt x="5" y="1885"/>
                      </a:lnTo>
                      <a:lnTo>
                        <a:pt x="0" y="1876"/>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05" name="Freeform 113"/>
                <p:cNvSpPr>
                  <a:spLocks/>
                </p:cNvSpPr>
                <p:nvPr/>
              </p:nvSpPr>
              <p:spPr bwMode="auto">
                <a:xfrm>
                  <a:off x="5161" y="842"/>
                  <a:ext cx="2" cy="96"/>
                </a:xfrm>
                <a:custGeom>
                  <a:avLst/>
                  <a:gdLst>
                    <a:gd name="T0" fmla="*/ 0 w 41"/>
                    <a:gd name="T1" fmla="*/ 0 h 2007"/>
                    <a:gd name="T2" fmla="*/ 0 w 41"/>
                    <a:gd name="T3" fmla="*/ 0 h 2007"/>
                    <a:gd name="T4" fmla="*/ 0 w 41"/>
                    <a:gd name="T5" fmla="*/ 0 h 2007"/>
                    <a:gd name="T6" fmla="*/ 0 w 41"/>
                    <a:gd name="T7" fmla="*/ 0 h 2007"/>
                    <a:gd name="T8" fmla="*/ 0 w 41"/>
                    <a:gd name="T9" fmla="*/ 0 h 2007"/>
                    <a:gd name="T10" fmla="*/ 0 w 41"/>
                    <a:gd name="T11" fmla="*/ 0 h 2007"/>
                    <a:gd name="T12" fmla="*/ 0 w 41"/>
                    <a:gd name="T13" fmla="*/ 0 h 2007"/>
                    <a:gd name="T14" fmla="*/ 0 w 41"/>
                    <a:gd name="T15" fmla="*/ 0 h 2007"/>
                    <a:gd name="T16" fmla="*/ 0 w 41"/>
                    <a:gd name="T17" fmla="*/ 0 h 2007"/>
                    <a:gd name="T18" fmla="*/ 0 w 41"/>
                    <a:gd name="T19" fmla="*/ 0 h 2007"/>
                    <a:gd name="T20" fmla="*/ 0 w 41"/>
                    <a:gd name="T21" fmla="*/ 0 h 2007"/>
                    <a:gd name="T22" fmla="*/ 0 w 41"/>
                    <a:gd name="T23" fmla="*/ 0 h 2007"/>
                    <a:gd name="T24" fmla="*/ 0 w 41"/>
                    <a:gd name="T25" fmla="*/ 0 h 2007"/>
                    <a:gd name="T26" fmla="*/ 0 w 41"/>
                    <a:gd name="T27" fmla="*/ 0 h 2007"/>
                    <a:gd name="T28" fmla="*/ 0 w 41"/>
                    <a:gd name="T29" fmla="*/ 0 h 2007"/>
                    <a:gd name="T30" fmla="*/ 0 w 41"/>
                    <a:gd name="T31" fmla="*/ 0 h 2007"/>
                    <a:gd name="T32" fmla="*/ 0 w 41"/>
                    <a:gd name="T33" fmla="*/ 0 h 2007"/>
                    <a:gd name="T34" fmla="*/ 0 w 41"/>
                    <a:gd name="T35" fmla="*/ 0 h 2007"/>
                    <a:gd name="T36" fmla="*/ 0 w 41"/>
                    <a:gd name="T37" fmla="*/ 0 h 20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007"/>
                    <a:gd name="T59" fmla="*/ 41 w 41"/>
                    <a:gd name="T60" fmla="*/ 2007 h 20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007">
                      <a:moveTo>
                        <a:pt x="0" y="1943"/>
                      </a:moveTo>
                      <a:lnTo>
                        <a:pt x="0" y="64"/>
                      </a:lnTo>
                      <a:lnTo>
                        <a:pt x="4" y="55"/>
                      </a:lnTo>
                      <a:lnTo>
                        <a:pt x="9" y="47"/>
                      </a:lnTo>
                      <a:lnTo>
                        <a:pt x="14" y="39"/>
                      </a:lnTo>
                      <a:lnTo>
                        <a:pt x="20" y="30"/>
                      </a:lnTo>
                      <a:lnTo>
                        <a:pt x="25" y="23"/>
                      </a:lnTo>
                      <a:lnTo>
                        <a:pt x="30" y="15"/>
                      </a:lnTo>
                      <a:lnTo>
                        <a:pt x="36" y="8"/>
                      </a:lnTo>
                      <a:lnTo>
                        <a:pt x="41" y="0"/>
                      </a:lnTo>
                      <a:lnTo>
                        <a:pt x="41" y="2007"/>
                      </a:lnTo>
                      <a:lnTo>
                        <a:pt x="36" y="2000"/>
                      </a:lnTo>
                      <a:lnTo>
                        <a:pt x="30" y="1991"/>
                      </a:lnTo>
                      <a:lnTo>
                        <a:pt x="25" y="1984"/>
                      </a:lnTo>
                      <a:lnTo>
                        <a:pt x="20" y="1976"/>
                      </a:lnTo>
                      <a:lnTo>
                        <a:pt x="14" y="1968"/>
                      </a:lnTo>
                      <a:lnTo>
                        <a:pt x="9" y="1959"/>
                      </a:lnTo>
                      <a:lnTo>
                        <a:pt x="4" y="1951"/>
                      </a:lnTo>
                      <a:lnTo>
                        <a:pt x="0" y="1943"/>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06" name="Freeform 114"/>
                <p:cNvSpPr>
                  <a:spLocks/>
                </p:cNvSpPr>
                <p:nvPr/>
              </p:nvSpPr>
              <p:spPr bwMode="auto">
                <a:xfrm>
                  <a:off x="5162" y="841"/>
                  <a:ext cx="2" cy="98"/>
                </a:xfrm>
                <a:custGeom>
                  <a:avLst/>
                  <a:gdLst>
                    <a:gd name="T0" fmla="*/ 0 w 42"/>
                    <a:gd name="T1" fmla="*/ 0 h 2062"/>
                    <a:gd name="T2" fmla="*/ 0 w 42"/>
                    <a:gd name="T3" fmla="*/ 0 h 2062"/>
                    <a:gd name="T4" fmla="*/ 0 w 42"/>
                    <a:gd name="T5" fmla="*/ 0 h 2062"/>
                    <a:gd name="T6" fmla="*/ 0 w 42"/>
                    <a:gd name="T7" fmla="*/ 0 h 2062"/>
                    <a:gd name="T8" fmla="*/ 0 w 42"/>
                    <a:gd name="T9" fmla="*/ 0 h 2062"/>
                    <a:gd name="T10" fmla="*/ 0 w 42"/>
                    <a:gd name="T11" fmla="*/ 0 h 2062"/>
                    <a:gd name="T12" fmla="*/ 0 w 42"/>
                    <a:gd name="T13" fmla="*/ 0 h 2062"/>
                    <a:gd name="T14" fmla="*/ 0 w 42"/>
                    <a:gd name="T15" fmla="*/ 0 h 2062"/>
                    <a:gd name="T16" fmla="*/ 0 w 42"/>
                    <a:gd name="T17" fmla="*/ 0 h 2062"/>
                    <a:gd name="T18" fmla="*/ 0 w 42"/>
                    <a:gd name="T19" fmla="*/ 0 h 2062"/>
                    <a:gd name="T20" fmla="*/ 0 w 42"/>
                    <a:gd name="T21" fmla="*/ 0 h 2062"/>
                    <a:gd name="T22" fmla="*/ 0 w 42"/>
                    <a:gd name="T23" fmla="*/ 0 h 2062"/>
                    <a:gd name="T24" fmla="*/ 0 w 42"/>
                    <a:gd name="T25" fmla="*/ 0 h 2062"/>
                    <a:gd name="T26" fmla="*/ 0 w 42"/>
                    <a:gd name="T27" fmla="*/ 0 h 2062"/>
                    <a:gd name="T28" fmla="*/ 0 w 42"/>
                    <a:gd name="T29" fmla="*/ 0 h 2062"/>
                    <a:gd name="T30" fmla="*/ 0 w 42"/>
                    <a:gd name="T31" fmla="*/ 0 h 2062"/>
                    <a:gd name="T32" fmla="*/ 0 w 42"/>
                    <a:gd name="T33" fmla="*/ 0 h 2062"/>
                    <a:gd name="T34" fmla="*/ 0 w 42"/>
                    <a:gd name="T35" fmla="*/ 0 h 2062"/>
                    <a:gd name="T36" fmla="*/ 0 w 42"/>
                    <a:gd name="T37" fmla="*/ 0 h 20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062"/>
                    <a:gd name="T59" fmla="*/ 42 w 42"/>
                    <a:gd name="T60" fmla="*/ 2062 h 20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062">
                      <a:moveTo>
                        <a:pt x="0" y="2004"/>
                      </a:moveTo>
                      <a:lnTo>
                        <a:pt x="0" y="57"/>
                      </a:lnTo>
                      <a:lnTo>
                        <a:pt x="5" y="49"/>
                      </a:lnTo>
                      <a:lnTo>
                        <a:pt x="10" y="42"/>
                      </a:lnTo>
                      <a:lnTo>
                        <a:pt x="16" y="35"/>
                      </a:lnTo>
                      <a:lnTo>
                        <a:pt x="21" y="27"/>
                      </a:lnTo>
                      <a:lnTo>
                        <a:pt x="26" y="20"/>
                      </a:lnTo>
                      <a:lnTo>
                        <a:pt x="31" y="13"/>
                      </a:lnTo>
                      <a:lnTo>
                        <a:pt x="36" y="7"/>
                      </a:lnTo>
                      <a:lnTo>
                        <a:pt x="42" y="0"/>
                      </a:lnTo>
                      <a:lnTo>
                        <a:pt x="42" y="2062"/>
                      </a:lnTo>
                      <a:lnTo>
                        <a:pt x="36" y="2055"/>
                      </a:lnTo>
                      <a:lnTo>
                        <a:pt x="31" y="2047"/>
                      </a:lnTo>
                      <a:lnTo>
                        <a:pt x="26" y="2041"/>
                      </a:lnTo>
                      <a:lnTo>
                        <a:pt x="21" y="2034"/>
                      </a:lnTo>
                      <a:lnTo>
                        <a:pt x="16" y="2027"/>
                      </a:lnTo>
                      <a:lnTo>
                        <a:pt x="10" y="2019"/>
                      </a:lnTo>
                      <a:lnTo>
                        <a:pt x="5" y="2011"/>
                      </a:lnTo>
                      <a:lnTo>
                        <a:pt x="0" y="2004"/>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07" name="Freeform 115"/>
                <p:cNvSpPr>
                  <a:spLocks/>
                </p:cNvSpPr>
                <p:nvPr/>
              </p:nvSpPr>
              <p:spPr bwMode="auto">
                <a:xfrm>
                  <a:off x="5163" y="840"/>
                  <a:ext cx="2" cy="100"/>
                </a:xfrm>
                <a:custGeom>
                  <a:avLst/>
                  <a:gdLst>
                    <a:gd name="T0" fmla="*/ 0 w 42"/>
                    <a:gd name="T1" fmla="*/ 0 h 2110"/>
                    <a:gd name="T2" fmla="*/ 0 w 42"/>
                    <a:gd name="T3" fmla="*/ 0 h 2110"/>
                    <a:gd name="T4" fmla="*/ 0 w 42"/>
                    <a:gd name="T5" fmla="*/ 0 h 2110"/>
                    <a:gd name="T6" fmla="*/ 0 w 42"/>
                    <a:gd name="T7" fmla="*/ 0 h 2110"/>
                    <a:gd name="T8" fmla="*/ 0 w 42"/>
                    <a:gd name="T9" fmla="*/ 0 h 2110"/>
                    <a:gd name="T10" fmla="*/ 0 w 42"/>
                    <a:gd name="T11" fmla="*/ 0 h 2110"/>
                    <a:gd name="T12" fmla="*/ 0 w 42"/>
                    <a:gd name="T13" fmla="*/ 0 h 2110"/>
                    <a:gd name="T14" fmla="*/ 0 w 42"/>
                    <a:gd name="T15" fmla="*/ 0 h 2110"/>
                    <a:gd name="T16" fmla="*/ 0 w 42"/>
                    <a:gd name="T17" fmla="*/ 0 h 2110"/>
                    <a:gd name="T18" fmla="*/ 0 w 42"/>
                    <a:gd name="T19" fmla="*/ 0 h 2110"/>
                    <a:gd name="T20" fmla="*/ 0 w 42"/>
                    <a:gd name="T21" fmla="*/ 0 h 2110"/>
                    <a:gd name="T22" fmla="*/ 0 w 42"/>
                    <a:gd name="T23" fmla="*/ 0 h 2110"/>
                    <a:gd name="T24" fmla="*/ 0 w 42"/>
                    <a:gd name="T25" fmla="*/ 0 h 2110"/>
                    <a:gd name="T26" fmla="*/ 0 w 42"/>
                    <a:gd name="T27" fmla="*/ 0 h 2110"/>
                    <a:gd name="T28" fmla="*/ 0 w 42"/>
                    <a:gd name="T29" fmla="*/ 0 h 2110"/>
                    <a:gd name="T30" fmla="*/ 0 w 42"/>
                    <a:gd name="T31" fmla="*/ 0 h 2110"/>
                    <a:gd name="T32" fmla="*/ 0 w 42"/>
                    <a:gd name="T33" fmla="*/ 0 h 2110"/>
                    <a:gd name="T34" fmla="*/ 0 w 42"/>
                    <a:gd name="T35" fmla="*/ 0 h 2110"/>
                    <a:gd name="T36" fmla="*/ 0 w 42"/>
                    <a:gd name="T37" fmla="*/ 0 h 2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110"/>
                    <a:gd name="T59" fmla="*/ 42 w 42"/>
                    <a:gd name="T60" fmla="*/ 2110 h 2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110">
                      <a:moveTo>
                        <a:pt x="0" y="2059"/>
                      </a:moveTo>
                      <a:lnTo>
                        <a:pt x="0" y="52"/>
                      </a:lnTo>
                      <a:lnTo>
                        <a:pt x="5" y="45"/>
                      </a:lnTo>
                      <a:lnTo>
                        <a:pt x="10" y="38"/>
                      </a:lnTo>
                      <a:lnTo>
                        <a:pt x="15" y="32"/>
                      </a:lnTo>
                      <a:lnTo>
                        <a:pt x="20" y="25"/>
                      </a:lnTo>
                      <a:lnTo>
                        <a:pt x="25" y="18"/>
                      </a:lnTo>
                      <a:lnTo>
                        <a:pt x="32" y="12"/>
                      </a:lnTo>
                      <a:lnTo>
                        <a:pt x="37" y="6"/>
                      </a:lnTo>
                      <a:lnTo>
                        <a:pt x="42" y="0"/>
                      </a:lnTo>
                      <a:lnTo>
                        <a:pt x="42" y="2110"/>
                      </a:lnTo>
                      <a:lnTo>
                        <a:pt x="37" y="2105"/>
                      </a:lnTo>
                      <a:lnTo>
                        <a:pt x="32" y="2099"/>
                      </a:lnTo>
                      <a:lnTo>
                        <a:pt x="25" y="2093"/>
                      </a:lnTo>
                      <a:lnTo>
                        <a:pt x="20" y="2086"/>
                      </a:lnTo>
                      <a:lnTo>
                        <a:pt x="15" y="2080"/>
                      </a:lnTo>
                      <a:lnTo>
                        <a:pt x="10" y="2072"/>
                      </a:lnTo>
                      <a:lnTo>
                        <a:pt x="5" y="2066"/>
                      </a:lnTo>
                      <a:lnTo>
                        <a:pt x="0" y="2059"/>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08" name="Freeform 116"/>
                <p:cNvSpPr>
                  <a:spLocks/>
                </p:cNvSpPr>
                <p:nvPr/>
              </p:nvSpPr>
              <p:spPr bwMode="auto">
                <a:xfrm>
                  <a:off x="5164" y="839"/>
                  <a:ext cx="2" cy="102"/>
                </a:xfrm>
                <a:custGeom>
                  <a:avLst/>
                  <a:gdLst>
                    <a:gd name="T0" fmla="*/ 0 w 42"/>
                    <a:gd name="T1" fmla="*/ 0 h 2155"/>
                    <a:gd name="T2" fmla="*/ 0 w 42"/>
                    <a:gd name="T3" fmla="*/ 0 h 2155"/>
                    <a:gd name="T4" fmla="*/ 0 w 42"/>
                    <a:gd name="T5" fmla="*/ 0 h 2155"/>
                    <a:gd name="T6" fmla="*/ 0 w 42"/>
                    <a:gd name="T7" fmla="*/ 0 h 2155"/>
                    <a:gd name="T8" fmla="*/ 0 w 42"/>
                    <a:gd name="T9" fmla="*/ 0 h 2155"/>
                    <a:gd name="T10" fmla="*/ 0 w 42"/>
                    <a:gd name="T11" fmla="*/ 0 h 2155"/>
                    <a:gd name="T12" fmla="*/ 0 w 42"/>
                    <a:gd name="T13" fmla="*/ 0 h 2155"/>
                    <a:gd name="T14" fmla="*/ 0 w 42"/>
                    <a:gd name="T15" fmla="*/ 0 h 2155"/>
                    <a:gd name="T16" fmla="*/ 0 w 42"/>
                    <a:gd name="T17" fmla="*/ 0 h 2155"/>
                    <a:gd name="T18" fmla="*/ 0 w 42"/>
                    <a:gd name="T19" fmla="*/ 0 h 2155"/>
                    <a:gd name="T20" fmla="*/ 0 w 42"/>
                    <a:gd name="T21" fmla="*/ 0 h 2155"/>
                    <a:gd name="T22" fmla="*/ 0 w 42"/>
                    <a:gd name="T23" fmla="*/ 0 h 2155"/>
                    <a:gd name="T24" fmla="*/ 0 w 42"/>
                    <a:gd name="T25" fmla="*/ 0 h 2155"/>
                    <a:gd name="T26" fmla="*/ 0 w 42"/>
                    <a:gd name="T27" fmla="*/ 0 h 2155"/>
                    <a:gd name="T28" fmla="*/ 0 w 42"/>
                    <a:gd name="T29" fmla="*/ 0 h 2155"/>
                    <a:gd name="T30" fmla="*/ 0 w 42"/>
                    <a:gd name="T31" fmla="*/ 0 h 2155"/>
                    <a:gd name="T32" fmla="*/ 0 w 42"/>
                    <a:gd name="T33" fmla="*/ 0 h 2155"/>
                    <a:gd name="T34" fmla="*/ 0 w 42"/>
                    <a:gd name="T35" fmla="*/ 0 h 2155"/>
                    <a:gd name="T36" fmla="*/ 0 w 42"/>
                    <a:gd name="T37" fmla="*/ 0 h 2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155"/>
                    <a:gd name="T59" fmla="*/ 42 w 42"/>
                    <a:gd name="T60" fmla="*/ 2155 h 2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155">
                      <a:moveTo>
                        <a:pt x="0" y="2109"/>
                      </a:moveTo>
                      <a:lnTo>
                        <a:pt x="0" y="47"/>
                      </a:lnTo>
                      <a:lnTo>
                        <a:pt x="5" y="40"/>
                      </a:lnTo>
                      <a:lnTo>
                        <a:pt x="11" y="34"/>
                      </a:lnTo>
                      <a:lnTo>
                        <a:pt x="16" y="28"/>
                      </a:lnTo>
                      <a:lnTo>
                        <a:pt x="21" y="23"/>
                      </a:lnTo>
                      <a:lnTo>
                        <a:pt x="26" y="17"/>
                      </a:lnTo>
                      <a:lnTo>
                        <a:pt x="31" y="11"/>
                      </a:lnTo>
                      <a:lnTo>
                        <a:pt x="36" y="5"/>
                      </a:lnTo>
                      <a:lnTo>
                        <a:pt x="42" y="0"/>
                      </a:lnTo>
                      <a:lnTo>
                        <a:pt x="42" y="2155"/>
                      </a:lnTo>
                      <a:lnTo>
                        <a:pt x="36" y="2149"/>
                      </a:lnTo>
                      <a:lnTo>
                        <a:pt x="31" y="2144"/>
                      </a:lnTo>
                      <a:lnTo>
                        <a:pt x="26" y="2139"/>
                      </a:lnTo>
                      <a:lnTo>
                        <a:pt x="21" y="2132"/>
                      </a:lnTo>
                      <a:lnTo>
                        <a:pt x="16" y="2126"/>
                      </a:lnTo>
                      <a:lnTo>
                        <a:pt x="11" y="2121"/>
                      </a:lnTo>
                      <a:lnTo>
                        <a:pt x="5" y="2115"/>
                      </a:lnTo>
                      <a:lnTo>
                        <a:pt x="0" y="2109"/>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09" name="Freeform 117"/>
                <p:cNvSpPr>
                  <a:spLocks/>
                </p:cNvSpPr>
                <p:nvPr/>
              </p:nvSpPr>
              <p:spPr bwMode="auto">
                <a:xfrm>
                  <a:off x="5165" y="838"/>
                  <a:ext cx="2" cy="104"/>
                </a:xfrm>
                <a:custGeom>
                  <a:avLst/>
                  <a:gdLst>
                    <a:gd name="T0" fmla="*/ 0 w 42"/>
                    <a:gd name="T1" fmla="*/ 0 h 2193"/>
                    <a:gd name="T2" fmla="*/ 0 w 42"/>
                    <a:gd name="T3" fmla="*/ 0 h 2193"/>
                    <a:gd name="T4" fmla="*/ 0 w 42"/>
                    <a:gd name="T5" fmla="*/ 0 h 2193"/>
                    <a:gd name="T6" fmla="*/ 0 w 42"/>
                    <a:gd name="T7" fmla="*/ 0 h 2193"/>
                    <a:gd name="T8" fmla="*/ 0 w 42"/>
                    <a:gd name="T9" fmla="*/ 0 h 2193"/>
                    <a:gd name="T10" fmla="*/ 0 w 42"/>
                    <a:gd name="T11" fmla="*/ 0 h 2193"/>
                    <a:gd name="T12" fmla="*/ 0 w 42"/>
                    <a:gd name="T13" fmla="*/ 0 h 2193"/>
                    <a:gd name="T14" fmla="*/ 0 w 42"/>
                    <a:gd name="T15" fmla="*/ 0 h 2193"/>
                    <a:gd name="T16" fmla="*/ 0 w 42"/>
                    <a:gd name="T17" fmla="*/ 0 h 2193"/>
                    <a:gd name="T18" fmla="*/ 0 w 42"/>
                    <a:gd name="T19" fmla="*/ 0 h 2193"/>
                    <a:gd name="T20" fmla="*/ 0 w 42"/>
                    <a:gd name="T21" fmla="*/ 0 h 2193"/>
                    <a:gd name="T22" fmla="*/ 0 w 42"/>
                    <a:gd name="T23" fmla="*/ 0 h 2193"/>
                    <a:gd name="T24" fmla="*/ 0 w 42"/>
                    <a:gd name="T25" fmla="*/ 0 h 2193"/>
                    <a:gd name="T26" fmla="*/ 0 w 42"/>
                    <a:gd name="T27" fmla="*/ 0 h 2193"/>
                    <a:gd name="T28" fmla="*/ 0 w 42"/>
                    <a:gd name="T29" fmla="*/ 0 h 2193"/>
                    <a:gd name="T30" fmla="*/ 0 w 42"/>
                    <a:gd name="T31" fmla="*/ 0 h 2193"/>
                    <a:gd name="T32" fmla="*/ 0 w 42"/>
                    <a:gd name="T33" fmla="*/ 0 h 2193"/>
                    <a:gd name="T34" fmla="*/ 0 w 42"/>
                    <a:gd name="T35" fmla="*/ 0 h 2193"/>
                    <a:gd name="T36" fmla="*/ 0 w 42"/>
                    <a:gd name="T37" fmla="*/ 0 h 21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193"/>
                    <a:gd name="T59" fmla="*/ 42 w 42"/>
                    <a:gd name="T60" fmla="*/ 2193 h 21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193">
                      <a:moveTo>
                        <a:pt x="0" y="2151"/>
                      </a:moveTo>
                      <a:lnTo>
                        <a:pt x="0" y="41"/>
                      </a:lnTo>
                      <a:lnTo>
                        <a:pt x="5" y="36"/>
                      </a:lnTo>
                      <a:lnTo>
                        <a:pt x="10" y="30"/>
                      </a:lnTo>
                      <a:lnTo>
                        <a:pt x="15" y="24"/>
                      </a:lnTo>
                      <a:lnTo>
                        <a:pt x="21" y="19"/>
                      </a:lnTo>
                      <a:lnTo>
                        <a:pt x="26" y="14"/>
                      </a:lnTo>
                      <a:lnTo>
                        <a:pt x="31" y="10"/>
                      </a:lnTo>
                      <a:lnTo>
                        <a:pt x="37" y="5"/>
                      </a:lnTo>
                      <a:lnTo>
                        <a:pt x="42" y="0"/>
                      </a:lnTo>
                      <a:lnTo>
                        <a:pt x="42" y="2193"/>
                      </a:lnTo>
                      <a:lnTo>
                        <a:pt x="37" y="2189"/>
                      </a:lnTo>
                      <a:lnTo>
                        <a:pt x="31" y="2183"/>
                      </a:lnTo>
                      <a:lnTo>
                        <a:pt x="26" y="2178"/>
                      </a:lnTo>
                      <a:lnTo>
                        <a:pt x="21" y="2173"/>
                      </a:lnTo>
                      <a:lnTo>
                        <a:pt x="15" y="2168"/>
                      </a:lnTo>
                      <a:lnTo>
                        <a:pt x="10" y="2163"/>
                      </a:lnTo>
                      <a:lnTo>
                        <a:pt x="5" y="2158"/>
                      </a:lnTo>
                      <a:lnTo>
                        <a:pt x="0" y="2151"/>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10" name="Freeform 118"/>
                <p:cNvSpPr>
                  <a:spLocks/>
                </p:cNvSpPr>
                <p:nvPr/>
              </p:nvSpPr>
              <p:spPr bwMode="auto">
                <a:xfrm>
                  <a:off x="5166" y="837"/>
                  <a:ext cx="2" cy="106"/>
                </a:xfrm>
                <a:custGeom>
                  <a:avLst/>
                  <a:gdLst>
                    <a:gd name="T0" fmla="*/ 0 w 42"/>
                    <a:gd name="T1" fmla="*/ 0 h 2227"/>
                    <a:gd name="T2" fmla="*/ 0 w 42"/>
                    <a:gd name="T3" fmla="*/ 0 h 2227"/>
                    <a:gd name="T4" fmla="*/ 0 w 42"/>
                    <a:gd name="T5" fmla="*/ 0 h 2227"/>
                    <a:gd name="T6" fmla="*/ 0 w 42"/>
                    <a:gd name="T7" fmla="*/ 0 h 2227"/>
                    <a:gd name="T8" fmla="*/ 0 w 42"/>
                    <a:gd name="T9" fmla="*/ 0 h 2227"/>
                    <a:gd name="T10" fmla="*/ 0 w 42"/>
                    <a:gd name="T11" fmla="*/ 0 h 2227"/>
                    <a:gd name="T12" fmla="*/ 0 w 42"/>
                    <a:gd name="T13" fmla="*/ 0 h 2227"/>
                    <a:gd name="T14" fmla="*/ 0 w 42"/>
                    <a:gd name="T15" fmla="*/ 0 h 2227"/>
                    <a:gd name="T16" fmla="*/ 0 w 42"/>
                    <a:gd name="T17" fmla="*/ 0 h 2227"/>
                    <a:gd name="T18" fmla="*/ 0 w 42"/>
                    <a:gd name="T19" fmla="*/ 0 h 2227"/>
                    <a:gd name="T20" fmla="*/ 0 w 42"/>
                    <a:gd name="T21" fmla="*/ 0 h 2227"/>
                    <a:gd name="T22" fmla="*/ 0 w 42"/>
                    <a:gd name="T23" fmla="*/ 0 h 2227"/>
                    <a:gd name="T24" fmla="*/ 0 w 42"/>
                    <a:gd name="T25" fmla="*/ 0 h 2227"/>
                    <a:gd name="T26" fmla="*/ 0 w 42"/>
                    <a:gd name="T27" fmla="*/ 0 h 2227"/>
                    <a:gd name="T28" fmla="*/ 0 w 42"/>
                    <a:gd name="T29" fmla="*/ 0 h 2227"/>
                    <a:gd name="T30" fmla="*/ 0 w 42"/>
                    <a:gd name="T31" fmla="*/ 0 h 2227"/>
                    <a:gd name="T32" fmla="*/ 0 w 42"/>
                    <a:gd name="T33" fmla="*/ 0 h 2227"/>
                    <a:gd name="T34" fmla="*/ 0 w 42"/>
                    <a:gd name="T35" fmla="*/ 0 h 2227"/>
                    <a:gd name="T36" fmla="*/ 0 w 42"/>
                    <a:gd name="T37" fmla="*/ 0 h 22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227"/>
                    <a:gd name="T59" fmla="*/ 42 w 42"/>
                    <a:gd name="T60" fmla="*/ 2227 h 22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227">
                      <a:moveTo>
                        <a:pt x="0" y="2191"/>
                      </a:moveTo>
                      <a:lnTo>
                        <a:pt x="0" y="36"/>
                      </a:lnTo>
                      <a:lnTo>
                        <a:pt x="5" y="31"/>
                      </a:lnTo>
                      <a:lnTo>
                        <a:pt x="10" y="27"/>
                      </a:lnTo>
                      <a:lnTo>
                        <a:pt x="15" y="22"/>
                      </a:lnTo>
                      <a:lnTo>
                        <a:pt x="20" y="17"/>
                      </a:lnTo>
                      <a:lnTo>
                        <a:pt x="26" y="12"/>
                      </a:lnTo>
                      <a:lnTo>
                        <a:pt x="31" y="8"/>
                      </a:lnTo>
                      <a:lnTo>
                        <a:pt x="37" y="4"/>
                      </a:lnTo>
                      <a:lnTo>
                        <a:pt x="42" y="0"/>
                      </a:lnTo>
                      <a:lnTo>
                        <a:pt x="42" y="2227"/>
                      </a:lnTo>
                      <a:lnTo>
                        <a:pt x="37" y="2223"/>
                      </a:lnTo>
                      <a:lnTo>
                        <a:pt x="31" y="2219"/>
                      </a:lnTo>
                      <a:lnTo>
                        <a:pt x="26" y="2215"/>
                      </a:lnTo>
                      <a:lnTo>
                        <a:pt x="20" y="2210"/>
                      </a:lnTo>
                      <a:lnTo>
                        <a:pt x="15" y="2206"/>
                      </a:lnTo>
                      <a:lnTo>
                        <a:pt x="10" y="2200"/>
                      </a:lnTo>
                      <a:lnTo>
                        <a:pt x="5" y="2195"/>
                      </a:lnTo>
                      <a:lnTo>
                        <a:pt x="0" y="2191"/>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11" name="Freeform 119"/>
                <p:cNvSpPr>
                  <a:spLocks/>
                </p:cNvSpPr>
                <p:nvPr/>
              </p:nvSpPr>
              <p:spPr bwMode="auto">
                <a:xfrm>
                  <a:off x="5167" y="836"/>
                  <a:ext cx="1" cy="108"/>
                </a:xfrm>
                <a:custGeom>
                  <a:avLst/>
                  <a:gdLst>
                    <a:gd name="T0" fmla="*/ 0 w 41"/>
                    <a:gd name="T1" fmla="*/ 0 h 2257"/>
                    <a:gd name="T2" fmla="*/ 0 w 41"/>
                    <a:gd name="T3" fmla="*/ 0 h 2257"/>
                    <a:gd name="T4" fmla="*/ 0 w 41"/>
                    <a:gd name="T5" fmla="*/ 0 h 2257"/>
                    <a:gd name="T6" fmla="*/ 0 w 41"/>
                    <a:gd name="T7" fmla="*/ 0 h 2257"/>
                    <a:gd name="T8" fmla="*/ 0 w 41"/>
                    <a:gd name="T9" fmla="*/ 0 h 2257"/>
                    <a:gd name="T10" fmla="*/ 0 w 41"/>
                    <a:gd name="T11" fmla="*/ 0 h 2257"/>
                    <a:gd name="T12" fmla="*/ 0 w 41"/>
                    <a:gd name="T13" fmla="*/ 0 h 2257"/>
                    <a:gd name="T14" fmla="*/ 0 w 41"/>
                    <a:gd name="T15" fmla="*/ 0 h 2257"/>
                    <a:gd name="T16" fmla="*/ 0 w 41"/>
                    <a:gd name="T17" fmla="*/ 0 h 2257"/>
                    <a:gd name="T18" fmla="*/ 0 w 41"/>
                    <a:gd name="T19" fmla="*/ 0 h 2257"/>
                    <a:gd name="T20" fmla="*/ 0 w 41"/>
                    <a:gd name="T21" fmla="*/ 0 h 2257"/>
                    <a:gd name="T22" fmla="*/ 0 w 41"/>
                    <a:gd name="T23" fmla="*/ 0 h 2257"/>
                    <a:gd name="T24" fmla="*/ 0 w 41"/>
                    <a:gd name="T25" fmla="*/ 0 h 2257"/>
                    <a:gd name="T26" fmla="*/ 0 w 41"/>
                    <a:gd name="T27" fmla="*/ 0 h 2257"/>
                    <a:gd name="T28" fmla="*/ 0 w 41"/>
                    <a:gd name="T29" fmla="*/ 0 h 2257"/>
                    <a:gd name="T30" fmla="*/ 0 w 41"/>
                    <a:gd name="T31" fmla="*/ 0 h 2257"/>
                    <a:gd name="T32" fmla="*/ 0 w 41"/>
                    <a:gd name="T33" fmla="*/ 0 h 2257"/>
                    <a:gd name="T34" fmla="*/ 0 w 41"/>
                    <a:gd name="T35" fmla="*/ 0 h 2257"/>
                    <a:gd name="T36" fmla="*/ 0 w 41"/>
                    <a:gd name="T37" fmla="*/ 0 h 2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257"/>
                    <a:gd name="T59" fmla="*/ 41 w 41"/>
                    <a:gd name="T60" fmla="*/ 2257 h 2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257">
                      <a:moveTo>
                        <a:pt x="0" y="2225"/>
                      </a:moveTo>
                      <a:lnTo>
                        <a:pt x="0" y="32"/>
                      </a:lnTo>
                      <a:lnTo>
                        <a:pt x="5" y="27"/>
                      </a:lnTo>
                      <a:lnTo>
                        <a:pt x="10" y="23"/>
                      </a:lnTo>
                      <a:lnTo>
                        <a:pt x="16" y="19"/>
                      </a:lnTo>
                      <a:lnTo>
                        <a:pt x="21" y="15"/>
                      </a:lnTo>
                      <a:lnTo>
                        <a:pt x="26" y="11"/>
                      </a:lnTo>
                      <a:lnTo>
                        <a:pt x="31" y="7"/>
                      </a:lnTo>
                      <a:lnTo>
                        <a:pt x="36" y="4"/>
                      </a:lnTo>
                      <a:lnTo>
                        <a:pt x="41" y="0"/>
                      </a:lnTo>
                      <a:lnTo>
                        <a:pt x="41" y="2257"/>
                      </a:lnTo>
                      <a:lnTo>
                        <a:pt x="36" y="2254"/>
                      </a:lnTo>
                      <a:lnTo>
                        <a:pt x="31" y="2250"/>
                      </a:lnTo>
                      <a:lnTo>
                        <a:pt x="26" y="2246"/>
                      </a:lnTo>
                      <a:lnTo>
                        <a:pt x="21" y="2242"/>
                      </a:lnTo>
                      <a:lnTo>
                        <a:pt x="16" y="2238"/>
                      </a:lnTo>
                      <a:lnTo>
                        <a:pt x="10" y="2234"/>
                      </a:lnTo>
                      <a:lnTo>
                        <a:pt x="5" y="2230"/>
                      </a:lnTo>
                      <a:lnTo>
                        <a:pt x="0" y="2225"/>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12" name="Freeform 120"/>
                <p:cNvSpPr>
                  <a:spLocks/>
                </p:cNvSpPr>
                <p:nvPr/>
              </p:nvSpPr>
              <p:spPr bwMode="auto">
                <a:xfrm>
                  <a:off x="5168" y="836"/>
                  <a:ext cx="2" cy="109"/>
                </a:xfrm>
                <a:custGeom>
                  <a:avLst/>
                  <a:gdLst>
                    <a:gd name="T0" fmla="*/ 0 w 42"/>
                    <a:gd name="T1" fmla="*/ 0 h 2283"/>
                    <a:gd name="T2" fmla="*/ 0 w 42"/>
                    <a:gd name="T3" fmla="*/ 0 h 2283"/>
                    <a:gd name="T4" fmla="*/ 0 w 42"/>
                    <a:gd name="T5" fmla="*/ 0 h 2283"/>
                    <a:gd name="T6" fmla="*/ 0 w 42"/>
                    <a:gd name="T7" fmla="*/ 0 h 2283"/>
                    <a:gd name="T8" fmla="*/ 0 w 42"/>
                    <a:gd name="T9" fmla="*/ 0 h 2283"/>
                    <a:gd name="T10" fmla="*/ 0 w 42"/>
                    <a:gd name="T11" fmla="*/ 0 h 2283"/>
                    <a:gd name="T12" fmla="*/ 0 w 42"/>
                    <a:gd name="T13" fmla="*/ 0 h 2283"/>
                    <a:gd name="T14" fmla="*/ 0 w 42"/>
                    <a:gd name="T15" fmla="*/ 0 h 2283"/>
                    <a:gd name="T16" fmla="*/ 0 w 42"/>
                    <a:gd name="T17" fmla="*/ 0 h 2283"/>
                    <a:gd name="T18" fmla="*/ 0 w 42"/>
                    <a:gd name="T19" fmla="*/ 0 h 2283"/>
                    <a:gd name="T20" fmla="*/ 0 w 42"/>
                    <a:gd name="T21" fmla="*/ 0 h 2283"/>
                    <a:gd name="T22" fmla="*/ 0 w 42"/>
                    <a:gd name="T23" fmla="*/ 0 h 2283"/>
                    <a:gd name="T24" fmla="*/ 0 w 42"/>
                    <a:gd name="T25" fmla="*/ 0 h 2283"/>
                    <a:gd name="T26" fmla="*/ 0 w 42"/>
                    <a:gd name="T27" fmla="*/ 0 h 2283"/>
                    <a:gd name="T28" fmla="*/ 0 w 42"/>
                    <a:gd name="T29" fmla="*/ 0 h 2283"/>
                    <a:gd name="T30" fmla="*/ 0 w 42"/>
                    <a:gd name="T31" fmla="*/ 0 h 2283"/>
                    <a:gd name="T32" fmla="*/ 0 w 42"/>
                    <a:gd name="T33" fmla="*/ 0 h 2283"/>
                    <a:gd name="T34" fmla="*/ 0 w 42"/>
                    <a:gd name="T35" fmla="*/ 0 h 2283"/>
                    <a:gd name="T36" fmla="*/ 0 w 42"/>
                    <a:gd name="T37" fmla="*/ 0 h 22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283"/>
                    <a:gd name="T59" fmla="*/ 42 w 42"/>
                    <a:gd name="T60" fmla="*/ 2283 h 22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283">
                      <a:moveTo>
                        <a:pt x="0" y="2255"/>
                      </a:moveTo>
                      <a:lnTo>
                        <a:pt x="0" y="28"/>
                      </a:lnTo>
                      <a:lnTo>
                        <a:pt x="5" y="24"/>
                      </a:lnTo>
                      <a:lnTo>
                        <a:pt x="10" y="20"/>
                      </a:lnTo>
                      <a:lnTo>
                        <a:pt x="15" y="17"/>
                      </a:lnTo>
                      <a:lnTo>
                        <a:pt x="20" y="13"/>
                      </a:lnTo>
                      <a:lnTo>
                        <a:pt x="26" y="9"/>
                      </a:lnTo>
                      <a:lnTo>
                        <a:pt x="31" y="6"/>
                      </a:lnTo>
                      <a:lnTo>
                        <a:pt x="37" y="3"/>
                      </a:lnTo>
                      <a:lnTo>
                        <a:pt x="42" y="0"/>
                      </a:lnTo>
                      <a:lnTo>
                        <a:pt x="42" y="2283"/>
                      </a:lnTo>
                      <a:lnTo>
                        <a:pt x="37" y="2280"/>
                      </a:lnTo>
                      <a:lnTo>
                        <a:pt x="31" y="2277"/>
                      </a:lnTo>
                      <a:lnTo>
                        <a:pt x="26" y="2274"/>
                      </a:lnTo>
                      <a:lnTo>
                        <a:pt x="20" y="2270"/>
                      </a:lnTo>
                      <a:lnTo>
                        <a:pt x="15" y="2267"/>
                      </a:lnTo>
                      <a:lnTo>
                        <a:pt x="10" y="2263"/>
                      </a:lnTo>
                      <a:lnTo>
                        <a:pt x="5" y="2259"/>
                      </a:lnTo>
                      <a:lnTo>
                        <a:pt x="0" y="2255"/>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13" name="Freeform 121"/>
                <p:cNvSpPr>
                  <a:spLocks/>
                </p:cNvSpPr>
                <p:nvPr/>
              </p:nvSpPr>
              <p:spPr bwMode="auto">
                <a:xfrm>
                  <a:off x="5168" y="835"/>
                  <a:ext cx="3" cy="110"/>
                </a:xfrm>
                <a:custGeom>
                  <a:avLst/>
                  <a:gdLst>
                    <a:gd name="T0" fmla="*/ 0 w 43"/>
                    <a:gd name="T1" fmla="*/ 0 h 2303"/>
                    <a:gd name="T2" fmla="*/ 0 w 43"/>
                    <a:gd name="T3" fmla="*/ 0 h 2303"/>
                    <a:gd name="T4" fmla="*/ 0 w 43"/>
                    <a:gd name="T5" fmla="*/ 0 h 2303"/>
                    <a:gd name="T6" fmla="*/ 0 w 43"/>
                    <a:gd name="T7" fmla="*/ 0 h 2303"/>
                    <a:gd name="T8" fmla="*/ 0 w 43"/>
                    <a:gd name="T9" fmla="*/ 0 h 2303"/>
                    <a:gd name="T10" fmla="*/ 0 w 43"/>
                    <a:gd name="T11" fmla="*/ 0 h 2303"/>
                    <a:gd name="T12" fmla="*/ 0 w 43"/>
                    <a:gd name="T13" fmla="*/ 0 h 2303"/>
                    <a:gd name="T14" fmla="*/ 0 w 43"/>
                    <a:gd name="T15" fmla="*/ 0 h 2303"/>
                    <a:gd name="T16" fmla="*/ 0 w 43"/>
                    <a:gd name="T17" fmla="*/ 0 h 2303"/>
                    <a:gd name="T18" fmla="*/ 0 w 43"/>
                    <a:gd name="T19" fmla="*/ 0 h 2303"/>
                    <a:gd name="T20" fmla="*/ 0 w 43"/>
                    <a:gd name="T21" fmla="*/ 0 h 2303"/>
                    <a:gd name="T22" fmla="*/ 0 w 43"/>
                    <a:gd name="T23" fmla="*/ 0 h 2303"/>
                    <a:gd name="T24" fmla="*/ 0 w 43"/>
                    <a:gd name="T25" fmla="*/ 0 h 2303"/>
                    <a:gd name="T26" fmla="*/ 0 w 43"/>
                    <a:gd name="T27" fmla="*/ 0 h 2303"/>
                    <a:gd name="T28" fmla="*/ 0 w 43"/>
                    <a:gd name="T29" fmla="*/ 0 h 2303"/>
                    <a:gd name="T30" fmla="*/ 0 w 43"/>
                    <a:gd name="T31" fmla="*/ 0 h 2303"/>
                    <a:gd name="T32" fmla="*/ 0 w 43"/>
                    <a:gd name="T33" fmla="*/ 0 h 2303"/>
                    <a:gd name="T34" fmla="*/ 0 w 43"/>
                    <a:gd name="T35" fmla="*/ 0 h 2303"/>
                    <a:gd name="T36" fmla="*/ 0 w 43"/>
                    <a:gd name="T37" fmla="*/ 0 h 23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2303"/>
                    <a:gd name="T59" fmla="*/ 43 w 43"/>
                    <a:gd name="T60" fmla="*/ 2303 h 23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2303">
                      <a:moveTo>
                        <a:pt x="0" y="2280"/>
                      </a:moveTo>
                      <a:lnTo>
                        <a:pt x="0" y="23"/>
                      </a:lnTo>
                      <a:lnTo>
                        <a:pt x="6" y="19"/>
                      </a:lnTo>
                      <a:lnTo>
                        <a:pt x="11" y="16"/>
                      </a:lnTo>
                      <a:lnTo>
                        <a:pt x="17" y="13"/>
                      </a:lnTo>
                      <a:lnTo>
                        <a:pt x="22" y="10"/>
                      </a:lnTo>
                      <a:lnTo>
                        <a:pt x="27" y="7"/>
                      </a:lnTo>
                      <a:lnTo>
                        <a:pt x="32" y="5"/>
                      </a:lnTo>
                      <a:lnTo>
                        <a:pt x="37" y="2"/>
                      </a:lnTo>
                      <a:lnTo>
                        <a:pt x="43" y="0"/>
                      </a:lnTo>
                      <a:lnTo>
                        <a:pt x="43" y="2303"/>
                      </a:lnTo>
                      <a:lnTo>
                        <a:pt x="37" y="2301"/>
                      </a:lnTo>
                      <a:lnTo>
                        <a:pt x="32" y="2298"/>
                      </a:lnTo>
                      <a:lnTo>
                        <a:pt x="27" y="2295"/>
                      </a:lnTo>
                      <a:lnTo>
                        <a:pt x="22" y="2293"/>
                      </a:lnTo>
                      <a:lnTo>
                        <a:pt x="17" y="2290"/>
                      </a:lnTo>
                      <a:lnTo>
                        <a:pt x="11" y="2287"/>
                      </a:lnTo>
                      <a:lnTo>
                        <a:pt x="6" y="2284"/>
                      </a:lnTo>
                      <a:lnTo>
                        <a:pt x="0" y="2280"/>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14" name="Freeform 122"/>
                <p:cNvSpPr>
                  <a:spLocks/>
                </p:cNvSpPr>
                <p:nvPr/>
              </p:nvSpPr>
              <p:spPr bwMode="auto">
                <a:xfrm>
                  <a:off x="5170" y="835"/>
                  <a:ext cx="2" cy="110"/>
                </a:xfrm>
                <a:custGeom>
                  <a:avLst/>
                  <a:gdLst>
                    <a:gd name="T0" fmla="*/ 0 w 42"/>
                    <a:gd name="T1" fmla="*/ 0 h 2321"/>
                    <a:gd name="T2" fmla="*/ 0 w 42"/>
                    <a:gd name="T3" fmla="*/ 0 h 2321"/>
                    <a:gd name="T4" fmla="*/ 0 w 42"/>
                    <a:gd name="T5" fmla="*/ 0 h 2321"/>
                    <a:gd name="T6" fmla="*/ 0 w 42"/>
                    <a:gd name="T7" fmla="*/ 0 h 2321"/>
                    <a:gd name="T8" fmla="*/ 0 w 42"/>
                    <a:gd name="T9" fmla="*/ 0 h 2321"/>
                    <a:gd name="T10" fmla="*/ 0 w 42"/>
                    <a:gd name="T11" fmla="*/ 0 h 2321"/>
                    <a:gd name="T12" fmla="*/ 0 w 42"/>
                    <a:gd name="T13" fmla="*/ 0 h 2321"/>
                    <a:gd name="T14" fmla="*/ 0 w 42"/>
                    <a:gd name="T15" fmla="*/ 0 h 2321"/>
                    <a:gd name="T16" fmla="*/ 0 w 42"/>
                    <a:gd name="T17" fmla="*/ 0 h 2321"/>
                    <a:gd name="T18" fmla="*/ 0 w 42"/>
                    <a:gd name="T19" fmla="*/ 0 h 2321"/>
                    <a:gd name="T20" fmla="*/ 0 w 42"/>
                    <a:gd name="T21" fmla="*/ 0 h 2321"/>
                    <a:gd name="T22" fmla="*/ 0 w 42"/>
                    <a:gd name="T23" fmla="*/ 0 h 2321"/>
                    <a:gd name="T24" fmla="*/ 0 w 42"/>
                    <a:gd name="T25" fmla="*/ 0 h 2321"/>
                    <a:gd name="T26" fmla="*/ 0 w 42"/>
                    <a:gd name="T27" fmla="*/ 0 h 2321"/>
                    <a:gd name="T28" fmla="*/ 0 w 42"/>
                    <a:gd name="T29" fmla="*/ 0 h 2321"/>
                    <a:gd name="T30" fmla="*/ 0 w 42"/>
                    <a:gd name="T31" fmla="*/ 0 h 2321"/>
                    <a:gd name="T32" fmla="*/ 0 w 42"/>
                    <a:gd name="T33" fmla="*/ 0 h 2321"/>
                    <a:gd name="T34" fmla="*/ 0 w 42"/>
                    <a:gd name="T35" fmla="*/ 0 h 2321"/>
                    <a:gd name="T36" fmla="*/ 0 w 42"/>
                    <a:gd name="T37" fmla="*/ 0 h 23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21"/>
                    <a:gd name="T59" fmla="*/ 42 w 42"/>
                    <a:gd name="T60" fmla="*/ 2321 h 23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21">
                      <a:moveTo>
                        <a:pt x="0" y="2302"/>
                      </a:moveTo>
                      <a:lnTo>
                        <a:pt x="0" y="19"/>
                      </a:lnTo>
                      <a:lnTo>
                        <a:pt x="5" y="16"/>
                      </a:lnTo>
                      <a:lnTo>
                        <a:pt x="10" y="14"/>
                      </a:lnTo>
                      <a:lnTo>
                        <a:pt x="15" y="11"/>
                      </a:lnTo>
                      <a:lnTo>
                        <a:pt x="21" y="9"/>
                      </a:lnTo>
                      <a:lnTo>
                        <a:pt x="26" y="6"/>
                      </a:lnTo>
                      <a:lnTo>
                        <a:pt x="31" y="4"/>
                      </a:lnTo>
                      <a:lnTo>
                        <a:pt x="36" y="2"/>
                      </a:lnTo>
                      <a:lnTo>
                        <a:pt x="42" y="0"/>
                      </a:lnTo>
                      <a:lnTo>
                        <a:pt x="42" y="2321"/>
                      </a:lnTo>
                      <a:lnTo>
                        <a:pt x="36" y="2319"/>
                      </a:lnTo>
                      <a:lnTo>
                        <a:pt x="31" y="2317"/>
                      </a:lnTo>
                      <a:lnTo>
                        <a:pt x="26" y="2315"/>
                      </a:lnTo>
                      <a:lnTo>
                        <a:pt x="21" y="2312"/>
                      </a:lnTo>
                      <a:lnTo>
                        <a:pt x="15" y="2310"/>
                      </a:lnTo>
                      <a:lnTo>
                        <a:pt x="10" y="2307"/>
                      </a:lnTo>
                      <a:lnTo>
                        <a:pt x="5" y="2304"/>
                      </a:lnTo>
                      <a:lnTo>
                        <a:pt x="0" y="2302"/>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15" name="Freeform 123"/>
                <p:cNvSpPr>
                  <a:spLocks/>
                </p:cNvSpPr>
                <p:nvPr/>
              </p:nvSpPr>
              <p:spPr bwMode="auto">
                <a:xfrm>
                  <a:off x="5171" y="835"/>
                  <a:ext cx="2" cy="111"/>
                </a:xfrm>
                <a:custGeom>
                  <a:avLst/>
                  <a:gdLst>
                    <a:gd name="T0" fmla="*/ 0 w 42"/>
                    <a:gd name="T1" fmla="*/ 0 h 2335"/>
                    <a:gd name="T2" fmla="*/ 0 w 42"/>
                    <a:gd name="T3" fmla="*/ 0 h 2335"/>
                    <a:gd name="T4" fmla="*/ 0 w 42"/>
                    <a:gd name="T5" fmla="*/ 0 h 2335"/>
                    <a:gd name="T6" fmla="*/ 0 w 42"/>
                    <a:gd name="T7" fmla="*/ 0 h 2335"/>
                    <a:gd name="T8" fmla="*/ 0 w 42"/>
                    <a:gd name="T9" fmla="*/ 0 h 2335"/>
                    <a:gd name="T10" fmla="*/ 0 w 42"/>
                    <a:gd name="T11" fmla="*/ 0 h 2335"/>
                    <a:gd name="T12" fmla="*/ 0 w 42"/>
                    <a:gd name="T13" fmla="*/ 0 h 2335"/>
                    <a:gd name="T14" fmla="*/ 0 w 42"/>
                    <a:gd name="T15" fmla="*/ 0 h 2335"/>
                    <a:gd name="T16" fmla="*/ 0 w 42"/>
                    <a:gd name="T17" fmla="*/ 0 h 2335"/>
                    <a:gd name="T18" fmla="*/ 0 w 42"/>
                    <a:gd name="T19" fmla="*/ 0 h 2335"/>
                    <a:gd name="T20" fmla="*/ 0 w 42"/>
                    <a:gd name="T21" fmla="*/ 0 h 2335"/>
                    <a:gd name="T22" fmla="*/ 0 w 42"/>
                    <a:gd name="T23" fmla="*/ 0 h 2335"/>
                    <a:gd name="T24" fmla="*/ 0 w 42"/>
                    <a:gd name="T25" fmla="*/ 0 h 2335"/>
                    <a:gd name="T26" fmla="*/ 0 w 42"/>
                    <a:gd name="T27" fmla="*/ 0 h 2335"/>
                    <a:gd name="T28" fmla="*/ 0 w 42"/>
                    <a:gd name="T29" fmla="*/ 0 h 2335"/>
                    <a:gd name="T30" fmla="*/ 0 w 42"/>
                    <a:gd name="T31" fmla="*/ 0 h 2335"/>
                    <a:gd name="T32" fmla="*/ 0 w 42"/>
                    <a:gd name="T33" fmla="*/ 0 h 2335"/>
                    <a:gd name="T34" fmla="*/ 0 w 42"/>
                    <a:gd name="T35" fmla="*/ 0 h 2335"/>
                    <a:gd name="T36" fmla="*/ 0 w 42"/>
                    <a:gd name="T37" fmla="*/ 0 h 23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35"/>
                    <a:gd name="T59" fmla="*/ 42 w 42"/>
                    <a:gd name="T60" fmla="*/ 2335 h 23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35">
                      <a:moveTo>
                        <a:pt x="0" y="2319"/>
                      </a:moveTo>
                      <a:lnTo>
                        <a:pt x="0" y="16"/>
                      </a:lnTo>
                      <a:lnTo>
                        <a:pt x="5" y="13"/>
                      </a:lnTo>
                      <a:lnTo>
                        <a:pt x="10" y="11"/>
                      </a:lnTo>
                      <a:lnTo>
                        <a:pt x="15" y="9"/>
                      </a:lnTo>
                      <a:lnTo>
                        <a:pt x="20" y="7"/>
                      </a:lnTo>
                      <a:lnTo>
                        <a:pt x="25" y="6"/>
                      </a:lnTo>
                      <a:lnTo>
                        <a:pt x="31" y="3"/>
                      </a:lnTo>
                      <a:lnTo>
                        <a:pt x="37" y="1"/>
                      </a:lnTo>
                      <a:lnTo>
                        <a:pt x="42" y="0"/>
                      </a:lnTo>
                      <a:lnTo>
                        <a:pt x="42" y="2335"/>
                      </a:lnTo>
                      <a:lnTo>
                        <a:pt x="37" y="2333"/>
                      </a:lnTo>
                      <a:lnTo>
                        <a:pt x="31" y="2332"/>
                      </a:lnTo>
                      <a:lnTo>
                        <a:pt x="25" y="2330"/>
                      </a:lnTo>
                      <a:lnTo>
                        <a:pt x="20" y="2328"/>
                      </a:lnTo>
                      <a:lnTo>
                        <a:pt x="15" y="2326"/>
                      </a:lnTo>
                      <a:lnTo>
                        <a:pt x="10" y="2324"/>
                      </a:lnTo>
                      <a:lnTo>
                        <a:pt x="5" y="2322"/>
                      </a:lnTo>
                      <a:lnTo>
                        <a:pt x="0" y="2319"/>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16" name="Freeform 124"/>
                <p:cNvSpPr>
                  <a:spLocks/>
                </p:cNvSpPr>
                <p:nvPr/>
              </p:nvSpPr>
              <p:spPr bwMode="auto">
                <a:xfrm>
                  <a:off x="5172" y="834"/>
                  <a:ext cx="1" cy="112"/>
                </a:xfrm>
                <a:custGeom>
                  <a:avLst/>
                  <a:gdLst>
                    <a:gd name="T0" fmla="*/ 0 w 41"/>
                    <a:gd name="T1" fmla="*/ 0 h 2344"/>
                    <a:gd name="T2" fmla="*/ 0 w 41"/>
                    <a:gd name="T3" fmla="*/ 0 h 2344"/>
                    <a:gd name="T4" fmla="*/ 0 w 41"/>
                    <a:gd name="T5" fmla="*/ 0 h 2344"/>
                    <a:gd name="T6" fmla="*/ 0 w 41"/>
                    <a:gd name="T7" fmla="*/ 0 h 2344"/>
                    <a:gd name="T8" fmla="*/ 0 w 41"/>
                    <a:gd name="T9" fmla="*/ 0 h 2344"/>
                    <a:gd name="T10" fmla="*/ 0 w 41"/>
                    <a:gd name="T11" fmla="*/ 0 h 2344"/>
                    <a:gd name="T12" fmla="*/ 0 w 41"/>
                    <a:gd name="T13" fmla="*/ 0 h 2344"/>
                    <a:gd name="T14" fmla="*/ 0 w 41"/>
                    <a:gd name="T15" fmla="*/ 0 h 2344"/>
                    <a:gd name="T16" fmla="*/ 0 w 41"/>
                    <a:gd name="T17" fmla="*/ 0 h 2344"/>
                    <a:gd name="T18" fmla="*/ 0 w 41"/>
                    <a:gd name="T19" fmla="*/ 0 h 2344"/>
                    <a:gd name="T20" fmla="*/ 0 w 41"/>
                    <a:gd name="T21" fmla="*/ 0 h 2344"/>
                    <a:gd name="T22" fmla="*/ 0 w 41"/>
                    <a:gd name="T23" fmla="*/ 0 h 2344"/>
                    <a:gd name="T24" fmla="*/ 0 w 41"/>
                    <a:gd name="T25" fmla="*/ 0 h 2344"/>
                    <a:gd name="T26" fmla="*/ 0 w 41"/>
                    <a:gd name="T27" fmla="*/ 0 h 2344"/>
                    <a:gd name="T28" fmla="*/ 0 w 41"/>
                    <a:gd name="T29" fmla="*/ 0 h 2344"/>
                    <a:gd name="T30" fmla="*/ 0 w 41"/>
                    <a:gd name="T31" fmla="*/ 0 h 2344"/>
                    <a:gd name="T32" fmla="*/ 0 w 41"/>
                    <a:gd name="T33" fmla="*/ 0 h 2344"/>
                    <a:gd name="T34" fmla="*/ 0 w 41"/>
                    <a:gd name="T35" fmla="*/ 0 h 2344"/>
                    <a:gd name="T36" fmla="*/ 0 w 41"/>
                    <a:gd name="T37" fmla="*/ 0 h 23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344"/>
                    <a:gd name="T59" fmla="*/ 41 w 41"/>
                    <a:gd name="T60" fmla="*/ 2344 h 23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344">
                      <a:moveTo>
                        <a:pt x="0" y="2333"/>
                      </a:moveTo>
                      <a:lnTo>
                        <a:pt x="0" y="12"/>
                      </a:lnTo>
                      <a:lnTo>
                        <a:pt x="5" y="11"/>
                      </a:lnTo>
                      <a:lnTo>
                        <a:pt x="10" y="8"/>
                      </a:lnTo>
                      <a:lnTo>
                        <a:pt x="16" y="6"/>
                      </a:lnTo>
                      <a:lnTo>
                        <a:pt x="21" y="5"/>
                      </a:lnTo>
                      <a:lnTo>
                        <a:pt x="26" y="4"/>
                      </a:lnTo>
                      <a:lnTo>
                        <a:pt x="31" y="2"/>
                      </a:lnTo>
                      <a:lnTo>
                        <a:pt x="36" y="1"/>
                      </a:lnTo>
                      <a:lnTo>
                        <a:pt x="41" y="0"/>
                      </a:lnTo>
                      <a:lnTo>
                        <a:pt x="41" y="2344"/>
                      </a:lnTo>
                      <a:lnTo>
                        <a:pt x="36" y="2343"/>
                      </a:lnTo>
                      <a:lnTo>
                        <a:pt x="31" y="2342"/>
                      </a:lnTo>
                      <a:lnTo>
                        <a:pt x="26" y="2341"/>
                      </a:lnTo>
                      <a:lnTo>
                        <a:pt x="21" y="2340"/>
                      </a:lnTo>
                      <a:lnTo>
                        <a:pt x="16" y="2338"/>
                      </a:lnTo>
                      <a:lnTo>
                        <a:pt x="10" y="2337"/>
                      </a:lnTo>
                      <a:lnTo>
                        <a:pt x="5" y="2335"/>
                      </a:lnTo>
                      <a:lnTo>
                        <a:pt x="0" y="2333"/>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17" name="Freeform 125"/>
                <p:cNvSpPr>
                  <a:spLocks/>
                </p:cNvSpPr>
                <p:nvPr/>
              </p:nvSpPr>
              <p:spPr bwMode="auto">
                <a:xfrm>
                  <a:off x="5173" y="834"/>
                  <a:ext cx="2" cy="112"/>
                </a:xfrm>
                <a:custGeom>
                  <a:avLst/>
                  <a:gdLst>
                    <a:gd name="T0" fmla="*/ 0 w 42"/>
                    <a:gd name="T1" fmla="*/ 0 h 2349"/>
                    <a:gd name="T2" fmla="*/ 0 w 42"/>
                    <a:gd name="T3" fmla="*/ 0 h 2349"/>
                    <a:gd name="T4" fmla="*/ 0 w 42"/>
                    <a:gd name="T5" fmla="*/ 0 h 2349"/>
                    <a:gd name="T6" fmla="*/ 0 w 42"/>
                    <a:gd name="T7" fmla="*/ 0 h 2349"/>
                    <a:gd name="T8" fmla="*/ 0 w 42"/>
                    <a:gd name="T9" fmla="*/ 0 h 2349"/>
                    <a:gd name="T10" fmla="*/ 0 w 42"/>
                    <a:gd name="T11" fmla="*/ 0 h 2349"/>
                    <a:gd name="T12" fmla="*/ 0 w 42"/>
                    <a:gd name="T13" fmla="*/ 0 h 2349"/>
                    <a:gd name="T14" fmla="*/ 0 w 42"/>
                    <a:gd name="T15" fmla="*/ 0 h 2349"/>
                    <a:gd name="T16" fmla="*/ 0 w 42"/>
                    <a:gd name="T17" fmla="*/ 0 h 2349"/>
                    <a:gd name="T18" fmla="*/ 0 w 42"/>
                    <a:gd name="T19" fmla="*/ 0 h 2349"/>
                    <a:gd name="T20" fmla="*/ 0 w 42"/>
                    <a:gd name="T21" fmla="*/ 0 h 2349"/>
                    <a:gd name="T22" fmla="*/ 0 w 42"/>
                    <a:gd name="T23" fmla="*/ 0 h 2349"/>
                    <a:gd name="T24" fmla="*/ 0 w 42"/>
                    <a:gd name="T25" fmla="*/ 0 h 2349"/>
                    <a:gd name="T26" fmla="*/ 0 w 42"/>
                    <a:gd name="T27" fmla="*/ 0 h 2349"/>
                    <a:gd name="T28" fmla="*/ 0 w 42"/>
                    <a:gd name="T29" fmla="*/ 0 h 2349"/>
                    <a:gd name="T30" fmla="*/ 0 w 42"/>
                    <a:gd name="T31" fmla="*/ 0 h 2349"/>
                    <a:gd name="T32" fmla="*/ 0 w 42"/>
                    <a:gd name="T33" fmla="*/ 0 h 2349"/>
                    <a:gd name="T34" fmla="*/ 0 w 42"/>
                    <a:gd name="T35" fmla="*/ 0 h 2349"/>
                    <a:gd name="T36" fmla="*/ 0 w 42"/>
                    <a:gd name="T37" fmla="*/ 0 h 23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49"/>
                    <a:gd name="T59" fmla="*/ 42 w 42"/>
                    <a:gd name="T60" fmla="*/ 2349 h 23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49">
                      <a:moveTo>
                        <a:pt x="0" y="2342"/>
                      </a:moveTo>
                      <a:lnTo>
                        <a:pt x="0" y="7"/>
                      </a:lnTo>
                      <a:lnTo>
                        <a:pt x="5" y="6"/>
                      </a:lnTo>
                      <a:lnTo>
                        <a:pt x="10" y="4"/>
                      </a:lnTo>
                      <a:lnTo>
                        <a:pt x="15" y="3"/>
                      </a:lnTo>
                      <a:lnTo>
                        <a:pt x="20" y="2"/>
                      </a:lnTo>
                      <a:lnTo>
                        <a:pt x="26" y="1"/>
                      </a:lnTo>
                      <a:lnTo>
                        <a:pt x="31" y="1"/>
                      </a:lnTo>
                      <a:lnTo>
                        <a:pt x="36" y="0"/>
                      </a:lnTo>
                      <a:lnTo>
                        <a:pt x="42" y="0"/>
                      </a:lnTo>
                      <a:lnTo>
                        <a:pt x="42" y="2349"/>
                      </a:lnTo>
                      <a:lnTo>
                        <a:pt x="36" y="2349"/>
                      </a:lnTo>
                      <a:lnTo>
                        <a:pt x="31" y="2348"/>
                      </a:lnTo>
                      <a:lnTo>
                        <a:pt x="26" y="2347"/>
                      </a:lnTo>
                      <a:lnTo>
                        <a:pt x="20" y="2346"/>
                      </a:lnTo>
                      <a:lnTo>
                        <a:pt x="15" y="2345"/>
                      </a:lnTo>
                      <a:lnTo>
                        <a:pt x="10" y="2344"/>
                      </a:lnTo>
                      <a:lnTo>
                        <a:pt x="5" y="2343"/>
                      </a:lnTo>
                      <a:lnTo>
                        <a:pt x="0" y="2342"/>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18" name="Freeform 126"/>
                <p:cNvSpPr>
                  <a:spLocks/>
                </p:cNvSpPr>
                <p:nvPr/>
              </p:nvSpPr>
              <p:spPr bwMode="auto">
                <a:xfrm>
                  <a:off x="5173" y="834"/>
                  <a:ext cx="3" cy="112"/>
                </a:xfrm>
                <a:custGeom>
                  <a:avLst/>
                  <a:gdLst>
                    <a:gd name="T0" fmla="*/ 0 w 43"/>
                    <a:gd name="T1" fmla="*/ 0 h 2351"/>
                    <a:gd name="T2" fmla="*/ 0 w 43"/>
                    <a:gd name="T3" fmla="*/ 0 h 2351"/>
                    <a:gd name="T4" fmla="*/ 0 w 43"/>
                    <a:gd name="T5" fmla="*/ 0 h 2351"/>
                    <a:gd name="T6" fmla="*/ 0 w 43"/>
                    <a:gd name="T7" fmla="*/ 0 h 2351"/>
                    <a:gd name="T8" fmla="*/ 0 w 43"/>
                    <a:gd name="T9" fmla="*/ 0 h 2351"/>
                    <a:gd name="T10" fmla="*/ 0 w 43"/>
                    <a:gd name="T11" fmla="*/ 0 h 2351"/>
                    <a:gd name="T12" fmla="*/ 0 w 43"/>
                    <a:gd name="T13" fmla="*/ 0 h 2351"/>
                    <a:gd name="T14" fmla="*/ 0 w 43"/>
                    <a:gd name="T15" fmla="*/ 0 h 2351"/>
                    <a:gd name="T16" fmla="*/ 0 w 43"/>
                    <a:gd name="T17" fmla="*/ 0 h 2351"/>
                    <a:gd name="T18" fmla="*/ 0 w 43"/>
                    <a:gd name="T19" fmla="*/ 0 h 2351"/>
                    <a:gd name="T20" fmla="*/ 0 w 43"/>
                    <a:gd name="T21" fmla="*/ 0 h 2351"/>
                    <a:gd name="T22" fmla="*/ 0 w 43"/>
                    <a:gd name="T23" fmla="*/ 0 h 2351"/>
                    <a:gd name="T24" fmla="*/ 0 w 43"/>
                    <a:gd name="T25" fmla="*/ 0 h 2351"/>
                    <a:gd name="T26" fmla="*/ 0 w 43"/>
                    <a:gd name="T27" fmla="*/ 0 h 2351"/>
                    <a:gd name="T28" fmla="*/ 0 w 43"/>
                    <a:gd name="T29" fmla="*/ 0 h 2351"/>
                    <a:gd name="T30" fmla="*/ 0 w 43"/>
                    <a:gd name="T31" fmla="*/ 0 h 2351"/>
                    <a:gd name="T32" fmla="*/ 0 w 43"/>
                    <a:gd name="T33" fmla="*/ 0 h 2351"/>
                    <a:gd name="T34" fmla="*/ 0 w 43"/>
                    <a:gd name="T35" fmla="*/ 0 h 2351"/>
                    <a:gd name="T36" fmla="*/ 0 w 43"/>
                    <a:gd name="T37" fmla="*/ 0 h 23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2351"/>
                    <a:gd name="T59" fmla="*/ 43 w 43"/>
                    <a:gd name="T60" fmla="*/ 2351 h 23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2351">
                      <a:moveTo>
                        <a:pt x="0" y="2347"/>
                      </a:moveTo>
                      <a:lnTo>
                        <a:pt x="0" y="3"/>
                      </a:lnTo>
                      <a:lnTo>
                        <a:pt x="6" y="2"/>
                      </a:lnTo>
                      <a:lnTo>
                        <a:pt x="11" y="2"/>
                      </a:lnTo>
                      <a:lnTo>
                        <a:pt x="16" y="1"/>
                      </a:lnTo>
                      <a:lnTo>
                        <a:pt x="21" y="1"/>
                      </a:lnTo>
                      <a:lnTo>
                        <a:pt x="27" y="0"/>
                      </a:lnTo>
                      <a:lnTo>
                        <a:pt x="32" y="0"/>
                      </a:lnTo>
                      <a:lnTo>
                        <a:pt x="37" y="0"/>
                      </a:lnTo>
                      <a:lnTo>
                        <a:pt x="43" y="0"/>
                      </a:lnTo>
                      <a:lnTo>
                        <a:pt x="43" y="2351"/>
                      </a:lnTo>
                      <a:lnTo>
                        <a:pt x="37" y="2351"/>
                      </a:lnTo>
                      <a:lnTo>
                        <a:pt x="32" y="2351"/>
                      </a:lnTo>
                      <a:lnTo>
                        <a:pt x="27" y="2351"/>
                      </a:lnTo>
                      <a:lnTo>
                        <a:pt x="21" y="2350"/>
                      </a:lnTo>
                      <a:lnTo>
                        <a:pt x="16" y="2350"/>
                      </a:lnTo>
                      <a:lnTo>
                        <a:pt x="11" y="2349"/>
                      </a:lnTo>
                      <a:lnTo>
                        <a:pt x="6" y="2348"/>
                      </a:lnTo>
                      <a:lnTo>
                        <a:pt x="0" y="2347"/>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19" name="Freeform 127"/>
                <p:cNvSpPr>
                  <a:spLocks/>
                </p:cNvSpPr>
                <p:nvPr/>
              </p:nvSpPr>
              <p:spPr bwMode="auto">
                <a:xfrm>
                  <a:off x="5175" y="834"/>
                  <a:ext cx="1" cy="112"/>
                </a:xfrm>
                <a:custGeom>
                  <a:avLst/>
                  <a:gdLst>
                    <a:gd name="T0" fmla="*/ 0 w 41"/>
                    <a:gd name="T1" fmla="*/ 0 h 2351"/>
                    <a:gd name="T2" fmla="*/ 0 w 41"/>
                    <a:gd name="T3" fmla="*/ 0 h 2351"/>
                    <a:gd name="T4" fmla="*/ 0 w 41"/>
                    <a:gd name="T5" fmla="*/ 0 h 2351"/>
                    <a:gd name="T6" fmla="*/ 0 w 41"/>
                    <a:gd name="T7" fmla="*/ 0 h 2351"/>
                    <a:gd name="T8" fmla="*/ 0 w 41"/>
                    <a:gd name="T9" fmla="*/ 0 h 2351"/>
                    <a:gd name="T10" fmla="*/ 0 w 41"/>
                    <a:gd name="T11" fmla="*/ 0 h 2351"/>
                    <a:gd name="T12" fmla="*/ 0 w 41"/>
                    <a:gd name="T13" fmla="*/ 0 h 2351"/>
                    <a:gd name="T14" fmla="*/ 0 w 41"/>
                    <a:gd name="T15" fmla="*/ 0 h 2351"/>
                    <a:gd name="T16" fmla="*/ 0 w 41"/>
                    <a:gd name="T17" fmla="*/ 0 h 2351"/>
                    <a:gd name="T18" fmla="*/ 0 w 41"/>
                    <a:gd name="T19" fmla="*/ 0 h 2351"/>
                    <a:gd name="T20" fmla="*/ 0 w 41"/>
                    <a:gd name="T21" fmla="*/ 0 h 2351"/>
                    <a:gd name="T22" fmla="*/ 0 w 41"/>
                    <a:gd name="T23" fmla="*/ 0 h 2351"/>
                    <a:gd name="T24" fmla="*/ 0 w 41"/>
                    <a:gd name="T25" fmla="*/ 0 h 2351"/>
                    <a:gd name="T26" fmla="*/ 0 w 41"/>
                    <a:gd name="T27" fmla="*/ 0 h 2351"/>
                    <a:gd name="T28" fmla="*/ 0 w 41"/>
                    <a:gd name="T29" fmla="*/ 0 h 2351"/>
                    <a:gd name="T30" fmla="*/ 0 w 41"/>
                    <a:gd name="T31" fmla="*/ 0 h 2351"/>
                    <a:gd name="T32" fmla="*/ 0 w 41"/>
                    <a:gd name="T33" fmla="*/ 0 h 2351"/>
                    <a:gd name="T34" fmla="*/ 0 w 41"/>
                    <a:gd name="T35" fmla="*/ 0 h 2351"/>
                    <a:gd name="T36" fmla="*/ 0 w 41"/>
                    <a:gd name="T37" fmla="*/ 0 h 2351"/>
                    <a:gd name="T38" fmla="*/ 0 w 41"/>
                    <a:gd name="T39" fmla="*/ 0 h 2351"/>
                    <a:gd name="T40" fmla="*/ 0 w 41"/>
                    <a:gd name="T41" fmla="*/ 0 h 2351"/>
                    <a:gd name="T42" fmla="*/ 0 w 41"/>
                    <a:gd name="T43" fmla="*/ 0 h 2351"/>
                    <a:gd name="T44" fmla="*/ 0 w 41"/>
                    <a:gd name="T45" fmla="*/ 0 h 2351"/>
                    <a:gd name="T46" fmla="*/ 0 w 41"/>
                    <a:gd name="T47" fmla="*/ 0 h 2351"/>
                    <a:gd name="T48" fmla="*/ 0 w 41"/>
                    <a:gd name="T49" fmla="*/ 0 h 2351"/>
                    <a:gd name="T50" fmla="*/ 0 w 41"/>
                    <a:gd name="T51" fmla="*/ 0 h 2351"/>
                    <a:gd name="T52" fmla="*/ 0 w 41"/>
                    <a:gd name="T53" fmla="*/ 0 h 2351"/>
                    <a:gd name="T54" fmla="*/ 0 w 41"/>
                    <a:gd name="T55" fmla="*/ 0 h 2351"/>
                    <a:gd name="T56" fmla="*/ 0 w 41"/>
                    <a:gd name="T57" fmla="*/ 0 h 2351"/>
                    <a:gd name="T58" fmla="*/ 0 w 41"/>
                    <a:gd name="T59" fmla="*/ 0 h 2351"/>
                    <a:gd name="T60" fmla="*/ 0 w 41"/>
                    <a:gd name="T61" fmla="*/ 0 h 2351"/>
                    <a:gd name="T62" fmla="*/ 0 w 41"/>
                    <a:gd name="T63" fmla="*/ 0 h 2351"/>
                    <a:gd name="T64" fmla="*/ 0 w 41"/>
                    <a:gd name="T65" fmla="*/ 0 h 2351"/>
                    <a:gd name="T66" fmla="*/ 0 w 41"/>
                    <a:gd name="T67" fmla="*/ 0 h 2351"/>
                    <a:gd name="T68" fmla="*/ 0 w 41"/>
                    <a:gd name="T69" fmla="*/ 0 h 23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
                    <a:gd name="T106" fmla="*/ 0 h 2351"/>
                    <a:gd name="T107" fmla="*/ 41 w 41"/>
                    <a:gd name="T108" fmla="*/ 2351 h 23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 h="2351">
                      <a:moveTo>
                        <a:pt x="0" y="2350"/>
                      </a:moveTo>
                      <a:lnTo>
                        <a:pt x="0" y="1"/>
                      </a:lnTo>
                      <a:lnTo>
                        <a:pt x="2" y="0"/>
                      </a:lnTo>
                      <a:lnTo>
                        <a:pt x="5" y="0"/>
                      </a:lnTo>
                      <a:lnTo>
                        <a:pt x="7" y="0"/>
                      </a:lnTo>
                      <a:lnTo>
                        <a:pt x="10" y="0"/>
                      </a:lnTo>
                      <a:lnTo>
                        <a:pt x="12" y="0"/>
                      </a:lnTo>
                      <a:lnTo>
                        <a:pt x="15" y="0"/>
                      </a:lnTo>
                      <a:lnTo>
                        <a:pt x="18" y="0"/>
                      </a:lnTo>
                      <a:lnTo>
                        <a:pt x="21" y="0"/>
                      </a:lnTo>
                      <a:lnTo>
                        <a:pt x="23" y="0"/>
                      </a:lnTo>
                      <a:lnTo>
                        <a:pt x="26" y="0"/>
                      </a:lnTo>
                      <a:lnTo>
                        <a:pt x="29" y="0"/>
                      </a:lnTo>
                      <a:lnTo>
                        <a:pt x="31" y="0"/>
                      </a:lnTo>
                      <a:lnTo>
                        <a:pt x="34" y="0"/>
                      </a:lnTo>
                      <a:lnTo>
                        <a:pt x="36" y="0"/>
                      </a:lnTo>
                      <a:lnTo>
                        <a:pt x="39" y="0"/>
                      </a:lnTo>
                      <a:lnTo>
                        <a:pt x="41" y="1"/>
                      </a:lnTo>
                      <a:lnTo>
                        <a:pt x="41" y="2350"/>
                      </a:lnTo>
                      <a:lnTo>
                        <a:pt x="39" y="2350"/>
                      </a:lnTo>
                      <a:lnTo>
                        <a:pt x="36" y="2351"/>
                      </a:lnTo>
                      <a:lnTo>
                        <a:pt x="34" y="2351"/>
                      </a:lnTo>
                      <a:lnTo>
                        <a:pt x="31" y="2351"/>
                      </a:lnTo>
                      <a:lnTo>
                        <a:pt x="29" y="2351"/>
                      </a:lnTo>
                      <a:lnTo>
                        <a:pt x="26" y="2351"/>
                      </a:lnTo>
                      <a:lnTo>
                        <a:pt x="23" y="2351"/>
                      </a:lnTo>
                      <a:lnTo>
                        <a:pt x="21" y="2351"/>
                      </a:lnTo>
                      <a:lnTo>
                        <a:pt x="18" y="2351"/>
                      </a:lnTo>
                      <a:lnTo>
                        <a:pt x="15" y="2351"/>
                      </a:lnTo>
                      <a:lnTo>
                        <a:pt x="12" y="2351"/>
                      </a:lnTo>
                      <a:lnTo>
                        <a:pt x="10" y="2351"/>
                      </a:lnTo>
                      <a:lnTo>
                        <a:pt x="7" y="2351"/>
                      </a:lnTo>
                      <a:lnTo>
                        <a:pt x="5" y="2351"/>
                      </a:lnTo>
                      <a:lnTo>
                        <a:pt x="2" y="2350"/>
                      </a:lnTo>
                      <a:lnTo>
                        <a:pt x="0" y="235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20" name="Freeform 128"/>
                <p:cNvSpPr>
                  <a:spLocks/>
                </p:cNvSpPr>
                <p:nvPr/>
              </p:nvSpPr>
              <p:spPr bwMode="auto">
                <a:xfrm>
                  <a:off x="5176" y="834"/>
                  <a:ext cx="2" cy="112"/>
                </a:xfrm>
                <a:custGeom>
                  <a:avLst/>
                  <a:gdLst>
                    <a:gd name="T0" fmla="*/ 0 w 42"/>
                    <a:gd name="T1" fmla="*/ 0 h 2351"/>
                    <a:gd name="T2" fmla="*/ 0 w 42"/>
                    <a:gd name="T3" fmla="*/ 0 h 2351"/>
                    <a:gd name="T4" fmla="*/ 0 w 42"/>
                    <a:gd name="T5" fmla="*/ 0 h 2351"/>
                    <a:gd name="T6" fmla="*/ 0 w 42"/>
                    <a:gd name="T7" fmla="*/ 0 h 2351"/>
                    <a:gd name="T8" fmla="*/ 0 w 42"/>
                    <a:gd name="T9" fmla="*/ 0 h 2351"/>
                    <a:gd name="T10" fmla="*/ 0 w 42"/>
                    <a:gd name="T11" fmla="*/ 0 h 2351"/>
                    <a:gd name="T12" fmla="*/ 0 w 42"/>
                    <a:gd name="T13" fmla="*/ 0 h 2351"/>
                    <a:gd name="T14" fmla="*/ 0 w 42"/>
                    <a:gd name="T15" fmla="*/ 0 h 2351"/>
                    <a:gd name="T16" fmla="*/ 0 w 42"/>
                    <a:gd name="T17" fmla="*/ 0 h 2351"/>
                    <a:gd name="T18" fmla="*/ 0 w 42"/>
                    <a:gd name="T19" fmla="*/ 0 h 2351"/>
                    <a:gd name="T20" fmla="*/ 0 w 42"/>
                    <a:gd name="T21" fmla="*/ 0 h 2351"/>
                    <a:gd name="T22" fmla="*/ 0 w 42"/>
                    <a:gd name="T23" fmla="*/ 0 h 2351"/>
                    <a:gd name="T24" fmla="*/ 0 w 42"/>
                    <a:gd name="T25" fmla="*/ 0 h 2351"/>
                    <a:gd name="T26" fmla="*/ 0 w 42"/>
                    <a:gd name="T27" fmla="*/ 0 h 2351"/>
                    <a:gd name="T28" fmla="*/ 0 w 42"/>
                    <a:gd name="T29" fmla="*/ 0 h 2351"/>
                    <a:gd name="T30" fmla="*/ 0 w 42"/>
                    <a:gd name="T31" fmla="*/ 0 h 2351"/>
                    <a:gd name="T32" fmla="*/ 0 w 42"/>
                    <a:gd name="T33" fmla="*/ 0 h 2351"/>
                    <a:gd name="T34" fmla="*/ 0 w 42"/>
                    <a:gd name="T35" fmla="*/ 0 h 2351"/>
                    <a:gd name="T36" fmla="*/ 0 w 42"/>
                    <a:gd name="T37" fmla="*/ 0 h 23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51"/>
                    <a:gd name="T59" fmla="*/ 42 w 42"/>
                    <a:gd name="T60" fmla="*/ 2351 h 23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51">
                      <a:moveTo>
                        <a:pt x="0" y="2351"/>
                      </a:moveTo>
                      <a:lnTo>
                        <a:pt x="0" y="0"/>
                      </a:lnTo>
                      <a:lnTo>
                        <a:pt x="5" y="0"/>
                      </a:lnTo>
                      <a:lnTo>
                        <a:pt x="10" y="0"/>
                      </a:lnTo>
                      <a:lnTo>
                        <a:pt x="15" y="0"/>
                      </a:lnTo>
                      <a:lnTo>
                        <a:pt x="20" y="1"/>
                      </a:lnTo>
                      <a:lnTo>
                        <a:pt x="25" y="1"/>
                      </a:lnTo>
                      <a:lnTo>
                        <a:pt x="32" y="2"/>
                      </a:lnTo>
                      <a:lnTo>
                        <a:pt x="37" y="2"/>
                      </a:lnTo>
                      <a:lnTo>
                        <a:pt x="42" y="3"/>
                      </a:lnTo>
                      <a:lnTo>
                        <a:pt x="42" y="2347"/>
                      </a:lnTo>
                      <a:lnTo>
                        <a:pt x="37" y="2348"/>
                      </a:lnTo>
                      <a:lnTo>
                        <a:pt x="32" y="2349"/>
                      </a:lnTo>
                      <a:lnTo>
                        <a:pt x="25" y="2350"/>
                      </a:lnTo>
                      <a:lnTo>
                        <a:pt x="20" y="2350"/>
                      </a:lnTo>
                      <a:lnTo>
                        <a:pt x="15" y="2351"/>
                      </a:lnTo>
                      <a:lnTo>
                        <a:pt x="10" y="2351"/>
                      </a:lnTo>
                      <a:lnTo>
                        <a:pt x="5" y="2351"/>
                      </a:lnTo>
                      <a:lnTo>
                        <a:pt x="0" y="2351"/>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21" name="Freeform 129"/>
                <p:cNvSpPr>
                  <a:spLocks/>
                </p:cNvSpPr>
                <p:nvPr/>
              </p:nvSpPr>
              <p:spPr bwMode="auto">
                <a:xfrm>
                  <a:off x="5176" y="834"/>
                  <a:ext cx="2" cy="112"/>
                </a:xfrm>
                <a:custGeom>
                  <a:avLst/>
                  <a:gdLst>
                    <a:gd name="T0" fmla="*/ 0 w 42"/>
                    <a:gd name="T1" fmla="*/ 0 h 2349"/>
                    <a:gd name="T2" fmla="*/ 0 w 42"/>
                    <a:gd name="T3" fmla="*/ 0 h 2349"/>
                    <a:gd name="T4" fmla="*/ 0 w 42"/>
                    <a:gd name="T5" fmla="*/ 0 h 2349"/>
                    <a:gd name="T6" fmla="*/ 0 w 42"/>
                    <a:gd name="T7" fmla="*/ 0 h 2349"/>
                    <a:gd name="T8" fmla="*/ 0 w 42"/>
                    <a:gd name="T9" fmla="*/ 0 h 2349"/>
                    <a:gd name="T10" fmla="*/ 0 w 42"/>
                    <a:gd name="T11" fmla="*/ 0 h 2349"/>
                    <a:gd name="T12" fmla="*/ 0 w 42"/>
                    <a:gd name="T13" fmla="*/ 0 h 2349"/>
                    <a:gd name="T14" fmla="*/ 0 w 42"/>
                    <a:gd name="T15" fmla="*/ 0 h 2349"/>
                    <a:gd name="T16" fmla="*/ 0 w 42"/>
                    <a:gd name="T17" fmla="*/ 0 h 2349"/>
                    <a:gd name="T18" fmla="*/ 0 w 42"/>
                    <a:gd name="T19" fmla="*/ 0 h 2349"/>
                    <a:gd name="T20" fmla="*/ 0 w 42"/>
                    <a:gd name="T21" fmla="*/ 0 h 2349"/>
                    <a:gd name="T22" fmla="*/ 0 w 42"/>
                    <a:gd name="T23" fmla="*/ 0 h 2349"/>
                    <a:gd name="T24" fmla="*/ 0 w 42"/>
                    <a:gd name="T25" fmla="*/ 0 h 2349"/>
                    <a:gd name="T26" fmla="*/ 0 w 42"/>
                    <a:gd name="T27" fmla="*/ 0 h 2349"/>
                    <a:gd name="T28" fmla="*/ 0 w 42"/>
                    <a:gd name="T29" fmla="*/ 0 h 2349"/>
                    <a:gd name="T30" fmla="*/ 0 w 42"/>
                    <a:gd name="T31" fmla="*/ 0 h 2349"/>
                    <a:gd name="T32" fmla="*/ 0 w 42"/>
                    <a:gd name="T33" fmla="*/ 0 h 2349"/>
                    <a:gd name="T34" fmla="*/ 0 w 42"/>
                    <a:gd name="T35" fmla="*/ 0 h 2349"/>
                    <a:gd name="T36" fmla="*/ 0 w 42"/>
                    <a:gd name="T37" fmla="*/ 0 h 23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49"/>
                    <a:gd name="T59" fmla="*/ 42 w 42"/>
                    <a:gd name="T60" fmla="*/ 2349 h 23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49">
                      <a:moveTo>
                        <a:pt x="0" y="2349"/>
                      </a:moveTo>
                      <a:lnTo>
                        <a:pt x="0" y="0"/>
                      </a:lnTo>
                      <a:lnTo>
                        <a:pt x="5" y="0"/>
                      </a:lnTo>
                      <a:lnTo>
                        <a:pt x="12" y="1"/>
                      </a:lnTo>
                      <a:lnTo>
                        <a:pt x="17" y="1"/>
                      </a:lnTo>
                      <a:lnTo>
                        <a:pt x="22" y="2"/>
                      </a:lnTo>
                      <a:lnTo>
                        <a:pt x="27" y="3"/>
                      </a:lnTo>
                      <a:lnTo>
                        <a:pt x="32" y="4"/>
                      </a:lnTo>
                      <a:lnTo>
                        <a:pt x="37" y="6"/>
                      </a:lnTo>
                      <a:lnTo>
                        <a:pt x="42" y="7"/>
                      </a:lnTo>
                      <a:lnTo>
                        <a:pt x="42" y="2342"/>
                      </a:lnTo>
                      <a:lnTo>
                        <a:pt x="37" y="2343"/>
                      </a:lnTo>
                      <a:lnTo>
                        <a:pt x="32" y="2344"/>
                      </a:lnTo>
                      <a:lnTo>
                        <a:pt x="27" y="2345"/>
                      </a:lnTo>
                      <a:lnTo>
                        <a:pt x="22" y="2346"/>
                      </a:lnTo>
                      <a:lnTo>
                        <a:pt x="17" y="2347"/>
                      </a:lnTo>
                      <a:lnTo>
                        <a:pt x="12" y="2348"/>
                      </a:lnTo>
                      <a:lnTo>
                        <a:pt x="5" y="2349"/>
                      </a:lnTo>
                      <a:lnTo>
                        <a:pt x="0" y="2349"/>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22" name="Freeform 130"/>
                <p:cNvSpPr>
                  <a:spLocks/>
                </p:cNvSpPr>
                <p:nvPr/>
              </p:nvSpPr>
              <p:spPr bwMode="auto">
                <a:xfrm>
                  <a:off x="5178" y="834"/>
                  <a:ext cx="1" cy="112"/>
                </a:xfrm>
                <a:custGeom>
                  <a:avLst/>
                  <a:gdLst>
                    <a:gd name="T0" fmla="*/ 0 w 41"/>
                    <a:gd name="T1" fmla="*/ 0 h 2344"/>
                    <a:gd name="T2" fmla="*/ 0 w 41"/>
                    <a:gd name="T3" fmla="*/ 0 h 2344"/>
                    <a:gd name="T4" fmla="*/ 0 w 41"/>
                    <a:gd name="T5" fmla="*/ 0 h 2344"/>
                    <a:gd name="T6" fmla="*/ 0 w 41"/>
                    <a:gd name="T7" fmla="*/ 0 h 2344"/>
                    <a:gd name="T8" fmla="*/ 0 w 41"/>
                    <a:gd name="T9" fmla="*/ 0 h 2344"/>
                    <a:gd name="T10" fmla="*/ 0 w 41"/>
                    <a:gd name="T11" fmla="*/ 0 h 2344"/>
                    <a:gd name="T12" fmla="*/ 0 w 41"/>
                    <a:gd name="T13" fmla="*/ 0 h 2344"/>
                    <a:gd name="T14" fmla="*/ 0 w 41"/>
                    <a:gd name="T15" fmla="*/ 0 h 2344"/>
                    <a:gd name="T16" fmla="*/ 0 w 41"/>
                    <a:gd name="T17" fmla="*/ 0 h 2344"/>
                    <a:gd name="T18" fmla="*/ 0 w 41"/>
                    <a:gd name="T19" fmla="*/ 0 h 2344"/>
                    <a:gd name="T20" fmla="*/ 0 w 41"/>
                    <a:gd name="T21" fmla="*/ 0 h 2344"/>
                    <a:gd name="T22" fmla="*/ 0 w 41"/>
                    <a:gd name="T23" fmla="*/ 0 h 2344"/>
                    <a:gd name="T24" fmla="*/ 0 w 41"/>
                    <a:gd name="T25" fmla="*/ 0 h 2344"/>
                    <a:gd name="T26" fmla="*/ 0 w 41"/>
                    <a:gd name="T27" fmla="*/ 0 h 2344"/>
                    <a:gd name="T28" fmla="*/ 0 w 41"/>
                    <a:gd name="T29" fmla="*/ 0 h 2344"/>
                    <a:gd name="T30" fmla="*/ 0 w 41"/>
                    <a:gd name="T31" fmla="*/ 0 h 2344"/>
                    <a:gd name="T32" fmla="*/ 0 w 41"/>
                    <a:gd name="T33" fmla="*/ 0 h 2344"/>
                    <a:gd name="T34" fmla="*/ 0 w 41"/>
                    <a:gd name="T35" fmla="*/ 0 h 2344"/>
                    <a:gd name="T36" fmla="*/ 0 w 41"/>
                    <a:gd name="T37" fmla="*/ 0 h 23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344"/>
                    <a:gd name="T59" fmla="*/ 41 w 41"/>
                    <a:gd name="T60" fmla="*/ 2344 h 23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344">
                      <a:moveTo>
                        <a:pt x="0" y="2344"/>
                      </a:moveTo>
                      <a:lnTo>
                        <a:pt x="0" y="0"/>
                      </a:lnTo>
                      <a:lnTo>
                        <a:pt x="5" y="1"/>
                      </a:lnTo>
                      <a:lnTo>
                        <a:pt x="10" y="2"/>
                      </a:lnTo>
                      <a:lnTo>
                        <a:pt x="15" y="4"/>
                      </a:lnTo>
                      <a:lnTo>
                        <a:pt x="20" y="5"/>
                      </a:lnTo>
                      <a:lnTo>
                        <a:pt x="26" y="6"/>
                      </a:lnTo>
                      <a:lnTo>
                        <a:pt x="31" y="8"/>
                      </a:lnTo>
                      <a:lnTo>
                        <a:pt x="36" y="11"/>
                      </a:lnTo>
                      <a:lnTo>
                        <a:pt x="41" y="12"/>
                      </a:lnTo>
                      <a:lnTo>
                        <a:pt x="41" y="2333"/>
                      </a:lnTo>
                      <a:lnTo>
                        <a:pt x="36" y="2335"/>
                      </a:lnTo>
                      <a:lnTo>
                        <a:pt x="31" y="2337"/>
                      </a:lnTo>
                      <a:lnTo>
                        <a:pt x="26" y="2338"/>
                      </a:lnTo>
                      <a:lnTo>
                        <a:pt x="20" y="2340"/>
                      </a:lnTo>
                      <a:lnTo>
                        <a:pt x="15" y="2341"/>
                      </a:lnTo>
                      <a:lnTo>
                        <a:pt x="10" y="2342"/>
                      </a:lnTo>
                      <a:lnTo>
                        <a:pt x="5" y="2343"/>
                      </a:lnTo>
                      <a:lnTo>
                        <a:pt x="0" y="2344"/>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23" name="Freeform 131"/>
                <p:cNvSpPr>
                  <a:spLocks/>
                </p:cNvSpPr>
                <p:nvPr/>
              </p:nvSpPr>
              <p:spPr bwMode="auto">
                <a:xfrm>
                  <a:off x="5178" y="835"/>
                  <a:ext cx="3" cy="111"/>
                </a:xfrm>
                <a:custGeom>
                  <a:avLst/>
                  <a:gdLst>
                    <a:gd name="T0" fmla="*/ 0 w 43"/>
                    <a:gd name="T1" fmla="*/ 0 h 2335"/>
                    <a:gd name="T2" fmla="*/ 0 w 43"/>
                    <a:gd name="T3" fmla="*/ 0 h 2335"/>
                    <a:gd name="T4" fmla="*/ 0 w 43"/>
                    <a:gd name="T5" fmla="*/ 0 h 2335"/>
                    <a:gd name="T6" fmla="*/ 0 w 43"/>
                    <a:gd name="T7" fmla="*/ 0 h 2335"/>
                    <a:gd name="T8" fmla="*/ 0 w 43"/>
                    <a:gd name="T9" fmla="*/ 0 h 2335"/>
                    <a:gd name="T10" fmla="*/ 0 w 43"/>
                    <a:gd name="T11" fmla="*/ 0 h 2335"/>
                    <a:gd name="T12" fmla="*/ 0 w 43"/>
                    <a:gd name="T13" fmla="*/ 0 h 2335"/>
                    <a:gd name="T14" fmla="*/ 0 w 43"/>
                    <a:gd name="T15" fmla="*/ 0 h 2335"/>
                    <a:gd name="T16" fmla="*/ 0 w 43"/>
                    <a:gd name="T17" fmla="*/ 0 h 2335"/>
                    <a:gd name="T18" fmla="*/ 0 w 43"/>
                    <a:gd name="T19" fmla="*/ 0 h 2335"/>
                    <a:gd name="T20" fmla="*/ 0 w 43"/>
                    <a:gd name="T21" fmla="*/ 0 h 2335"/>
                    <a:gd name="T22" fmla="*/ 0 w 43"/>
                    <a:gd name="T23" fmla="*/ 0 h 2335"/>
                    <a:gd name="T24" fmla="*/ 0 w 43"/>
                    <a:gd name="T25" fmla="*/ 0 h 2335"/>
                    <a:gd name="T26" fmla="*/ 0 w 43"/>
                    <a:gd name="T27" fmla="*/ 0 h 2335"/>
                    <a:gd name="T28" fmla="*/ 0 w 43"/>
                    <a:gd name="T29" fmla="*/ 0 h 2335"/>
                    <a:gd name="T30" fmla="*/ 0 w 43"/>
                    <a:gd name="T31" fmla="*/ 0 h 2335"/>
                    <a:gd name="T32" fmla="*/ 0 w 43"/>
                    <a:gd name="T33" fmla="*/ 0 h 2335"/>
                    <a:gd name="T34" fmla="*/ 0 w 43"/>
                    <a:gd name="T35" fmla="*/ 0 h 2335"/>
                    <a:gd name="T36" fmla="*/ 0 w 43"/>
                    <a:gd name="T37" fmla="*/ 0 h 23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2335"/>
                    <a:gd name="T59" fmla="*/ 43 w 43"/>
                    <a:gd name="T60" fmla="*/ 2335 h 23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2335">
                      <a:moveTo>
                        <a:pt x="0" y="2335"/>
                      </a:moveTo>
                      <a:lnTo>
                        <a:pt x="0" y="0"/>
                      </a:lnTo>
                      <a:lnTo>
                        <a:pt x="6" y="1"/>
                      </a:lnTo>
                      <a:lnTo>
                        <a:pt x="11" y="3"/>
                      </a:lnTo>
                      <a:lnTo>
                        <a:pt x="16" y="6"/>
                      </a:lnTo>
                      <a:lnTo>
                        <a:pt x="22" y="7"/>
                      </a:lnTo>
                      <a:lnTo>
                        <a:pt x="27" y="9"/>
                      </a:lnTo>
                      <a:lnTo>
                        <a:pt x="32" y="11"/>
                      </a:lnTo>
                      <a:lnTo>
                        <a:pt x="37" y="13"/>
                      </a:lnTo>
                      <a:lnTo>
                        <a:pt x="43" y="16"/>
                      </a:lnTo>
                      <a:lnTo>
                        <a:pt x="43" y="2319"/>
                      </a:lnTo>
                      <a:lnTo>
                        <a:pt x="37" y="2322"/>
                      </a:lnTo>
                      <a:lnTo>
                        <a:pt x="32" y="2324"/>
                      </a:lnTo>
                      <a:lnTo>
                        <a:pt x="27" y="2327"/>
                      </a:lnTo>
                      <a:lnTo>
                        <a:pt x="22" y="2328"/>
                      </a:lnTo>
                      <a:lnTo>
                        <a:pt x="16" y="2330"/>
                      </a:lnTo>
                      <a:lnTo>
                        <a:pt x="11" y="2332"/>
                      </a:lnTo>
                      <a:lnTo>
                        <a:pt x="6" y="2333"/>
                      </a:lnTo>
                      <a:lnTo>
                        <a:pt x="0" y="2335"/>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24" name="Freeform 132"/>
                <p:cNvSpPr>
                  <a:spLocks/>
                </p:cNvSpPr>
                <p:nvPr/>
              </p:nvSpPr>
              <p:spPr bwMode="auto">
                <a:xfrm>
                  <a:off x="5179" y="835"/>
                  <a:ext cx="2" cy="110"/>
                </a:xfrm>
                <a:custGeom>
                  <a:avLst/>
                  <a:gdLst>
                    <a:gd name="T0" fmla="*/ 0 w 42"/>
                    <a:gd name="T1" fmla="*/ 0 h 2321"/>
                    <a:gd name="T2" fmla="*/ 0 w 42"/>
                    <a:gd name="T3" fmla="*/ 0 h 2321"/>
                    <a:gd name="T4" fmla="*/ 0 w 42"/>
                    <a:gd name="T5" fmla="*/ 0 h 2321"/>
                    <a:gd name="T6" fmla="*/ 0 w 42"/>
                    <a:gd name="T7" fmla="*/ 0 h 2321"/>
                    <a:gd name="T8" fmla="*/ 0 w 42"/>
                    <a:gd name="T9" fmla="*/ 0 h 2321"/>
                    <a:gd name="T10" fmla="*/ 0 w 42"/>
                    <a:gd name="T11" fmla="*/ 0 h 2321"/>
                    <a:gd name="T12" fmla="*/ 0 w 42"/>
                    <a:gd name="T13" fmla="*/ 0 h 2321"/>
                    <a:gd name="T14" fmla="*/ 0 w 42"/>
                    <a:gd name="T15" fmla="*/ 0 h 2321"/>
                    <a:gd name="T16" fmla="*/ 0 w 42"/>
                    <a:gd name="T17" fmla="*/ 0 h 2321"/>
                    <a:gd name="T18" fmla="*/ 0 w 42"/>
                    <a:gd name="T19" fmla="*/ 0 h 2321"/>
                    <a:gd name="T20" fmla="*/ 0 w 42"/>
                    <a:gd name="T21" fmla="*/ 0 h 2321"/>
                    <a:gd name="T22" fmla="*/ 0 w 42"/>
                    <a:gd name="T23" fmla="*/ 0 h 2321"/>
                    <a:gd name="T24" fmla="*/ 0 w 42"/>
                    <a:gd name="T25" fmla="*/ 0 h 2321"/>
                    <a:gd name="T26" fmla="*/ 0 w 42"/>
                    <a:gd name="T27" fmla="*/ 0 h 2321"/>
                    <a:gd name="T28" fmla="*/ 0 w 42"/>
                    <a:gd name="T29" fmla="*/ 0 h 2321"/>
                    <a:gd name="T30" fmla="*/ 0 w 42"/>
                    <a:gd name="T31" fmla="*/ 0 h 2321"/>
                    <a:gd name="T32" fmla="*/ 0 w 42"/>
                    <a:gd name="T33" fmla="*/ 0 h 2321"/>
                    <a:gd name="T34" fmla="*/ 0 w 42"/>
                    <a:gd name="T35" fmla="*/ 0 h 2321"/>
                    <a:gd name="T36" fmla="*/ 0 w 42"/>
                    <a:gd name="T37" fmla="*/ 0 h 23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321"/>
                    <a:gd name="T59" fmla="*/ 42 w 42"/>
                    <a:gd name="T60" fmla="*/ 2321 h 23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321">
                      <a:moveTo>
                        <a:pt x="0" y="2321"/>
                      </a:moveTo>
                      <a:lnTo>
                        <a:pt x="0" y="0"/>
                      </a:lnTo>
                      <a:lnTo>
                        <a:pt x="6" y="2"/>
                      </a:lnTo>
                      <a:lnTo>
                        <a:pt x="11" y="4"/>
                      </a:lnTo>
                      <a:lnTo>
                        <a:pt x="16" y="6"/>
                      </a:lnTo>
                      <a:lnTo>
                        <a:pt x="22" y="9"/>
                      </a:lnTo>
                      <a:lnTo>
                        <a:pt x="27" y="11"/>
                      </a:lnTo>
                      <a:lnTo>
                        <a:pt x="32" y="14"/>
                      </a:lnTo>
                      <a:lnTo>
                        <a:pt x="37" y="16"/>
                      </a:lnTo>
                      <a:lnTo>
                        <a:pt x="42" y="19"/>
                      </a:lnTo>
                      <a:lnTo>
                        <a:pt x="42" y="2302"/>
                      </a:lnTo>
                      <a:lnTo>
                        <a:pt x="37" y="2305"/>
                      </a:lnTo>
                      <a:lnTo>
                        <a:pt x="32" y="2307"/>
                      </a:lnTo>
                      <a:lnTo>
                        <a:pt x="27" y="2310"/>
                      </a:lnTo>
                      <a:lnTo>
                        <a:pt x="22" y="2312"/>
                      </a:lnTo>
                      <a:lnTo>
                        <a:pt x="16" y="2315"/>
                      </a:lnTo>
                      <a:lnTo>
                        <a:pt x="11" y="2317"/>
                      </a:lnTo>
                      <a:lnTo>
                        <a:pt x="6" y="2319"/>
                      </a:lnTo>
                      <a:lnTo>
                        <a:pt x="0" y="2321"/>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25" name="Freeform 133"/>
                <p:cNvSpPr>
                  <a:spLocks/>
                </p:cNvSpPr>
                <p:nvPr/>
              </p:nvSpPr>
              <p:spPr bwMode="auto">
                <a:xfrm>
                  <a:off x="5181" y="835"/>
                  <a:ext cx="1" cy="110"/>
                </a:xfrm>
                <a:custGeom>
                  <a:avLst/>
                  <a:gdLst>
                    <a:gd name="T0" fmla="*/ 0 w 41"/>
                    <a:gd name="T1" fmla="*/ 0 h 2303"/>
                    <a:gd name="T2" fmla="*/ 0 w 41"/>
                    <a:gd name="T3" fmla="*/ 0 h 2303"/>
                    <a:gd name="T4" fmla="*/ 0 w 41"/>
                    <a:gd name="T5" fmla="*/ 0 h 2303"/>
                    <a:gd name="T6" fmla="*/ 0 w 41"/>
                    <a:gd name="T7" fmla="*/ 0 h 2303"/>
                    <a:gd name="T8" fmla="*/ 0 w 41"/>
                    <a:gd name="T9" fmla="*/ 0 h 2303"/>
                    <a:gd name="T10" fmla="*/ 0 w 41"/>
                    <a:gd name="T11" fmla="*/ 0 h 2303"/>
                    <a:gd name="T12" fmla="*/ 0 w 41"/>
                    <a:gd name="T13" fmla="*/ 0 h 2303"/>
                    <a:gd name="T14" fmla="*/ 0 w 41"/>
                    <a:gd name="T15" fmla="*/ 0 h 2303"/>
                    <a:gd name="T16" fmla="*/ 0 w 41"/>
                    <a:gd name="T17" fmla="*/ 0 h 2303"/>
                    <a:gd name="T18" fmla="*/ 0 w 41"/>
                    <a:gd name="T19" fmla="*/ 0 h 2303"/>
                    <a:gd name="T20" fmla="*/ 0 w 41"/>
                    <a:gd name="T21" fmla="*/ 0 h 2303"/>
                    <a:gd name="T22" fmla="*/ 0 w 41"/>
                    <a:gd name="T23" fmla="*/ 0 h 2303"/>
                    <a:gd name="T24" fmla="*/ 0 w 41"/>
                    <a:gd name="T25" fmla="*/ 0 h 2303"/>
                    <a:gd name="T26" fmla="*/ 0 w 41"/>
                    <a:gd name="T27" fmla="*/ 0 h 2303"/>
                    <a:gd name="T28" fmla="*/ 0 w 41"/>
                    <a:gd name="T29" fmla="*/ 0 h 2303"/>
                    <a:gd name="T30" fmla="*/ 0 w 41"/>
                    <a:gd name="T31" fmla="*/ 0 h 2303"/>
                    <a:gd name="T32" fmla="*/ 0 w 41"/>
                    <a:gd name="T33" fmla="*/ 0 h 2303"/>
                    <a:gd name="T34" fmla="*/ 0 w 41"/>
                    <a:gd name="T35" fmla="*/ 0 h 2303"/>
                    <a:gd name="T36" fmla="*/ 0 w 41"/>
                    <a:gd name="T37" fmla="*/ 0 h 23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303"/>
                    <a:gd name="T59" fmla="*/ 41 w 41"/>
                    <a:gd name="T60" fmla="*/ 2303 h 23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303">
                      <a:moveTo>
                        <a:pt x="0" y="2303"/>
                      </a:moveTo>
                      <a:lnTo>
                        <a:pt x="0" y="0"/>
                      </a:lnTo>
                      <a:lnTo>
                        <a:pt x="5" y="2"/>
                      </a:lnTo>
                      <a:lnTo>
                        <a:pt x="10" y="5"/>
                      </a:lnTo>
                      <a:lnTo>
                        <a:pt x="15" y="7"/>
                      </a:lnTo>
                      <a:lnTo>
                        <a:pt x="20" y="10"/>
                      </a:lnTo>
                      <a:lnTo>
                        <a:pt x="25" y="13"/>
                      </a:lnTo>
                      <a:lnTo>
                        <a:pt x="31" y="16"/>
                      </a:lnTo>
                      <a:lnTo>
                        <a:pt x="36" y="19"/>
                      </a:lnTo>
                      <a:lnTo>
                        <a:pt x="41" y="23"/>
                      </a:lnTo>
                      <a:lnTo>
                        <a:pt x="41" y="2280"/>
                      </a:lnTo>
                      <a:lnTo>
                        <a:pt x="36" y="2284"/>
                      </a:lnTo>
                      <a:lnTo>
                        <a:pt x="31" y="2287"/>
                      </a:lnTo>
                      <a:lnTo>
                        <a:pt x="25" y="2290"/>
                      </a:lnTo>
                      <a:lnTo>
                        <a:pt x="20" y="2293"/>
                      </a:lnTo>
                      <a:lnTo>
                        <a:pt x="15" y="2295"/>
                      </a:lnTo>
                      <a:lnTo>
                        <a:pt x="10" y="2298"/>
                      </a:lnTo>
                      <a:lnTo>
                        <a:pt x="5" y="2301"/>
                      </a:lnTo>
                      <a:lnTo>
                        <a:pt x="0" y="230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26" name="Freeform 134"/>
                <p:cNvSpPr>
                  <a:spLocks/>
                </p:cNvSpPr>
                <p:nvPr/>
              </p:nvSpPr>
              <p:spPr bwMode="auto">
                <a:xfrm>
                  <a:off x="5181" y="836"/>
                  <a:ext cx="2" cy="109"/>
                </a:xfrm>
                <a:custGeom>
                  <a:avLst/>
                  <a:gdLst>
                    <a:gd name="T0" fmla="*/ 0 w 42"/>
                    <a:gd name="T1" fmla="*/ 0 h 2283"/>
                    <a:gd name="T2" fmla="*/ 0 w 42"/>
                    <a:gd name="T3" fmla="*/ 0 h 2283"/>
                    <a:gd name="T4" fmla="*/ 0 w 42"/>
                    <a:gd name="T5" fmla="*/ 0 h 2283"/>
                    <a:gd name="T6" fmla="*/ 0 w 42"/>
                    <a:gd name="T7" fmla="*/ 0 h 2283"/>
                    <a:gd name="T8" fmla="*/ 0 w 42"/>
                    <a:gd name="T9" fmla="*/ 0 h 2283"/>
                    <a:gd name="T10" fmla="*/ 0 w 42"/>
                    <a:gd name="T11" fmla="*/ 0 h 2283"/>
                    <a:gd name="T12" fmla="*/ 0 w 42"/>
                    <a:gd name="T13" fmla="*/ 0 h 2283"/>
                    <a:gd name="T14" fmla="*/ 0 w 42"/>
                    <a:gd name="T15" fmla="*/ 0 h 2283"/>
                    <a:gd name="T16" fmla="*/ 0 w 42"/>
                    <a:gd name="T17" fmla="*/ 0 h 2283"/>
                    <a:gd name="T18" fmla="*/ 0 w 42"/>
                    <a:gd name="T19" fmla="*/ 0 h 2283"/>
                    <a:gd name="T20" fmla="*/ 0 w 42"/>
                    <a:gd name="T21" fmla="*/ 0 h 2283"/>
                    <a:gd name="T22" fmla="*/ 0 w 42"/>
                    <a:gd name="T23" fmla="*/ 0 h 2283"/>
                    <a:gd name="T24" fmla="*/ 0 w 42"/>
                    <a:gd name="T25" fmla="*/ 0 h 2283"/>
                    <a:gd name="T26" fmla="*/ 0 w 42"/>
                    <a:gd name="T27" fmla="*/ 0 h 2283"/>
                    <a:gd name="T28" fmla="*/ 0 w 42"/>
                    <a:gd name="T29" fmla="*/ 0 h 2283"/>
                    <a:gd name="T30" fmla="*/ 0 w 42"/>
                    <a:gd name="T31" fmla="*/ 0 h 2283"/>
                    <a:gd name="T32" fmla="*/ 0 w 42"/>
                    <a:gd name="T33" fmla="*/ 0 h 2283"/>
                    <a:gd name="T34" fmla="*/ 0 w 42"/>
                    <a:gd name="T35" fmla="*/ 0 h 2283"/>
                    <a:gd name="T36" fmla="*/ 0 w 42"/>
                    <a:gd name="T37" fmla="*/ 0 h 22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283"/>
                    <a:gd name="T59" fmla="*/ 42 w 42"/>
                    <a:gd name="T60" fmla="*/ 2283 h 22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283">
                      <a:moveTo>
                        <a:pt x="0" y="2283"/>
                      </a:moveTo>
                      <a:lnTo>
                        <a:pt x="0" y="0"/>
                      </a:lnTo>
                      <a:lnTo>
                        <a:pt x="5" y="3"/>
                      </a:lnTo>
                      <a:lnTo>
                        <a:pt x="11" y="6"/>
                      </a:lnTo>
                      <a:lnTo>
                        <a:pt x="17" y="9"/>
                      </a:lnTo>
                      <a:lnTo>
                        <a:pt x="22" y="13"/>
                      </a:lnTo>
                      <a:lnTo>
                        <a:pt x="27" y="17"/>
                      </a:lnTo>
                      <a:lnTo>
                        <a:pt x="32" y="20"/>
                      </a:lnTo>
                      <a:lnTo>
                        <a:pt x="37" y="24"/>
                      </a:lnTo>
                      <a:lnTo>
                        <a:pt x="42" y="28"/>
                      </a:lnTo>
                      <a:lnTo>
                        <a:pt x="42" y="2255"/>
                      </a:lnTo>
                      <a:lnTo>
                        <a:pt x="37" y="2259"/>
                      </a:lnTo>
                      <a:lnTo>
                        <a:pt x="32" y="2264"/>
                      </a:lnTo>
                      <a:lnTo>
                        <a:pt x="27" y="2267"/>
                      </a:lnTo>
                      <a:lnTo>
                        <a:pt x="22" y="2270"/>
                      </a:lnTo>
                      <a:lnTo>
                        <a:pt x="17" y="2274"/>
                      </a:lnTo>
                      <a:lnTo>
                        <a:pt x="11" y="2277"/>
                      </a:lnTo>
                      <a:lnTo>
                        <a:pt x="5" y="2280"/>
                      </a:lnTo>
                      <a:lnTo>
                        <a:pt x="0" y="228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27" name="Freeform 135"/>
                <p:cNvSpPr>
                  <a:spLocks/>
                </p:cNvSpPr>
                <p:nvPr/>
              </p:nvSpPr>
              <p:spPr bwMode="auto">
                <a:xfrm>
                  <a:off x="5182" y="836"/>
                  <a:ext cx="2" cy="108"/>
                </a:xfrm>
                <a:custGeom>
                  <a:avLst/>
                  <a:gdLst>
                    <a:gd name="T0" fmla="*/ 0 w 42"/>
                    <a:gd name="T1" fmla="*/ 0 h 2257"/>
                    <a:gd name="T2" fmla="*/ 0 w 42"/>
                    <a:gd name="T3" fmla="*/ 0 h 2257"/>
                    <a:gd name="T4" fmla="*/ 0 w 42"/>
                    <a:gd name="T5" fmla="*/ 0 h 2257"/>
                    <a:gd name="T6" fmla="*/ 0 w 42"/>
                    <a:gd name="T7" fmla="*/ 0 h 2257"/>
                    <a:gd name="T8" fmla="*/ 0 w 42"/>
                    <a:gd name="T9" fmla="*/ 0 h 2257"/>
                    <a:gd name="T10" fmla="*/ 0 w 42"/>
                    <a:gd name="T11" fmla="*/ 0 h 2257"/>
                    <a:gd name="T12" fmla="*/ 0 w 42"/>
                    <a:gd name="T13" fmla="*/ 0 h 2257"/>
                    <a:gd name="T14" fmla="*/ 0 w 42"/>
                    <a:gd name="T15" fmla="*/ 0 h 2257"/>
                    <a:gd name="T16" fmla="*/ 0 w 42"/>
                    <a:gd name="T17" fmla="*/ 0 h 2257"/>
                    <a:gd name="T18" fmla="*/ 0 w 42"/>
                    <a:gd name="T19" fmla="*/ 0 h 2257"/>
                    <a:gd name="T20" fmla="*/ 0 w 42"/>
                    <a:gd name="T21" fmla="*/ 0 h 2257"/>
                    <a:gd name="T22" fmla="*/ 0 w 42"/>
                    <a:gd name="T23" fmla="*/ 0 h 2257"/>
                    <a:gd name="T24" fmla="*/ 0 w 42"/>
                    <a:gd name="T25" fmla="*/ 0 h 2257"/>
                    <a:gd name="T26" fmla="*/ 0 w 42"/>
                    <a:gd name="T27" fmla="*/ 0 h 2257"/>
                    <a:gd name="T28" fmla="*/ 0 w 42"/>
                    <a:gd name="T29" fmla="*/ 0 h 2257"/>
                    <a:gd name="T30" fmla="*/ 0 w 42"/>
                    <a:gd name="T31" fmla="*/ 0 h 2257"/>
                    <a:gd name="T32" fmla="*/ 0 w 42"/>
                    <a:gd name="T33" fmla="*/ 0 h 2257"/>
                    <a:gd name="T34" fmla="*/ 0 w 42"/>
                    <a:gd name="T35" fmla="*/ 0 h 2257"/>
                    <a:gd name="T36" fmla="*/ 0 w 42"/>
                    <a:gd name="T37" fmla="*/ 0 h 2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257"/>
                    <a:gd name="T59" fmla="*/ 42 w 42"/>
                    <a:gd name="T60" fmla="*/ 2257 h 2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257">
                      <a:moveTo>
                        <a:pt x="0" y="2257"/>
                      </a:moveTo>
                      <a:lnTo>
                        <a:pt x="0" y="0"/>
                      </a:lnTo>
                      <a:lnTo>
                        <a:pt x="6" y="4"/>
                      </a:lnTo>
                      <a:lnTo>
                        <a:pt x="11" y="7"/>
                      </a:lnTo>
                      <a:lnTo>
                        <a:pt x="16" y="11"/>
                      </a:lnTo>
                      <a:lnTo>
                        <a:pt x="21" y="15"/>
                      </a:lnTo>
                      <a:lnTo>
                        <a:pt x="27" y="19"/>
                      </a:lnTo>
                      <a:lnTo>
                        <a:pt x="32" y="23"/>
                      </a:lnTo>
                      <a:lnTo>
                        <a:pt x="37" y="27"/>
                      </a:lnTo>
                      <a:lnTo>
                        <a:pt x="42" y="32"/>
                      </a:lnTo>
                      <a:lnTo>
                        <a:pt x="42" y="2225"/>
                      </a:lnTo>
                      <a:lnTo>
                        <a:pt x="37" y="2230"/>
                      </a:lnTo>
                      <a:lnTo>
                        <a:pt x="32" y="2234"/>
                      </a:lnTo>
                      <a:lnTo>
                        <a:pt x="27" y="2238"/>
                      </a:lnTo>
                      <a:lnTo>
                        <a:pt x="21" y="2242"/>
                      </a:lnTo>
                      <a:lnTo>
                        <a:pt x="16" y="2246"/>
                      </a:lnTo>
                      <a:lnTo>
                        <a:pt x="11" y="2250"/>
                      </a:lnTo>
                      <a:lnTo>
                        <a:pt x="6" y="2254"/>
                      </a:lnTo>
                      <a:lnTo>
                        <a:pt x="0" y="2257"/>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28" name="Freeform 136"/>
                <p:cNvSpPr>
                  <a:spLocks/>
                </p:cNvSpPr>
                <p:nvPr/>
              </p:nvSpPr>
              <p:spPr bwMode="auto">
                <a:xfrm>
                  <a:off x="5183" y="837"/>
                  <a:ext cx="3" cy="106"/>
                </a:xfrm>
                <a:custGeom>
                  <a:avLst/>
                  <a:gdLst>
                    <a:gd name="T0" fmla="*/ 0 w 43"/>
                    <a:gd name="T1" fmla="*/ 0 h 2227"/>
                    <a:gd name="T2" fmla="*/ 0 w 43"/>
                    <a:gd name="T3" fmla="*/ 0 h 2227"/>
                    <a:gd name="T4" fmla="*/ 0 w 43"/>
                    <a:gd name="T5" fmla="*/ 0 h 2227"/>
                    <a:gd name="T6" fmla="*/ 0 w 43"/>
                    <a:gd name="T7" fmla="*/ 0 h 2227"/>
                    <a:gd name="T8" fmla="*/ 0 w 43"/>
                    <a:gd name="T9" fmla="*/ 0 h 2227"/>
                    <a:gd name="T10" fmla="*/ 0 w 43"/>
                    <a:gd name="T11" fmla="*/ 0 h 2227"/>
                    <a:gd name="T12" fmla="*/ 0 w 43"/>
                    <a:gd name="T13" fmla="*/ 0 h 2227"/>
                    <a:gd name="T14" fmla="*/ 0 w 43"/>
                    <a:gd name="T15" fmla="*/ 0 h 2227"/>
                    <a:gd name="T16" fmla="*/ 0 w 43"/>
                    <a:gd name="T17" fmla="*/ 0 h 2227"/>
                    <a:gd name="T18" fmla="*/ 0 w 43"/>
                    <a:gd name="T19" fmla="*/ 0 h 2227"/>
                    <a:gd name="T20" fmla="*/ 0 w 43"/>
                    <a:gd name="T21" fmla="*/ 0 h 2227"/>
                    <a:gd name="T22" fmla="*/ 0 w 43"/>
                    <a:gd name="T23" fmla="*/ 0 h 2227"/>
                    <a:gd name="T24" fmla="*/ 0 w 43"/>
                    <a:gd name="T25" fmla="*/ 0 h 2227"/>
                    <a:gd name="T26" fmla="*/ 0 w 43"/>
                    <a:gd name="T27" fmla="*/ 0 h 2227"/>
                    <a:gd name="T28" fmla="*/ 0 w 43"/>
                    <a:gd name="T29" fmla="*/ 0 h 2227"/>
                    <a:gd name="T30" fmla="*/ 0 w 43"/>
                    <a:gd name="T31" fmla="*/ 0 h 2227"/>
                    <a:gd name="T32" fmla="*/ 0 w 43"/>
                    <a:gd name="T33" fmla="*/ 0 h 2227"/>
                    <a:gd name="T34" fmla="*/ 0 w 43"/>
                    <a:gd name="T35" fmla="*/ 0 h 2227"/>
                    <a:gd name="T36" fmla="*/ 0 w 43"/>
                    <a:gd name="T37" fmla="*/ 0 h 22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2227"/>
                    <a:gd name="T59" fmla="*/ 43 w 43"/>
                    <a:gd name="T60" fmla="*/ 2227 h 22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2227">
                      <a:moveTo>
                        <a:pt x="0" y="2227"/>
                      </a:moveTo>
                      <a:lnTo>
                        <a:pt x="0" y="0"/>
                      </a:lnTo>
                      <a:lnTo>
                        <a:pt x="6" y="4"/>
                      </a:lnTo>
                      <a:lnTo>
                        <a:pt x="11" y="8"/>
                      </a:lnTo>
                      <a:lnTo>
                        <a:pt x="16" y="12"/>
                      </a:lnTo>
                      <a:lnTo>
                        <a:pt x="21" y="17"/>
                      </a:lnTo>
                      <a:lnTo>
                        <a:pt x="26" y="22"/>
                      </a:lnTo>
                      <a:lnTo>
                        <a:pt x="31" y="26"/>
                      </a:lnTo>
                      <a:lnTo>
                        <a:pt x="38" y="31"/>
                      </a:lnTo>
                      <a:lnTo>
                        <a:pt x="43" y="36"/>
                      </a:lnTo>
                      <a:lnTo>
                        <a:pt x="43" y="2191"/>
                      </a:lnTo>
                      <a:lnTo>
                        <a:pt x="38" y="2195"/>
                      </a:lnTo>
                      <a:lnTo>
                        <a:pt x="31" y="2200"/>
                      </a:lnTo>
                      <a:lnTo>
                        <a:pt x="26" y="2206"/>
                      </a:lnTo>
                      <a:lnTo>
                        <a:pt x="21" y="2210"/>
                      </a:lnTo>
                      <a:lnTo>
                        <a:pt x="16" y="2215"/>
                      </a:lnTo>
                      <a:lnTo>
                        <a:pt x="11" y="2219"/>
                      </a:lnTo>
                      <a:lnTo>
                        <a:pt x="6" y="2223"/>
                      </a:lnTo>
                      <a:lnTo>
                        <a:pt x="0" y="2227"/>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29" name="Freeform 137"/>
                <p:cNvSpPr>
                  <a:spLocks/>
                </p:cNvSpPr>
                <p:nvPr/>
              </p:nvSpPr>
              <p:spPr bwMode="auto">
                <a:xfrm>
                  <a:off x="5184" y="838"/>
                  <a:ext cx="2" cy="104"/>
                </a:xfrm>
                <a:custGeom>
                  <a:avLst/>
                  <a:gdLst>
                    <a:gd name="T0" fmla="*/ 0 w 42"/>
                    <a:gd name="T1" fmla="*/ 0 h 2193"/>
                    <a:gd name="T2" fmla="*/ 0 w 42"/>
                    <a:gd name="T3" fmla="*/ 0 h 2193"/>
                    <a:gd name="T4" fmla="*/ 0 w 42"/>
                    <a:gd name="T5" fmla="*/ 0 h 2193"/>
                    <a:gd name="T6" fmla="*/ 0 w 42"/>
                    <a:gd name="T7" fmla="*/ 0 h 2193"/>
                    <a:gd name="T8" fmla="*/ 0 w 42"/>
                    <a:gd name="T9" fmla="*/ 0 h 2193"/>
                    <a:gd name="T10" fmla="*/ 0 w 42"/>
                    <a:gd name="T11" fmla="*/ 0 h 2193"/>
                    <a:gd name="T12" fmla="*/ 0 w 42"/>
                    <a:gd name="T13" fmla="*/ 0 h 2193"/>
                    <a:gd name="T14" fmla="*/ 0 w 42"/>
                    <a:gd name="T15" fmla="*/ 0 h 2193"/>
                    <a:gd name="T16" fmla="*/ 0 w 42"/>
                    <a:gd name="T17" fmla="*/ 0 h 2193"/>
                    <a:gd name="T18" fmla="*/ 0 w 42"/>
                    <a:gd name="T19" fmla="*/ 0 h 2193"/>
                    <a:gd name="T20" fmla="*/ 0 w 42"/>
                    <a:gd name="T21" fmla="*/ 0 h 2193"/>
                    <a:gd name="T22" fmla="*/ 0 w 42"/>
                    <a:gd name="T23" fmla="*/ 0 h 2193"/>
                    <a:gd name="T24" fmla="*/ 0 w 42"/>
                    <a:gd name="T25" fmla="*/ 0 h 2193"/>
                    <a:gd name="T26" fmla="*/ 0 w 42"/>
                    <a:gd name="T27" fmla="*/ 0 h 2193"/>
                    <a:gd name="T28" fmla="*/ 0 w 42"/>
                    <a:gd name="T29" fmla="*/ 0 h 2193"/>
                    <a:gd name="T30" fmla="*/ 0 w 42"/>
                    <a:gd name="T31" fmla="*/ 0 h 2193"/>
                    <a:gd name="T32" fmla="*/ 0 w 42"/>
                    <a:gd name="T33" fmla="*/ 0 h 2193"/>
                    <a:gd name="T34" fmla="*/ 0 w 42"/>
                    <a:gd name="T35" fmla="*/ 0 h 2193"/>
                    <a:gd name="T36" fmla="*/ 0 w 42"/>
                    <a:gd name="T37" fmla="*/ 0 h 21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193"/>
                    <a:gd name="T59" fmla="*/ 42 w 42"/>
                    <a:gd name="T60" fmla="*/ 2193 h 21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193">
                      <a:moveTo>
                        <a:pt x="0" y="2193"/>
                      </a:moveTo>
                      <a:lnTo>
                        <a:pt x="0" y="0"/>
                      </a:lnTo>
                      <a:lnTo>
                        <a:pt x="5" y="5"/>
                      </a:lnTo>
                      <a:lnTo>
                        <a:pt x="11" y="9"/>
                      </a:lnTo>
                      <a:lnTo>
                        <a:pt x="17" y="14"/>
                      </a:lnTo>
                      <a:lnTo>
                        <a:pt x="22" y="19"/>
                      </a:lnTo>
                      <a:lnTo>
                        <a:pt x="27" y="24"/>
                      </a:lnTo>
                      <a:lnTo>
                        <a:pt x="32" y="30"/>
                      </a:lnTo>
                      <a:lnTo>
                        <a:pt x="37" y="36"/>
                      </a:lnTo>
                      <a:lnTo>
                        <a:pt x="42" y="41"/>
                      </a:lnTo>
                      <a:lnTo>
                        <a:pt x="42" y="2151"/>
                      </a:lnTo>
                      <a:lnTo>
                        <a:pt x="37" y="2158"/>
                      </a:lnTo>
                      <a:lnTo>
                        <a:pt x="32" y="2163"/>
                      </a:lnTo>
                      <a:lnTo>
                        <a:pt x="27" y="2168"/>
                      </a:lnTo>
                      <a:lnTo>
                        <a:pt x="22" y="2173"/>
                      </a:lnTo>
                      <a:lnTo>
                        <a:pt x="17" y="2178"/>
                      </a:lnTo>
                      <a:lnTo>
                        <a:pt x="11" y="2183"/>
                      </a:lnTo>
                      <a:lnTo>
                        <a:pt x="5" y="2189"/>
                      </a:lnTo>
                      <a:lnTo>
                        <a:pt x="0" y="219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30" name="Freeform 138"/>
                <p:cNvSpPr>
                  <a:spLocks/>
                </p:cNvSpPr>
                <p:nvPr/>
              </p:nvSpPr>
              <p:spPr bwMode="auto">
                <a:xfrm>
                  <a:off x="5186" y="839"/>
                  <a:ext cx="1" cy="102"/>
                </a:xfrm>
                <a:custGeom>
                  <a:avLst/>
                  <a:gdLst>
                    <a:gd name="T0" fmla="*/ 0 w 41"/>
                    <a:gd name="T1" fmla="*/ 0 h 2155"/>
                    <a:gd name="T2" fmla="*/ 0 w 41"/>
                    <a:gd name="T3" fmla="*/ 0 h 2155"/>
                    <a:gd name="T4" fmla="*/ 0 w 41"/>
                    <a:gd name="T5" fmla="*/ 0 h 2155"/>
                    <a:gd name="T6" fmla="*/ 0 w 41"/>
                    <a:gd name="T7" fmla="*/ 0 h 2155"/>
                    <a:gd name="T8" fmla="*/ 0 w 41"/>
                    <a:gd name="T9" fmla="*/ 0 h 2155"/>
                    <a:gd name="T10" fmla="*/ 0 w 41"/>
                    <a:gd name="T11" fmla="*/ 0 h 2155"/>
                    <a:gd name="T12" fmla="*/ 0 w 41"/>
                    <a:gd name="T13" fmla="*/ 0 h 2155"/>
                    <a:gd name="T14" fmla="*/ 0 w 41"/>
                    <a:gd name="T15" fmla="*/ 0 h 2155"/>
                    <a:gd name="T16" fmla="*/ 0 w 41"/>
                    <a:gd name="T17" fmla="*/ 0 h 2155"/>
                    <a:gd name="T18" fmla="*/ 0 w 41"/>
                    <a:gd name="T19" fmla="*/ 0 h 2155"/>
                    <a:gd name="T20" fmla="*/ 0 w 41"/>
                    <a:gd name="T21" fmla="*/ 0 h 2155"/>
                    <a:gd name="T22" fmla="*/ 0 w 41"/>
                    <a:gd name="T23" fmla="*/ 0 h 2155"/>
                    <a:gd name="T24" fmla="*/ 0 w 41"/>
                    <a:gd name="T25" fmla="*/ 0 h 2155"/>
                    <a:gd name="T26" fmla="*/ 0 w 41"/>
                    <a:gd name="T27" fmla="*/ 0 h 2155"/>
                    <a:gd name="T28" fmla="*/ 0 w 41"/>
                    <a:gd name="T29" fmla="*/ 0 h 2155"/>
                    <a:gd name="T30" fmla="*/ 0 w 41"/>
                    <a:gd name="T31" fmla="*/ 0 h 2155"/>
                    <a:gd name="T32" fmla="*/ 0 w 41"/>
                    <a:gd name="T33" fmla="*/ 0 h 2155"/>
                    <a:gd name="T34" fmla="*/ 0 w 41"/>
                    <a:gd name="T35" fmla="*/ 0 h 2155"/>
                    <a:gd name="T36" fmla="*/ 0 w 41"/>
                    <a:gd name="T37" fmla="*/ 0 h 2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2155"/>
                    <a:gd name="T59" fmla="*/ 41 w 41"/>
                    <a:gd name="T60" fmla="*/ 2155 h 2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2155">
                      <a:moveTo>
                        <a:pt x="0" y="2155"/>
                      </a:moveTo>
                      <a:lnTo>
                        <a:pt x="0" y="0"/>
                      </a:lnTo>
                      <a:lnTo>
                        <a:pt x="5" y="5"/>
                      </a:lnTo>
                      <a:lnTo>
                        <a:pt x="10" y="11"/>
                      </a:lnTo>
                      <a:lnTo>
                        <a:pt x="15" y="17"/>
                      </a:lnTo>
                      <a:lnTo>
                        <a:pt x="20" y="23"/>
                      </a:lnTo>
                      <a:lnTo>
                        <a:pt x="25" y="28"/>
                      </a:lnTo>
                      <a:lnTo>
                        <a:pt x="31" y="34"/>
                      </a:lnTo>
                      <a:lnTo>
                        <a:pt x="36" y="40"/>
                      </a:lnTo>
                      <a:lnTo>
                        <a:pt x="41" y="47"/>
                      </a:lnTo>
                      <a:lnTo>
                        <a:pt x="41" y="2109"/>
                      </a:lnTo>
                      <a:lnTo>
                        <a:pt x="36" y="2115"/>
                      </a:lnTo>
                      <a:lnTo>
                        <a:pt x="31" y="2121"/>
                      </a:lnTo>
                      <a:lnTo>
                        <a:pt x="25" y="2126"/>
                      </a:lnTo>
                      <a:lnTo>
                        <a:pt x="20" y="2132"/>
                      </a:lnTo>
                      <a:lnTo>
                        <a:pt x="15" y="2139"/>
                      </a:lnTo>
                      <a:lnTo>
                        <a:pt x="10" y="2144"/>
                      </a:lnTo>
                      <a:lnTo>
                        <a:pt x="5" y="2149"/>
                      </a:lnTo>
                      <a:lnTo>
                        <a:pt x="0" y="2155"/>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31" name="Freeform 139"/>
                <p:cNvSpPr>
                  <a:spLocks/>
                </p:cNvSpPr>
                <p:nvPr/>
              </p:nvSpPr>
              <p:spPr bwMode="auto">
                <a:xfrm>
                  <a:off x="5186" y="840"/>
                  <a:ext cx="2" cy="100"/>
                </a:xfrm>
                <a:custGeom>
                  <a:avLst/>
                  <a:gdLst>
                    <a:gd name="T0" fmla="*/ 0 w 42"/>
                    <a:gd name="T1" fmla="*/ 0 h 2110"/>
                    <a:gd name="T2" fmla="*/ 0 w 42"/>
                    <a:gd name="T3" fmla="*/ 0 h 2110"/>
                    <a:gd name="T4" fmla="*/ 0 w 42"/>
                    <a:gd name="T5" fmla="*/ 0 h 2110"/>
                    <a:gd name="T6" fmla="*/ 0 w 42"/>
                    <a:gd name="T7" fmla="*/ 0 h 2110"/>
                    <a:gd name="T8" fmla="*/ 0 w 42"/>
                    <a:gd name="T9" fmla="*/ 0 h 2110"/>
                    <a:gd name="T10" fmla="*/ 0 w 42"/>
                    <a:gd name="T11" fmla="*/ 0 h 2110"/>
                    <a:gd name="T12" fmla="*/ 0 w 42"/>
                    <a:gd name="T13" fmla="*/ 0 h 2110"/>
                    <a:gd name="T14" fmla="*/ 0 w 42"/>
                    <a:gd name="T15" fmla="*/ 0 h 2110"/>
                    <a:gd name="T16" fmla="*/ 0 w 42"/>
                    <a:gd name="T17" fmla="*/ 0 h 2110"/>
                    <a:gd name="T18" fmla="*/ 0 w 42"/>
                    <a:gd name="T19" fmla="*/ 0 h 2110"/>
                    <a:gd name="T20" fmla="*/ 0 w 42"/>
                    <a:gd name="T21" fmla="*/ 0 h 2110"/>
                    <a:gd name="T22" fmla="*/ 0 w 42"/>
                    <a:gd name="T23" fmla="*/ 0 h 2110"/>
                    <a:gd name="T24" fmla="*/ 0 w 42"/>
                    <a:gd name="T25" fmla="*/ 0 h 2110"/>
                    <a:gd name="T26" fmla="*/ 0 w 42"/>
                    <a:gd name="T27" fmla="*/ 0 h 2110"/>
                    <a:gd name="T28" fmla="*/ 0 w 42"/>
                    <a:gd name="T29" fmla="*/ 0 h 2110"/>
                    <a:gd name="T30" fmla="*/ 0 w 42"/>
                    <a:gd name="T31" fmla="*/ 0 h 2110"/>
                    <a:gd name="T32" fmla="*/ 0 w 42"/>
                    <a:gd name="T33" fmla="*/ 0 h 2110"/>
                    <a:gd name="T34" fmla="*/ 0 w 42"/>
                    <a:gd name="T35" fmla="*/ 0 h 2110"/>
                    <a:gd name="T36" fmla="*/ 0 w 42"/>
                    <a:gd name="T37" fmla="*/ 0 h 2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110"/>
                    <a:gd name="T59" fmla="*/ 42 w 42"/>
                    <a:gd name="T60" fmla="*/ 2110 h 2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110">
                      <a:moveTo>
                        <a:pt x="0" y="2110"/>
                      </a:moveTo>
                      <a:lnTo>
                        <a:pt x="0" y="0"/>
                      </a:lnTo>
                      <a:lnTo>
                        <a:pt x="5" y="6"/>
                      </a:lnTo>
                      <a:lnTo>
                        <a:pt x="11" y="12"/>
                      </a:lnTo>
                      <a:lnTo>
                        <a:pt x="16" y="18"/>
                      </a:lnTo>
                      <a:lnTo>
                        <a:pt x="22" y="25"/>
                      </a:lnTo>
                      <a:lnTo>
                        <a:pt x="27" y="32"/>
                      </a:lnTo>
                      <a:lnTo>
                        <a:pt x="32" y="38"/>
                      </a:lnTo>
                      <a:lnTo>
                        <a:pt x="37" y="45"/>
                      </a:lnTo>
                      <a:lnTo>
                        <a:pt x="42" y="51"/>
                      </a:lnTo>
                      <a:lnTo>
                        <a:pt x="42" y="2059"/>
                      </a:lnTo>
                      <a:lnTo>
                        <a:pt x="37" y="2066"/>
                      </a:lnTo>
                      <a:lnTo>
                        <a:pt x="32" y="2073"/>
                      </a:lnTo>
                      <a:lnTo>
                        <a:pt x="27" y="2080"/>
                      </a:lnTo>
                      <a:lnTo>
                        <a:pt x="22" y="2086"/>
                      </a:lnTo>
                      <a:lnTo>
                        <a:pt x="16" y="2093"/>
                      </a:lnTo>
                      <a:lnTo>
                        <a:pt x="11" y="2099"/>
                      </a:lnTo>
                      <a:lnTo>
                        <a:pt x="5" y="2105"/>
                      </a:lnTo>
                      <a:lnTo>
                        <a:pt x="0" y="211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32" name="Freeform 140"/>
                <p:cNvSpPr>
                  <a:spLocks/>
                </p:cNvSpPr>
                <p:nvPr/>
              </p:nvSpPr>
              <p:spPr bwMode="auto">
                <a:xfrm>
                  <a:off x="5187" y="841"/>
                  <a:ext cx="2" cy="98"/>
                </a:xfrm>
                <a:custGeom>
                  <a:avLst/>
                  <a:gdLst>
                    <a:gd name="T0" fmla="*/ 0 w 42"/>
                    <a:gd name="T1" fmla="*/ 0 h 2062"/>
                    <a:gd name="T2" fmla="*/ 0 w 42"/>
                    <a:gd name="T3" fmla="*/ 0 h 2062"/>
                    <a:gd name="T4" fmla="*/ 0 w 42"/>
                    <a:gd name="T5" fmla="*/ 0 h 2062"/>
                    <a:gd name="T6" fmla="*/ 0 w 42"/>
                    <a:gd name="T7" fmla="*/ 0 h 2062"/>
                    <a:gd name="T8" fmla="*/ 0 w 42"/>
                    <a:gd name="T9" fmla="*/ 0 h 2062"/>
                    <a:gd name="T10" fmla="*/ 0 w 42"/>
                    <a:gd name="T11" fmla="*/ 0 h 2062"/>
                    <a:gd name="T12" fmla="*/ 0 w 42"/>
                    <a:gd name="T13" fmla="*/ 0 h 2062"/>
                    <a:gd name="T14" fmla="*/ 0 w 42"/>
                    <a:gd name="T15" fmla="*/ 0 h 2062"/>
                    <a:gd name="T16" fmla="*/ 0 w 42"/>
                    <a:gd name="T17" fmla="*/ 0 h 2062"/>
                    <a:gd name="T18" fmla="*/ 0 w 42"/>
                    <a:gd name="T19" fmla="*/ 0 h 2062"/>
                    <a:gd name="T20" fmla="*/ 0 w 42"/>
                    <a:gd name="T21" fmla="*/ 0 h 2062"/>
                    <a:gd name="T22" fmla="*/ 0 w 42"/>
                    <a:gd name="T23" fmla="*/ 0 h 2062"/>
                    <a:gd name="T24" fmla="*/ 0 w 42"/>
                    <a:gd name="T25" fmla="*/ 0 h 2062"/>
                    <a:gd name="T26" fmla="*/ 0 w 42"/>
                    <a:gd name="T27" fmla="*/ 0 h 2062"/>
                    <a:gd name="T28" fmla="*/ 0 w 42"/>
                    <a:gd name="T29" fmla="*/ 0 h 2062"/>
                    <a:gd name="T30" fmla="*/ 0 w 42"/>
                    <a:gd name="T31" fmla="*/ 0 h 2062"/>
                    <a:gd name="T32" fmla="*/ 0 w 42"/>
                    <a:gd name="T33" fmla="*/ 0 h 2062"/>
                    <a:gd name="T34" fmla="*/ 0 w 42"/>
                    <a:gd name="T35" fmla="*/ 0 h 2062"/>
                    <a:gd name="T36" fmla="*/ 0 w 42"/>
                    <a:gd name="T37" fmla="*/ 0 h 20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062"/>
                    <a:gd name="T59" fmla="*/ 42 w 42"/>
                    <a:gd name="T60" fmla="*/ 2062 h 20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062">
                      <a:moveTo>
                        <a:pt x="0" y="2062"/>
                      </a:moveTo>
                      <a:lnTo>
                        <a:pt x="0" y="0"/>
                      </a:lnTo>
                      <a:lnTo>
                        <a:pt x="5" y="7"/>
                      </a:lnTo>
                      <a:lnTo>
                        <a:pt x="11" y="13"/>
                      </a:lnTo>
                      <a:lnTo>
                        <a:pt x="16" y="20"/>
                      </a:lnTo>
                      <a:lnTo>
                        <a:pt x="21" y="27"/>
                      </a:lnTo>
                      <a:lnTo>
                        <a:pt x="27" y="35"/>
                      </a:lnTo>
                      <a:lnTo>
                        <a:pt x="32" y="42"/>
                      </a:lnTo>
                      <a:lnTo>
                        <a:pt x="37" y="49"/>
                      </a:lnTo>
                      <a:lnTo>
                        <a:pt x="42" y="57"/>
                      </a:lnTo>
                      <a:lnTo>
                        <a:pt x="42" y="2004"/>
                      </a:lnTo>
                      <a:lnTo>
                        <a:pt x="37" y="2011"/>
                      </a:lnTo>
                      <a:lnTo>
                        <a:pt x="32" y="2019"/>
                      </a:lnTo>
                      <a:lnTo>
                        <a:pt x="27" y="2027"/>
                      </a:lnTo>
                      <a:lnTo>
                        <a:pt x="21" y="2034"/>
                      </a:lnTo>
                      <a:lnTo>
                        <a:pt x="16" y="2041"/>
                      </a:lnTo>
                      <a:lnTo>
                        <a:pt x="11" y="2048"/>
                      </a:lnTo>
                      <a:lnTo>
                        <a:pt x="5" y="2055"/>
                      </a:lnTo>
                      <a:lnTo>
                        <a:pt x="0" y="2062"/>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33" name="Freeform 141"/>
                <p:cNvSpPr>
                  <a:spLocks/>
                </p:cNvSpPr>
                <p:nvPr/>
              </p:nvSpPr>
              <p:spPr bwMode="auto">
                <a:xfrm>
                  <a:off x="5188" y="842"/>
                  <a:ext cx="2" cy="96"/>
                </a:xfrm>
                <a:custGeom>
                  <a:avLst/>
                  <a:gdLst>
                    <a:gd name="T0" fmla="*/ 0 w 42"/>
                    <a:gd name="T1" fmla="*/ 0 h 2008"/>
                    <a:gd name="T2" fmla="*/ 0 w 42"/>
                    <a:gd name="T3" fmla="*/ 0 h 2008"/>
                    <a:gd name="T4" fmla="*/ 0 w 42"/>
                    <a:gd name="T5" fmla="*/ 0 h 2008"/>
                    <a:gd name="T6" fmla="*/ 0 w 42"/>
                    <a:gd name="T7" fmla="*/ 0 h 2008"/>
                    <a:gd name="T8" fmla="*/ 0 w 42"/>
                    <a:gd name="T9" fmla="*/ 0 h 2008"/>
                    <a:gd name="T10" fmla="*/ 0 w 42"/>
                    <a:gd name="T11" fmla="*/ 0 h 2008"/>
                    <a:gd name="T12" fmla="*/ 0 w 42"/>
                    <a:gd name="T13" fmla="*/ 0 h 2008"/>
                    <a:gd name="T14" fmla="*/ 0 w 42"/>
                    <a:gd name="T15" fmla="*/ 0 h 2008"/>
                    <a:gd name="T16" fmla="*/ 0 w 42"/>
                    <a:gd name="T17" fmla="*/ 0 h 2008"/>
                    <a:gd name="T18" fmla="*/ 0 w 42"/>
                    <a:gd name="T19" fmla="*/ 0 h 2008"/>
                    <a:gd name="T20" fmla="*/ 0 w 42"/>
                    <a:gd name="T21" fmla="*/ 0 h 2008"/>
                    <a:gd name="T22" fmla="*/ 0 w 42"/>
                    <a:gd name="T23" fmla="*/ 0 h 2008"/>
                    <a:gd name="T24" fmla="*/ 0 w 42"/>
                    <a:gd name="T25" fmla="*/ 0 h 2008"/>
                    <a:gd name="T26" fmla="*/ 0 w 42"/>
                    <a:gd name="T27" fmla="*/ 0 h 2008"/>
                    <a:gd name="T28" fmla="*/ 0 w 42"/>
                    <a:gd name="T29" fmla="*/ 0 h 2008"/>
                    <a:gd name="T30" fmla="*/ 0 w 42"/>
                    <a:gd name="T31" fmla="*/ 0 h 2008"/>
                    <a:gd name="T32" fmla="*/ 0 w 42"/>
                    <a:gd name="T33" fmla="*/ 0 h 2008"/>
                    <a:gd name="T34" fmla="*/ 0 w 42"/>
                    <a:gd name="T35" fmla="*/ 0 h 2008"/>
                    <a:gd name="T36" fmla="*/ 0 w 42"/>
                    <a:gd name="T37" fmla="*/ 0 h 20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2008"/>
                    <a:gd name="T59" fmla="*/ 42 w 42"/>
                    <a:gd name="T60" fmla="*/ 2008 h 20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2008">
                      <a:moveTo>
                        <a:pt x="0" y="2008"/>
                      </a:moveTo>
                      <a:lnTo>
                        <a:pt x="0" y="0"/>
                      </a:lnTo>
                      <a:lnTo>
                        <a:pt x="6" y="9"/>
                      </a:lnTo>
                      <a:lnTo>
                        <a:pt x="11" y="16"/>
                      </a:lnTo>
                      <a:lnTo>
                        <a:pt x="16" y="24"/>
                      </a:lnTo>
                      <a:lnTo>
                        <a:pt x="21" y="31"/>
                      </a:lnTo>
                      <a:lnTo>
                        <a:pt x="26" y="40"/>
                      </a:lnTo>
                      <a:lnTo>
                        <a:pt x="31" y="48"/>
                      </a:lnTo>
                      <a:lnTo>
                        <a:pt x="37" y="56"/>
                      </a:lnTo>
                      <a:lnTo>
                        <a:pt x="42" y="65"/>
                      </a:lnTo>
                      <a:lnTo>
                        <a:pt x="42" y="1944"/>
                      </a:lnTo>
                      <a:lnTo>
                        <a:pt x="37" y="1952"/>
                      </a:lnTo>
                      <a:lnTo>
                        <a:pt x="31" y="1961"/>
                      </a:lnTo>
                      <a:lnTo>
                        <a:pt x="26" y="1969"/>
                      </a:lnTo>
                      <a:lnTo>
                        <a:pt x="21" y="1977"/>
                      </a:lnTo>
                      <a:lnTo>
                        <a:pt x="16" y="1985"/>
                      </a:lnTo>
                      <a:lnTo>
                        <a:pt x="11" y="1993"/>
                      </a:lnTo>
                      <a:lnTo>
                        <a:pt x="6" y="2001"/>
                      </a:lnTo>
                      <a:lnTo>
                        <a:pt x="0" y="2008"/>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34" name="Freeform 142"/>
                <p:cNvSpPr>
                  <a:spLocks/>
                </p:cNvSpPr>
                <p:nvPr/>
              </p:nvSpPr>
              <p:spPr bwMode="auto">
                <a:xfrm>
                  <a:off x="5189" y="844"/>
                  <a:ext cx="2" cy="93"/>
                </a:xfrm>
                <a:custGeom>
                  <a:avLst/>
                  <a:gdLst>
                    <a:gd name="T0" fmla="*/ 0 w 42"/>
                    <a:gd name="T1" fmla="*/ 0 h 1947"/>
                    <a:gd name="T2" fmla="*/ 0 w 42"/>
                    <a:gd name="T3" fmla="*/ 0 h 1947"/>
                    <a:gd name="T4" fmla="*/ 0 w 42"/>
                    <a:gd name="T5" fmla="*/ 0 h 1947"/>
                    <a:gd name="T6" fmla="*/ 0 w 42"/>
                    <a:gd name="T7" fmla="*/ 0 h 1947"/>
                    <a:gd name="T8" fmla="*/ 0 w 42"/>
                    <a:gd name="T9" fmla="*/ 0 h 1947"/>
                    <a:gd name="T10" fmla="*/ 0 w 42"/>
                    <a:gd name="T11" fmla="*/ 0 h 1947"/>
                    <a:gd name="T12" fmla="*/ 0 w 42"/>
                    <a:gd name="T13" fmla="*/ 0 h 1947"/>
                    <a:gd name="T14" fmla="*/ 0 w 42"/>
                    <a:gd name="T15" fmla="*/ 0 h 1947"/>
                    <a:gd name="T16" fmla="*/ 0 w 42"/>
                    <a:gd name="T17" fmla="*/ 0 h 1947"/>
                    <a:gd name="T18" fmla="*/ 0 w 42"/>
                    <a:gd name="T19" fmla="*/ 0 h 1947"/>
                    <a:gd name="T20" fmla="*/ 0 w 42"/>
                    <a:gd name="T21" fmla="*/ 0 h 1947"/>
                    <a:gd name="T22" fmla="*/ 0 w 42"/>
                    <a:gd name="T23" fmla="*/ 0 h 1947"/>
                    <a:gd name="T24" fmla="*/ 0 w 42"/>
                    <a:gd name="T25" fmla="*/ 0 h 1947"/>
                    <a:gd name="T26" fmla="*/ 0 w 42"/>
                    <a:gd name="T27" fmla="*/ 0 h 1947"/>
                    <a:gd name="T28" fmla="*/ 0 w 42"/>
                    <a:gd name="T29" fmla="*/ 0 h 1947"/>
                    <a:gd name="T30" fmla="*/ 0 w 42"/>
                    <a:gd name="T31" fmla="*/ 0 h 1947"/>
                    <a:gd name="T32" fmla="*/ 0 w 42"/>
                    <a:gd name="T33" fmla="*/ 0 h 1947"/>
                    <a:gd name="T34" fmla="*/ 0 w 42"/>
                    <a:gd name="T35" fmla="*/ 0 h 1947"/>
                    <a:gd name="T36" fmla="*/ 0 w 42"/>
                    <a:gd name="T37" fmla="*/ 0 h 19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947"/>
                    <a:gd name="T59" fmla="*/ 42 w 42"/>
                    <a:gd name="T60" fmla="*/ 1947 h 19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947">
                      <a:moveTo>
                        <a:pt x="0" y="1947"/>
                      </a:moveTo>
                      <a:lnTo>
                        <a:pt x="0" y="0"/>
                      </a:lnTo>
                      <a:lnTo>
                        <a:pt x="5" y="9"/>
                      </a:lnTo>
                      <a:lnTo>
                        <a:pt x="10" y="17"/>
                      </a:lnTo>
                      <a:lnTo>
                        <a:pt x="17" y="26"/>
                      </a:lnTo>
                      <a:lnTo>
                        <a:pt x="22" y="34"/>
                      </a:lnTo>
                      <a:lnTo>
                        <a:pt x="27" y="44"/>
                      </a:lnTo>
                      <a:lnTo>
                        <a:pt x="32" y="53"/>
                      </a:lnTo>
                      <a:lnTo>
                        <a:pt x="37" y="62"/>
                      </a:lnTo>
                      <a:lnTo>
                        <a:pt x="42" y="72"/>
                      </a:lnTo>
                      <a:lnTo>
                        <a:pt x="42" y="1876"/>
                      </a:lnTo>
                      <a:lnTo>
                        <a:pt x="37" y="1885"/>
                      </a:lnTo>
                      <a:lnTo>
                        <a:pt x="32" y="1894"/>
                      </a:lnTo>
                      <a:lnTo>
                        <a:pt x="27" y="1904"/>
                      </a:lnTo>
                      <a:lnTo>
                        <a:pt x="22" y="1912"/>
                      </a:lnTo>
                      <a:lnTo>
                        <a:pt x="17" y="1921"/>
                      </a:lnTo>
                      <a:lnTo>
                        <a:pt x="10" y="1929"/>
                      </a:lnTo>
                      <a:lnTo>
                        <a:pt x="5" y="1939"/>
                      </a:lnTo>
                      <a:lnTo>
                        <a:pt x="0" y="1947"/>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35" name="Freeform 143"/>
                <p:cNvSpPr>
                  <a:spLocks/>
                </p:cNvSpPr>
                <p:nvPr/>
              </p:nvSpPr>
              <p:spPr bwMode="auto">
                <a:xfrm>
                  <a:off x="5190" y="845"/>
                  <a:ext cx="2" cy="90"/>
                </a:xfrm>
                <a:custGeom>
                  <a:avLst/>
                  <a:gdLst>
                    <a:gd name="T0" fmla="*/ 0 w 42"/>
                    <a:gd name="T1" fmla="*/ 0 h 1879"/>
                    <a:gd name="T2" fmla="*/ 0 w 42"/>
                    <a:gd name="T3" fmla="*/ 0 h 1879"/>
                    <a:gd name="T4" fmla="*/ 0 w 42"/>
                    <a:gd name="T5" fmla="*/ 0 h 1879"/>
                    <a:gd name="T6" fmla="*/ 0 w 42"/>
                    <a:gd name="T7" fmla="*/ 0 h 1879"/>
                    <a:gd name="T8" fmla="*/ 0 w 42"/>
                    <a:gd name="T9" fmla="*/ 0 h 1879"/>
                    <a:gd name="T10" fmla="*/ 0 w 42"/>
                    <a:gd name="T11" fmla="*/ 0 h 1879"/>
                    <a:gd name="T12" fmla="*/ 0 w 42"/>
                    <a:gd name="T13" fmla="*/ 0 h 1879"/>
                    <a:gd name="T14" fmla="*/ 0 w 42"/>
                    <a:gd name="T15" fmla="*/ 0 h 1879"/>
                    <a:gd name="T16" fmla="*/ 0 w 42"/>
                    <a:gd name="T17" fmla="*/ 0 h 1879"/>
                    <a:gd name="T18" fmla="*/ 0 w 42"/>
                    <a:gd name="T19" fmla="*/ 0 h 1879"/>
                    <a:gd name="T20" fmla="*/ 0 w 42"/>
                    <a:gd name="T21" fmla="*/ 0 h 1879"/>
                    <a:gd name="T22" fmla="*/ 0 w 42"/>
                    <a:gd name="T23" fmla="*/ 0 h 1879"/>
                    <a:gd name="T24" fmla="*/ 0 w 42"/>
                    <a:gd name="T25" fmla="*/ 0 h 1879"/>
                    <a:gd name="T26" fmla="*/ 0 w 42"/>
                    <a:gd name="T27" fmla="*/ 0 h 1879"/>
                    <a:gd name="T28" fmla="*/ 0 w 42"/>
                    <a:gd name="T29" fmla="*/ 0 h 1879"/>
                    <a:gd name="T30" fmla="*/ 0 w 42"/>
                    <a:gd name="T31" fmla="*/ 0 h 1879"/>
                    <a:gd name="T32" fmla="*/ 0 w 42"/>
                    <a:gd name="T33" fmla="*/ 0 h 1879"/>
                    <a:gd name="T34" fmla="*/ 0 w 42"/>
                    <a:gd name="T35" fmla="*/ 0 h 1879"/>
                    <a:gd name="T36" fmla="*/ 0 w 42"/>
                    <a:gd name="T37" fmla="*/ 0 h 18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879"/>
                    <a:gd name="T59" fmla="*/ 42 w 42"/>
                    <a:gd name="T60" fmla="*/ 1879 h 18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879">
                      <a:moveTo>
                        <a:pt x="0" y="1879"/>
                      </a:moveTo>
                      <a:lnTo>
                        <a:pt x="0" y="0"/>
                      </a:lnTo>
                      <a:lnTo>
                        <a:pt x="6" y="10"/>
                      </a:lnTo>
                      <a:lnTo>
                        <a:pt x="11" y="19"/>
                      </a:lnTo>
                      <a:lnTo>
                        <a:pt x="16" y="28"/>
                      </a:lnTo>
                      <a:lnTo>
                        <a:pt x="21" y="39"/>
                      </a:lnTo>
                      <a:lnTo>
                        <a:pt x="26" y="48"/>
                      </a:lnTo>
                      <a:lnTo>
                        <a:pt x="32" y="58"/>
                      </a:lnTo>
                      <a:lnTo>
                        <a:pt x="37" y="68"/>
                      </a:lnTo>
                      <a:lnTo>
                        <a:pt x="42" y="79"/>
                      </a:lnTo>
                      <a:lnTo>
                        <a:pt x="42" y="1801"/>
                      </a:lnTo>
                      <a:lnTo>
                        <a:pt x="37" y="1811"/>
                      </a:lnTo>
                      <a:lnTo>
                        <a:pt x="32" y="1821"/>
                      </a:lnTo>
                      <a:lnTo>
                        <a:pt x="26" y="1832"/>
                      </a:lnTo>
                      <a:lnTo>
                        <a:pt x="21" y="1841"/>
                      </a:lnTo>
                      <a:lnTo>
                        <a:pt x="16" y="1851"/>
                      </a:lnTo>
                      <a:lnTo>
                        <a:pt x="11" y="1860"/>
                      </a:lnTo>
                      <a:lnTo>
                        <a:pt x="6" y="1870"/>
                      </a:lnTo>
                      <a:lnTo>
                        <a:pt x="0" y="1879"/>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36" name="Freeform 144"/>
                <p:cNvSpPr>
                  <a:spLocks/>
                </p:cNvSpPr>
                <p:nvPr/>
              </p:nvSpPr>
              <p:spPr bwMode="auto">
                <a:xfrm>
                  <a:off x="5191" y="847"/>
                  <a:ext cx="2" cy="86"/>
                </a:xfrm>
                <a:custGeom>
                  <a:avLst/>
                  <a:gdLst>
                    <a:gd name="T0" fmla="*/ 0 w 42"/>
                    <a:gd name="T1" fmla="*/ 0 h 1804"/>
                    <a:gd name="T2" fmla="*/ 0 w 42"/>
                    <a:gd name="T3" fmla="*/ 0 h 1804"/>
                    <a:gd name="T4" fmla="*/ 0 w 42"/>
                    <a:gd name="T5" fmla="*/ 0 h 1804"/>
                    <a:gd name="T6" fmla="*/ 0 w 42"/>
                    <a:gd name="T7" fmla="*/ 0 h 1804"/>
                    <a:gd name="T8" fmla="*/ 0 w 42"/>
                    <a:gd name="T9" fmla="*/ 0 h 1804"/>
                    <a:gd name="T10" fmla="*/ 0 w 42"/>
                    <a:gd name="T11" fmla="*/ 0 h 1804"/>
                    <a:gd name="T12" fmla="*/ 0 w 42"/>
                    <a:gd name="T13" fmla="*/ 0 h 1804"/>
                    <a:gd name="T14" fmla="*/ 0 w 42"/>
                    <a:gd name="T15" fmla="*/ 0 h 1804"/>
                    <a:gd name="T16" fmla="*/ 0 w 42"/>
                    <a:gd name="T17" fmla="*/ 0 h 1804"/>
                    <a:gd name="T18" fmla="*/ 0 w 42"/>
                    <a:gd name="T19" fmla="*/ 0 h 1804"/>
                    <a:gd name="T20" fmla="*/ 0 w 42"/>
                    <a:gd name="T21" fmla="*/ 0 h 1804"/>
                    <a:gd name="T22" fmla="*/ 0 w 42"/>
                    <a:gd name="T23" fmla="*/ 0 h 1804"/>
                    <a:gd name="T24" fmla="*/ 0 w 42"/>
                    <a:gd name="T25" fmla="*/ 0 h 1804"/>
                    <a:gd name="T26" fmla="*/ 0 w 42"/>
                    <a:gd name="T27" fmla="*/ 0 h 1804"/>
                    <a:gd name="T28" fmla="*/ 0 w 42"/>
                    <a:gd name="T29" fmla="*/ 0 h 1804"/>
                    <a:gd name="T30" fmla="*/ 0 w 42"/>
                    <a:gd name="T31" fmla="*/ 0 h 1804"/>
                    <a:gd name="T32" fmla="*/ 0 w 42"/>
                    <a:gd name="T33" fmla="*/ 0 h 1804"/>
                    <a:gd name="T34" fmla="*/ 0 w 42"/>
                    <a:gd name="T35" fmla="*/ 0 h 1804"/>
                    <a:gd name="T36" fmla="*/ 0 w 42"/>
                    <a:gd name="T37" fmla="*/ 0 h 18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804"/>
                    <a:gd name="T59" fmla="*/ 42 w 42"/>
                    <a:gd name="T60" fmla="*/ 1804 h 18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804">
                      <a:moveTo>
                        <a:pt x="0" y="1804"/>
                      </a:moveTo>
                      <a:lnTo>
                        <a:pt x="0" y="0"/>
                      </a:lnTo>
                      <a:lnTo>
                        <a:pt x="5" y="10"/>
                      </a:lnTo>
                      <a:lnTo>
                        <a:pt x="11" y="20"/>
                      </a:lnTo>
                      <a:lnTo>
                        <a:pt x="16" y="30"/>
                      </a:lnTo>
                      <a:lnTo>
                        <a:pt x="22" y="42"/>
                      </a:lnTo>
                      <a:lnTo>
                        <a:pt x="27" y="53"/>
                      </a:lnTo>
                      <a:lnTo>
                        <a:pt x="32" y="64"/>
                      </a:lnTo>
                      <a:lnTo>
                        <a:pt x="37" y="76"/>
                      </a:lnTo>
                      <a:lnTo>
                        <a:pt x="42" y="87"/>
                      </a:lnTo>
                      <a:lnTo>
                        <a:pt x="42" y="1716"/>
                      </a:lnTo>
                      <a:lnTo>
                        <a:pt x="37" y="1727"/>
                      </a:lnTo>
                      <a:lnTo>
                        <a:pt x="32" y="1739"/>
                      </a:lnTo>
                      <a:lnTo>
                        <a:pt x="27" y="1750"/>
                      </a:lnTo>
                      <a:lnTo>
                        <a:pt x="22" y="1762"/>
                      </a:lnTo>
                      <a:lnTo>
                        <a:pt x="16" y="1772"/>
                      </a:lnTo>
                      <a:lnTo>
                        <a:pt x="11" y="1783"/>
                      </a:lnTo>
                      <a:lnTo>
                        <a:pt x="5" y="1794"/>
                      </a:lnTo>
                      <a:lnTo>
                        <a:pt x="0" y="1804"/>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37" name="Freeform 145"/>
                <p:cNvSpPr>
                  <a:spLocks/>
                </p:cNvSpPr>
                <p:nvPr/>
              </p:nvSpPr>
              <p:spPr bwMode="auto">
                <a:xfrm>
                  <a:off x="5192" y="849"/>
                  <a:ext cx="2" cy="82"/>
                </a:xfrm>
                <a:custGeom>
                  <a:avLst/>
                  <a:gdLst>
                    <a:gd name="T0" fmla="*/ 0 w 42"/>
                    <a:gd name="T1" fmla="*/ 0 h 1722"/>
                    <a:gd name="T2" fmla="*/ 0 w 42"/>
                    <a:gd name="T3" fmla="*/ 0 h 1722"/>
                    <a:gd name="T4" fmla="*/ 0 w 42"/>
                    <a:gd name="T5" fmla="*/ 0 h 1722"/>
                    <a:gd name="T6" fmla="*/ 0 w 42"/>
                    <a:gd name="T7" fmla="*/ 0 h 1722"/>
                    <a:gd name="T8" fmla="*/ 0 w 42"/>
                    <a:gd name="T9" fmla="*/ 0 h 1722"/>
                    <a:gd name="T10" fmla="*/ 0 w 42"/>
                    <a:gd name="T11" fmla="*/ 0 h 1722"/>
                    <a:gd name="T12" fmla="*/ 0 w 42"/>
                    <a:gd name="T13" fmla="*/ 0 h 1722"/>
                    <a:gd name="T14" fmla="*/ 0 w 42"/>
                    <a:gd name="T15" fmla="*/ 0 h 1722"/>
                    <a:gd name="T16" fmla="*/ 0 w 42"/>
                    <a:gd name="T17" fmla="*/ 0 h 1722"/>
                    <a:gd name="T18" fmla="*/ 0 w 42"/>
                    <a:gd name="T19" fmla="*/ 0 h 1722"/>
                    <a:gd name="T20" fmla="*/ 0 w 42"/>
                    <a:gd name="T21" fmla="*/ 0 h 1722"/>
                    <a:gd name="T22" fmla="*/ 0 w 42"/>
                    <a:gd name="T23" fmla="*/ 0 h 1722"/>
                    <a:gd name="T24" fmla="*/ 0 w 42"/>
                    <a:gd name="T25" fmla="*/ 0 h 1722"/>
                    <a:gd name="T26" fmla="*/ 0 w 42"/>
                    <a:gd name="T27" fmla="*/ 0 h 1722"/>
                    <a:gd name="T28" fmla="*/ 0 w 42"/>
                    <a:gd name="T29" fmla="*/ 0 h 1722"/>
                    <a:gd name="T30" fmla="*/ 0 w 42"/>
                    <a:gd name="T31" fmla="*/ 0 h 1722"/>
                    <a:gd name="T32" fmla="*/ 0 w 42"/>
                    <a:gd name="T33" fmla="*/ 0 h 1722"/>
                    <a:gd name="T34" fmla="*/ 0 w 42"/>
                    <a:gd name="T35" fmla="*/ 0 h 1722"/>
                    <a:gd name="T36" fmla="*/ 0 w 42"/>
                    <a:gd name="T37" fmla="*/ 0 h 17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722"/>
                    <a:gd name="T59" fmla="*/ 42 w 42"/>
                    <a:gd name="T60" fmla="*/ 1722 h 17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722">
                      <a:moveTo>
                        <a:pt x="0" y="1722"/>
                      </a:moveTo>
                      <a:lnTo>
                        <a:pt x="0" y="0"/>
                      </a:lnTo>
                      <a:lnTo>
                        <a:pt x="5" y="11"/>
                      </a:lnTo>
                      <a:lnTo>
                        <a:pt x="11" y="23"/>
                      </a:lnTo>
                      <a:lnTo>
                        <a:pt x="16" y="35"/>
                      </a:lnTo>
                      <a:lnTo>
                        <a:pt x="22" y="47"/>
                      </a:lnTo>
                      <a:lnTo>
                        <a:pt x="27" y="60"/>
                      </a:lnTo>
                      <a:lnTo>
                        <a:pt x="32" y="72"/>
                      </a:lnTo>
                      <a:lnTo>
                        <a:pt x="37" y="85"/>
                      </a:lnTo>
                      <a:lnTo>
                        <a:pt x="42" y="98"/>
                      </a:lnTo>
                      <a:lnTo>
                        <a:pt x="42" y="1624"/>
                      </a:lnTo>
                      <a:lnTo>
                        <a:pt x="37" y="1636"/>
                      </a:lnTo>
                      <a:lnTo>
                        <a:pt x="32" y="1648"/>
                      </a:lnTo>
                      <a:lnTo>
                        <a:pt x="27" y="1662"/>
                      </a:lnTo>
                      <a:lnTo>
                        <a:pt x="22" y="1674"/>
                      </a:lnTo>
                      <a:lnTo>
                        <a:pt x="16" y="1685"/>
                      </a:lnTo>
                      <a:lnTo>
                        <a:pt x="11" y="1698"/>
                      </a:lnTo>
                      <a:lnTo>
                        <a:pt x="5" y="1709"/>
                      </a:lnTo>
                      <a:lnTo>
                        <a:pt x="0" y="1722"/>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38" name="Freeform 146"/>
                <p:cNvSpPr>
                  <a:spLocks/>
                </p:cNvSpPr>
                <p:nvPr/>
              </p:nvSpPr>
              <p:spPr bwMode="auto">
                <a:xfrm>
                  <a:off x="5193" y="851"/>
                  <a:ext cx="2" cy="78"/>
                </a:xfrm>
                <a:custGeom>
                  <a:avLst/>
                  <a:gdLst>
                    <a:gd name="T0" fmla="*/ 0 w 42"/>
                    <a:gd name="T1" fmla="*/ 0 h 1629"/>
                    <a:gd name="T2" fmla="*/ 0 w 42"/>
                    <a:gd name="T3" fmla="*/ 0 h 1629"/>
                    <a:gd name="T4" fmla="*/ 0 w 42"/>
                    <a:gd name="T5" fmla="*/ 0 h 1629"/>
                    <a:gd name="T6" fmla="*/ 0 w 42"/>
                    <a:gd name="T7" fmla="*/ 0 h 1629"/>
                    <a:gd name="T8" fmla="*/ 0 w 42"/>
                    <a:gd name="T9" fmla="*/ 0 h 1629"/>
                    <a:gd name="T10" fmla="*/ 0 w 42"/>
                    <a:gd name="T11" fmla="*/ 0 h 1629"/>
                    <a:gd name="T12" fmla="*/ 0 w 42"/>
                    <a:gd name="T13" fmla="*/ 0 h 1629"/>
                    <a:gd name="T14" fmla="*/ 0 w 42"/>
                    <a:gd name="T15" fmla="*/ 0 h 1629"/>
                    <a:gd name="T16" fmla="*/ 0 w 42"/>
                    <a:gd name="T17" fmla="*/ 0 h 1629"/>
                    <a:gd name="T18" fmla="*/ 0 w 42"/>
                    <a:gd name="T19" fmla="*/ 0 h 1629"/>
                    <a:gd name="T20" fmla="*/ 0 w 42"/>
                    <a:gd name="T21" fmla="*/ 0 h 1629"/>
                    <a:gd name="T22" fmla="*/ 0 w 42"/>
                    <a:gd name="T23" fmla="*/ 0 h 1629"/>
                    <a:gd name="T24" fmla="*/ 0 w 42"/>
                    <a:gd name="T25" fmla="*/ 0 h 1629"/>
                    <a:gd name="T26" fmla="*/ 0 w 42"/>
                    <a:gd name="T27" fmla="*/ 0 h 1629"/>
                    <a:gd name="T28" fmla="*/ 0 w 42"/>
                    <a:gd name="T29" fmla="*/ 0 h 1629"/>
                    <a:gd name="T30" fmla="*/ 0 w 42"/>
                    <a:gd name="T31" fmla="*/ 0 h 1629"/>
                    <a:gd name="T32" fmla="*/ 0 w 42"/>
                    <a:gd name="T33" fmla="*/ 0 h 1629"/>
                    <a:gd name="T34" fmla="*/ 0 w 42"/>
                    <a:gd name="T35" fmla="*/ 0 h 1629"/>
                    <a:gd name="T36" fmla="*/ 0 w 42"/>
                    <a:gd name="T37" fmla="*/ 0 h 16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629"/>
                    <a:gd name="T59" fmla="*/ 42 w 42"/>
                    <a:gd name="T60" fmla="*/ 1629 h 16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629">
                      <a:moveTo>
                        <a:pt x="0" y="1629"/>
                      </a:moveTo>
                      <a:lnTo>
                        <a:pt x="0" y="0"/>
                      </a:lnTo>
                      <a:lnTo>
                        <a:pt x="6" y="13"/>
                      </a:lnTo>
                      <a:lnTo>
                        <a:pt x="11" y="26"/>
                      </a:lnTo>
                      <a:lnTo>
                        <a:pt x="16" y="40"/>
                      </a:lnTo>
                      <a:lnTo>
                        <a:pt x="21" y="54"/>
                      </a:lnTo>
                      <a:lnTo>
                        <a:pt x="27" y="67"/>
                      </a:lnTo>
                      <a:lnTo>
                        <a:pt x="31" y="82"/>
                      </a:lnTo>
                      <a:lnTo>
                        <a:pt x="37" y="96"/>
                      </a:lnTo>
                      <a:lnTo>
                        <a:pt x="42" y="111"/>
                      </a:lnTo>
                      <a:lnTo>
                        <a:pt x="42" y="1519"/>
                      </a:lnTo>
                      <a:lnTo>
                        <a:pt x="37" y="1533"/>
                      </a:lnTo>
                      <a:lnTo>
                        <a:pt x="31" y="1548"/>
                      </a:lnTo>
                      <a:lnTo>
                        <a:pt x="27" y="1561"/>
                      </a:lnTo>
                      <a:lnTo>
                        <a:pt x="21" y="1575"/>
                      </a:lnTo>
                      <a:lnTo>
                        <a:pt x="16" y="1589"/>
                      </a:lnTo>
                      <a:lnTo>
                        <a:pt x="11" y="1602"/>
                      </a:lnTo>
                      <a:lnTo>
                        <a:pt x="6" y="1616"/>
                      </a:lnTo>
                      <a:lnTo>
                        <a:pt x="0" y="1629"/>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39" name="Freeform 147"/>
                <p:cNvSpPr>
                  <a:spLocks/>
                </p:cNvSpPr>
                <p:nvPr/>
              </p:nvSpPr>
              <p:spPr bwMode="auto">
                <a:xfrm>
                  <a:off x="5194" y="854"/>
                  <a:ext cx="2" cy="73"/>
                </a:xfrm>
                <a:custGeom>
                  <a:avLst/>
                  <a:gdLst>
                    <a:gd name="T0" fmla="*/ 0 w 41"/>
                    <a:gd name="T1" fmla="*/ 0 h 1526"/>
                    <a:gd name="T2" fmla="*/ 0 w 41"/>
                    <a:gd name="T3" fmla="*/ 0 h 1526"/>
                    <a:gd name="T4" fmla="*/ 0 w 41"/>
                    <a:gd name="T5" fmla="*/ 0 h 1526"/>
                    <a:gd name="T6" fmla="*/ 0 w 41"/>
                    <a:gd name="T7" fmla="*/ 0 h 1526"/>
                    <a:gd name="T8" fmla="*/ 0 w 41"/>
                    <a:gd name="T9" fmla="*/ 0 h 1526"/>
                    <a:gd name="T10" fmla="*/ 0 w 41"/>
                    <a:gd name="T11" fmla="*/ 0 h 1526"/>
                    <a:gd name="T12" fmla="*/ 0 w 41"/>
                    <a:gd name="T13" fmla="*/ 0 h 1526"/>
                    <a:gd name="T14" fmla="*/ 0 w 41"/>
                    <a:gd name="T15" fmla="*/ 0 h 1526"/>
                    <a:gd name="T16" fmla="*/ 0 w 41"/>
                    <a:gd name="T17" fmla="*/ 0 h 1526"/>
                    <a:gd name="T18" fmla="*/ 0 w 41"/>
                    <a:gd name="T19" fmla="*/ 0 h 1526"/>
                    <a:gd name="T20" fmla="*/ 0 w 41"/>
                    <a:gd name="T21" fmla="*/ 0 h 1526"/>
                    <a:gd name="T22" fmla="*/ 0 w 41"/>
                    <a:gd name="T23" fmla="*/ 0 h 1526"/>
                    <a:gd name="T24" fmla="*/ 0 w 41"/>
                    <a:gd name="T25" fmla="*/ 0 h 1526"/>
                    <a:gd name="T26" fmla="*/ 0 w 41"/>
                    <a:gd name="T27" fmla="*/ 0 h 1526"/>
                    <a:gd name="T28" fmla="*/ 0 w 41"/>
                    <a:gd name="T29" fmla="*/ 0 h 1526"/>
                    <a:gd name="T30" fmla="*/ 0 w 41"/>
                    <a:gd name="T31" fmla="*/ 0 h 1526"/>
                    <a:gd name="T32" fmla="*/ 0 w 41"/>
                    <a:gd name="T33" fmla="*/ 0 h 1526"/>
                    <a:gd name="T34" fmla="*/ 0 w 41"/>
                    <a:gd name="T35" fmla="*/ 0 h 1526"/>
                    <a:gd name="T36" fmla="*/ 0 w 41"/>
                    <a:gd name="T37" fmla="*/ 0 h 15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1526"/>
                    <a:gd name="T59" fmla="*/ 41 w 41"/>
                    <a:gd name="T60" fmla="*/ 1526 h 15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1526">
                      <a:moveTo>
                        <a:pt x="0" y="1526"/>
                      </a:moveTo>
                      <a:lnTo>
                        <a:pt x="0" y="0"/>
                      </a:lnTo>
                      <a:lnTo>
                        <a:pt x="5" y="15"/>
                      </a:lnTo>
                      <a:lnTo>
                        <a:pt x="11" y="30"/>
                      </a:lnTo>
                      <a:lnTo>
                        <a:pt x="17" y="45"/>
                      </a:lnTo>
                      <a:lnTo>
                        <a:pt x="22" y="61"/>
                      </a:lnTo>
                      <a:lnTo>
                        <a:pt x="27" y="77"/>
                      </a:lnTo>
                      <a:lnTo>
                        <a:pt x="32" y="93"/>
                      </a:lnTo>
                      <a:lnTo>
                        <a:pt x="37" y="109"/>
                      </a:lnTo>
                      <a:lnTo>
                        <a:pt x="41" y="126"/>
                      </a:lnTo>
                      <a:lnTo>
                        <a:pt x="41" y="1400"/>
                      </a:lnTo>
                      <a:lnTo>
                        <a:pt x="37" y="1416"/>
                      </a:lnTo>
                      <a:lnTo>
                        <a:pt x="32" y="1432"/>
                      </a:lnTo>
                      <a:lnTo>
                        <a:pt x="27" y="1448"/>
                      </a:lnTo>
                      <a:lnTo>
                        <a:pt x="22" y="1464"/>
                      </a:lnTo>
                      <a:lnTo>
                        <a:pt x="17" y="1479"/>
                      </a:lnTo>
                      <a:lnTo>
                        <a:pt x="11" y="1495"/>
                      </a:lnTo>
                      <a:lnTo>
                        <a:pt x="5" y="1510"/>
                      </a:lnTo>
                      <a:lnTo>
                        <a:pt x="0" y="1526"/>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40" name="Freeform 148"/>
                <p:cNvSpPr>
                  <a:spLocks/>
                </p:cNvSpPr>
                <p:nvPr/>
              </p:nvSpPr>
              <p:spPr bwMode="auto">
                <a:xfrm>
                  <a:off x="5195" y="857"/>
                  <a:ext cx="2" cy="67"/>
                </a:xfrm>
                <a:custGeom>
                  <a:avLst/>
                  <a:gdLst>
                    <a:gd name="T0" fmla="*/ 0 w 42"/>
                    <a:gd name="T1" fmla="*/ 0 h 1408"/>
                    <a:gd name="T2" fmla="*/ 0 w 42"/>
                    <a:gd name="T3" fmla="*/ 0 h 1408"/>
                    <a:gd name="T4" fmla="*/ 0 w 42"/>
                    <a:gd name="T5" fmla="*/ 0 h 1408"/>
                    <a:gd name="T6" fmla="*/ 0 w 42"/>
                    <a:gd name="T7" fmla="*/ 0 h 1408"/>
                    <a:gd name="T8" fmla="*/ 0 w 42"/>
                    <a:gd name="T9" fmla="*/ 0 h 1408"/>
                    <a:gd name="T10" fmla="*/ 0 w 42"/>
                    <a:gd name="T11" fmla="*/ 0 h 1408"/>
                    <a:gd name="T12" fmla="*/ 0 w 42"/>
                    <a:gd name="T13" fmla="*/ 0 h 1408"/>
                    <a:gd name="T14" fmla="*/ 0 w 42"/>
                    <a:gd name="T15" fmla="*/ 0 h 1408"/>
                    <a:gd name="T16" fmla="*/ 0 w 42"/>
                    <a:gd name="T17" fmla="*/ 0 h 1408"/>
                    <a:gd name="T18" fmla="*/ 0 w 42"/>
                    <a:gd name="T19" fmla="*/ 0 h 1408"/>
                    <a:gd name="T20" fmla="*/ 0 w 42"/>
                    <a:gd name="T21" fmla="*/ 0 h 1408"/>
                    <a:gd name="T22" fmla="*/ 0 w 42"/>
                    <a:gd name="T23" fmla="*/ 0 h 1408"/>
                    <a:gd name="T24" fmla="*/ 0 w 42"/>
                    <a:gd name="T25" fmla="*/ 0 h 1408"/>
                    <a:gd name="T26" fmla="*/ 0 w 42"/>
                    <a:gd name="T27" fmla="*/ 0 h 1408"/>
                    <a:gd name="T28" fmla="*/ 0 w 42"/>
                    <a:gd name="T29" fmla="*/ 0 h 1408"/>
                    <a:gd name="T30" fmla="*/ 0 w 42"/>
                    <a:gd name="T31" fmla="*/ 0 h 1408"/>
                    <a:gd name="T32" fmla="*/ 0 w 42"/>
                    <a:gd name="T33" fmla="*/ 0 h 1408"/>
                    <a:gd name="T34" fmla="*/ 0 w 42"/>
                    <a:gd name="T35" fmla="*/ 0 h 1408"/>
                    <a:gd name="T36" fmla="*/ 0 w 42"/>
                    <a:gd name="T37" fmla="*/ 0 h 14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408"/>
                    <a:gd name="T59" fmla="*/ 42 w 42"/>
                    <a:gd name="T60" fmla="*/ 1408 h 14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408">
                      <a:moveTo>
                        <a:pt x="0" y="1408"/>
                      </a:moveTo>
                      <a:lnTo>
                        <a:pt x="0" y="0"/>
                      </a:lnTo>
                      <a:lnTo>
                        <a:pt x="6" y="17"/>
                      </a:lnTo>
                      <a:lnTo>
                        <a:pt x="11" y="35"/>
                      </a:lnTo>
                      <a:lnTo>
                        <a:pt x="16" y="52"/>
                      </a:lnTo>
                      <a:lnTo>
                        <a:pt x="22" y="71"/>
                      </a:lnTo>
                      <a:lnTo>
                        <a:pt x="28" y="89"/>
                      </a:lnTo>
                      <a:lnTo>
                        <a:pt x="33" y="108"/>
                      </a:lnTo>
                      <a:lnTo>
                        <a:pt x="37" y="126"/>
                      </a:lnTo>
                      <a:lnTo>
                        <a:pt x="42" y="146"/>
                      </a:lnTo>
                      <a:lnTo>
                        <a:pt x="42" y="1261"/>
                      </a:lnTo>
                      <a:lnTo>
                        <a:pt x="37" y="1280"/>
                      </a:lnTo>
                      <a:lnTo>
                        <a:pt x="33" y="1299"/>
                      </a:lnTo>
                      <a:lnTo>
                        <a:pt x="28" y="1318"/>
                      </a:lnTo>
                      <a:lnTo>
                        <a:pt x="22" y="1337"/>
                      </a:lnTo>
                      <a:lnTo>
                        <a:pt x="16" y="1354"/>
                      </a:lnTo>
                      <a:lnTo>
                        <a:pt x="11" y="1373"/>
                      </a:lnTo>
                      <a:lnTo>
                        <a:pt x="6" y="1390"/>
                      </a:lnTo>
                      <a:lnTo>
                        <a:pt x="0" y="140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41" name="Freeform 149"/>
                <p:cNvSpPr>
                  <a:spLocks/>
                </p:cNvSpPr>
                <p:nvPr/>
              </p:nvSpPr>
              <p:spPr bwMode="auto">
                <a:xfrm>
                  <a:off x="5196" y="860"/>
                  <a:ext cx="2" cy="61"/>
                </a:xfrm>
                <a:custGeom>
                  <a:avLst/>
                  <a:gdLst>
                    <a:gd name="T0" fmla="*/ 0 w 43"/>
                    <a:gd name="T1" fmla="*/ 0 h 1274"/>
                    <a:gd name="T2" fmla="*/ 0 w 43"/>
                    <a:gd name="T3" fmla="*/ 0 h 1274"/>
                    <a:gd name="T4" fmla="*/ 0 w 43"/>
                    <a:gd name="T5" fmla="*/ 0 h 1274"/>
                    <a:gd name="T6" fmla="*/ 0 w 43"/>
                    <a:gd name="T7" fmla="*/ 0 h 1274"/>
                    <a:gd name="T8" fmla="*/ 0 w 43"/>
                    <a:gd name="T9" fmla="*/ 0 h 1274"/>
                    <a:gd name="T10" fmla="*/ 0 w 43"/>
                    <a:gd name="T11" fmla="*/ 0 h 1274"/>
                    <a:gd name="T12" fmla="*/ 0 w 43"/>
                    <a:gd name="T13" fmla="*/ 0 h 1274"/>
                    <a:gd name="T14" fmla="*/ 0 w 43"/>
                    <a:gd name="T15" fmla="*/ 0 h 1274"/>
                    <a:gd name="T16" fmla="*/ 0 w 43"/>
                    <a:gd name="T17" fmla="*/ 0 h 1274"/>
                    <a:gd name="T18" fmla="*/ 0 w 43"/>
                    <a:gd name="T19" fmla="*/ 0 h 1274"/>
                    <a:gd name="T20" fmla="*/ 0 w 43"/>
                    <a:gd name="T21" fmla="*/ 0 h 1274"/>
                    <a:gd name="T22" fmla="*/ 0 w 43"/>
                    <a:gd name="T23" fmla="*/ 0 h 1274"/>
                    <a:gd name="T24" fmla="*/ 0 w 43"/>
                    <a:gd name="T25" fmla="*/ 0 h 1274"/>
                    <a:gd name="T26" fmla="*/ 0 w 43"/>
                    <a:gd name="T27" fmla="*/ 0 h 1274"/>
                    <a:gd name="T28" fmla="*/ 0 w 43"/>
                    <a:gd name="T29" fmla="*/ 0 h 1274"/>
                    <a:gd name="T30" fmla="*/ 0 w 43"/>
                    <a:gd name="T31" fmla="*/ 0 h 1274"/>
                    <a:gd name="T32" fmla="*/ 0 w 43"/>
                    <a:gd name="T33" fmla="*/ 0 h 1274"/>
                    <a:gd name="T34" fmla="*/ 0 w 43"/>
                    <a:gd name="T35" fmla="*/ 0 h 1274"/>
                    <a:gd name="T36" fmla="*/ 0 w 43"/>
                    <a:gd name="T37" fmla="*/ 0 h 12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1274"/>
                    <a:gd name="T59" fmla="*/ 43 w 43"/>
                    <a:gd name="T60" fmla="*/ 1274 h 127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1274">
                      <a:moveTo>
                        <a:pt x="0" y="1274"/>
                      </a:moveTo>
                      <a:lnTo>
                        <a:pt x="0" y="0"/>
                      </a:lnTo>
                      <a:lnTo>
                        <a:pt x="6" y="21"/>
                      </a:lnTo>
                      <a:lnTo>
                        <a:pt x="13" y="42"/>
                      </a:lnTo>
                      <a:lnTo>
                        <a:pt x="18" y="64"/>
                      </a:lnTo>
                      <a:lnTo>
                        <a:pt x="23" y="85"/>
                      </a:lnTo>
                      <a:lnTo>
                        <a:pt x="28" y="108"/>
                      </a:lnTo>
                      <a:lnTo>
                        <a:pt x="33" y="131"/>
                      </a:lnTo>
                      <a:lnTo>
                        <a:pt x="38" y="153"/>
                      </a:lnTo>
                      <a:lnTo>
                        <a:pt x="43" y="176"/>
                      </a:lnTo>
                      <a:lnTo>
                        <a:pt x="43" y="1096"/>
                      </a:lnTo>
                      <a:lnTo>
                        <a:pt x="38" y="1120"/>
                      </a:lnTo>
                      <a:lnTo>
                        <a:pt x="33" y="1143"/>
                      </a:lnTo>
                      <a:lnTo>
                        <a:pt x="28" y="1165"/>
                      </a:lnTo>
                      <a:lnTo>
                        <a:pt x="23" y="1187"/>
                      </a:lnTo>
                      <a:lnTo>
                        <a:pt x="18" y="1209"/>
                      </a:lnTo>
                      <a:lnTo>
                        <a:pt x="13" y="1230"/>
                      </a:lnTo>
                      <a:lnTo>
                        <a:pt x="6" y="1252"/>
                      </a:lnTo>
                      <a:lnTo>
                        <a:pt x="0" y="1274"/>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42" name="Freeform 150"/>
                <p:cNvSpPr>
                  <a:spLocks/>
                </p:cNvSpPr>
                <p:nvPr/>
              </p:nvSpPr>
              <p:spPr bwMode="auto">
                <a:xfrm>
                  <a:off x="5197" y="864"/>
                  <a:ext cx="2" cy="53"/>
                </a:xfrm>
                <a:custGeom>
                  <a:avLst/>
                  <a:gdLst>
                    <a:gd name="T0" fmla="*/ 0 w 42"/>
                    <a:gd name="T1" fmla="*/ 0 h 1115"/>
                    <a:gd name="T2" fmla="*/ 0 w 42"/>
                    <a:gd name="T3" fmla="*/ 0 h 1115"/>
                    <a:gd name="T4" fmla="*/ 0 w 42"/>
                    <a:gd name="T5" fmla="*/ 0 h 1115"/>
                    <a:gd name="T6" fmla="*/ 0 w 42"/>
                    <a:gd name="T7" fmla="*/ 0 h 1115"/>
                    <a:gd name="T8" fmla="*/ 0 w 42"/>
                    <a:gd name="T9" fmla="*/ 0 h 1115"/>
                    <a:gd name="T10" fmla="*/ 0 w 42"/>
                    <a:gd name="T11" fmla="*/ 0 h 1115"/>
                    <a:gd name="T12" fmla="*/ 0 w 42"/>
                    <a:gd name="T13" fmla="*/ 0 h 1115"/>
                    <a:gd name="T14" fmla="*/ 0 w 42"/>
                    <a:gd name="T15" fmla="*/ 0 h 1115"/>
                    <a:gd name="T16" fmla="*/ 0 w 42"/>
                    <a:gd name="T17" fmla="*/ 0 h 1115"/>
                    <a:gd name="T18" fmla="*/ 0 w 42"/>
                    <a:gd name="T19" fmla="*/ 0 h 1115"/>
                    <a:gd name="T20" fmla="*/ 0 w 42"/>
                    <a:gd name="T21" fmla="*/ 0 h 1115"/>
                    <a:gd name="T22" fmla="*/ 0 w 42"/>
                    <a:gd name="T23" fmla="*/ 0 h 1115"/>
                    <a:gd name="T24" fmla="*/ 0 w 42"/>
                    <a:gd name="T25" fmla="*/ 0 h 1115"/>
                    <a:gd name="T26" fmla="*/ 0 w 42"/>
                    <a:gd name="T27" fmla="*/ 0 h 1115"/>
                    <a:gd name="T28" fmla="*/ 0 w 42"/>
                    <a:gd name="T29" fmla="*/ 0 h 1115"/>
                    <a:gd name="T30" fmla="*/ 0 w 42"/>
                    <a:gd name="T31" fmla="*/ 0 h 1115"/>
                    <a:gd name="T32" fmla="*/ 0 w 42"/>
                    <a:gd name="T33" fmla="*/ 0 h 1115"/>
                    <a:gd name="T34" fmla="*/ 0 w 42"/>
                    <a:gd name="T35" fmla="*/ 0 h 1115"/>
                    <a:gd name="T36" fmla="*/ 0 w 42"/>
                    <a:gd name="T37" fmla="*/ 0 h 1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1115"/>
                    <a:gd name="T59" fmla="*/ 42 w 42"/>
                    <a:gd name="T60" fmla="*/ 1115 h 1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1115">
                      <a:moveTo>
                        <a:pt x="0" y="1115"/>
                      </a:moveTo>
                      <a:lnTo>
                        <a:pt x="0" y="0"/>
                      </a:lnTo>
                      <a:lnTo>
                        <a:pt x="6" y="27"/>
                      </a:lnTo>
                      <a:lnTo>
                        <a:pt x="12" y="55"/>
                      </a:lnTo>
                      <a:lnTo>
                        <a:pt x="17" y="83"/>
                      </a:lnTo>
                      <a:lnTo>
                        <a:pt x="24" y="111"/>
                      </a:lnTo>
                      <a:lnTo>
                        <a:pt x="29" y="140"/>
                      </a:lnTo>
                      <a:lnTo>
                        <a:pt x="33" y="169"/>
                      </a:lnTo>
                      <a:lnTo>
                        <a:pt x="38" y="198"/>
                      </a:lnTo>
                      <a:lnTo>
                        <a:pt x="42" y="228"/>
                      </a:lnTo>
                      <a:lnTo>
                        <a:pt x="42" y="886"/>
                      </a:lnTo>
                      <a:lnTo>
                        <a:pt x="38" y="916"/>
                      </a:lnTo>
                      <a:lnTo>
                        <a:pt x="33" y="946"/>
                      </a:lnTo>
                      <a:lnTo>
                        <a:pt x="29" y="975"/>
                      </a:lnTo>
                      <a:lnTo>
                        <a:pt x="24" y="1004"/>
                      </a:lnTo>
                      <a:lnTo>
                        <a:pt x="17" y="1033"/>
                      </a:lnTo>
                      <a:lnTo>
                        <a:pt x="12" y="1061"/>
                      </a:lnTo>
                      <a:lnTo>
                        <a:pt x="6" y="1087"/>
                      </a:lnTo>
                      <a:lnTo>
                        <a:pt x="0" y="1115"/>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43" name="Freeform 151"/>
                <p:cNvSpPr>
                  <a:spLocks/>
                </p:cNvSpPr>
                <p:nvPr/>
              </p:nvSpPr>
              <p:spPr bwMode="auto">
                <a:xfrm>
                  <a:off x="5198" y="868"/>
                  <a:ext cx="2" cy="44"/>
                </a:xfrm>
                <a:custGeom>
                  <a:avLst/>
                  <a:gdLst>
                    <a:gd name="T0" fmla="*/ 0 w 42"/>
                    <a:gd name="T1" fmla="*/ 0 h 920"/>
                    <a:gd name="T2" fmla="*/ 0 w 42"/>
                    <a:gd name="T3" fmla="*/ 0 h 920"/>
                    <a:gd name="T4" fmla="*/ 0 w 42"/>
                    <a:gd name="T5" fmla="*/ 0 h 920"/>
                    <a:gd name="T6" fmla="*/ 0 w 42"/>
                    <a:gd name="T7" fmla="*/ 0 h 920"/>
                    <a:gd name="T8" fmla="*/ 0 w 42"/>
                    <a:gd name="T9" fmla="*/ 0 h 920"/>
                    <a:gd name="T10" fmla="*/ 0 w 42"/>
                    <a:gd name="T11" fmla="*/ 0 h 920"/>
                    <a:gd name="T12" fmla="*/ 0 w 42"/>
                    <a:gd name="T13" fmla="*/ 0 h 920"/>
                    <a:gd name="T14" fmla="*/ 0 w 42"/>
                    <a:gd name="T15" fmla="*/ 0 h 920"/>
                    <a:gd name="T16" fmla="*/ 0 w 42"/>
                    <a:gd name="T17" fmla="*/ 0 h 920"/>
                    <a:gd name="T18" fmla="*/ 0 w 42"/>
                    <a:gd name="T19" fmla="*/ 0 h 920"/>
                    <a:gd name="T20" fmla="*/ 0 w 42"/>
                    <a:gd name="T21" fmla="*/ 0 h 920"/>
                    <a:gd name="T22" fmla="*/ 0 w 42"/>
                    <a:gd name="T23" fmla="*/ 0 h 920"/>
                    <a:gd name="T24" fmla="*/ 0 w 42"/>
                    <a:gd name="T25" fmla="*/ 0 h 920"/>
                    <a:gd name="T26" fmla="*/ 0 w 42"/>
                    <a:gd name="T27" fmla="*/ 0 h 920"/>
                    <a:gd name="T28" fmla="*/ 0 w 42"/>
                    <a:gd name="T29" fmla="*/ 0 h 920"/>
                    <a:gd name="T30" fmla="*/ 0 w 42"/>
                    <a:gd name="T31" fmla="*/ 0 h 920"/>
                    <a:gd name="T32" fmla="*/ 0 w 42"/>
                    <a:gd name="T33" fmla="*/ 0 h 920"/>
                    <a:gd name="T34" fmla="*/ 0 w 42"/>
                    <a:gd name="T35" fmla="*/ 0 h 920"/>
                    <a:gd name="T36" fmla="*/ 0 w 42"/>
                    <a:gd name="T37" fmla="*/ 0 h 9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920"/>
                    <a:gd name="T59" fmla="*/ 42 w 42"/>
                    <a:gd name="T60" fmla="*/ 920 h 9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920">
                      <a:moveTo>
                        <a:pt x="0" y="920"/>
                      </a:moveTo>
                      <a:lnTo>
                        <a:pt x="0" y="0"/>
                      </a:lnTo>
                      <a:lnTo>
                        <a:pt x="9" y="54"/>
                      </a:lnTo>
                      <a:lnTo>
                        <a:pt x="17" y="108"/>
                      </a:lnTo>
                      <a:lnTo>
                        <a:pt x="24" y="164"/>
                      </a:lnTo>
                      <a:lnTo>
                        <a:pt x="30" y="221"/>
                      </a:lnTo>
                      <a:lnTo>
                        <a:pt x="36" y="279"/>
                      </a:lnTo>
                      <a:lnTo>
                        <a:pt x="39" y="337"/>
                      </a:lnTo>
                      <a:lnTo>
                        <a:pt x="41" y="396"/>
                      </a:lnTo>
                      <a:lnTo>
                        <a:pt x="42" y="457"/>
                      </a:lnTo>
                      <a:lnTo>
                        <a:pt x="42" y="464"/>
                      </a:lnTo>
                      <a:lnTo>
                        <a:pt x="41" y="524"/>
                      </a:lnTo>
                      <a:lnTo>
                        <a:pt x="39" y="584"/>
                      </a:lnTo>
                      <a:lnTo>
                        <a:pt x="36" y="643"/>
                      </a:lnTo>
                      <a:lnTo>
                        <a:pt x="30" y="701"/>
                      </a:lnTo>
                      <a:lnTo>
                        <a:pt x="24" y="757"/>
                      </a:lnTo>
                      <a:lnTo>
                        <a:pt x="17" y="813"/>
                      </a:lnTo>
                      <a:lnTo>
                        <a:pt x="9" y="868"/>
                      </a:lnTo>
                      <a:lnTo>
                        <a:pt x="0" y="92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44" name="Freeform 152"/>
                <p:cNvSpPr>
                  <a:spLocks/>
                </p:cNvSpPr>
                <p:nvPr/>
              </p:nvSpPr>
              <p:spPr bwMode="auto">
                <a:xfrm>
                  <a:off x="5199" y="874"/>
                  <a:ext cx="1" cy="32"/>
                </a:xfrm>
                <a:custGeom>
                  <a:avLst/>
                  <a:gdLst>
                    <a:gd name="T0" fmla="*/ 0 w 21"/>
                    <a:gd name="T1" fmla="*/ 0 h 658"/>
                    <a:gd name="T2" fmla="*/ 0 w 21"/>
                    <a:gd name="T3" fmla="*/ 0 h 658"/>
                    <a:gd name="T4" fmla="*/ 0 w 21"/>
                    <a:gd name="T5" fmla="*/ 0 h 658"/>
                    <a:gd name="T6" fmla="*/ 0 w 21"/>
                    <a:gd name="T7" fmla="*/ 0 h 658"/>
                    <a:gd name="T8" fmla="*/ 0 w 21"/>
                    <a:gd name="T9" fmla="*/ 0 h 658"/>
                    <a:gd name="T10" fmla="*/ 0 w 21"/>
                    <a:gd name="T11" fmla="*/ 0 h 658"/>
                    <a:gd name="T12" fmla="*/ 0 w 21"/>
                    <a:gd name="T13" fmla="*/ 0 h 658"/>
                    <a:gd name="T14" fmla="*/ 0 w 21"/>
                    <a:gd name="T15" fmla="*/ 0 h 658"/>
                    <a:gd name="T16" fmla="*/ 0 w 21"/>
                    <a:gd name="T17" fmla="*/ 0 h 658"/>
                    <a:gd name="T18" fmla="*/ 0 w 21"/>
                    <a:gd name="T19" fmla="*/ 0 h 658"/>
                    <a:gd name="T20" fmla="*/ 0 w 21"/>
                    <a:gd name="T21" fmla="*/ 0 h 658"/>
                    <a:gd name="T22" fmla="*/ 0 w 21"/>
                    <a:gd name="T23" fmla="*/ 0 h 658"/>
                    <a:gd name="T24" fmla="*/ 0 w 21"/>
                    <a:gd name="T25" fmla="*/ 0 h 658"/>
                    <a:gd name="T26" fmla="*/ 0 w 21"/>
                    <a:gd name="T27" fmla="*/ 0 h 658"/>
                    <a:gd name="T28" fmla="*/ 0 w 21"/>
                    <a:gd name="T29" fmla="*/ 0 h 658"/>
                    <a:gd name="T30" fmla="*/ 0 w 21"/>
                    <a:gd name="T31" fmla="*/ 0 h 658"/>
                    <a:gd name="T32" fmla="*/ 0 w 21"/>
                    <a:gd name="T33" fmla="*/ 0 h 658"/>
                    <a:gd name="T34" fmla="*/ 0 w 21"/>
                    <a:gd name="T35" fmla="*/ 0 h 6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658"/>
                    <a:gd name="T56" fmla="*/ 21 w 21"/>
                    <a:gd name="T57" fmla="*/ 658 h 6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658">
                      <a:moveTo>
                        <a:pt x="0" y="658"/>
                      </a:moveTo>
                      <a:lnTo>
                        <a:pt x="0" y="0"/>
                      </a:lnTo>
                      <a:lnTo>
                        <a:pt x="4" y="40"/>
                      </a:lnTo>
                      <a:lnTo>
                        <a:pt x="8" y="79"/>
                      </a:lnTo>
                      <a:lnTo>
                        <a:pt x="13" y="121"/>
                      </a:lnTo>
                      <a:lnTo>
                        <a:pt x="16" y="161"/>
                      </a:lnTo>
                      <a:lnTo>
                        <a:pt x="18" y="202"/>
                      </a:lnTo>
                      <a:lnTo>
                        <a:pt x="20" y="245"/>
                      </a:lnTo>
                      <a:lnTo>
                        <a:pt x="21" y="287"/>
                      </a:lnTo>
                      <a:lnTo>
                        <a:pt x="21" y="329"/>
                      </a:lnTo>
                      <a:lnTo>
                        <a:pt x="21" y="372"/>
                      </a:lnTo>
                      <a:lnTo>
                        <a:pt x="20" y="415"/>
                      </a:lnTo>
                      <a:lnTo>
                        <a:pt x="18" y="456"/>
                      </a:lnTo>
                      <a:lnTo>
                        <a:pt x="16" y="497"/>
                      </a:lnTo>
                      <a:lnTo>
                        <a:pt x="13" y="539"/>
                      </a:lnTo>
                      <a:lnTo>
                        <a:pt x="8" y="579"/>
                      </a:lnTo>
                      <a:lnTo>
                        <a:pt x="4" y="619"/>
                      </a:lnTo>
                      <a:lnTo>
                        <a:pt x="0" y="6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45" name="Freeform 153"/>
                <p:cNvSpPr>
                  <a:spLocks/>
                </p:cNvSpPr>
                <p:nvPr/>
              </p:nvSpPr>
              <p:spPr bwMode="auto">
                <a:xfrm>
                  <a:off x="5200" y="890"/>
                  <a:ext cx="1" cy="1"/>
                </a:xfrm>
                <a:custGeom>
                  <a:avLst/>
                  <a:gdLst>
                    <a:gd name="T0" fmla="*/ 0 w 1"/>
                    <a:gd name="T1" fmla="*/ 0 h 7"/>
                    <a:gd name="T2" fmla="*/ 0 w 1"/>
                    <a:gd name="T3" fmla="*/ 0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7"/>
                      </a:moveTo>
                      <a:lnTo>
                        <a:pt x="0"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46" name="Freeform 154"/>
                <p:cNvSpPr>
                  <a:spLocks/>
                </p:cNvSpPr>
                <p:nvPr/>
              </p:nvSpPr>
              <p:spPr bwMode="auto">
                <a:xfrm>
                  <a:off x="5151" y="834"/>
                  <a:ext cx="49" cy="112"/>
                </a:xfrm>
                <a:custGeom>
                  <a:avLst/>
                  <a:gdLst>
                    <a:gd name="T0" fmla="*/ 0 w 1049"/>
                    <a:gd name="T1" fmla="*/ 0 h 2351"/>
                    <a:gd name="T2" fmla="*/ 0 w 1049"/>
                    <a:gd name="T3" fmla="*/ 0 h 2351"/>
                    <a:gd name="T4" fmla="*/ 0 w 1049"/>
                    <a:gd name="T5" fmla="*/ 0 h 2351"/>
                    <a:gd name="T6" fmla="*/ 0 w 1049"/>
                    <a:gd name="T7" fmla="*/ 0 h 2351"/>
                    <a:gd name="T8" fmla="*/ 0 w 1049"/>
                    <a:gd name="T9" fmla="*/ 0 h 2351"/>
                    <a:gd name="T10" fmla="*/ 0 w 1049"/>
                    <a:gd name="T11" fmla="*/ 0 h 2351"/>
                    <a:gd name="T12" fmla="*/ 0 w 1049"/>
                    <a:gd name="T13" fmla="*/ 0 h 2351"/>
                    <a:gd name="T14" fmla="*/ 0 w 1049"/>
                    <a:gd name="T15" fmla="*/ 0 h 2351"/>
                    <a:gd name="T16" fmla="*/ 0 w 1049"/>
                    <a:gd name="T17" fmla="*/ 0 h 2351"/>
                    <a:gd name="T18" fmla="*/ 0 w 1049"/>
                    <a:gd name="T19" fmla="*/ 0 h 2351"/>
                    <a:gd name="T20" fmla="*/ 0 w 1049"/>
                    <a:gd name="T21" fmla="*/ 0 h 2351"/>
                    <a:gd name="T22" fmla="*/ 0 w 1049"/>
                    <a:gd name="T23" fmla="*/ 0 h 2351"/>
                    <a:gd name="T24" fmla="*/ 0 w 1049"/>
                    <a:gd name="T25" fmla="*/ 0 h 2351"/>
                    <a:gd name="T26" fmla="*/ 0 w 1049"/>
                    <a:gd name="T27" fmla="*/ 0 h 2351"/>
                    <a:gd name="T28" fmla="*/ 0 w 1049"/>
                    <a:gd name="T29" fmla="*/ 0 h 2351"/>
                    <a:gd name="T30" fmla="*/ 0 w 1049"/>
                    <a:gd name="T31" fmla="*/ 0 h 2351"/>
                    <a:gd name="T32" fmla="*/ 0 w 1049"/>
                    <a:gd name="T33" fmla="*/ 0 h 2351"/>
                    <a:gd name="T34" fmla="*/ 0 w 1049"/>
                    <a:gd name="T35" fmla="*/ 0 h 2351"/>
                    <a:gd name="T36" fmla="*/ 0 w 1049"/>
                    <a:gd name="T37" fmla="*/ 0 h 2351"/>
                    <a:gd name="T38" fmla="*/ 0 w 1049"/>
                    <a:gd name="T39" fmla="*/ 0 h 2351"/>
                    <a:gd name="T40" fmla="*/ 0 w 1049"/>
                    <a:gd name="T41" fmla="*/ 0 h 2351"/>
                    <a:gd name="T42" fmla="*/ 0 w 1049"/>
                    <a:gd name="T43" fmla="*/ 0 h 2351"/>
                    <a:gd name="T44" fmla="*/ 0 w 1049"/>
                    <a:gd name="T45" fmla="*/ 0 h 2351"/>
                    <a:gd name="T46" fmla="*/ 0 w 1049"/>
                    <a:gd name="T47" fmla="*/ 0 h 2351"/>
                    <a:gd name="T48" fmla="*/ 0 w 1049"/>
                    <a:gd name="T49" fmla="*/ 0 h 2351"/>
                    <a:gd name="T50" fmla="*/ 0 w 1049"/>
                    <a:gd name="T51" fmla="*/ 0 h 2351"/>
                    <a:gd name="T52" fmla="*/ 0 w 1049"/>
                    <a:gd name="T53" fmla="*/ 0 h 2351"/>
                    <a:gd name="T54" fmla="*/ 0 w 1049"/>
                    <a:gd name="T55" fmla="*/ 0 h 2351"/>
                    <a:gd name="T56" fmla="*/ 0 w 1049"/>
                    <a:gd name="T57" fmla="*/ 0 h 2351"/>
                    <a:gd name="T58" fmla="*/ 0 w 1049"/>
                    <a:gd name="T59" fmla="*/ 0 h 2351"/>
                    <a:gd name="T60" fmla="*/ 0 w 1049"/>
                    <a:gd name="T61" fmla="*/ 0 h 2351"/>
                    <a:gd name="T62" fmla="*/ 0 w 1049"/>
                    <a:gd name="T63" fmla="*/ 0 h 2351"/>
                    <a:gd name="T64" fmla="*/ 0 w 1049"/>
                    <a:gd name="T65" fmla="*/ 0 h 2351"/>
                    <a:gd name="T66" fmla="*/ 0 w 1049"/>
                    <a:gd name="T67" fmla="*/ 0 h 2351"/>
                    <a:gd name="T68" fmla="*/ 0 w 1049"/>
                    <a:gd name="T69" fmla="*/ 0 h 2351"/>
                    <a:gd name="T70" fmla="*/ 0 w 1049"/>
                    <a:gd name="T71" fmla="*/ 0 h 2351"/>
                    <a:gd name="T72" fmla="*/ 0 w 1049"/>
                    <a:gd name="T73" fmla="*/ 0 h 2351"/>
                    <a:gd name="T74" fmla="*/ 0 w 1049"/>
                    <a:gd name="T75" fmla="*/ 0 h 2351"/>
                    <a:gd name="T76" fmla="*/ 0 w 1049"/>
                    <a:gd name="T77" fmla="*/ 0 h 2351"/>
                    <a:gd name="T78" fmla="*/ 0 w 1049"/>
                    <a:gd name="T79" fmla="*/ 0 h 2351"/>
                    <a:gd name="T80" fmla="*/ 0 w 1049"/>
                    <a:gd name="T81" fmla="*/ 0 h 2351"/>
                    <a:gd name="T82" fmla="*/ 0 w 1049"/>
                    <a:gd name="T83" fmla="*/ 0 h 2351"/>
                    <a:gd name="T84" fmla="*/ 0 w 1049"/>
                    <a:gd name="T85" fmla="*/ 0 h 23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9"/>
                    <a:gd name="T130" fmla="*/ 0 h 2351"/>
                    <a:gd name="T131" fmla="*/ 1049 w 1049"/>
                    <a:gd name="T132" fmla="*/ 2351 h 23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9" h="2351">
                      <a:moveTo>
                        <a:pt x="525" y="0"/>
                      </a:moveTo>
                      <a:lnTo>
                        <a:pt x="551" y="1"/>
                      </a:lnTo>
                      <a:lnTo>
                        <a:pt x="578" y="5"/>
                      </a:lnTo>
                      <a:lnTo>
                        <a:pt x="604" y="14"/>
                      </a:lnTo>
                      <a:lnTo>
                        <a:pt x="630" y="24"/>
                      </a:lnTo>
                      <a:lnTo>
                        <a:pt x="655" y="37"/>
                      </a:lnTo>
                      <a:lnTo>
                        <a:pt x="680" y="53"/>
                      </a:lnTo>
                      <a:lnTo>
                        <a:pt x="705" y="71"/>
                      </a:lnTo>
                      <a:lnTo>
                        <a:pt x="729" y="92"/>
                      </a:lnTo>
                      <a:lnTo>
                        <a:pt x="751" y="116"/>
                      </a:lnTo>
                      <a:lnTo>
                        <a:pt x="774" y="141"/>
                      </a:lnTo>
                      <a:lnTo>
                        <a:pt x="796" y="170"/>
                      </a:lnTo>
                      <a:lnTo>
                        <a:pt x="817" y="201"/>
                      </a:lnTo>
                      <a:lnTo>
                        <a:pt x="838" y="234"/>
                      </a:lnTo>
                      <a:lnTo>
                        <a:pt x="857" y="268"/>
                      </a:lnTo>
                      <a:lnTo>
                        <a:pt x="877" y="305"/>
                      </a:lnTo>
                      <a:lnTo>
                        <a:pt x="895" y="345"/>
                      </a:lnTo>
                      <a:lnTo>
                        <a:pt x="912" y="386"/>
                      </a:lnTo>
                      <a:lnTo>
                        <a:pt x="928" y="428"/>
                      </a:lnTo>
                      <a:lnTo>
                        <a:pt x="945" y="473"/>
                      </a:lnTo>
                      <a:lnTo>
                        <a:pt x="959" y="519"/>
                      </a:lnTo>
                      <a:lnTo>
                        <a:pt x="973" y="566"/>
                      </a:lnTo>
                      <a:lnTo>
                        <a:pt x="985" y="616"/>
                      </a:lnTo>
                      <a:lnTo>
                        <a:pt x="997" y="667"/>
                      </a:lnTo>
                      <a:lnTo>
                        <a:pt x="1008" y="718"/>
                      </a:lnTo>
                      <a:lnTo>
                        <a:pt x="1017" y="772"/>
                      </a:lnTo>
                      <a:lnTo>
                        <a:pt x="1025" y="826"/>
                      </a:lnTo>
                      <a:lnTo>
                        <a:pt x="1032" y="882"/>
                      </a:lnTo>
                      <a:lnTo>
                        <a:pt x="1038" y="939"/>
                      </a:lnTo>
                      <a:lnTo>
                        <a:pt x="1043" y="997"/>
                      </a:lnTo>
                      <a:lnTo>
                        <a:pt x="1046" y="1055"/>
                      </a:lnTo>
                      <a:lnTo>
                        <a:pt x="1048" y="1115"/>
                      </a:lnTo>
                      <a:lnTo>
                        <a:pt x="1049" y="1175"/>
                      </a:lnTo>
                      <a:lnTo>
                        <a:pt x="1048" y="1236"/>
                      </a:lnTo>
                      <a:lnTo>
                        <a:pt x="1046" y="1296"/>
                      </a:lnTo>
                      <a:lnTo>
                        <a:pt x="1043" y="1355"/>
                      </a:lnTo>
                      <a:lnTo>
                        <a:pt x="1038" y="1412"/>
                      </a:lnTo>
                      <a:lnTo>
                        <a:pt x="1032" y="1469"/>
                      </a:lnTo>
                      <a:lnTo>
                        <a:pt x="1025" y="1525"/>
                      </a:lnTo>
                      <a:lnTo>
                        <a:pt x="1017" y="1580"/>
                      </a:lnTo>
                      <a:lnTo>
                        <a:pt x="1008" y="1632"/>
                      </a:lnTo>
                      <a:lnTo>
                        <a:pt x="997" y="1685"/>
                      </a:lnTo>
                      <a:lnTo>
                        <a:pt x="985" y="1735"/>
                      </a:lnTo>
                      <a:lnTo>
                        <a:pt x="973" y="1785"/>
                      </a:lnTo>
                      <a:lnTo>
                        <a:pt x="959" y="1832"/>
                      </a:lnTo>
                      <a:lnTo>
                        <a:pt x="945" y="1879"/>
                      </a:lnTo>
                      <a:lnTo>
                        <a:pt x="928" y="1923"/>
                      </a:lnTo>
                      <a:lnTo>
                        <a:pt x="912" y="1965"/>
                      </a:lnTo>
                      <a:lnTo>
                        <a:pt x="895" y="2007"/>
                      </a:lnTo>
                      <a:lnTo>
                        <a:pt x="877" y="2045"/>
                      </a:lnTo>
                      <a:lnTo>
                        <a:pt x="857" y="2082"/>
                      </a:lnTo>
                      <a:lnTo>
                        <a:pt x="838" y="2117"/>
                      </a:lnTo>
                      <a:lnTo>
                        <a:pt x="817" y="2150"/>
                      </a:lnTo>
                      <a:lnTo>
                        <a:pt x="796" y="2181"/>
                      </a:lnTo>
                      <a:lnTo>
                        <a:pt x="774" y="2209"/>
                      </a:lnTo>
                      <a:lnTo>
                        <a:pt x="751" y="2235"/>
                      </a:lnTo>
                      <a:lnTo>
                        <a:pt x="729" y="2258"/>
                      </a:lnTo>
                      <a:lnTo>
                        <a:pt x="705" y="2280"/>
                      </a:lnTo>
                      <a:lnTo>
                        <a:pt x="680" y="2299"/>
                      </a:lnTo>
                      <a:lnTo>
                        <a:pt x="655" y="2314"/>
                      </a:lnTo>
                      <a:lnTo>
                        <a:pt x="630" y="2327"/>
                      </a:lnTo>
                      <a:lnTo>
                        <a:pt x="604" y="2338"/>
                      </a:lnTo>
                      <a:lnTo>
                        <a:pt x="578" y="2345"/>
                      </a:lnTo>
                      <a:lnTo>
                        <a:pt x="551" y="2350"/>
                      </a:lnTo>
                      <a:lnTo>
                        <a:pt x="525" y="2351"/>
                      </a:lnTo>
                      <a:lnTo>
                        <a:pt x="498" y="2350"/>
                      </a:lnTo>
                      <a:lnTo>
                        <a:pt x="471" y="2345"/>
                      </a:lnTo>
                      <a:lnTo>
                        <a:pt x="445" y="2338"/>
                      </a:lnTo>
                      <a:lnTo>
                        <a:pt x="420" y="2327"/>
                      </a:lnTo>
                      <a:lnTo>
                        <a:pt x="394" y="2314"/>
                      </a:lnTo>
                      <a:lnTo>
                        <a:pt x="369" y="2299"/>
                      </a:lnTo>
                      <a:lnTo>
                        <a:pt x="344" y="2280"/>
                      </a:lnTo>
                      <a:lnTo>
                        <a:pt x="321" y="2258"/>
                      </a:lnTo>
                      <a:lnTo>
                        <a:pt x="298" y="2235"/>
                      </a:lnTo>
                      <a:lnTo>
                        <a:pt x="275" y="2209"/>
                      </a:lnTo>
                      <a:lnTo>
                        <a:pt x="253" y="2181"/>
                      </a:lnTo>
                      <a:lnTo>
                        <a:pt x="232" y="2150"/>
                      </a:lnTo>
                      <a:lnTo>
                        <a:pt x="212" y="2117"/>
                      </a:lnTo>
                      <a:lnTo>
                        <a:pt x="191" y="2082"/>
                      </a:lnTo>
                      <a:lnTo>
                        <a:pt x="172" y="2045"/>
                      </a:lnTo>
                      <a:lnTo>
                        <a:pt x="154" y="2007"/>
                      </a:lnTo>
                      <a:lnTo>
                        <a:pt x="136" y="1965"/>
                      </a:lnTo>
                      <a:lnTo>
                        <a:pt x="120" y="1923"/>
                      </a:lnTo>
                      <a:lnTo>
                        <a:pt x="104" y="1879"/>
                      </a:lnTo>
                      <a:lnTo>
                        <a:pt x="90" y="1832"/>
                      </a:lnTo>
                      <a:lnTo>
                        <a:pt x="77" y="1785"/>
                      </a:lnTo>
                      <a:lnTo>
                        <a:pt x="64" y="1735"/>
                      </a:lnTo>
                      <a:lnTo>
                        <a:pt x="52" y="1685"/>
                      </a:lnTo>
                      <a:lnTo>
                        <a:pt x="42" y="1632"/>
                      </a:lnTo>
                      <a:lnTo>
                        <a:pt x="32" y="1580"/>
                      </a:lnTo>
                      <a:lnTo>
                        <a:pt x="24" y="1525"/>
                      </a:lnTo>
                      <a:lnTo>
                        <a:pt x="17" y="1469"/>
                      </a:lnTo>
                      <a:lnTo>
                        <a:pt x="11" y="1412"/>
                      </a:lnTo>
                      <a:lnTo>
                        <a:pt x="7" y="1355"/>
                      </a:lnTo>
                      <a:lnTo>
                        <a:pt x="4" y="1296"/>
                      </a:lnTo>
                      <a:lnTo>
                        <a:pt x="1" y="1236"/>
                      </a:lnTo>
                      <a:lnTo>
                        <a:pt x="0" y="1175"/>
                      </a:lnTo>
                      <a:lnTo>
                        <a:pt x="1" y="1115"/>
                      </a:lnTo>
                      <a:lnTo>
                        <a:pt x="4" y="1055"/>
                      </a:lnTo>
                      <a:lnTo>
                        <a:pt x="7" y="997"/>
                      </a:lnTo>
                      <a:lnTo>
                        <a:pt x="11" y="939"/>
                      </a:lnTo>
                      <a:lnTo>
                        <a:pt x="17" y="882"/>
                      </a:lnTo>
                      <a:lnTo>
                        <a:pt x="24" y="826"/>
                      </a:lnTo>
                      <a:lnTo>
                        <a:pt x="32" y="772"/>
                      </a:lnTo>
                      <a:lnTo>
                        <a:pt x="42" y="718"/>
                      </a:lnTo>
                      <a:lnTo>
                        <a:pt x="52" y="667"/>
                      </a:lnTo>
                      <a:lnTo>
                        <a:pt x="64" y="616"/>
                      </a:lnTo>
                      <a:lnTo>
                        <a:pt x="77" y="566"/>
                      </a:lnTo>
                      <a:lnTo>
                        <a:pt x="90" y="519"/>
                      </a:lnTo>
                      <a:lnTo>
                        <a:pt x="104" y="473"/>
                      </a:lnTo>
                      <a:lnTo>
                        <a:pt x="120" y="428"/>
                      </a:lnTo>
                      <a:lnTo>
                        <a:pt x="136" y="386"/>
                      </a:lnTo>
                      <a:lnTo>
                        <a:pt x="154" y="345"/>
                      </a:lnTo>
                      <a:lnTo>
                        <a:pt x="172" y="305"/>
                      </a:lnTo>
                      <a:lnTo>
                        <a:pt x="191" y="268"/>
                      </a:lnTo>
                      <a:lnTo>
                        <a:pt x="212" y="234"/>
                      </a:lnTo>
                      <a:lnTo>
                        <a:pt x="232" y="201"/>
                      </a:lnTo>
                      <a:lnTo>
                        <a:pt x="253" y="170"/>
                      </a:lnTo>
                      <a:lnTo>
                        <a:pt x="275" y="141"/>
                      </a:lnTo>
                      <a:lnTo>
                        <a:pt x="298" y="116"/>
                      </a:lnTo>
                      <a:lnTo>
                        <a:pt x="321" y="92"/>
                      </a:lnTo>
                      <a:lnTo>
                        <a:pt x="344" y="71"/>
                      </a:lnTo>
                      <a:lnTo>
                        <a:pt x="369" y="53"/>
                      </a:lnTo>
                      <a:lnTo>
                        <a:pt x="394" y="37"/>
                      </a:lnTo>
                      <a:lnTo>
                        <a:pt x="420" y="24"/>
                      </a:lnTo>
                      <a:lnTo>
                        <a:pt x="445" y="14"/>
                      </a:lnTo>
                      <a:lnTo>
                        <a:pt x="471" y="5"/>
                      </a:lnTo>
                      <a:lnTo>
                        <a:pt x="498" y="1"/>
                      </a:lnTo>
                      <a:lnTo>
                        <a:pt x="525"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347" name="Freeform 155"/>
                <p:cNvSpPr>
                  <a:spLocks/>
                </p:cNvSpPr>
                <p:nvPr/>
              </p:nvSpPr>
              <p:spPr bwMode="auto">
                <a:xfrm>
                  <a:off x="5139" y="898"/>
                  <a:ext cx="1" cy="18"/>
                </a:xfrm>
                <a:custGeom>
                  <a:avLst/>
                  <a:gdLst>
                    <a:gd name="T0" fmla="*/ 0 w 31"/>
                    <a:gd name="T1" fmla="*/ 0 h 370"/>
                    <a:gd name="T2" fmla="*/ 0 w 31"/>
                    <a:gd name="T3" fmla="*/ 0 h 370"/>
                    <a:gd name="T4" fmla="*/ 0 w 31"/>
                    <a:gd name="T5" fmla="*/ 0 h 370"/>
                    <a:gd name="T6" fmla="*/ 0 w 31"/>
                    <a:gd name="T7" fmla="*/ 0 h 370"/>
                    <a:gd name="T8" fmla="*/ 0 60000 65536"/>
                    <a:gd name="T9" fmla="*/ 0 60000 65536"/>
                    <a:gd name="T10" fmla="*/ 0 60000 65536"/>
                    <a:gd name="T11" fmla="*/ 0 60000 65536"/>
                    <a:gd name="T12" fmla="*/ 0 w 31"/>
                    <a:gd name="T13" fmla="*/ 0 h 370"/>
                    <a:gd name="T14" fmla="*/ 31 w 31"/>
                    <a:gd name="T15" fmla="*/ 370 h 370"/>
                  </a:gdLst>
                  <a:ahLst/>
                  <a:cxnLst>
                    <a:cxn ang="T8">
                      <a:pos x="T0" y="T1"/>
                    </a:cxn>
                    <a:cxn ang="T9">
                      <a:pos x="T2" y="T3"/>
                    </a:cxn>
                    <a:cxn ang="T10">
                      <a:pos x="T4" y="T5"/>
                    </a:cxn>
                    <a:cxn ang="T11">
                      <a:pos x="T6" y="T7"/>
                    </a:cxn>
                  </a:cxnLst>
                  <a:rect l="T12" t="T13" r="T14" b="T15"/>
                  <a:pathLst>
                    <a:path w="31" h="370">
                      <a:moveTo>
                        <a:pt x="31" y="0"/>
                      </a:moveTo>
                      <a:lnTo>
                        <a:pt x="31" y="370"/>
                      </a:lnTo>
                      <a:lnTo>
                        <a:pt x="0" y="83"/>
                      </a:lnTo>
                      <a:lnTo>
                        <a:pt x="31" y="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48" name="Freeform 156"/>
                <p:cNvSpPr>
                  <a:spLocks/>
                </p:cNvSpPr>
                <p:nvPr/>
              </p:nvSpPr>
              <p:spPr bwMode="auto">
                <a:xfrm>
                  <a:off x="5139" y="894"/>
                  <a:ext cx="3" cy="35"/>
                </a:xfrm>
                <a:custGeom>
                  <a:avLst/>
                  <a:gdLst>
                    <a:gd name="T0" fmla="*/ 0 w 61"/>
                    <a:gd name="T1" fmla="*/ 0 h 740"/>
                    <a:gd name="T2" fmla="*/ 0 w 61"/>
                    <a:gd name="T3" fmla="*/ 0 h 740"/>
                    <a:gd name="T4" fmla="*/ 0 w 61"/>
                    <a:gd name="T5" fmla="*/ 0 h 740"/>
                    <a:gd name="T6" fmla="*/ 0 w 61"/>
                    <a:gd name="T7" fmla="*/ 0 h 740"/>
                    <a:gd name="T8" fmla="*/ 0 60000 65536"/>
                    <a:gd name="T9" fmla="*/ 0 60000 65536"/>
                    <a:gd name="T10" fmla="*/ 0 60000 65536"/>
                    <a:gd name="T11" fmla="*/ 0 60000 65536"/>
                    <a:gd name="T12" fmla="*/ 0 w 61"/>
                    <a:gd name="T13" fmla="*/ 0 h 740"/>
                    <a:gd name="T14" fmla="*/ 61 w 61"/>
                    <a:gd name="T15" fmla="*/ 740 h 740"/>
                  </a:gdLst>
                  <a:ahLst/>
                  <a:cxnLst>
                    <a:cxn ang="T8">
                      <a:pos x="T0" y="T1"/>
                    </a:cxn>
                    <a:cxn ang="T9">
                      <a:pos x="T2" y="T3"/>
                    </a:cxn>
                    <a:cxn ang="T10">
                      <a:pos x="T4" y="T5"/>
                    </a:cxn>
                    <a:cxn ang="T11">
                      <a:pos x="T6" y="T7"/>
                    </a:cxn>
                  </a:cxnLst>
                  <a:rect l="T12" t="T13" r="T14" b="T15"/>
                  <a:pathLst>
                    <a:path w="61" h="740">
                      <a:moveTo>
                        <a:pt x="61" y="0"/>
                      </a:moveTo>
                      <a:lnTo>
                        <a:pt x="61" y="740"/>
                      </a:lnTo>
                      <a:lnTo>
                        <a:pt x="0" y="165"/>
                      </a:lnTo>
                      <a:lnTo>
                        <a:pt x="61" y="0"/>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49" name="Freeform 157"/>
                <p:cNvSpPr>
                  <a:spLocks/>
                </p:cNvSpPr>
                <p:nvPr/>
              </p:nvSpPr>
              <p:spPr bwMode="auto">
                <a:xfrm>
                  <a:off x="5140" y="890"/>
                  <a:ext cx="3" cy="53"/>
                </a:xfrm>
                <a:custGeom>
                  <a:avLst/>
                  <a:gdLst>
                    <a:gd name="T0" fmla="*/ 0 w 61"/>
                    <a:gd name="T1" fmla="*/ 0 h 1111"/>
                    <a:gd name="T2" fmla="*/ 0 w 61"/>
                    <a:gd name="T3" fmla="*/ 0 h 1111"/>
                    <a:gd name="T4" fmla="*/ 0 w 61"/>
                    <a:gd name="T5" fmla="*/ 0 h 1111"/>
                    <a:gd name="T6" fmla="*/ 0 w 61"/>
                    <a:gd name="T7" fmla="*/ 0 h 1111"/>
                    <a:gd name="T8" fmla="*/ 0 w 61"/>
                    <a:gd name="T9" fmla="*/ 0 h 1111"/>
                    <a:gd name="T10" fmla="*/ 0 w 61"/>
                    <a:gd name="T11" fmla="*/ 0 h 1111"/>
                    <a:gd name="T12" fmla="*/ 0 60000 65536"/>
                    <a:gd name="T13" fmla="*/ 0 60000 65536"/>
                    <a:gd name="T14" fmla="*/ 0 60000 65536"/>
                    <a:gd name="T15" fmla="*/ 0 60000 65536"/>
                    <a:gd name="T16" fmla="*/ 0 60000 65536"/>
                    <a:gd name="T17" fmla="*/ 0 60000 65536"/>
                    <a:gd name="T18" fmla="*/ 0 w 61"/>
                    <a:gd name="T19" fmla="*/ 0 h 1111"/>
                    <a:gd name="T20" fmla="*/ 61 w 61"/>
                    <a:gd name="T21" fmla="*/ 1111 h 1111"/>
                  </a:gdLst>
                  <a:ahLst/>
                  <a:cxnLst>
                    <a:cxn ang="T12">
                      <a:pos x="T0" y="T1"/>
                    </a:cxn>
                    <a:cxn ang="T13">
                      <a:pos x="T2" y="T3"/>
                    </a:cxn>
                    <a:cxn ang="T14">
                      <a:pos x="T4" y="T5"/>
                    </a:cxn>
                    <a:cxn ang="T15">
                      <a:pos x="T6" y="T7"/>
                    </a:cxn>
                    <a:cxn ang="T16">
                      <a:pos x="T8" y="T9"/>
                    </a:cxn>
                    <a:cxn ang="T17">
                      <a:pos x="T10" y="T11"/>
                    </a:cxn>
                  </a:cxnLst>
                  <a:rect l="T18" t="T19" r="T20" b="T21"/>
                  <a:pathLst>
                    <a:path w="61" h="1111">
                      <a:moveTo>
                        <a:pt x="0" y="535"/>
                      </a:moveTo>
                      <a:lnTo>
                        <a:pt x="0" y="165"/>
                      </a:lnTo>
                      <a:lnTo>
                        <a:pt x="61" y="0"/>
                      </a:lnTo>
                      <a:lnTo>
                        <a:pt x="61" y="1111"/>
                      </a:lnTo>
                      <a:lnTo>
                        <a:pt x="45" y="961"/>
                      </a:lnTo>
                      <a:lnTo>
                        <a:pt x="0" y="535"/>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50" name="Freeform 158"/>
                <p:cNvSpPr>
                  <a:spLocks/>
                </p:cNvSpPr>
                <p:nvPr/>
              </p:nvSpPr>
              <p:spPr bwMode="auto">
                <a:xfrm>
                  <a:off x="5142" y="886"/>
                  <a:ext cx="3" cy="71"/>
                </a:xfrm>
                <a:custGeom>
                  <a:avLst/>
                  <a:gdLst>
                    <a:gd name="T0" fmla="*/ 0 w 61"/>
                    <a:gd name="T1" fmla="*/ 0 h 1481"/>
                    <a:gd name="T2" fmla="*/ 0 w 61"/>
                    <a:gd name="T3" fmla="*/ 0 h 1481"/>
                    <a:gd name="T4" fmla="*/ 0 w 61"/>
                    <a:gd name="T5" fmla="*/ 0 h 1481"/>
                    <a:gd name="T6" fmla="*/ 0 w 61"/>
                    <a:gd name="T7" fmla="*/ 0 h 1481"/>
                    <a:gd name="T8" fmla="*/ 0 w 61"/>
                    <a:gd name="T9" fmla="*/ 0 h 1481"/>
                    <a:gd name="T10" fmla="*/ 0 w 61"/>
                    <a:gd name="T11" fmla="*/ 0 h 1481"/>
                    <a:gd name="T12" fmla="*/ 0 60000 65536"/>
                    <a:gd name="T13" fmla="*/ 0 60000 65536"/>
                    <a:gd name="T14" fmla="*/ 0 60000 65536"/>
                    <a:gd name="T15" fmla="*/ 0 60000 65536"/>
                    <a:gd name="T16" fmla="*/ 0 60000 65536"/>
                    <a:gd name="T17" fmla="*/ 0 60000 65536"/>
                    <a:gd name="T18" fmla="*/ 0 w 61"/>
                    <a:gd name="T19" fmla="*/ 0 h 1481"/>
                    <a:gd name="T20" fmla="*/ 61 w 61"/>
                    <a:gd name="T21" fmla="*/ 1481 h 1481"/>
                  </a:gdLst>
                  <a:ahLst/>
                  <a:cxnLst>
                    <a:cxn ang="T12">
                      <a:pos x="T0" y="T1"/>
                    </a:cxn>
                    <a:cxn ang="T13">
                      <a:pos x="T2" y="T3"/>
                    </a:cxn>
                    <a:cxn ang="T14">
                      <a:pos x="T4" y="T5"/>
                    </a:cxn>
                    <a:cxn ang="T15">
                      <a:pos x="T6" y="T7"/>
                    </a:cxn>
                    <a:cxn ang="T16">
                      <a:pos x="T8" y="T9"/>
                    </a:cxn>
                    <a:cxn ang="T17">
                      <a:pos x="T10" y="T11"/>
                    </a:cxn>
                  </a:cxnLst>
                  <a:rect l="T18" t="T19" r="T20" b="T21"/>
                  <a:pathLst>
                    <a:path w="61" h="1481">
                      <a:moveTo>
                        <a:pt x="0" y="905"/>
                      </a:moveTo>
                      <a:lnTo>
                        <a:pt x="0" y="165"/>
                      </a:lnTo>
                      <a:lnTo>
                        <a:pt x="61" y="0"/>
                      </a:lnTo>
                      <a:lnTo>
                        <a:pt x="61" y="1481"/>
                      </a:lnTo>
                      <a:lnTo>
                        <a:pt x="15" y="1043"/>
                      </a:lnTo>
                      <a:lnTo>
                        <a:pt x="0" y="905"/>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51" name="Freeform 159"/>
                <p:cNvSpPr>
                  <a:spLocks/>
                </p:cNvSpPr>
                <p:nvPr/>
              </p:nvSpPr>
              <p:spPr bwMode="auto">
                <a:xfrm>
                  <a:off x="5143" y="882"/>
                  <a:ext cx="3" cy="88"/>
                </a:xfrm>
                <a:custGeom>
                  <a:avLst/>
                  <a:gdLst>
                    <a:gd name="T0" fmla="*/ 0 w 61"/>
                    <a:gd name="T1" fmla="*/ 0 h 1839"/>
                    <a:gd name="T2" fmla="*/ 0 w 61"/>
                    <a:gd name="T3" fmla="*/ 0 h 1839"/>
                    <a:gd name="T4" fmla="*/ 0 w 61"/>
                    <a:gd name="T5" fmla="*/ 0 h 1839"/>
                    <a:gd name="T6" fmla="*/ 0 w 61"/>
                    <a:gd name="T7" fmla="*/ 0 h 1839"/>
                    <a:gd name="T8" fmla="*/ 0 w 61"/>
                    <a:gd name="T9" fmla="*/ 0 h 1839"/>
                    <a:gd name="T10" fmla="*/ 0 w 61"/>
                    <a:gd name="T11" fmla="*/ 0 h 1839"/>
                    <a:gd name="T12" fmla="*/ 0 60000 65536"/>
                    <a:gd name="T13" fmla="*/ 0 60000 65536"/>
                    <a:gd name="T14" fmla="*/ 0 60000 65536"/>
                    <a:gd name="T15" fmla="*/ 0 60000 65536"/>
                    <a:gd name="T16" fmla="*/ 0 60000 65536"/>
                    <a:gd name="T17" fmla="*/ 0 60000 65536"/>
                    <a:gd name="T18" fmla="*/ 0 w 61"/>
                    <a:gd name="T19" fmla="*/ 0 h 1839"/>
                    <a:gd name="T20" fmla="*/ 61 w 61"/>
                    <a:gd name="T21" fmla="*/ 1839 h 1839"/>
                  </a:gdLst>
                  <a:ahLst/>
                  <a:cxnLst>
                    <a:cxn ang="T12">
                      <a:pos x="T0" y="T1"/>
                    </a:cxn>
                    <a:cxn ang="T13">
                      <a:pos x="T2" y="T3"/>
                    </a:cxn>
                    <a:cxn ang="T14">
                      <a:pos x="T4" y="T5"/>
                    </a:cxn>
                    <a:cxn ang="T15">
                      <a:pos x="T6" y="T7"/>
                    </a:cxn>
                    <a:cxn ang="T16">
                      <a:pos x="T8" y="T9"/>
                    </a:cxn>
                    <a:cxn ang="T17">
                      <a:pos x="T10" y="T11"/>
                    </a:cxn>
                  </a:cxnLst>
                  <a:rect l="T18" t="T19" r="T20" b="T21"/>
                  <a:pathLst>
                    <a:path w="61" h="1839">
                      <a:moveTo>
                        <a:pt x="0" y="1276"/>
                      </a:moveTo>
                      <a:lnTo>
                        <a:pt x="0" y="165"/>
                      </a:lnTo>
                      <a:lnTo>
                        <a:pt x="61" y="0"/>
                      </a:lnTo>
                      <a:lnTo>
                        <a:pt x="61" y="1839"/>
                      </a:lnTo>
                      <a:lnTo>
                        <a:pt x="59" y="1837"/>
                      </a:lnTo>
                      <a:lnTo>
                        <a:pt x="0" y="1276"/>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52" name="Freeform 160"/>
                <p:cNvSpPr>
                  <a:spLocks/>
                </p:cNvSpPr>
                <p:nvPr/>
              </p:nvSpPr>
              <p:spPr bwMode="auto">
                <a:xfrm>
                  <a:off x="5145" y="878"/>
                  <a:ext cx="3" cy="93"/>
                </a:xfrm>
                <a:custGeom>
                  <a:avLst/>
                  <a:gdLst>
                    <a:gd name="T0" fmla="*/ 0 w 61"/>
                    <a:gd name="T1" fmla="*/ 0 h 1952"/>
                    <a:gd name="T2" fmla="*/ 0 w 61"/>
                    <a:gd name="T3" fmla="*/ 0 h 1952"/>
                    <a:gd name="T4" fmla="*/ 0 w 61"/>
                    <a:gd name="T5" fmla="*/ 0 h 1952"/>
                    <a:gd name="T6" fmla="*/ 0 w 61"/>
                    <a:gd name="T7" fmla="*/ 0 h 1952"/>
                    <a:gd name="T8" fmla="*/ 0 w 61"/>
                    <a:gd name="T9" fmla="*/ 0 h 1952"/>
                    <a:gd name="T10" fmla="*/ 0 w 61"/>
                    <a:gd name="T11" fmla="*/ 0 h 1952"/>
                    <a:gd name="T12" fmla="*/ 0 60000 65536"/>
                    <a:gd name="T13" fmla="*/ 0 60000 65536"/>
                    <a:gd name="T14" fmla="*/ 0 60000 65536"/>
                    <a:gd name="T15" fmla="*/ 0 60000 65536"/>
                    <a:gd name="T16" fmla="*/ 0 60000 65536"/>
                    <a:gd name="T17" fmla="*/ 0 60000 65536"/>
                    <a:gd name="T18" fmla="*/ 0 w 61"/>
                    <a:gd name="T19" fmla="*/ 0 h 1952"/>
                    <a:gd name="T20" fmla="*/ 61 w 61"/>
                    <a:gd name="T21" fmla="*/ 1952 h 1952"/>
                  </a:gdLst>
                  <a:ahLst/>
                  <a:cxnLst>
                    <a:cxn ang="T12">
                      <a:pos x="T0" y="T1"/>
                    </a:cxn>
                    <a:cxn ang="T13">
                      <a:pos x="T2" y="T3"/>
                    </a:cxn>
                    <a:cxn ang="T14">
                      <a:pos x="T4" y="T5"/>
                    </a:cxn>
                    <a:cxn ang="T15">
                      <a:pos x="T6" y="T7"/>
                    </a:cxn>
                    <a:cxn ang="T16">
                      <a:pos x="T8" y="T9"/>
                    </a:cxn>
                    <a:cxn ang="T17">
                      <a:pos x="T10" y="T11"/>
                    </a:cxn>
                  </a:cxnLst>
                  <a:rect l="T18" t="T19" r="T20" b="T21"/>
                  <a:pathLst>
                    <a:path w="61" h="1952">
                      <a:moveTo>
                        <a:pt x="0" y="1645"/>
                      </a:moveTo>
                      <a:lnTo>
                        <a:pt x="0" y="164"/>
                      </a:lnTo>
                      <a:lnTo>
                        <a:pt x="61" y="0"/>
                      </a:lnTo>
                      <a:lnTo>
                        <a:pt x="61" y="1952"/>
                      </a:lnTo>
                      <a:lnTo>
                        <a:pt x="29" y="1918"/>
                      </a:lnTo>
                      <a:lnTo>
                        <a:pt x="0" y="1645"/>
                      </a:lnTo>
                      <a:close/>
                    </a:path>
                  </a:pathLst>
                </a:cu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53" name="Freeform 161"/>
                <p:cNvSpPr>
                  <a:spLocks/>
                </p:cNvSpPr>
                <p:nvPr/>
              </p:nvSpPr>
              <p:spPr bwMode="auto">
                <a:xfrm>
                  <a:off x="5146" y="874"/>
                  <a:ext cx="3" cy="99"/>
                </a:xfrm>
                <a:custGeom>
                  <a:avLst/>
                  <a:gdLst>
                    <a:gd name="T0" fmla="*/ 0 w 61"/>
                    <a:gd name="T1" fmla="*/ 0 h 2066"/>
                    <a:gd name="T2" fmla="*/ 0 w 61"/>
                    <a:gd name="T3" fmla="*/ 0 h 2066"/>
                    <a:gd name="T4" fmla="*/ 0 w 61"/>
                    <a:gd name="T5" fmla="*/ 0 h 2066"/>
                    <a:gd name="T6" fmla="*/ 0 w 61"/>
                    <a:gd name="T7" fmla="*/ 0 h 2066"/>
                    <a:gd name="T8" fmla="*/ 0 w 61"/>
                    <a:gd name="T9" fmla="*/ 0 h 2066"/>
                    <a:gd name="T10" fmla="*/ 0 w 61"/>
                    <a:gd name="T11" fmla="*/ 0 h 2066"/>
                    <a:gd name="T12" fmla="*/ 0 60000 65536"/>
                    <a:gd name="T13" fmla="*/ 0 60000 65536"/>
                    <a:gd name="T14" fmla="*/ 0 60000 65536"/>
                    <a:gd name="T15" fmla="*/ 0 60000 65536"/>
                    <a:gd name="T16" fmla="*/ 0 60000 65536"/>
                    <a:gd name="T17" fmla="*/ 0 60000 65536"/>
                    <a:gd name="T18" fmla="*/ 0 w 61"/>
                    <a:gd name="T19" fmla="*/ 0 h 2066"/>
                    <a:gd name="T20" fmla="*/ 61 w 61"/>
                    <a:gd name="T21" fmla="*/ 2066 h 2066"/>
                  </a:gdLst>
                  <a:ahLst/>
                  <a:cxnLst>
                    <a:cxn ang="T12">
                      <a:pos x="T0" y="T1"/>
                    </a:cxn>
                    <a:cxn ang="T13">
                      <a:pos x="T2" y="T3"/>
                    </a:cxn>
                    <a:cxn ang="T14">
                      <a:pos x="T4" y="T5"/>
                    </a:cxn>
                    <a:cxn ang="T15">
                      <a:pos x="T6" y="T7"/>
                    </a:cxn>
                    <a:cxn ang="T16">
                      <a:pos x="T8" y="T9"/>
                    </a:cxn>
                    <a:cxn ang="T17">
                      <a:pos x="T10" y="T11"/>
                    </a:cxn>
                  </a:cxnLst>
                  <a:rect l="T18" t="T19" r="T20" b="T21"/>
                  <a:pathLst>
                    <a:path w="61" h="2066">
                      <a:moveTo>
                        <a:pt x="0" y="2003"/>
                      </a:moveTo>
                      <a:lnTo>
                        <a:pt x="0" y="164"/>
                      </a:lnTo>
                      <a:lnTo>
                        <a:pt x="58" y="5"/>
                      </a:lnTo>
                      <a:lnTo>
                        <a:pt x="61" y="0"/>
                      </a:lnTo>
                      <a:lnTo>
                        <a:pt x="61" y="2066"/>
                      </a:lnTo>
                      <a:lnTo>
                        <a:pt x="0" y="200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54" name="Freeform 162"/>
                <p:cNvSpPr>
                  <a:spLocks/>
                </p:cNvSpPr>
                <p:nvPr/>
              </p:nvSpPr>
              <p:spPr bwMode="auto">
                <a:xfrm>
                  <a:off x="5148" y="870"/>
                  <a:ext cx="2" cy="104"/>
                </a:xfrm>
                <a:custGeom>
                  <a:avLst/>
                  <a:gdLst>
                    <a:gd name="T0" fmla="*/ 0 w 61"/>
                    <a:gd name="T1" fmla="*/ 0 h 2181"/>
                    <a:gd name="T2" fmla="*/ 0 w 61"/>
                    <a:gd name="T3" fmla="*/ 0 h 2181"/>
                    <a:gd name="T4" fmla="*/ 0 w 61"/>
                    <a:gd name="T5" fmla="*/ 0 h 2181"/>
                    <a:gd name="T6" fmla="*/ 0 w 61"/>
                    <a:gd name="T7" fmla="*/ 0 h 2181"/>
                    <a:gd name="T8" fmla="*/ 0 w 61"/>
                    <a:gd name="T9" fmla="*/ 0 h 2181"/>
                    <a:gd name="T10" fmla="*/ 0 w 61"/>
                    <a:gd name="T11" fmla="*/ 0 h 2181"/>
                    <a:gd name="T12" fmla="*/ 0 60000 65536"/>
                    <a:gd name="T13" fmla="*/ 0 60000 65536"/>
                    <a:gd name="T14" fmla="*/ 0 60000 65536"/>
                    <a:gd name="T15" fmla="*/ 0 60000 65536"/>
                    <a:gd name="T16" fmla="*/ 0 60000 65536"/>
                    <a:gd name="T17" fmla="*/ 0 60000 65536"/>
                    <a:gd name="T18" fmla="*/ 0 w 61"/>
                    <a:gd name="T19" fmla="*/ 0 h 2181"/>
                    <a:gd name="T20" fmla="*/ 61 w 61"/>
                    <a:gd name="T21" fmla="*/ 2181 h 2181"/>
                  </a:gdLst>
                  <a:ahLst/>
                  <a:cxnLst>
                    <a:cxn ang="T12">
                      <a:pos x="T0" y="T1"/>
                    </a:cxn>
                    <a:cxn ang="T13">
                      <a:pos x="T2" y="T3"/>
                    </a:cxn>
                    <a:cxn ang="T14">
                      <a:pos x="T4" y="T5"/>
                    </a:cxn>
                    <a:cxn ang="T15">
                      <a:pos x="T6" y="T7"/>
                    </a:cxn>
                    <a:cxn ang="T16">
                      <a:pos x="T8" y="T9"/>
                    </a:cxn>
                    <a:cxn ang="T17">
                      <a:pos x="T10" y="T11"/>
                    </a:cxn>
                  </a:cxnLst>
                  <a:rect l="T18" t="T19" r="T20" b="T21"/>
                  <a:pathLst>
                    <a:path w="61" h="2181">
                      <a:moveTo>
                        <a:pt x="0" y="2118"/>
                      </a:moveTo>
                      <a:lnTo>
                        <a:pt x="0" y="166"/>
                      </a:lnTo>
                      <a:lnTo>
                        <a:pt x="28" y="88"/>
                      </a:lnTo>
                      <a:lnTo>
                        <a:pt x="61" y="0"/>
                      </a:lnTo>
                      <a:lnTo>
                        <a:pt x="61" y="2181"/>
                      </a:lnTo>
                      <a:lnTo>
                        <a:pt x="0" y="2118"/>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55" name="Freeform 163"/>
                <p:cNvSpPr>
                  <a:spLocks/>
                </p:cNvSpPr>
                <p:nvPr/>
              </p:nvSpPr>
              <p:spPr bwMode="auto">
                <a:xfrm>
                  <a:off x="5149" y="867"/>
                  <a:ext cx="3" cy="109"/>
                </a:xfrm>
                <a:custGeom>
                  <a:avLst/>
                  <a:gdLst>
                    <a:gd name="T0" fmla="*/ 0 w 60"/>
                    <a:gd name="T1" fmla="*/ 0 h 2295"/>
                    <a:gd name="T2" fmla="*/ 0 w 60"/>
                    <a:gd name="T3" fmla="*/ 0 h 2295"/>
                    <a:gd name="T4" fmla="*/ 0 w 60"/>
                    <a:gd name="T5" fmla="*/ 0 h 2295"/>
                    <a:gd name="T6" fmla="*/ 0 w 60"/>
                    <a:gd name="T7" fmla="*/ 0 h 2295"/>
                    <a:gd name="T8" fmla="*/ 0 w 60"/>
                    <a:gd name="T9" fmla="*/ 0 h 2295"/>
                    <a:gd name="T10" fmla="*/ 0 60000 65536"/>
                    <a:gd name="T11" fmla="*/ 0 60000 65536"/>
                    <a:gd name="T12" fmla="*/ 0 60000 65536"/>
                    <a:gd name="T13" fmla="*/ 0 60000 65536"/>
                    <a:gd name="T14" fmla="*/ 0 60000 65536"/>
                    <a:gd name="T15" fmla="*/ 0 w 60"/>
                    <a:gd name="T16" fmla="*/ 0 h 2295"/>
                    <a:gd name="T17" fmla="*/ 60 w 60"/>
                    <a:gd name="T18" fmla="*/ 2295 h 2295"/>
                  </a:gdLst>
                  <a:ahLst/>
                  <a:cxnLst>
                    <a:cxn ang="T10">
                      <a:pos x="T0" y="T1"/>
                    </a:cxn>
                    <a:cxn ang="T11">
                      <a:pos x="T2" y="T3"/>
                    </a:cxn>
                    <a:cxn ang="T12">
                      <a:pos x="T4" y="T5"/>
                    </a:cxn>
                    <a:cxn ang="T13">
                      <a:pos x="T6" y="T7"/>
                    </a:cxn>
                    <a:cxn ang="T14">
                      <a:pos x="T8" y="T9"/>
                    </a:cxn>
                  </a:cxnLst>
                  <a:rect l="T15" t="T16" r="T17" b="T18"/>
                  <a:pathLst>
                    <a:path w="60" h="2295">
                      <a:moveTo>
                        <a:pt x="0" y="2231"/>
                      </a:moveTo>
                      <a:lnTo>
                        <a:pt x="0" y="165"/>
                      </a:lnTo>
                      <a:lnTo>
                        <a:pt x="60" y="0"/>
                      </a:lnTo>
                      <a:lnTo>
                        <a:pt x="60" y="2295"/>
                      </a:lnTo>
                      <a:lnTo>
                        <a:pt x="0" y="223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56" name="Freeform 164"/>
                <p:cNvSpPr>
                  <a:spLocks/>
                </p:cNvSpPr>
                <p:nvPr/>
              </p:nvSpPr>
              <p:spPr bwMode="auto">
                <a:xfrm>
                  <a:off x="5150" y="863"/>
                  <a:ext cx="3" cy="114"/>
                </a:xfrm>
                <a:custGeom>
                  <a:avLst/>
                  <a:gdLst>
                    <a:gd name="T0" fmla="*/ 0 w 61"/>
                    <a:gd name="T1" fmla="*/ 0 h 2409"/>
                    <a:gd name="T2" fmla="*/ 0 w 61"/>
                    <a:gd name="T3" fmla="*/ 0 h 2409"/>
                    <a:gd name="T4" fmla="*/ 0 w 61"/>
                    <a:gd name="T5" fmla="*/ 0 h 2409"/>
                    <a:gd name="T6" fmla="*/ 0 w 61"/>
                    <a:gd name="T7" fmla="*/ 0 h 2409"/>
                    <a:gd name="T8" fmla="*/ 0 w 61"/>
                    <a:gd name="T9" fmla="*/ 0 h 2409"/>
                    <a:gd name="T10" fmla="*/ 0 60000 65536"/>
                    <a:gd name="T11" fmla="*/ 0 60000 65536"/>
                    <a:gd name="T12" fmla="*/ 0 60000 65536"/>
                    <a:gd name="T13" fmla="*/ 0 60000 65536"/>
                    <a:gd name="T14" fmla="*/ 0 60000 65536"/>
                    <a:gd name="T15" fmla="*/ 0 w 61"/>
                    <a:gd name="T16" fmla="*/ 0 h 2409"/>
                    <a:gd name="T17" fmla="*/ 61 w 61"/>
                    <a:gd name="T18" fmla="*/ 2409 h 2409"/>
                  </a:gdLst>
                  <a:ahLst/>
                  <a:cxnLst>
                    <a:cxn ang="T10">
                      <a:pos x="T0" y="T1"/>
                    </a:cxn>
                    <a:cxn ang="T11">
                      <a:pos x="T2" y="T3"/>
                    </a:cxn>
                    <a:cxn ang="T12">
                      <a:pos x="T4" y="T5"/>
                    </a:cxn>
                    <a:cxn ang="T13">
                      <a:pos x="T6" y="T7"/>
                    </a:cxn>
                    <a:cxn ang="T14">
                      <a:pos x="T8" y="T9"/>
                    </a:cxn>
                  </a:cxnLst>
                  <a:rect l="T15" t="T16" r="T17" b="T18"/>
                  <a:pathLst>
                    <a:path w="61" h="2409">
                      <a:moveTo>
                        <a:pt x="0" y="2346"/>
                      </a:moveTo>
                      <a:lnTo>
                        <a:pt x="0" y="165"/>
                      </a:lnTo>
                      <a:lnTo>
                        <a:pt x="61" y="0"/>
                      </a:lnTo>
                      <a:lnTo>
                        <a:pt x="61" y="2409"/>
                      </a:lnTo>
                      <a:lnTo>
                        <a:pt x="0" y="2346"/>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57" name="Freeform 165"/>
                <p:cNvSpPr>
                  <a:spLocks/>
                </p:cNvSpPr>
                <p:nvPr/>
              </p:nvSpPr>
              <p:spPr bwMode="auto">
                <a:xfrm>
                  <a:off x="5152" y="859"/>
                  <a:ext cx="3" cy="120"/>
                </a:xfrm>
                <a:custGeom>
                  <a:avLst/>
                  <a:gdLst>
                    <a:gd name="T0" fmla="*/ 0 w 61"/>
                    <a:gd name="T1" fmla="*/ 0 h 2523"/>
                    <a:gd name="T2" fmla="*/ 0 w 61"/>
                    <a:gd name="T3" fmla="*/ 0 h 2523"/>
                    <a:gd name="T4" fmla="*/ 0 w 61"/>
                    <a:gd name="T5" fmla="*/ 0 h 2523"/>
                    <a:gd name="T6" fmla="*/ 0 w 61"/>
                    <a:gd name="T7" fmla="*/ 0 h 2523"/>
                    <a:gd name="T8" fmla="*/ 0 w 61"/>
                    <a:gd name="T9" fmla="*/ 0 h 2523"/>
                    <a:gd name="T10" fmla="*/ 0 60000 65536"/>
                    <a:gd name="T11" fmla="*/ 0 60000 65536"/>
                    <a:gd name="T12" fmla="*/ 0 60000 65536"/>
                    <a:gd name="T13" fmla="*/ 0 60000 65536"/>
                    <a:gd name="T14" fmla="*/ 0 60000 65536"/>
                    <a:gd name="T15" fmla="*/ 0 w 61"/>
                    <a:gd name="T16" fmla="*/ 0 h 2523"/>
                    <a:gd name="T17" fmla="*/ 61 w 61"/>
                    <a:gd name="T18" fmla="*/ 2523 h 2523"/>
                  </a:gdLst>
                  <a:ahLst/>
                  <a:cxnLst>
                    <a:cxn ang="T10">
                      <a:pos x="T0" y="T1"/>
                    </a:cxn>
                    <a:cxn ang="T11">
                      <a:pos x="T2" y="T3"/>
                    </a:cxn>
                    <a:cxn ang="T12">
                      <a:pos x="T4" y="T5"/>
                    </a:cxn>
                    <a:cxn ang="T13">
                      <a:pos x="T6" y="T7"/>
                    </a:cxn>
                    <a:cxn ang="T14">
                      <a:pos x="T8" y="T9"/>
                    </a:cxn>
                  </a:cxnLst>
                  <a:rect l="T15" t="T16" r="T17" b="T18"/>
                  <a:pathLst>
                    <a:path w="61" h="2523">
                      <a:moveTo>
                        <a:pt x="0" y="2460"/>
                      </a:moveTo>
                      <a:lnTo>
                        <a:pt x="0" y="165"/>
                      </a:lnTo>
                      <a:lnTo>
                        <a:pt x="61" y="0"/>
                      </a:lnTo>
                      <a:lnTo>
                        <a:pt x="61" y="2523"/>
                      </a:lnTo>
                      <a:lnTo>
                        <a:pt x="0" y="246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58" name="Freeform 166"/>
                <p:cNvSpPr>
                  <a:spLocks/>
                </p:cNvSpPr>
                <p:nvPr/>
              </p:nvSpPr>
              <p:spPr bwMode="auto">
                <a:xfrm>
                  <a:off x="5153" y="855"/>
                  <a:ext cx="3" cy="125"/>
                </a:xfrm>
                <a:custGeom>
                  <a:avLst/>
                  <a:gdLst>
                    <a:gd name="T0" fmla="*/ 0 w 61"/>
                    <a:gd name="T1" fmla="*/ 0 h 2638"/>
                    <a:gd name="T2" fmla="*/ 0 w 61"/>
                    <a:gd name="T3" fmla="*/ 0 h 2638"/>
                    <a:gd name="T4" fmla="*/ 0 w 61"/>
                    <a:gd name="T5" fmla="*/ 0 h 2638"/>
                    <a:gd name="T6" fmla="*/ 0 w 61"/>
                    <a:gd name="T7" fmla="*/ 0 h 2638"/>
                    <a:gd name="T8" fmla="*/ 0 w 61"/>
                    <a:gd name="T9" fmla="*/ 0 h 2638"/>
                    <a:gd name="T10" fmla="*/ 0 60000 65536"/>
                    <a:gd name="T11" fmla="*/ 0 60000 65536"/>
                    <a:gd name="T12" fmla="*/ 0 60000 65536"/>
                    <a:gd name="T13" fmla="*/ 0 60000 65536"/>
                    <a:gd name="T14" fmla="*/ 0 60000 65536"/>
                    <a:gd name="T15" fmla="*/ 0 w 61"/>
                    <a:gd name="T16" fmla="*/ 0 h 2638"/>
                    <a:gd name="T17" fmla="*/ 61 w 61"/>
                    <a:gd name="T18" fmla="*/ 2638 h 2638"/>
                  </a:gdLst>
                  <a:ahLst/>
                  <a:cxnLst>
                    <a:cxn ang="T10">
                      <a:pos x="T0" y="T1"/>
                    </a:cxn>
                    <a:cxn ang="T11">
                      <a:pos x="T2" y="T3"/>
                    </a:cxn>
                    <a:cxn ang="T12">
                      <a:pos x="T4" y="T5"/>
                    </a:cxn>
                    <a:cxn ang="T13">
                      <a:pos x="T6" y="T7"/>
                    </a:cxn>
                    <a:cxn ang="T14">
                      <a:pos x="T8" y="T9"/>
                    </a:cxn>
                  </a:cxnLst>
                  <a:rect l="T15" t="T16" r="T17" b="T18"/>
                  <a:pathLst>
                    <a:path w="61" h="2638">
                      <a:moveTo>
                        <a:pt x="0" y="2574"/>
                      </a:moveTo>
                      <a:lnTo>
                        <a:pt x="0" y="165"/>
                      </a:lnTo>
                      <a:lnTo>
                        <a:pt x="61" y="0"/>
                      </a:lnTo>
                      <a:lnTo>
                        <a:pt x="61" y="2638"/>
                      </a:lnTo>
                      <a:lnTo>
                        <a:pt x="0" y="2574"/>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59" name="Freeform 167"/>
                <p:cNvSpPr>
                  <a:spLocks/>
                </p:cNvSpPr>
                <p:nvPr/>
              </p:nvSpPr>
              <p:spPr bwMode="auto">
                <a:xfrm>
                  <a:off x="5155" y="851"/>
                  <a:ext cx="3" cy="131"/>
                </a:xfrm>
                <a:custGeom>
                  <a:avLst/>
                  <a:gdLst>
                    <a:gd name="T0" fmla="*/ 0 w 61"/>
                    <a:gd name="T1" fmla="*/ 0 h 2751"/>
                    <a:gd name="T2" fmla="*/ 0 w 61"/>
                    <a:gd name="T3" fmla="*/ 0 h 2751"/>
                    <a:gd name="T4" fmla="*/ 0 w 61"/>
                    <a:gd name="T5" fmla="*/ 0 h 2751"/>
                    <a:gd name="T6" fmla="*/ 0 w 61"/>
                    <a:gd name="T7" fmla="*/ 0 h 2751"/>
                    <a:gd name="T8" fmla="*/ 0 w 61"/>
                    <a:gd name="T9" fmla="*/ 0 h 2751"/>
                    <a:gd name="T10" fmla="*/ 0 60000 65536"/>
                    <a:gd name="T11" fmla="*/ 0 60000 65536"/>
                    <a:gd name="T12" fmla="*/ 0 60000 65536"/>
                    <a:gd name="T13" fmla="*/ 0 60000 65536"/>
                    <a:gd name="T14" fmla="*/ 0 60000 65536"/>
                    <a:gd name="T15" fmla="*/ 0 w 61"/>
                    <a:gd name="T16" fmla="*/ 0 h 2751"/>
                    <a:gd name="T17" fmla="*/ 61 w 61"/>
                    <a:gd name="T18" fmla="*/ 2751 h 2751"/>
                  </a:gdLst>
                  <a:ahLst/>
                  <a:cxnLst>
                    <a:cxn ang="T10">
                      <a:pos x="T0" y="T1"/>
                    </a:cxn>
                    <a:cxn ang="T11">
                      <a:pos x="T2" y="T3"/>
                    </a:cxn>
                    <a:cxn ang="T12">
                      <a:pos x="T4" y="T5"/>
                    </a:cxn>
                    <a:cxn ang="T13">
                      <a:pos x="T6" y="T7"/>
                    </a:cxn>
                    <a:cxn ang="T14">
                      <a:pos x="T8" y="T9"/>
                    </a:cxn>
                  </a:cxnLst>
                  <a:rect l="T15" t="T16" r="T17" b="T18"/>
                  <a:pathLst>
                    <a:path w="61" h="2751">
                      <a:moveTo>
                        <a:pt x="0" y="2688"/>
                      </a:moveTo>
                      <a:lnTo>
                        <a:pt x="0" y="165"/>
                      </a:lnTo>
                      <a:lnTo>
                        <a:pt x="61" y="0"/>
                      </a:lnTo>
                      <a:lnTo>
                        <a:pt x="61" y="2751"/>
                      </a:lnTo>
                      <a:lnTo>
                        <a:pt x="0" y="2688"/>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60" name="Freeform 168"/>
                <p:cNvSpPr>
                  <a:spLocks/>
                </p:cNvSpPr>
                <p:nvPr/>
              </p:nvSpPr>
              <p:spPr bwMode="auto">
                <a:xfrm>
                  <a:off x="5156" y="847"/>
                  <a:ext cx="3" cy="136"/>
                </a:xfrm>
                <a:custGeom>
                  <a:avLst/>
                  <a:gdLst>
                    <a:gd name="T0" fmla="*/ 0 w 61"/>
                    <a:gd name="T1" fmla="*/ 0 h 2854"/>
                    <a:gd name="T2" fmla="*/ 0 w 61"/>
                    <a:gd name="T3" fmla="*/ 0 h 2854"/>
                    <a:gd name="T4" fmla="*/ 0 w 61"/>
                    <a:gd name="T5" fmla="*/ 0 h 2854"/>
                    <a:gd name="T6" fmla="*/ 0 w 61"/>
                    <a:gd name="T7" fmla="*/ 0 h 2854"/>
                    <a:gd name="T8" fmla="*/ 0 w 61"/>
                    <a:gd name="T9" fmla="*/ 0 h 2854"/>
                    <a:gd name="T10" fmla="*/ 0 w 61"/>
                    <a:gd name="T11" fmla="*/ 0 h 2854"/>
                    <a:gd name="T12" fmla="*/ 0 60000 65536"/>
                    <a:gd name="T13" fmla="*/ 0 60000 65536"/>
                    <a:gd name="T14" fmla="*/ 0 60000 65536"/>
                    <a:gd name="T15" fmla="*/ 0 60000 65536"/>
                    <a:gd name="T16" fmla="*/ 0 60000 65536"/>
                    <a:gd name="T17" fmla="*/ 0 60000 65536"/>
                    <a:gd name="T18" fmla="*/ 0 w 61"/>
                    <a:gd name="T19" fmla="*/ 0 h 2854"/>
                    <a:gd name="T20" fmla="*/ 61 w 61"/>
                    <a:gd name="T21" fmla="*/ 2854 h 2854"/>
                  </a:gdLst>
                  <a:ahLst/>
                  <a:cxnLst>
                    <a:cxn ang="T12">
                      <a:pos x="T0" y="T1"/>
                    </a:cxn>
                    <a:cxn ang="T13">
                      <a:pos x="T2" y="T3"/>
                    </a:cxn>
                    <a:cxn ang="T14">
                      <a:pos x="T4" y="T5"/>
                    </a:cxn>
                    <a:cxn ang="T15">
                      <a:pos x="T6" y="T7"/>
                    </a:cxn>
                    <a:cxn ang="T16">
                      <a:pos x="T8" y="T9"/>
                    </a:cxn>
                    <a:cxn ang="T17">
                      <a:pos x="T10" y="T11"/>
                    </a:cxn>
                  </a:cxnLst>
                  <a:rect l="T18" t="T19" r="T20" b="T21"/>
                  <a:pathLst>
                    <a:path w="61" h="2854">
                      <a:moveTo>
                        <a:pt x="0" y="2791"/>
                      </a:moveTo>
                      <a:lnTo>
                        <a:pt x="0" y="153"/>
                      </a:lnTo>
                      <a:lnTo>
                        <a:pt x="57" y="0"/>
                      </a:lnTo>
                      <a:lnTo>
                        <a:pt x="61" y="0"/>
                      </a:lnTo>
                      <a:lnTo>
                        <a:pt x="61" y="2854"/>
                      </a:lnTo>
                      <a:lnTo>
                        <a:pt x="0" y="2791"/>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61" name="Freeform 169"/>
                <p:cNvSpPr>
                  <a:spLocks/>
                </p:cNvSpPr>
                <p:nvPr/>
              </p:nvSpPr>
              <p:spPr bwMode="auto">
                <a:xfrm>
                  <a:off x="5158" y="847"/>
                  <a:ext cx="3" cy="138"/>
                </a:xfrm>
                <a:custGeom>
                  <a:avLst/>
                  <a:gdLst>
                    <a:gd name="T0" fmla="*/ 0 w 61"/>
                    <a:gd name="T1" fmla="*/ 0 h 2886"/>
                    <a:gd name="T2" fmla="*/ 0 w 61"/>
                    <a:gd name="T3" fmla="*/ 0 h 2886"/>
                    <a:gd name="T4" fmla="*/ 0 w 61"/>
                    <a:gd name="T5" fmla="*/ 0 h 2886"/>
                    <a:gd name="T6" fmla="*/ 0 w 61"/>
                    <a:gd name="T7" fmla="*/ 0 h 2886"/>
                    <a:gd name="T8" fmla="*/ 0 w 61"/>
                    <a:gd name="T9" fmla="*/ 0 h 2886"/>
                    <a:gd name="T10" fmla="*/ 0 w 61"/>
                    <a:gd name="T11" fmla="*/ 0 h 2886"/>
                    <a:gd name="T12" fmla="*/ 0 w 61"/>
                    <a:gd name="T13" fmla="*/ 0 h 2886"/>
                    <a:gd name="T14" fmla="*/ 0 60000 65536"/>
                    <a:gd name="T15" fmla="*/ 0 60000 65536"/>
                    <a:gd name="T16" fmla="*/ 0 60000 65536"/>
                    <a:gd name="T17" fmla="*/ 0 60000 65536"/>
                    <a:gd name="T18" fmla="*/ 0 60000 65536"/>
                    <a:gd name="T19" fmla="*/ 0 60000 65536"/>
                    <a:gd name="T20" fmla="*/ 0 60000 65536"/>
                    <a:gd name="T21" fmla="*/ 0 w 61"/>
                    <a:gd name="T22" fmla="*/ 0 h 2886"/>
                    <a:gd name="T23" fmla="*/ 61 w 61"/>
                    <a:gd name="T24" fmla="*/ 2886 h 28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886">
                      <a:moveTo>
                        <a:pt x="0" y="2822"/>
                      </a:moveTo>
                      <a:lnTo>
                        <a:pt x="0" y="71"/>
                      </a:lnTo>
                      <a:lnTo>
                        <a:pt x="27" y="0"/>
                      </a:lnTo>
                      <a:lnTo>
                        <a:pt x="61" y="0"/>
                      </a:lnTo>
                      <a:lnTo>
                        <a:pt x="61" y="2886"/>
                      </a:lnTo>
                      <a:lnTo>
                        <a:pt x="61" y="2885"/>
                      </a:lnTo>
                      <a:lnTo>
                        <a:pt x="0" y="2822"/>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62" name="Freeform 170"/>
                <p:cNvSpPr>
                  <a:spLocks/>
                </p:cNvSpPr>
                <p:nvPr/>
              </p:nvSpPr>
              <p:spPr bwMode="auto">
                <a:xfrm>
                  <a:off x="5159" y="847"/>
                  <a:ext cx="3" cy="139"/>
                </a:xfrm>
                <a:custGeom>
                  <a:avLst/>
                  <a:gdLst>
                    <a:gd name="T0" fmla="*/ 0 w 60"/>
                    <a:gd name="T1" fmla="*/ 0 h 2917"/>
                    <a:gd name="T2" fmla="*/ 0 w 60"/>
                    <a:gd name="T3" fmla="*/ 0 h 2917"/>
                    <a:gd name="T4" fmla="*/ 0 w 60"/>
                    <a:gd name="T5" fmla="*/ 0 h 2917"/>
                    <a:gd name="T6" fmla="*/ 0 w 60"/>
                    <a:gd name="T7" fmla="*/ 0 h 2917"/>
                    <a:gd name="T8" fmla="*/ 0 w 60"/>
                    <a:gd name="T9" fmla="*/ 0 h 2917"/>
                    <a:gd name="T10" fmla="*/ 0 w 60"/>
                    <a:gd name="T11" fmla="*/ 0 h 2917"/>
                    <a:gd name="T12" fmla="*/ 0 60000 65536"/>
                    <a:gd name="T13" fmla="*/ 0 60000 65536"/>
                    <a:gd name="T14" fmla="*/ 0 60000 65536"/>
                    <a:gd name="T15" fmla="*/ 0 60000 65536"/>
                    <a:gd name="T16" fmla="*/ 0 60000 65536"/>
                    <a:gd name="T17" fmla="*/ 0 60000 65536"/>
                    <a:gd name="T18" fmla="*/ 0 w 60"/>
                    <a:gd name="T19" fmla="*/ 0 h 2917"/>
                    <a:gd name="T20" fmla="*/ 60 w 60"/>
                    <a:gd name="T21" fmla="*/ 2917 h 2917"/>
                  </a:gdLst>
                  <a:ahLst/>
                  <a:cxnLst>
                    <a:cxn ang="T12">
                      <a:pos x="T0" y="T1"/>
                    </a:cxn>
                    <a:cxn ang="T13">
                      <a:pos x="T2" y="T3"/>
                    </a:cxn>
                    <a:cxn ang="T14">
                      <a:pos x="T4" y="T5"/>
                    </a:cxn>
                    <a:cxn ang="T15">
                      <a:pos x="T6" y="T7"/>
                    </a:cxn>
                    <a:cxn ang="T16">
                      <a:pos x="T8" y="T9"/>
                    </a:cxn>
                    <a:cxn ang="T17">
                      <a:pos x="T10" y="T11"/>
                    </a:cxn>
                  </a:cxnLst>
                  <a:rect l="T18" t="T19" r="T20" b="T21"/>
                  <a:pathLst>
                    <a:path w="60" h="2917">
                      <a:moveTo>
                        <a:pt x="0" y="2854"/>
                      </a:moveTo>
                      <a:lnTo>
                        <a:pt x="0" y="0"/>
                      </a:lnTo>
                      <a:lnTo>
                        <a:pt x="60" y="0"/>
                      </a:lnTo>
                      <a:lnTo>
                        <a:pt x="60" y="2917"/>
                      </a:lnTo>
                      <a:lnTo>
                        <a:pt x="30" y="2885"/>
                      </a:lnTo>
                      <a:lnTo>
                        <a:pt x="0" y="2854"/>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63" name="Freeform 171"/>
                <p:cNvSpPr>
                  <a:spLocks/>
                </p:cNvSpPr>
                <p:nvPr/>
              </p:nvSpPr>
              <p:spPr bwMode="auto">
                <a:xfrm>
                  <a:off x="5161" y="847"/>
                  <a:ext cx="3" cy="141"/>
                </a:xfrm>
                <a:custGeom>
                  <a:avLst/>
                  <a:gdLst>
                    <a:gd name="T0" fmla="*/ 0 w 61"/>
                    <a:gd name="T1" fmla="*/ 0 h 2949"/>
                    <a:gd name="T2" fmla="*/ 0 w 61"/>
                    <a:gd name="T3" fmla="*/ 0 h 2949"/>
                    <a:gd name="T4" fmla="*/ 0 w 61"/>
                    <a:gd name="T5" fmla="*/ 0 h 2949"/>
                    <a:gd name="T6" fmla="*/ 0 w 61"/>
                    <a:gd name="T7" fmla="*/ 0 h 2949"/>
                    <a:gd name="T8" fmla="*/ 0 w 61"/>
                    <a:gd name="T9" fmla="*/ 0 h 2949"/>
                    <a:gd name="T10" fmla="*/ 0 60000 65536"/>
                    <a:gd name="T11" fmla="*/ 0 60000 65536"/>
                    <a:gd name="T12" fmla="*/ 0 60000 65536"/>
                    <a:gd name="T13" fmla="*/ 0 60000 65536"/>
                    <a:gd name="T14" fmla="*/ 0 60000 65536"/>
                    <a:gd name="T15" fmla="*/ 0 w 61"/>
                    <a:gd name="T16" fmla="*/ 0 h 2949"/>
                    <a:gd name="T17" fmla="*/ 61 w 61"/>
                    <a:gd name="T18" fmla="*/ 2949 h 2949"/>
                  </a:gdLst>
                  <a:ahLst/>
                  <a:cxnLst>
                    <a:cxn ang="T10">
                      <a:pos x="T0" y="T1"/>
                    </a:cxn>
                    <a:cxn ang="T11">
                      <a:pos x="T2" y="T3"/>
                    </a:cxn>
                    <a:cxn ang="T12">
                      <a:pos x="T4" y="T5"/>
                    </a:cxn>
                    <a:cxn ang="T13">
                      <a:pos x="T6" y="T7"/>
                    </a:cxn>
                    <a:cxn ang="T14">
                      <a:pos x="T8" y="T9"/>
                    </a:cxn>
                  </a:cxnLst>
                  <a:rect l="T15" t="T16" r="T17" b="T18"/>
                  <a:pathLst>
                    <a:path w="61" h="2949">
                      <a:moveTo>
                        <a:pt x="0" y="2886"/>
                      </a:moveTo>
                      <a:lnTo>
                        <a:pt x="0" y="0"/>
                      </a:lnTo>
                      <a:lnTo>
                        <a:pt x="61" y="0"/>
                      </a:lnTo>
                      <a:lnTo>
                        <a:pt x="61" y="2949"/>
                      </a:lnTo>
                      <a:lnTo>
                        <a:pt x="0" y="2886"/>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64" name="Freeform 172"/>
                <p:cNvSpPr>
                  <a:spLocks/>
                </p:cNvSpPr>
                <p:nvPr/>
              </p:nvSpPr>
              <p:spPr bwMode="auto">
                <a:xfrm>
                  <a:off x="5162" y="847"/>
                  <a:ext cx="3" cy="142"/>
                </a:xfrm>
                <a:custGeom>
                  <a:avLst/>
                  <a:gdLst>
                    <a:gd name="T0" fmla="*/ 0 w 61"/>
                    <a:gd name="T1" fmla="*/ 0 h 2981"/>
                    <a:gd name="T2" fmla="*/ 0 w 61"/>
                    <a:gd name="T3" fmla="*/ 0 h 2981"/>
                    <a:gd name="T4" fmla="*/ 0 w 61"/>
                    <a:gd name="T5" fmla="*/ 0 h 2981"/>
                    <a:gd name="T6" fmla="*/ 0 w 61"/>
                    <a:gd name="T7" fmla="*/ 0 h 2981"/>
                    <a:gd name="T8" fmla="*/ 0 w 61"/>
                    <a:gd name="T9" fmla="*/ 0 h 2981"/>
                    <a:gd name="T10" fmla="*/ 0 60000 65536"/>
                    <a:gd name="T11" fmla="*/ 0 60000 65536"/>
                    <a:gd name="T12" fmla="*/ 0 60000 65536"/>
                    <a:gd name="T13" fmla="*/ 0 60000 65536"/>
                    <a:gd name="T14" fmla="*/ 0 60000 65536"/>
                    <a:gd name="T15" fmla="*/ 0 w 61"/>
                    <a:gd name="T16" fmla="*/ 0 h 2981"/>
                    <a:gd name="T17" fmla="*/ 61 w 61"/>
                    <a:gd name="T18" fmla="*/ 2981 h 2981"/>
                  </a:gdLst>
                  <a:ahLst/>
                  <a:cxnLst>
                    <a:cxn ang="T10">
                      <a:pos x="T0" y="T1"/>
                    </a:cxn>
                    <a:cxn ang="T11">
                      <a:pos x="T2" y="T3"/>
                    </a:cxn>
                    <a:cxn ang="T12">
                      <a:pos x="T4" y="T5"/>
                    </a:cxn>
                    <a:cxn ang="T13">
                      <a:pos x="T6" y="T7"/>
                    </a:cxn>
                    <a:cxn ang="T14">
                      <a:pos x="T8" y="T9"/>
                    </a:cxn>
                  </a:cxnLst>
                  <a:rect l="T15" t="T16" r="T17" b="T18"/>
                  <a:pathLst>
                    <a:path w="61" h="2981">
                      <a:moveTo>
                        <a:pt x="0" y="2917"/>
                      </a:moveTo>
                      <a:lnTo>
                        <a:pt x="0" y="0"/>
                      </a:lnTo>
                      <a:lnTo>
                        <a:pt x="61" y="0"/>
                      </a:lnTo>
                      <a:lnTo>
                        <a:pt x="61" y="2981"/>
                      </a:lnTo>
                      <a:lnTo>
                        <a:pt x="0" y="2917"/>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65" name="Freeform 173"/>
                <p:cNvSpPr>
                  <a:spLocks/>
                </p:cNvSpPr>
                <p:nvPr/>
              </p:nvSpPr>
              <p:spPr bwMode="auto">
                <a:xfrm>
                  <a:off x="5164" y="847"/>
                  <a:ext cx="2" cy="144"/>
                </a:xfrm>
                <a:custGeom>
                  <a:avLst/>
                  <a:gdLst>
                    <a:gd name="T0" fmla="*/ 0 w 61"/>
                    <a:gd name="T1" fmla="*/ 0 h 3012"/>
                    <a:gd name="T2" fmla="*/ 0 w 61"/>
                    <a:gd name="T3" fmla="*/ 0 h 3012"/>
                    <a:gd name="T4" fmla="*/ 0 w 61"/>
                    <a:gd name="T5" fmla="*/ 0 h 3012"/>
                    <a:gd name="T6" fmla="*/ 0 w 61"/>
                    <a:gd name="T7" fmla="*/ 0 h 3012"/>
                    <a:gd name="T8" fmla="*/ 0 w 61"/>
                    <a:gd name="T9" fmla="*/ 0 h 3012"/>
                    <a:gd name="T10" fmla="*/ 0 60000 65536"/>
                    <a:gd name="T11" fmla="*/ 0 60000 65536"/>
                    <a:gd name="T12" fmla="*/ 0 60000 65536"/>
                    <a:gd name="T13" fmla="*/ 0 60000 65536"/>
                    <a:gd name="T14" fmla="*/ 0 60000 65536"/>
                    <a:gd name="T15" fmla="*/ 0 w 61"/>
                    <a:gd name="T16" fmla="*/ 0 h 3012"/>
                    <a:gd name="T17" fmla="*/ 61 w 61"/>
                    <a:gd name="T18" fmla="*/ 3012 h 3012"/>
                  </a:gdLst>
                  <a:ahLst/>
                  <a:cxnLst>
                    <a:cxn ang="T10">
                      <a:pos x="T0" y="T1"/>
                    </a:cxn>
                    <a:cxn ang="T11">
                      <a:pos x="T2" y="T3"/>
                    </a:cxn>
                    <a:cxn ang="T12">
                      <a:pos x="T4" y="T5"/>
                    </a:cxn>
                    <a:cxn ang="T13">
                      <a:pos x="T6" y="T7"/>
                    </a:cxn>
                    <a:cxn ang="T14">
                      <a:pos x="T8" y="T9"/>
                    </a:cxn>
                  </a:cxnLst>
                  <a:rect l="T15" t="T16" r="T17" b="T18"/>
                  <a:pathLst>
                    <a:path w="61" h="3012">
                      <a:moveTo>
                        <a:pt x="0" y="2949"/>
                      </a:moveTo>
                      <a:lnTo>
                        <a:pt x="0" y="0"/>
                      </a:lnTo>
                      <a:lnTo>
                        <a:pt x="61" y="0"/>
                      </a:lnTo>
                      <a:lnTo>
                        <a:pt x="61" y="3012"/>
                      </a:lnTo>
                      <a:lnTo>
                        <a:pt x="0" y="2949"/>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66" name="Freeform 174"/>
                <p:cNvSpPr>
                  <a:spLocks/>
                </p:cNvSpPr>
                <p:nvPr/>
              </p:nvSpPr>
              <p:spPr bwMode="auto">
                <a:xfrm>
                  <a:off x="5165" y="847"/>
                  <a:ext cx="3" cy="145"/>
                </a:xfrm>
                <a:custGeom>
                  <a:avLst/>
                  <a:gdLst>
                    <a:gd name="T0" fmla="*/ 0 w 61"/>
                    <a:gd name="T1" fmla="*/ 0 h 3044"/>
                    <a:gd name="T2" fmla="*/ 0 w 61"/>
                    <a:gd name="T3" fmla="*/ 0 h 3044"/>
                    <a:gd name="T4" fmla="*/ 0 w 61"/>
                    <a:gd name="T5" fmla="*/ 0 h 3044"/>
                    <a:gd name="T6" fmla="*/ 0 w 61"/>
                    <a:gd name="T7" fmla="*/ 0 h 3044"/>
                    <a:gd name="T8" fmla="*/ 0 w 61"/>
                    <a:gd name="T9" fmla="*/ 0 h 3044"/>
                    <a:gd name="T10" fmla="*/ 0 60000 65536"/>
                    <a:gd name="T11" fmla="*/ 0 60000 65536"/>
                    <a:gd name="T12" fmla="*/ 0 60000 65536"/>
                    <a:gd name="T13" fmla="*/ 0 60000 65536"/>
                    <a:gd name="T14" fmla="*/ 0 60000 65536"/>
                    <a:gd name="T15" fmla="*/ 0 w 61"/>
                    <a:gd name="T16" fmla="*/ 0 h 3044"/>
                    <a:gd name="T17" fmla="*/ 61 w 61"/>
                    <a:gd name="T18" fmla="*/ 3044 h 3044"/>
                  </a:gdLst>
                  <a:ahLst/>
                  <a:cxnLst>
                    <a:cxn ang="T10">
                      <a:pos x="T0" y="T1"/>
                    </a:cxn>
                    <a:cxn ang="T11">
                      <a:pos x="T2" y="T3"/>
                    </a:cxn>
                    <a:cxn ang="T12">
                      <a:pos x="T4" y="T5"/>
                    </a:cxn>
                    <a:cxn ang="T13">
                      <a:pos x="T6" y="T7"/>
                    </a:cxn>
                    <a:cxn ang="T14">
                      <a:pos x="T8" y="T9"/>
                    </a:cxn>
                  </a:cxnLst>
                  <a:rect l="T15" t="T16" r="T17" b="T18"/>
                  <a:pathLst>
                    <a:path w="61" h="3044">
                      <a:moveTo>
                        <a:pt x="0" y="2981"/>
                      </a:moveTo>
                      <a:lnTo>
                        <a:pt x="0" y="0"/>
                      </a:lnTo>
                      <a:lnTo>
                        <a:pt x="61" y="0"/>
                      </a:lnTo>
                      <a:lnTo>
                        <a:pt x="61" y="3044"/>
                      </a:lnTo>
                      <a:lnTo>
                        <a:pt x="0" y="2981"/>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67" name="Freeform 175"/>
                <p:cNvSpPr>
                  <a:spLocks/>
                </p:cNvSpPr>
                <p:nvPr/>
              </p:nvSpPr>
              <p:spPr bwMode="auto">
                <a:xfrm>
                  <a:off x="5166" y="847"/>
                  <a:ext cx="3" cy="147"/>
                </a:xfrm>
                <a:custGeom>
                  <a:avLst/>
                  <a:gdLst>
                    <a:gd name="T0" fmla="*/ 0 w 61"/>
                    <a:gd name="T1" fmla="*/ 0 h 3076"/>
                    <a:gd name="T2" fmla="*/ 0 w 61"/>
                    <a:gd name="T3" fmla="*/ 0 h 3076"/>
                    <a:gd name="T4" fmla="*/ 0 w 61"/>
                    <a:gd name="T5" fmla="*/ 0 h 3076"/>
                    <a:gd name="T6" fmla="*/ 0 w 61"/>
                    <a:gd name="T7" fmla="*/ 0 h 3076"/>
                    <a:gd name="T8" fmla="*/ 0 w 61"/>
                    <a:gd name="T9" fmla="*/ 0 h 3076"/>
                    <a:gd name="T10" fmla="*/ 0 60000 65536"/>
                    <a:gd name="T11" fmla="*/ 0 60000 65536"/>
                    <a:gd name="T12" fmla="*/ 0 60000 65536"/>
                    <a:gd name="T13" fmla="*/ 0 60000 65536"/>
                    <a:gd name="T14" fmla="*/ 0 60000 65536"/>
                    <a:gd name="T15" fmla="*/ 0 w 61"/>
                    <a:gd name="T16" fmla="*/ 0 h 3076"/>
                    <a:gd name="T17" fmla="*/ 61 w 61"/>
                    <a:gd name="T18" fmla="*/ 3076 h 3076"/>
                  </a:gdLst>
                  <a:ahLst/>
                  <a:cxnLst>
                    <a:cxn ang="T10">
                      <a:pos x="T0" y="T1"/>
                    </a:cxn>
                    <a:cxn ang="T11">
                      <a:pos x="T2" y="T3"/>
                    </a:cxn>
                    <a:cxn ang="T12">
                      <a:pos x="T4" y="T5"/>
                    </a:cxn>
                    <a:cxn ang="T13">
                      <a:pos x="T6" y="T7"/>
                    </a:cxn>
                    <a:cxn ang="T14">
                      <a:pos x="T8" y="T9"/>
                    </a:cxn>
                  </a:cxnLst>
                  <a:rect l="T15" t="T16" r="T17" b="T18"/>
                  <a:pathLst>
                    <a:path w="61" h="3076">
                      <a:moveTo>
                        <a:pt x="0" y="3012"/>
                      </a:moveTo>
                      <a:lnTo>
                        <a:pt x="0" y="0"/>
                      </a:lnTo>
                      <a:lnTo>
                        <a:pt x="61" y="0"/>
                      </a:lnTo>
                      <a:lnTo>
                        <a:pt x="61" y="3076"/>
                      </a:lnTo>
                      <a:lnTo>
                        <a:pt x="0" y="3012"/>
                      </a:lnTo>
                      <a:close/>
                    </a:path>
                  </a:pathLst>
                </a:custGeom>
                <a:solidFill>
                  <a:srgbClr val="EA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68" name="Freeform 176"/>
                <p:cNvSpPr>
                  <a:spLocks/>
                </p:cNvSpPr>
                <p:nvPr/>
              </p:nvSpPr>
              <p:spPr bwMode="auto">
                <a:xfrm>
                  <a:off x="5168" y="847"/>
                  <a:ext cx="3" cy="148"/>
                </a:xfrm>
                <a:custGeom>
                  <a:avLst/>
                  <a:gdLst>
                    <a:gd name="T0" fmla="*/ 0 w 61"/>
                    <a:gd name="T1" fmla="*/ 0 h 3107"/>
                    <a:gd name="T2" fmla="*/ 0 w 61"/>
                    <a:gd name="T3" fmla="*/ 0 h 3107"/>
                    <a:gd name="T4" fmla="*/ 0 w 61"/>
                    <a:gd name="T5" fmla="*/ 0 h 3107"/>
                    <a:gd name="T6" fmla="*/ 0 w 61"/>
                    <a:gd name="T7" fmla="*/ 0 h 3107"/>
                    <a:gd name="T8" fmla="*/ 0 w 61"/>
                    <a:gd name="T9" fmla="*/ 0 h 3107"/>
                    <a:gd name="T10" fmla="*/ 0 60000 65536"/>
                    <a:gd name="T11" fmla="*/ 0 60000 65536"/>
                    <a:gd name="T12" fmla="*/ 0 60000 65536"/>
                    <a:gd name="T13" fmla="*/ 0 60000 65536"/>
                    <a:gd name="T14" fmla="*/ 0 60000 65536"/>
                    <a:gd name="T15" fmla="*/ 0 w 61"/>
                    <a:gd name="T16" fmla="*/ 0 h 3107"/>
                    <a:gd name="T17" fmla="*/ 61 w 61"/>
                    <a:gd name="T18" fmla="*/ 3107 h 3107"/>
                  </a:gdLst>
                  <a:ahLst/>
                  <a:cxnLst>
                    <a:cxn ang="T10">
                      <a:pos x="T0" y="T1"/>
                    </a:cxn>
                    <a:cxn ang="T11">
                      <a:pos x="T2" y="T3"/>
                    </a:cxn>
                    <a:cxn ang="T12">
                      <a:pos x="T4" y="T5"/>
                    </a:cxn>
                    <a:cxn ang="T13">
                      <a:pos x="T6" y="T7"/>
                    </a:cxn>
                    <a:cxn ang="T14">
                      <a:pos x="T8" y="T9"/>
                    </a:cxn>
                  </a:cxnLst>
                  <a:rect l="T15" t="T16" r="T17" b="T18"/>
                  <a:pathLst>
                    <a:path w="61" h="3107">
                      <a:moveTo>
                        <a:pt x="0" y="3044"/>
                      </a:moveTo>
                      <a:lnTo>
                        <a:pt x="0" y="0"/>
                      </a:lnTo>
                      <a:lnTo>
                        <a:pt x="61" y="0"/>
                      </a:lnTo>
                      <a:lnTo>
                        <a:pt x="61" y="3107"/>
                      </a:lnTo>
                      <a:lnTo>
                        <a:pt x="0" y="3044"/>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69" name="Freeform 177"/>
                <p:cNvSpPr>
                  <a:spLocks/>
                </p:cNvSpPr>
                <p:nvPr/>
              </p:nvSpPr>
              <p:spPr bwMode="auto">
                <a:xfrm>
                  <a:off x="5169" y="847"/>
                  <a:ext cx="3" cy="150"/>
                </a:xfrm>
                <a:custGeom>
                  <a:avLst/>
                  <a:gdLst>
                    <a:gd name="T0" fmla="*/ 0 w 61"/>
                    <a:gd name="T1" fmla="*/ 0 h 3139"/>
                    <a:gd name="T2" fmla="*/ 0 w 61"/>
                    <a:gd name="T3" fmla="*/ 0 h 3139"/>
                    <a:gd name="T4" fmla="*/ 0 w 61"/>
                    <a:gd name="T5" fmla="*/ 0 h 3139"/>
                    <a:gd name="T6" fmla="*/ 0 w 61"/>
                    <a:gd name="T7" fmla="*/ 0 h 3139"/>
                    <a:gd name="T8" fmla="*/ 0 w 61"/>
                    <a:gd name="T9" fmla="*/ 0 h 3139"/>
                    <a:gd name="T10" fmla="*/ 0 60000 65536"/>
                    <a:gd name="T11" fmla="*/ 0 60000 65536"/>
                    <a:gd name="T12" fmla="*/ 0 60000 65536"/>
                    <a:gd name="T13" fmla="*/ 0 60000 65536"/>
                    <a:gd name="T14" fmla="*/ 0 60000 65536"/>
                    <a:gd name="T15" fmla="*/ 0 w 61"/>
                    <a:gd name="T16" fmla="*/ 0 h 3139"/>
                    <a:gd name="T17" fmla="*/ 61 w 61"/>
                    <a:gd name="T18" fmla="*/ 3139 h 3139"/>
                  </a:gdLst>
                  <a:ahLst/>
                  <a:cxnLst>
                    <a:cxn ang="T10">
                      <a:pos x="T0" y="T1"/>
                    </a:cxn>
                    <a:cxn ang="T11">
                      <a:pos x="T2" y="T3"/>
                    </a:cxn>
                    <a:cxn ang="T12">
                      <a:pos x="T4" y="T5"/>
                    </a:cxn>
                    <a:cxn ang="T13">
                      <a:pos x="T6" y="T7"/>
                    </a:cxn>
                    <a:cxn ang="T14">
                      <a:pos x="T8" y="T9"/>
                    </a:cxn>
                  </a:cxnLst>
                  <a:rect l="T15" t="T16" r="T17" b="T18"/>
                  <a:pathLst>
                    <a:path w="61" h="3139">
                      <a:moveTo>
                        <a:pt x="0" y="3076"/>
                      </a:moveTo>
                      <a:lnTo>
                        <a:pt x="0" y="0"/>
                      </a:lnTo>
                      <a:lnTo>
                        <a:pt x="61" y="0"/>
                      </a:lnTo>
                      <a:lnTo>
                        <a:pt x="61" y="3139"/>
                      </a:lnTo>
                      <a:lnTo>
                        <a:pt x="0" y="3076"/>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70" name="Freeform 178"/>
                <p:cNvSpPr>
                  <a:spLocks/>
                </p:cNvSpPr>
                <p:nvPr/>
              </p:nvSpPr>
              <p:spPr bwMode="auto">
                <a:xfrm>
                  <a:off x="5171" y="847"/>
                  <a:ext cx="3" cy="151"/>
                </a:xfrm>
                <a:custGeom>
                  <a:avLst/>
                  <a:gdLst>
                    <a:gd name="T0" fmla="*/ 0 w 62"/>
                    <a:gd name="T1" fmla="*/ 0 h 3171"/>
                    <a:gd name="T2" fmla="*/ 0 w 62"/>
                    <a:gd name="T3" fmla="*/ 0 h 3171"/>
                    <a:gd name="T4" fmla="*/ 0 w 62"/>
                    <a:gd name="T5" fmla="*/ 0 h 3171"/>
                    <a:gd name="T6" fmla="*/ 0 w 62"/>
                    <a:gd name="T7" fmla="*/ 0 h 3171"/>
                    <a:gd name="T8" fmla="*/ 0 w 62"/>
                    <a:gd name="T9" fmla="*/ 0 h 3171"/>
                    <a:gd name="T10" fmla="*/ 0 60000 65536"/>
                    <a:gd name="T11" fmla="*/ 0 60000 65536"/>
                    <a:gd name="T12" fmla="*/ 0 60000 65536"/>
                    <a:gd name="T13" fmla="*/ 0 60000 65536"/>
                    <a:gd name="T14" fmla="*/ 0 60000 65536"/>
                    <a:gd name="T15" fmla="*/ 0 w 62"/>
                    <a:gd name="T16" fmla="*/ 0 h 3171"/>
                    <a:gd name="T17" fmla="*/ 62 w 62"/>
                    <a:gd name="T18" fmla="*/ 3171 h 3171"/>
                  </a:gdLst>
                  <a:ahLst/>
                  <a:cxnLst>
                    <a:cxn ang="T10">
                      <a:pos x="T0" y="T1"/>
                    </a:cxn>
                    <a:cxn ang="T11">
                      <a:pos x="T2" y="T3"/>
                    </a:cxn>
                    <a:cxn ang="T12">
                      <a:pos x="T4" y="T5"/>
                    </a:cxn>
                    <a:cxn ang="T13">
                      <a:pos x="T6" y="T7"/>
                    </a:cxn>
                    <a:cxn ang="T14">
                      <a:pos x="T8" y="T9"/>
                    </a:cxn>
                  </a:cxnLst>
                  <a:rect l="T15" t="T16" r="T17" b="T18"/>
                  <a:pathLst>
                    <a:path w="62" h="3171">
                      <a:moveTo>
                        <a:pt x="0" y="3107"/>
                      </a:moveTo>
                      <a:lnTo>
                        <a:pt x="0" y="0"/>
                      </a:lnTo>
                      <a:lnTo>
                        <a:pt x="62" y="0"/>
                      </a:lnTo>
                      <a:lnTo>
                        <a:pt x="62" y="3171"/>
                      </a:lnTo>
                      <a:lnTo>
                        <a:pt x="0" y="3107"/>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71" name="Freeform 179"/>
                <p:cNvSpPr>
                  <a:spLocks/>
                </p:cNvSpPr>
                <p:nvPr/>
              </p:nvSpPr>
              <p:spPr bwMode="auto">
                <a:xfrm>
                  <a:off x="5172" y="847"/>
                  <a:ext cx="3" cy="153"/>
                </a:xfrm>
                <a:custGeom>
                  <a:avLst/>
                  <a:gdLst>
                    <a:gd name="T0" fmla="*/ 0 w 60"/>
                    <a:gd name="T1" fmla="*/ 0 h 3202"/>
                    <a:gd name="T2" fmla="*/ 0 w 60"/>
                    <a:gd name="T3" fmla="*/ 0 h 3202"/>
                    <a:gd name="T4" fmla="*/ 0 w 60"/>
                    <a:gd name="T5" fmla="*/ 0 h 3202"/>
                    <a:gd name="T6" fmla="*/ 0 w 60"/>
                    <a:gd name="T7" fmla="*/ 0 h 3202"/>
                    <a:gd name="T8" fmla="*/ 0 w 60"/>
                    <a:gd name="T9" fmla="*/ 0 h 3202"/>
                    <a:gd name="T10" fmla="*/ 0 60000 65536"/>
                    <a:gd name="T11" fmla="*/ 0 60000 65536"/>
                    <a:gd name="T12" fmla="*/ 0 60000 65536"/>
                    <a:gd name="T13" fmla="*/ 0 60000 65536"/>
                    <a:gd name="T14" fmla="*/ 0 60000 65536"/>
                    <a:gd name="T15" fmla="*/ 0 w 60"/>
                    <a:gd name="T16" fmla="*/ 0 h 3202"/>
                    <a:gd name="T17" fmla="*/ 60 w 60"/>
                    <a:gd name="T18" fmla="*/ 3202 h 3202"/>
                  </a:gdLst>
                  <a:ahLst/>
                  <a:cxnLst>
                    <a:cxn ang="T10">
                      <a:pos x="T0" y="T1"/>
                    </a:cxn>
                    <a:cxn ang="T11">
                      <a:pos x="T2" y="T3"/>
                    </a:cxn>
                    <a:cxn ang="T12">
                      <a:pos x="T4" y="T5"/>
                    </a:cxn>
                    <a:cxn ang="T13">
                      <a:pos x="T6" y="T7"/>
                    </a:cxn>
                    <a:cxn ang="T14">
                      <a:pos x="T8" y="T9"/>
                    </a:cxn>
                  </a:cxnLst>
                  <a:rect l="T15" t="T16" r="T17" b="T18"/>
                  <a:pathLst>
                    <a:path w="60" h="3202">
                      <a:moveTo>
                        <a:pt x="0" y="3139"/>
                      </a:moveTo>
                      <a:lnTo>
                        <a:pt x="0" y="0"/>
                      </a:lnTo>
                      <a:lnTo>
                        <a:pt x="60" y="0"/>
                      </a:lnTo>
                      <a:lnTo>
                        <a:pt x="60" y="3202"/>
                      </a:lnTo>
                      <a:lnTo>
                        <a:pt x="0" y="3139"/>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72" name="Freeform 180"/>
                <p:cNvSpPr>
                  <a:spLocks/>
                </p:cNvSpPr>
                <p:nvPr/>
              </p:nvSpPr>
              <p:spPr bwMode="auto">
                <a:xfrm>
                  <a:off x="5174" y="847"/>
                  <a:ext cx="3" cy="153"/>
                </a:xfrm>
                <a:custGeom>
                  <a:avLst/>
                  <a:gdLst>
                    <a:gd name="T0" fmla="*/ 0 w 60"/>
                    <a:gd name="T1" fmla="*/ 0 h 3202"/>
                    <a:gd name="T2" fmla="*/ 0 w 60"/>
                    <a:gd name="T3" fmla="*/ 0 h 3202"/>
                    <a:gd name="T4" fmla="*/ 0 w 60"/>
                    <a:gd name="T5" fmla="*/ 0 h 3202"/>
                    <a:gd name="T6" fmla="*/ 0 w 60"/>
                    <a:gd name="T7" fmla="*/ 0 h 3202"/>
                    <a:gd name="T8" fmla="*/ 0 w 60"/>
                    <a:gd name="T9" fmla="*/ 0 h 3202"/>
                    <a:gd name="T10" fmla="*/ 0 w 60"/>
                    <a:gd name="T11" fmla="*/ 0 h 3202"/>
                    <a:gd name="T12" fmla="*/ 0 60000 65536"/>
                    <a:gd name="T13" fmla="*/ 0 60000 65536"/>
                    <a:gd name="T14" fmla="*/ 0 60000 65536"/>
                    <a:gd name="T15" fmla="*/ 0 60000 65536"/>
                    <a:gd name="T16" fmla="*/ 0 60000 65536"/>
                    <a:gd name="T17" fmla="*/ 0 60000 65536"/>
                    <a:gd name="T18" fmla="*/ 0 w 60"/>
                    <a:gd name="T19" fmla="*/ 0 h 3202"/>
                    <a:gd name="T20" fmla="*/ 60 w 60"/>
                    <a:gd name="T21" fmla="*/ 3202 h 3202"/>
                  </a:gdLst>
                  <a:ahLst/>
                  <a:cxnLst>
                    <a:cxn ang="T12">
                      <a:pos x="T0" y="T1"/>
                    </a:cxn>
                    <a:cxn ang="T13">
                      <a:pos x="T2" y="T3"/>
                    </a:cxn>
                    <a:cxn ang="T14">
                      <a:pos x="T4" y="T5"/>
                    </a:cxn>
                    <a:cxn ang="T15">
                      <a:pos x="T6" y="T7"/>
                    </a:cxn>
                    <a:cxn ang="T16">
                      <a:pos x="T8" y="T9"/>
                    </a:cxn>
                    <a:cxn ang="T17">
                      <a:pos x="T10" y="T11"/>
                    </a:cxn>
                  </a:cxnLst>
                  <a:rect l="T18" t="T19" r="T20" b="T21"/>
                  <a:pathLst>
                    <a:path w="60" h="3202">
                      <a:moveTo>
                        <a:pt x="0" y="3171"/>
                      </a:moveTo>
                      <a:lnTo>
                        <a:pt x="0" y="0"/>
                      </a:lnTo>
                      <a:lnTo>
                        <a:pt x="60" y="0"/>
                      </a:lnTo>
                      <a:lnTo>
                        <a:pt x="60" y="3171"/>
                      </a:lnTo>
                      <a:lnTo>
                        <a:pt x="29" y="3202"/>
                      </a:lnTo>
                      <a:lnTo>
                        <a:pt x="0" y="3171"/>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73" name="Freeform 181"/>
                <p:cNvSpPr>
                  <a:spLocks/>
                </p:cNvSpPr>
                <p:nvPr/>
              </p:nvSpPr>
              <p:spPr bwMode="auto">
                <a:xfrm>
                  <a:off x="5175" y="847"/>
                  <a:ext cx="3" cy="153"/>
                </a:xfrm>
                <a:custGeom>
                  <a:avLst/>
                  <a:gdLst>
                    <a:gd name="T0" fmla="*/ 0 w 61"/>
                    <a:gd name="T1" fmla="*/ 0 h 3202"/>
                    <a:gd name="T2" fmla="*/ 0 w 61"/>
                    <a:gd name="T3" fmla="*/ 0 h 3202"/>
                    <a:gd name="T4" fmla="*/ 0 w 61"/>
                    <a:gd name="T5" fmla="*/ 0 h 3202"/>
                    <a:gd name="T6" fmla="*/ 0 w 61"/>
                    <a:gd name="T7" fmla="*/ 0 h 3202"/>
                    <a:gd name="T8" fmla="*/ 0 w 61"/>
                    <a:gd name="T9" fmla="*/ 0 h 3202"/>
                    <a:gd name="T10" fmla="*/ 0 60000 65536"/>
                    <a:gd name="T11" fmla="*/ 0 60000 65536"/>
                    <a:gd name="T12" fmla="*/ 0 60000 65536"/>
                    <a:gd name="T13" fmla="*/ 0 60000 65536"/>
                    <a:gd name="T14" fmla="*/ 0 60000 65536"/>
                    <a:gd name="T15" fmla="*/ 0 w 61"/>
                    <a:gd name="T16" fmla="*/ 0 h 3202"/>
                    <a:gd name="T17" fmla="*/ 61 w 61"/>
                    <a:gd name="T18" fmla="*/ 3202 h 3202"/>
                  </a:gdLst>
                  <a:ahLst/>
                  <a:cxnLst>
                    <a:cxn ang="T10">
                      <a:pos x="T0" y="T1"/>
                    </a:cxn>
                    <a:cxn ang="T11">
                      <a:pos x="T2" y="T3"/>
                    </a:cxn>
                    <a:cxn ang="T12">
                      <a:pos x="T4" y="T5"/>
                    </a:cxn>
                    <a:cxn ang="T13">
                      <a:pos x="T6" y="T7"/>
                    </a:cxn>
                    <a:cxn ang="T14">
                      <a:pos x="T8" y="T9"/>
                    </a:cxn>
                  </a:cxnLst>
                  <a:rect l="T15" t="T16" r="T17" b="T18"/>
                  <a:pathLst>
                    <a:path w="61" h="3202">
                      <a:moveTo>
                        <a:pt x="0" y="3202"/>
                      </a:moveTo>
                      <a:lnTo>
                        <a:pt x="0" y="0"/>
                      </a:lnTo>
                      <a:lnTo>
                        <a:pt x="61" y="0"/>
                      </a:lnTo>
                      <a:lnTo>
                        <a:pt x="61" y="3139"/>
                      </a:lnTo>
                      <a:lnTo>
                        <a:pt x="0" y="3202"/>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74" name="Freeform 182"/>
                <p:cNvSpPr>
                  <a:spLocks/>
                </p:cNvSpPr>
                <p:nvPr/>
              </p:nvSpPr>
              <p:spPr bwMode="auto">
                <a:xfrm>
                  <a:off x="5177" y="847"/>
                  <a:ext cx="2" cy="151"/>
                </a:xfrm>
                <a:custGeom>
                  <a:avLst/>
                  <a:gdLst>
                    <a:gd name="T0" fmla="*/ 0 w 61"/>
                    <a:gd name="T1" fmla="*/ 0 h 3171"/>
                    <a:gd name="T2" fmla="*/ 0 w 61"/>
                    <a:gd name="T3" fmla="*/ 0 h 3171"/>
                    <a:gd name="T4" fmla="*/ 0 w 61"/>
                    <a:gd name="T5" fmla="*/ 0 h 3171"/>
                    <a:gd name="T6" fmla="*/ 0 w 61"/>
                    <a:gd name="T7" fmla="*/ 0 h 3171"/>
                    <a:gd name="T8" fmla="*/ 0 w 61"/>
                    <a:gd name="T9" fmla="*/ 0 h 3171"/>
                    <a:gd name="T10" fmla="*/ 0 60000 65536"/>
                    <a:gd name="T11" fmla="*/ 0 60000 65536"/>
                    <a:gd name="T12" fmla="*/ 0 60000 65536"/>
                    <a:gd name="T13" fmla="*/ 0 60000 65536"/>
                    <a:gd name="T14" fmla="*/ 0 60000 65536"/>
                    <a:gd name="T15" fmla="*/ 0 w 61"/>
                    <a:gd name="T16" fmla="*/ 0 h 3171"/>
                    <a:gd name="T17" fmla="*/ 61 w 61"/>
                    <a:gd name="T18" fmla="*/ 3171 h 3171"/>
                  </a:gdLst>
                  <a:ahLst/>
                  <a:cxnLst>
                    <a:cxn ang="T10">
                      <a:pos x="T0" y="T1"/>
                    </a:cxn>
                    <a:cxn ang="T11">
                      <a:pos x="T2" y="T3"/>
                    </a:cxn>
                    <a:cxn ang="T12">
                      <a:pos x="T4" y="T5"/>
                    </a:cxn>
                    <a:cxn ang="T13">
                      <a:pos x="T6" y="T7"/>
                    </a:cxn>
                    <a:cxn ang="T14">
                      <a:pos x="T8" y="T9"/>
                    </a:cxn>
                  </a:cxnLst>
                  <a:rect l="T15" t="T16" r="T17" b="T18"/>
                  <a:pathLst>
                    <a:path w="61" h="3171">
                      <a:moveTo>
                        <a:pt x="0" y="3171"/>
                      </a:moveTo>
                      <a:lnTo>
                        <a:pt x="0" y="0"/>
                      </a:lnTo>
                      <a:lnTo>
                        <a:pt x="61" y="0"/>
                      </a:lnTo>
                      <a:lnTo>
                        <a:pt x="61" y="3107"/>
                      </a:lnTo>
                      <a:lnTo>
                        <a:pt x="0" y="3171"/>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75" name="Freeform 183"/>
                <p:cNvSpPr>
                  <a:spLocks/>
                </p:cNvSpPr>
                <p:nvPr/>
              </p:nvSpPr>
              <p:spPr bwMode="auto">
                <a:xfrm>
                  <a:off x="5178" y="847"/>
                  <a:ext cx="3" cy="150"/>
                </a:xfrm>
                <a:custGeom>
                  <a:avLst/>
                  <a:gdLst>
                    <a:gd name="T0" fmla="*/ 0 w 61"/>
                    <a:gd name="T1" fmla="*/ 0 h 3139"/>
                    <a:gd name="T2" fmla="*/ 0 w 61"/>
                    <a:gd name="T3" fmla="*/ 0 h 3139"/>
                    <a:gd name="T4" fmla="*/ 0 w 61"/>
                    <a:gd name="T5" fmla="*/ 0 h 3139"/>
                    <a:gd name="T6" fmla="*/ 0 w 61"/>
                    <a:gd name="T7" fmla="*/ 0 h 3139"/>
                    <a:gd name="T8" fmla="*/ 0 w 61"/>
                    <a:gd name="T9" fmla="*/ 0 h 3139"/>
                    <a:gd name="T10" fmla="*/ 0 60000 65536"/>
                    <a:gd name="T11" fmla="*/ 0 60000 65536"/>
                    <a:gd name="T12" fmla="*/ 0 60000 65536"/>
                    <a:gd name="T13" fmla="*/ 0 60000 65536"/>
                    <a:gd name="T14" fmla="*/ 0 60000 65536"/>
                    <a:gd name="T15" fmla="*/ 0 w 61"/>
                    <a:gd name="T16" fmla="*/ 0 h 3139"/>
                    <a:gd name="T17" fmla="*/ 61 w 61"/>
                    <a:gd name="T18" fmla="*/ 3139 h 3139"/>
                  </a:gdLst>
                  <a:ahLst/>
                  <a:cxnLst>
                    <a:cxn ang="T10">
                      <a:pos x="T0" y="T1"/>
                    </a:cxn>
                    <a:cxn ang="T11">
                      <a:pos x="T2" y="T3"/>
                    </a:cxn>
                    <a:cxn ang="T12">
                      <a:pos x="T4" y="T5"/>
                    </a:cxn>
                    <a:cxn ang="T13">
                      <a:pos x="T6" y="T7"/>
                    </a:cxn>
                    <a:cxn ang="T14">
                      <a:pos x="T8" y="T9"/>
                    </a:cxn>
                  </a:cxnLst>
                  <a:rect l="T15" t="T16" r="T17" b="T18"/>
                  <a:pathLst>
                    <a:path w="61" h="3139">
                      <a:moveTo>
                        <a:pt x="0" y="3139"/>
                      </a:moveTo>
                      <a:lnTo>
                        <a:pt x="0" y="0"/>
                      </a:lnTo>
                      <a:lnTo>
                        <a:pt x="61" y="0"/>
                      </a:lnTo>
                      <a:lnTo>
                        <a:pt x="61" y="3076"/>
                      </a:lnTo>
                      <a:lnTo>
                        <a:pt x="0" y="3139"/>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76" name="Freeform 184"/>
                <p:cNvSpPr>
                  <a:spLocks/>
                </p:cNvSpPr>
                <p:nvPr/>
              </p:nvSpPr>
              <p:spPr bwMode="auto">
                <a:xfrm>
                  <a:off x="5179" y="847"/>
                  <a:ext cx="3" cy="148"/>
                </a:xfrm>
                <a:custGeom>
                  <a:avLst/>
                  <a:gdLst>
                    <a:gd name="T0" fmla="*/ 0 w 61"/>
                    <a:gd name="T1" fmla="*/ 0 h 3107"/>
                    <a:gd name="T2" fmla="*/ 0 w 61"/>
                    <a:gd name="T3" fmla="*/ 0 h 3107"/>
                    <a:gd name="T4" fmla="*/ 0 w 61"/>
                    <a:gd name="T5" fmla="*/ 0 h 3107"/>
                    <a:gd name="T6" fmla="*/ 0 w 61"/>
                    <a:gd name="T7" fmla="*/ 0 h 3107"/>
                    <a:gd name="T8" fmla="*/ 0 w 61"/>
                    <a:gd name="T9" fmla="*/ 0 h 3107"/>
                    <a:gd name="T10" fmla="*/ 0 60000 65536"/>
                    <a:gd name="T11" fmla="*/ 0 60000 65536"/>
                    <a:gd name="T12" fmla="*/ 0 60000 65536"/>
                    <a:gd name="T13" fmla="*/ 0 60000 65536"/>
                    <a:gd name="T14" fmla="*/ 0 60000 65536"/>
                    <a:gd name="T15" fmla="*/ 0 w 61"/>
                    <a:gd name="T16" fmla="*/ 0 h 3107"/>
                    <a:gd name="T17" fmla="*/ 61 w 61"/>
                    <a:gd name="T18" fmla="*/ 3107 h 3107"/>
                  </a:gdLst>
                  <a:ahLst/>
                  <a:cxnLst>
                    <a:cxn ang="T10">
                      <a:pos x="T0" y="T1"/>
                    </a:cxn>
                    <a:cxn ang="T11">
                      <a:pos x="T2" y="T3"/>
                    </a:cxn>
                    <a:cxn ang="T12">
                      <a:pos x="T4" y="T5"/>
                    </a:cxn>
                    <a:cxn ang="T13">
                      <a:pos x="T6" y="T7"/>
                    </a:cxn>
                    <a:cxn ang="T14">
                      <a:pos x="T8" y="T9"/>
                    </a:cxn>
                  </a:cxnLst>
                  <a:rect l="T15" t="T16" r="T17" b="T18"/>
                  <a:pathLst>
                    <a:path w="61" h="3107">
                      <a:moveTo>
                        <a:pt x="0" y="3107"/>
                      </a:moveTo>
                      <a:lnTo>
                        <a:pt x="0" y="0"/>
                      </a:lnTo>
                      <a:lnTo>
                        <a:pt x="61" y="0"/>
                      </a:lnTo>
                      <a:lnTo>
                        <a:pt x="61" y="3044"/>
                      </a:lnTo>
                      <a:lnTo>
                        <a:pt x="0" y="3107"/>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77" name="Freeform 185"/>
                <p:cNvSpPr>
                  <a:spLocks/>
                </p:cNvSpPr>
                <p:nvPr/>
              </p:nvSpPr>
              <p:spPr bwMode="auto">
                <a:xfrm>
                  <a:off x="5181" y="847"/>
                  <a:ext cx="3" cy="147"/>
                </a:xfrm>
                <a:custGeom>
                  <a:avLst/>
                  <a:gdLst>
                    <a:gd name="T0" fmla="*/ 0 w 61"/>
                    <a:gd name="T1" fmla="*/ 0 h 3076"/>
                    <a:gd name="T2" fmla="*/ 0 w 61"/>
                    <a:gd name="T3" fmla="*/ 0 h 3076"/>
                    <a:gd name="T4" fmla="*/ 0 w 61"/>
                    <a:gd name="T5" fmla="*/ 0 h 3076"/>
                    <a:gd name="T6" fmla="*/ 0 w 61"/>
                    <a:gd name="T7" fmla="*/ 0 h 3076"/>
                    <a:gd name="T8" fmla="*/ 0 w 61"/>
                    <a:gd name="T9" fmla="*/ 0 h 3076"/>
                    <a:gd name="T10" fmla="*/ 0 60000 65536"/>
                    <a:gd name="T11" fmla="*/ 0 60000 65536"/>
                    <a:gd name="T12" fmla="*/ 0 60000 65536"/>
                    <a:gd name="T13" fmla="*/ 0 60000 65536"/>
                    <a:gd name="T14" fmla="*/ 0 60000 65536"/>
                    <a:gd name="T15" fmla="*/ 0 w 61"/>
                    <a:gd name="T16" fmla="*/ 0 h 3076"/>
                    <a:gd name="T17" fmla="*/ 61 w 61"/>
                    <a:gd name="T18" fmla="*/ 3076 h 3076"/>
                  </a:gdLst>
                  <a:ahLst/>
                  <a:cxnLst>
                    <a:cxn ang="T10">
                      <a:pos x="T0" y="T1"/>
                    </a:cxn>
                    <a:cxn ang="T11">
                      <a:pos x="T2" y="T3"/>
                    </a:cxn>
                    <a:cxn ang="T12">
                      <a:pos x="T4" y="T5"/>
                    </a:cxn>
                    <a:cxn ang="T13">
                      <a:pos x="T6" y="T7"/>
                    </a:cxn>
                    <a:cxn ang="T14">
                      <a:pos x="T8" y="T9"/>
                    </a:cxn>
                  </a:cxnLst>
                  <a:rect l="T15" t="T16" r="T17" b="T18"/>
                  <a:pathLst>
                    <a:path w="61" h="3076">
                      <a:moveTo>
                        <a:pt x="0" y="3076"/>
                      </a:moveTo>
                      <a:lnTo>
                        <a:pt x="0" y="0"/>
                      </a:lnTo>
                      <a:lnTo>
                        <a:pt x="61" y="0"/>
                      </a:lnTo>
                      <a:lnTo>
                        <a:pt x="61" y="3012"/>
                      </a:lnTo>
                      <a:lnTo>
                        <a:pt x="0" y="3076"/>
                      </a:lnTo>
                      <a:close/>
                    </a:path>
                  </a:pathLst>
                </a:custGeom>
                <a:solidFill>
                  <a:srgbClr val="F0F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78" name="Freeform 186"/>
                <p:cNvSpPr>
                  <a:spLocks/>
                </p:cNvSpPr>
                <p:nvPr/>
              </p:nvSpPr>
              <p:spPr bwMode="auto">
                <a:xfrm>
                  <a:off x="5182" y="847"/>
                  <a:ext cx="3" cy="145"/>
                </a:xfrm>
                <a:custGeom>
                  <a:avLst/>
                  <a:gdLst>
                    <a:gd name="T0" fmla="*/ 0 w 61"/>
                    <a:gd name="T1" fmla="*/ 0 h 3044"/>
                    <a:gd name="T2" fmla="*/ 0 w 61"/>
                    <a:gd name="T3" fmla="*/ 0 h 3044"/>
                    <a:gd name="T4" fmla="*/ 0 w 61"/>
                    <a:gd name="T5" fmla="*/ 0 h 3044"/>
                    <a:gd name="T6" fmla="*/ 0 w 61"/>
                    <a:gd name="T7" fmla="*/ 0 h 3044"/>
                    <a:gd name="T8" fmla="*/ 0 w 61"/>
                    <a:gd name="T9" fmla="*/ 0 h 3044"/>
                    <a:gd name="T10" fmla="*/ 0 60000 65536"/>
                    <a:gd name="T11" fmla="*/ 0 60000 65536"/>
                    <a:gd name="T12" fmla="*/ 0 60000 65536"/>
                    <a:gd name="T13" fmla="*/ 0 60000 65536"/>
                    <a:gd name="T14" fmla="*/ 0 60000 65536"/>
                    <a:gd name="T15" fmla="*/ 0 w 61"/>
                    <a:gd name="T16" fmla="*/ 0 h 3044"/>
                    <a:gd name="T17" fmla="*/ 61 w 61"/>
                    <a:gd name="T18" fmla="*/ 3044 h 3044"/>
                  </a:gdLst>
                  <a:ahLst/>
                  <a:cxnLst>
                    <a:cxn ang="T10">
                      <a:pos x="T0" y="T1"/>
                    </a:cxn>
                    <a:cxn ang="T11">
                      <a:pos x="T2" y="T3"/>
                    </a:cxn>
                    <a:cxn ang="T12">
                      <a:pos x="T4" y="T5"/>
                    </a:cxn>
                    <a:cxn ang="T13">
                      <a:pos x="T6" y="T7"/>
                    </a:cxn>
                    <a:cxn ang="T14">
                      <a:pos x="T8" y="T9"/>
                    </a:cxn>
                  </a:cxnLst>
                  <a:rect l="T15" t="T16" r="T17" b="T18"/>
                  <a:pathLst>
                    <a:path w="61" h="3044">
                      <a:moveTo>
                        <a:pt x="0" y="3044"/>
                      </a:moveTo>
                      <a:lnTo>
                        <a:pt x="0" y="0"/>
                      </a:lnTo>
                      <a:lnTo>
                        <a:pt x="61" y="0"/>
                      </a:lnTo>
                      <a:lnTo>
                        <a:pt x="61" y="2981"/>
                      </a:lnTo>
                      <a:lnTo>
                        <a:pt x="0" y="304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79" name="Freeform 187"/>
                <p:cNvSpPr>
                  <a:spLocks/>
                </p:cNvSpPr>
                <p:nvPr/>
              </p:nvSpPr>
              <p:spPr bwMode="auto">
                <a:xfrm>
                  <a:off x="5184" y="847"/>
                  <a:ext cx="3" cy="144"/>
                </a:xfrm>
                <a:custGeom>
                  <a:avLst/>
                  <a:gdLst>
                    <a:gd name="T0" fmla="*/ 0 w 61"/>
                    <a:gd name="T1" fmla="*/ 0 h 3012"/>
                    <a:gd name="T2" fmla="*/ 0 w 61"/>
                    <a:gd name="T3" fmla="*/ 0 h 3012"/>
                    <a:gd name="T4" fmla="*/ 0 w 61"/>
                    <a:gd name="T5" fmla="*/ 0 h 3012"/>
                    <a:gd name="T6" fmla="*/ 0 w 61"/>
                    <a:gd name="T7" fmla="*/ 0 h 3012"/>
                    <a:gd name="T8" fmla="*/ 0 w 61"/>
                    <a:gd name="T9" fmla="*/ 0 h 3012"/>
                    <a:gd name="T10" fmla="*/ 0 60000 65536"/>
                    <a:gd name="T11" fmla="*/ 0 60000 65536"/>
                    <a:gd name="T12" fmla="*/ 0 60000 65536"/>
                    <a:gd name="T13" fmla="*/ 0 60000 65536"/>
                    <a:gd name="T14" fmla="*/ 0 60000 65536"/>
                    <a:gd name="T15" fmla="*/ 0 w 61"/>
                    <a:gd name="T16" fmla="*/ 0 h 3012"/>
                    <a:gd name="T17" fmla="*/ 61 w 61"/>
                    <a:gd name="T18" fmla="*/ 3012 h 3012"/>
                  </a:gdLst>
                  <a:ahLst/>
                  <a:cxnLst>
                    <a:cxn ang="T10">
                      <a:pos x="T0" y="T1"/>
                    </a:cxn>
                    <a:cxn ang="T11">
                      <a:pos x="T2" y="T3"/>
                    </a:cxn>
                    <a:cxn ang="T12">
                      <a:pos x="T4" y="T5"/>
                    </a:cxn>
                    <a:cxn ang="T13">
                      <a:pos x="T6" y="T7"/>
                    </a:cxn>
                    <a:cxn ang="T14">
                      <a:pos x="T8" y="T9"/>
                    </a:cxn>
                  </a:cxnLst>
                  <a:rect l="T15" t="T16" r="T17" b="T18"/>
                  <a:pathLst>
                    <a:path w="61" h="3012">
                      <a:moveTo>
                        <a:pt x="0" y="3012"/>
                      </a:moveTo>
                      <a:lnTo>
                        <a:pt x="0" y="0"/>
                      </a:lnTo>
                      <a:lnTo>
                        <a:pt x="61" y="0"/>
                      </a:lnTo>
                      <a:lnTo>
                        <a:pt x="61" y="2949"/>
                      </a:lnTo>
                      <a:lnTo>
                        <a:pt x="0" y="301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80" name="Freeform 188"/>
                <p:cNvSpPr>
                  <a:spLocks/>
                </p:cNvSpPr>
                <p:nvPr/>
              </p:nvSpPr>
              <p:spPr bwMode="auto">
                <a:xfrm>
                  <a:off x="5185" y="847"/>
                  <a:ext cx="3" cy="142"/>
                </a:xfrm>
                <a:custGeom>
                  <a:avLst/>
                  <a:gdLst>
                    <a:gd name="T0" fmla="*/ 0 w 60"/>
                    <a:gd name="T1" fmla="*/ 0 h 2981"/>
                    <a:gd name="T2" fmla="*/ 0 w 60"/>
                    <a:gd name="T3" fmla="*/ 0 h 2981"/>
                    <a:gd name="T4" fmla="*/ 0 w 60"/>
                    <a:gd name="T5" fmla="*/ 0 h 2981"/>
                    <a:gd name="T6" fmla="*/ 0 w 60"/>
                    <a:gd name="T7" fmla="*/ 0 h 2981"/>
                    <a:gd name="T8" fmla="*/ 0 w 60"/>
                    <a:gd name="T9" fmla="*/ 0 h 2981"/>
                    <a:gd name="T10" fmla="*/ 0 60000 65536"/>
                    <a:gd name="T11" fmla="*/ 0 60000 65536"/>
                    <a:gd name="T12" fmla="*/ 0 60000 65536"/>
                    <a:gd name="T13" fmla="*/ 0 60000 65536"/>
                    <a:gd name="T14" fmla="*/ 0 60000 65536"/>
                    <a:gd name="T15" fmla="*/ 0 w 60"/>
                    <a:gd name="T16" fmla="*/ 0 h 2981"/>
                    <a:gd name="T17" fmla="*/ 60 w 60"/>
                    <a:gd name="T18" fmla="*/ 2981 h 2981"/>
                  </a:gdLst>
                  <a:ahLst/>
                  <a:cxnLst>
                    <a:cxn ang="T10">
                      <a:pos x="T0" y="T1"/>
                    </a:cxn>
                    <a:cxn ang="T11">
                      <a:pos x="T2" y="T3"/>
                    </a:cxn>
                    <a:cxn ang="T12">
                      <a:pos x="T4" y="T5"/>
                    </a:cxn>
                    <a:cxn ang="T13">
                      <a:pos x="T6" y="T7"/>
                    </a:cxn>
                    <a:cxn ang="T14">
                      <a:pos x="T8" y="T9"/>
                    </a:cxn>
                  </a:cxnLst>
                  <a:rect l="T15" t="T16" r="T17" b="T18"/>
                  <a:pathLst>
                    <a:path w="60" h="2981">
                      <a:moveTo>
                        <a:pt x="0" y="2981"/>
                      </a:moveTo>
                      <a:lnTo>
                        <a:pt x="0" y="0"/>
                      </a:lnTo>
                      <a:lnTo>
                        <a:pt x="60" y="0"/>
                      </a:lnTo>
                      <a:lnTo>
                        <a:pt x="60" y="2917"/>
                      </a:lnTo>
                      <a:lnTo>
                        <a:pt x="0" y="29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81" name="Freeform 189"/>
                <p:cNvSpPr>
                  <a:spLocks/>
                </p:cNvSpPr>
                <p:nvPr/>
              </p:nvSpPr>
              <p:spPr bwMode="auto">
                <a:xfrm>
                  <a:off x="5187" y="847"/>
                  <a:ext cx="3" cy="141"/>
                </a:xfrm>
                <a:custGeom>
                  <a:avLst/>
                  <a:gdLst>
                    <a:gd name="T0" fmla="*/ 0 w 61"/>
                    <a:gd name="T1" fmla="*/ 0 h 2949"/>
                    <a:gd name="T2" fmla="*/ 0 w 61"/>
                    <a:gd name="T3" fmla="*/ 0 h 2949"/>
                    <a:gd name="T4" fmla="*/ 0 w 61"/>
                    <a:gd name="T5" fmla="*/ 0 h 2949"/>
                    <a:gd name="T6" fmla="*/ 0 w 61"/>
                    <a:gd name="T7" fmla="*/ 0 h 2949"/>
                    <a:gd name="T8" fmla="*/ 0 w 61"/>
                    <a:gd name="T9" fmla="*/ 0 h 2949"/>
                    <a:gd name="T10" fmla="*/ 0 60000 65536"/>
                    <a:gd name="T11" fmla="*/ 0 60000 65536"/>
                    <a:gd name="T12" fmla="*/ 0 60000 65536"/>
                    <a:gd name="T13" fmla="*/ 0 60000 65536"/>
                    <a:gd name="T14" fmla="*/ 0 60000 65536"/>
                    <a:gd name="T15" fmla="*/ 0 w 61"/>
                    <a:gd name="T16" fmla="*/ 0 h 2949"/>
                    <a:gd name="T17" fmla="*/ 61 w 61"/>
                    <a:gd name="T18" fmla="*/ 2949 h 2949"/>
                  </a:gdLst>
                  <a:ahLst/>
                  <a:cxnLst>
                    <a:cxn ang="T10">
                      <a:pos x="T0" y="T1"/>
                    </a:cxn>
                    <a:cxn ang="T11">
                      <a:pos x="T2" y="T3"/>
                    </a:cxn>
                    <a:cxn ang="T12">
                      <a:pos x="T4" y="T5"/>
                    </a:cxn>
                    <a:cxn ang="T13">
                      <a:pos x="T6" y="T7"/>
                    </a:cxn>
                    <a:cxn ang="T14">
                      <a:pos x="T8" y="T9"/>
                    </a:cxn>
                  </a:cxnLst>
                  <a:rect l="T15" t="T16" r="T17" b="T18"/>
                  <a:pathLst>
                    <a:path w="61" h="2949">
                      <a:moveTo>
                        <a:pt x="0" y="2949"/>
                      </a:moveTo>
                      <a:lnTo>
                        <a:pt x="0" y="0"/>
                      </a:lnTo>
                      <a:lnTo>
                        <a:pt x="61" y="0"/>
                      </a:lnTo>
                      <a:lnTo>
                        <a:pt x="61" y="2886"/>
                      </a:lnTo>
                      <a:lnTo>
                        <a:pt x="0" y="2949"/>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82" name="Freeform 190"/>
                <p:cNvSpPr>
                  <a:spLocks/>
                </p:cNvSpPr>
                <p:nvPr/>
              </p:nvSpPr>
              <p:spPr bwMode="auto">
                <a:xfrm>
                  <a:off x="5188" y="847"/>
                  <a:ext cx="3" cy="139"/>
                </a:xfrm>
                <a:custGeom>
                  <a:avLst/>
                  <a:gdLst>
                    <a:gd name="T0" fmla="*/ 0 w 61"/>
                    <a:gd name="T1" fmla="*/ 0 h 2917"/>
                    <a:gd name="T2" fmla="*/ 0 w 61"/>
                    <a:gd name="T3" fmla="*/ 0 h 2917"/>
                    <a:gd name="T4" fmla="*/ 0 w 61"/>
                    <a:gd name="T5" fmla="*/ 0 h 2917"/>
                    <a:gd name="T6" fmla="*/ 0 w 61"/>
                    <a:gd name="T7" fmla="*/ 0 h 2917"/>
                    <a:gd name="T8" fmla="*/ 0 w 61"/>
                    <a:gd name="T9" fmla="*/ 0 h 2917"/>
                    <a:gd name="T10" fmla="*/ 0 w 61"/>
                    <a:gd name="T11" fmla="*/ 0 h 2917"/>
                    <a:gd name="T12" fmla="*/ 0 60000 65536"/>
                    <a:gd name="T13" fmla="*/ 0 60000 65536"/>
                    <a:gd name="T14" fmla="*/ 0 60000 65536"/>
                    <a:gd name="T15" fmla="*/ 0 60000 65536"/>
                    <a:gd name="T16" fmla="*/ 0 60000 65536"/>
                    <a:gd name="T17" fmla="*/ 0 60000 65536"/>
                    <a:gd name="T18" fmla="*/ 0 w 61"/>
                    <a:gd name="T19" fmla="*/ 0 h 2917"/>
                    <a:gd name="T20" fmla="*/ 61 w 61"/>
                    <a:gd name="T21" fmla="*/ 2917 h 2917"/>
                  </a:gdLst>
                  <a:ahLst/>
                  <a:cxnLst>
                    <a:cxn ang="T12">
                      <a:pos x="T0" y="T1"/>
                    </a:cxn>
                    <a:cxn ang="T13">
                      <a:pos x="T2" y="T3"/>
                    </a:cxn>
                    <a:cxn ang="T14">
                      <a:pos x="T4" y="T5"/>
                    </a:cxn>
                    <a:cxn ang="T15">
                      <a:pos x="T6" y="T7"/>
                    </a:cxn>
                    <a:cxn ang="T16">
                      <a:pos x="T8" y="T9"/>
                    </a:cxn>
                    <a:cxn ang="T17">
                      <a:pos x="T10" y="T11"/>
                    </a:cxn>
                  </a:cxnLst>
                  <a:rect l="T18" t="T19" r="T20" b="T21"/>
                  <a:pathLst>
                    <a:path w="61" h="2917">
                      <a:moveTo>
                        <a:pt x="0" y="2917"/>
                      </a:moveTo>
                      <a:lnTo>
                        <a:pt x="0" y="0"/>
                      </a:lnTo>
                      <a:lnTo>
                        <a:pt x="61" y="0"/>
                      </a:lnTo>
                      <a:lnTo>
                        <a:pt x="61" y="2854"/>
                      </a:lnTo>
                      <a:lnTo>
                        <a:pt x="31" y="2885"/>
                      </a:lnTo>
                      <a:lnTo>
                        <a:pt x="0" y="2917"/>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83" name="Freeform 191"/>
                <p:cNvSpPr>
                  <a:spLocks/>
                </p:cNvSpPr>
                <p:nvPr/>
              </p:nvSpPr>
              <p:spPr bwMode="auto">
                <a:xfrm>
                  <a:off x="5190" y="847"/>
                  <a:ext cx="3" cy="138"/>
                </a:xfrm>
                <a:custGeom>
                  <a:avLst/>
                  <a:gdLst>
                    <a:gd name="T0" fmla="*/ 0 w 61"/>
                    <a:gd name="T1" fmla="*/ 0 h 2886"/>
                    <a:gd name="T2" fmla="*/ 0 w 61"/>
                    <a:gd name="T3" fmla="*/ 0 h 2886"/>
                    <a:gd name="T4" fmla="*/ 0 w 61"/>
                    <a:gd name="T5" fmla="*/ 0 h 2886"/>
                    <a:gd name="T6" fmla="*/ 0 w 61"/>
                    <a:gd name="T7" fmla="*/ 0 h 2886"/>
                    <a:gd name="T8" fmla="*/ 0 w 61"/>
                    <a:gd name="T9" fmla="*/ 0 h 2886"/>
                    <a:gd name="T10" fmla="*/ 0 w 61"/>
                    <a:gd name="T11" fmla="*/ 0 h 2886"/>
                    <a:gd name="T12" fmla="*/ 0 w 61"/>
                    <a:gd name="T13" fmla="*/ 0 h 2886"/>
                    <a:gd name="T14" fmla="*/ 0 60000 65536"/>
                    <a:gd name="T15" fmla="*/ 0 60000 65536"/>
                    <a:gd name="T16" fmla="*/ 0 60000 65536"/>
                    <a:gd name="T17" fmla="*/ 0 60000 65536"/>
                    <a:gd name="T18" fmla="*/ 0 60000 65536"/>
                    <a:gd name="T19" fmla="*/ 0 60000 65536"/>
                    <a:gd name="T20" fmla="*/ 0 60000 65536"/>
                    <a:gd name="T21" fmla="*/ 0 w 61"/>
                    <a:gd name="T22" fmla="*/ 0 h 2886"/>
                    <a:gd name="T23" fmla="*/ 61 w 61"/>
                    <a:gd name="T24" fmla="*/ 2886 h 28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886">
                      <a:moveTo>
                        <a:pt x="0" y="2886"/>
                      </a:moveTo>
                      <a:lnTo>
                        <a:pt x="0" y="0"/>
                      </a:lnTo>
                      <a:lnTo>
                        <a:pt x="34" y="0"/>
                      </a:lnTo>
                      <a:lnTo>
                        <a:pt x="61" y="71"/>
                      </a:lnTo>
                      <a:lnTo>
                        <a:pt x="61" y="2822"/>
                      </a:lnTo>
                      <a:lnTo>
                        <a:pt x="0" y="2885"/>
                      </a:lnTo>
                      <a:lnTo>
                        <a:pt x="0" y="2886"/>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84" name="Freeform 192"/>
                <p:cNvSpPr>
                  <a:spLocks/>
                </p:cNvSpPr>
                <p:nvPr/>
              </p:nvSpPr>
              <p:spPr bwMode="auto">
                <a:xfrm>
                  <a:off x="5191" y="847"/>
                  <a:ext cx="3" cy="136"/>
                </a:xfrm>
                <a:custGeom>
                  <a:avLst/>
                  <a:gdLst>
                    <a:gd name="T0" fmla="*/ 0 w 61"/>
                    <a:gd name="T1" fmla="*/ 0 h 2854"/>
                    <a:gd name="T2" fmla="*/ 0 w 61"/>
                    <a:gd name="T3" fmla="*/ 0 h 2854"/>
                    <a:gd name="T4" fmla="*/ 0 w 61"/>
                    <a:gd name="T5" fmla="*/ 0 h 2854"/>
                    <a:gd name="T6" fmla="*/ 0 w 61"/>
                    <a:gd name="T7" fmla="*/ 0 h 2854"/>
                    <a:gd name="T8" fmla="*/ 0 w 61"/>
                    <a:gd name="T9" fmla="*/ 0 h 2854"/>
                    <a:gd name="T10" fmla="*/ 0 w 61"/>
                    <a:gd name="T11" fmla="*/ 0 h 2854"/>
                    <a:gd name="T12" fmla="*/ 0 60000 65536"/>
                    <a:gd name="T13" fmla="*/ 0 60000 65536"/>
                    <a:gd name="T14" fmla="*/ 0 60000 65536"/>
                    <a:gd name="T15" fmla="*/ 0 60000 65536"/>
                    <a:gd name="T16" fmla="*/ 0 60000 65536"/>
                    <a:gd name="T17" fmla="*/ 0 60000 65536"/>
                    <a:gd name="T18" fmla="*/ 0 w 61"/>
                    <a:gd name="T19" fmla="*/ 0 h 2854"/>
                    <a:gd name="T20" fmla="*/ 61 w 61"/>
                    <a:gd name="T21" fmla="*/ 2854 h 2854"/>
                  </a:gdLst>
                  <a:ahLst/>
                  <a:cxnLst>
                    <a:cxn ang="T12">
                      <a:pos x="T0" y="T1"/>
                    </a:cxn>
                    <a:cxn ang="T13">
                      <a:pos x="T2" y="T3"/>
                    </a:cxn>
                    <a:cxn ang="T14">
                      <a:pos x="T4" y="T5"/>
                    </a:cxn>
                    <a:cxn ang="T15">
                      <a:pos x="T6" y="T7"/>
                    </a:cxn>
                    <a:cxn ang="T16">
                      <a:pos x="T8" y="T9"/>
                    </a:cxn>
                    <a:cxn ang="T17">
                      <a:pos x="T10" y="T11"/>
                    </a:cxn>
                  </a:cxnLst>
                  <a:rect l="T18" t="T19" r="T20" b="T21"/>
                  <a:pathLst>
                    <a:path w="61" h="2854">
                      <a:moveTo>
                        <a:pt x="0" y="2854"/>
                      </a:moveTo>
                      <a:lnTo>
                        <a:pt x="0" y="0"/>
                      </a:lnTo>
                      <a:lnTo>
                        <a:pt x="4" y="0"/>
                      </a:lnTo>
                      <a:lnTo>
                        <a:pt x="61" y="153"/>
                      </a:lnTo>
                      <a:lnTo>
                        <a:pt x="61" y="2791"/>
                      </a:lnTo>
                      <a:lnTo>
                        <a:pt x="0" y="2854"/>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85" name="Freeform 193"/>
                <p:cNvSpPr>
                  <a:spLocks/>
                </p:cNvSpPr>
                <p:nvPr/>
              </p:nvSpPr>
              <p:spPr bwMode="auto">
                <a:xfrm>
                  <a:off x="5193" y="851"/>
                  <a:ext cx="2" cy="131"/>
                </a:xfrm>
                <a:custGeom>
                  <a:avLst/>
                  <a:gdLst>
                    <a:gd name="T0" fmla="*/ 0 w 61"/>
                    <a:gd name="T1" fmla="*/ 0 h 2751"/>
                    <a:gd name="T2" fmla="*/ 0 w 61"/>
                    <a:gd name="T3" fmla="*/ 0 h 2751"/>
                    <a:gd name="T4" fmla="*/ 0 w 61"/>
                    <a:gd name="T5" fmla="*/ 0 h 2751"/>
                    <a:gd name="T6" fmla="*/ 0 w 61"/>
                    <a:gd name="T7" fmla="*/ 0 h 2751"/>
                    <a:gd name="T8" fmla="*/ 0 w 61"/>
                    <a:gd name="T9" fmla="*/ 0 h 2751"/>
                    <a:gd name="T10" fmla="*/ 0 60000 65536"/>
                    <a:gd name="T11" fmla="*/ 0 60000 65536"/>
                    <a:gd name="T12" fmla="*/ 0 60000 65536"/>
                    <a:gd name="T13" fmla="*/ 0 60000 65536"/>
                    <a:gd name="T14" fmla="*/ 0 60000 65536"/>
                    <a:gd name="T15" fmla="*/ 0 w 61"/>
                    <a:gd name="T16" fmla="*/ 0 h 2751"/>
                    <a:gd name="T17" fmla="*/ 61 w 61"/>
                    <a:gd name="T18" fmla="*/ 2751 h 2751"/>
                  </a:gdLst>
                  <a:ahLst/>
                  <a:cxnLst>
                    <a:cxn ang="T10">
                      <a:pos x="T0" y="T1"/>
                    </a:cxn>
                    <a:cxn ang="T11">
                      <a:pos x="T2" y="T3"/>
                    </a:cxn>
                    <a:cxn ang="T12">
                      <a:pos x="T4" y="T5"/>
                    </a:cxn>
                    <a:cxn ang="T13">
                      <a:pos x="T6" y="T7"/>
                    </a:cxn>
                    <a:cxn ang="T14">
                      <a:pos x="T8" y="T9"/>
                    </a:cxn>
                  </a:cxnLst>
                  <a:rect l="T15" t="T16" r="T17" b="T18"/>
                  <a:pathLst>
                    <a:path w="61" h="2751">
                      <a:moveTo>
                        <a:pt x="0" y="2751"/>
                      </a:moveTo>
                      <a:lnTo>
                        <a:pt x="0" y="0"/>
                      </a:lnTo>
                      <a:lnTo>
                        <a:pt x="61" y="165"/>
                      </a:lnTo>
                      <a:lnTo>
                        <a:pt x="61" y="2688"/>
                      </a:lnTo>
                      <a:lnTo>
                        <a:pt x="0" y="2751"/>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86" name="Freeform 194"/>
                <p:cNvSpPr>
                  <a:spLocks/>
                </p:cNvSpPr>
                <p:nvPr/>
              </p:nvSpPr>
              <p:spPr bwMode="auto">
                <a:xfrm>
                  <a:off x="5194" y="855"/>
                  <a:ext cx="3" cy="125"/>
                </a:xfrm>
                <a:custGeom>
                  <a:avLst/>
                  <a:gdLst>
                    <a:gd name="T0" fmla="*/ 0 w 61"/>
                    <a:gd name="T1" fmla="*/ 0 h 2638"/>
                    <a:gd name="T2" fmla="*/ 0 w 61"/>
                    <a:gd name="T3" fmla="*/ 0 h 2638"/>
                    <a:gd name="T4" fmla="*/ 0 w 61"/>
                    <a:gd name="T5" fmla="*/ 0 h 2638"/>
                    <a:gd name="T6" fmla="*/ 0 w 61"/>
                    <a:gd name="T7" fmla="*/ 0 h 2638"/>
                    <a:gd name="T8" fmla="*/ 0 w 61"/>
                    <a:gd name="T9" fmla="*/ 0 h 2638"/>
                    <a:gd name="T10" fmla="*/ 0 60000 65536"/>
                    <a:gd name="T11" fmla="*/ 0 60000 65536"/>
                    <a:gd name="T12" fmla="*/ 0 60000 65536"/>
                    <a:gd name="T13" fmla="*/ 0 60000 65536"/>
                    <a:gd name="T14" fmla="*/ 0 60000 65536"/>
                    <a:gd name="T15" fmla="*/ 0 w 61"/>
                    <a:gd name="T16" fmla="*/ 0 h 2638"/>
                    <a:gd name="T17" fmla="*/ 61 w 61"/>
                    <a:gd name="T18" fmla="*/ 2638 h 2638"/>
                  </a:gdLst>
                  <a:ahLst/>
                  <a:cxnLst>
                    <a:cxn ang="T10">
                      <a:pos x="T0" y="T1"/>
                    </a:cxn>
                    <a:cxn ang="T11">
                      <a:pos x="T2" y="T3"/>
                    </a:cxn>
                    <a:cxn ang="T12">
                      <a:pos x="T4" y="T5"/>
                    </a:cxn>
                    <a:cxn ang="T13">
                      <a:pos x="T6" y="T7"/>
                    </a:cxn>
                    <a:cxn ang="T14">
                      <a:pos x="T8" y="T9"/>
                    </a:cxn>
                  </a:cxnLst>
                  <a:rect l="T15" t="T16" r="T17" b="T18"/>
                  <a:pathLst>
                    <a:path w="61" h="2638">
                      <a:moveTo>
                        <a:pt x="0" y="2638"/>
                      </a:moveTo>
                      <a:lnTo>
                        <a:pt x="0" y="0"/>
                      </a:lnTo>
                      <a:lnTo>
                        <a:pt x="61" y="165"/>
                      </a:lnTo>
                      <a:lnTo>
                        <a:pt x="61" y="2574"/>
                      </a:lnTo>
                      <a:lnTo>
                        <a:pt x="0" y="2638"/>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87" name="Freeform 195"/>
                <p:cNvSpPr>
                  <a:spLocks/>
                </p:cNvSpPr>
                <p:nvPr/>
              </p:nvSpPr>
              <p:spPr bwMode="auto">
                <a:xfrm>
                  <a:off x="5195" y="859"/>
                  <a:ext cx="3" cy="120"/>
                </a:xfrm>
                <a:custGeom>
                  <a:avLst/>
                  <a:gdLst>
                    <a:gd name="T0" fmla="*/ 0 w 60"/>
                    <a:gd name="T1" fmla="*/ 0 h 2523"/>
                    <a:gd name="T2" fmla="*/ 0 w 60"/>
                    <a:gd name="T3" fmla="*/ 0 h 2523"/>
                    <a:gd name="T4" fmla="*/ 0 w 60"/>
                    <a:gd name="T5" fmla="*/ 0 h 2523"/>
                    <a:gd name="T6" fmla="*/ 0 w 60"/>
                    <a:gd name="T7" fmla="*/ 0 h 2523"/>
                    <a:gd name="T8" fmla="*/ 0 w 60"/>
                    <a:gd name="T9" fmla="*/ 0 h 2523"/>
                    <a:gd name="T10" fmla="*/ 0 60000 65536"/>
                    <a:gd name="T11" fmla="*/ 0 60000 65536"/>
                    <a:gd name="T12" fmla="*/ 0 60000 65536"/>
                    <a:gd name="T13" fmla="*/ 0 60000 65536"/>
                    <a:gd name="T14" fmla="*/ 0 60000 65536"/>
                    <a:gd name="T15" fmla="*/ 0 w 60"/>
                    <a:gd name="T16" fmla="*/ 0 h 2523"/>
                    <a:gd name="T17" fmla="*/ 60 w 60"/>
                    <a:gd name="T18" fmla="*/ 2523 h 2523"/>
                  </a:gdLst>
                  <a:ahLst/>
                  <a:cxnLst>
                    <a:cxn ang="T10">
                      <a:pos x="T0" y="T1"/>
                    </a:cxn>
                    <a:cxn ang="T11">
                      <a:pos x="T2" y="T3"/>
                    </a:cxn>
                    <a:cxn ang="T12">
                      <a:pos x="T4" y="T5"/>
                    </a:cxn>
                    <a:cxn ang="T13">
                      <a:pos x="T6" y="T7"/>
                    </a:cxn>
                    <a:cxn ang="T14">
                      <a:pos x="T8" y="T9"/>
                    </a:cxn>
                  </a:cxnLst>
                  <a:rect l="T15" t="T16" r="T17" b="T18"/>
                  <a:pathLst>
                    <a:path w="60" h="2523">
                      <a:moveTo>
                        <a:pt x="0" y="2523"/>
                      </a:moveTo>
                      <a:lnTo>
                        <a:pt x="0" y="0"/>
                      </a:lnTo>
                      <a:lnTo>
                        <a:pt x="60" y="165"/>
                      </a:lnTo>
                      <a:lnTo>
                        <a:pt x="60" y="2460"/>
                      </a:lnTo>
                      <a:lnTo>
                        <a:pt x="0" y="2523"/>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88" name="Freeform 196"/>
                <p:cNvSpPr>
                  <a:spLocks/>
                </p:cNvSpPr>
                <p:nvPr/>
              </p:nvSpPr>
              <p:spPr bwMode="auto">
                <a:xfrm>
                  <a:off x="5197" y="863"/>
                  <a:ext cx="3" cy="114"/>
                </a:xfrm>
                <a:custGeom>
                  <a:avLst/>
                  <a:gdLst>
                    <a:gd name="T0" fmla="*/ 0 w 61"/>
                    <a:gd name="T1" fmla="*/ 0 h 2409"/>
                    <a:gd name="T2" fmla="*/ 0 w 61"/>
                    <a:gd name="T3" fmla="*/ 0 h 2409"/>
                    <a:gd name="T4" fmla="*/ 0 w 61"/>
                    <a:gd name="T5" fmla="*/ 0 h 2409"/>
                    <a:gd name="T6" fmla="*/ 0 w 61"/>
                    <a:gd name="T7" fmla="*/ 0 h 2409"/>
                    <a:gd name="T8" fmla="*/ 0 w 61"/>
                    <a:gd name="T9" fmla="*/ 0 h 2409"/>
                    <a:gd name="T10" fmla="*/ 0 60000 65536"/>
                    <a:gd name="T11" fmla="*/ 0 60000 65536"/>
                    <a:gd name="T12" fmla="*/ 0 60000 65536"/>
                    <a:gd name="T13" fmla="*/ 0 60000 65536"/>
                    <a:gd name="T14" fmla="*/ 0 60000 65536"/>
                    <a:gd name="T15" fmla="*/ 0 w 61"/>
                    <a:gd name="T16" fmla="*/ 0 h 2409"/>
                    <a:gd name="T17" fmla="*/ 61 w 61"/>
                    <a:gd name="T18" fmla="*/ 2409 h 2409"/>
                  </a:gdLst>
                  <a:ahLst/>
                  <a:cxnLst>
                    <a:cxn ang="T10">
                      <a:pos x="T0" y="T1"/>
                    </a:cxn>
                    <a:cxn ang="T11">
                      <a:pos x="T2" y="T3"/>
                    </a:cxn>
                    <a:cxn ang="T12">
                      <a:pos x="T4" y="T5"/>
                    </a:cxn>
                    <a:cxn ang="T13">
                      <a:pos x="T6" y="T7"/>
                    </a:cxn>
                    <a:cxn ang="T14">
                      <a:pos x="T8" y="T9"/>
                    </a:cxn>
                  </a:cxnLst>
                  <a:rect l="T15" t="T16" r="T17" b="T18"/>
                  <a:pathLst>
                    <a:path w="61" h="2409">
                      <a:moveTo>
                        <a:pt x="0" y="2409"/>
                      </a:moveTo>
                      <a:lnTo>
                        <a:pt x="0" y="0"/>
                      </a:lnTo>
                      <a:lnTo>
                        <a:pt x="61" y="165"/>
                      </a:lnTo>
                      <a:lnTo>
                        <a:pt x="61" y="2346"/>
                      </a:lnTo>
                      <a:lnTo>
                        <a:pt x="0" y="2409"/>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89" name="Freeform 197"/>
                <p:cNvSpPr>
                  <a:spLocks/>
                </p:cNvSpPr>
                <p:nvPr/>
              </p:nvSpPr>
              <p:spPr bwMode="auto">
                <a:xfrm>
                  <a:off x="5198" y="867"/>
                  <a:ext cx="3" cy="109"/>
                </a:xfrm>
                <a:custGeom>
                  <a:avLst/>
                  <a:gdLst>
                    <a:gd name="T0" fmla="*/ 0 w 61"/>
                    <a:gd name="T1" fmla="*/ 0 h 2295"/>
                    <a:gd name="T2" fmla="*/ 0 w 61"/>
                    <a:gd name="T3" fmla="*/ 0 h 2295"/>
                    <a:gd name="T4" fmla="*/ 0 w 61"/>
                    <a:gd name="T5" fmla="*/ 0 h 2295"/>
                    <a:gd name="T6" fmla="*/ 0 w 61"/>
                    <a:gd name="T7" fmla="*/ 0 h 2295"/>
                    <a:gd name="T8" fmla="*/ 0 w 61"/>
                    <a:gd name="T9" fmla="*/ 0 h 2295"/>
                    <a:gd name="T10" fmla="*/ 0 60000 65536"/>
                    <a:gd name="T11" fmla="*/ 0 60000 65536"/>
                    <a:gd name="T12" fmla="*/ 0 60000 65536"/>
                    <a:gd name="T13" fmla="*/ 0 60000 65536"/>
                    <a:gd name="T14" fmla="*/ 0 60000 65536"/>
                    <a:gd name="T15" fmla="*/ 0 w 61"/>
                    <a:gd name="T16" fmla="*/ 0 h 2295"/>
                    <a:gd name="T17" fmla="*/ 61 w 61"/>
                    <a:gd name="T18" fmla="*/ 2295 h 2295"/>
                  </a:gdLst>
                  <a:ahLst/>
                  <a:cxnLst>
                    <a:cxn ang="T10">
                      <a:pos x="T0" y="T1"/>
                    </a:cxn>
                    <a:cxn ang="T11">
                      <a:pos x="T2" y="T3"/>
                    </a:cxn>
                    <a:cxn ang="T12">
                      <a:pos x="T4" y="T5"/>
                    </a:cxn>
                    <a:cxn ang="T13">
                      <a:pos x="T6" y="T7"/>
                    </a:cxn>
                    <a:cxn ang="T14">
                      <a:pos x="T8" y="T9"/>
                    </a:cxn>
                  </a:cxnLst>
                  <a:rect l="T15" t="T16" r="T17" b="T18"/>
                  <a:pathLst>
                    <a:path w="61" h="2295">
                      <a:moveTo>
                        <a:pt x="0" y="2295"/>
                      </a:moveTo>
                      <a:lnTo>
                        <a:pt x="0" y="0"/>
                      </a:lnTo>
                      <a:lnTo>
                        <a:pt x="61" y="165"/>
                      </a:lnTo>
                      <a:lnTo>
                        <a:pt x="61" y="2231"/>
                      </a:lnTo>
                      <a:lnTo>
                        <a:pt x="0" y="2295"/>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90" name="Freeform 198"/>
                <p:cNvSpPr>
                  <a:spLocks/>
                </p:cNvSpPr>
                <p:nvPr/>
              </p:nvSpPr>
              <p:spPr bwMode="auto">
                <a:xfrm>
                  <a:off x="5200" y="870"/>
                  <a:ext cx="3" cy="104"/>
                </a:xfrm>
                <a:custGeom>
                  <a:avLst/>
                  <a:gdLst>
                    <a:gd name="T0" fmla="*/ 0 w 61"/>
                    <a:gd name="T1" fmla="*/ 0 h 2181"/>
                    <a:gd name="T2" fmla="*/ 0 w 61"/>
                    <a:gd name="T3" fmla="*/ 0 h 2181"/>
                    <a:gd name="T4" fmla="*/ 0 w 61"/>
                    <a:gd name="T5" fmla="*/ 0 h 2181"/>
                    <a:gd name="T6" fmla="*/ 0 w 61"/>
                    <a:gd name="T7" fmla="*/ 0 h 2181"/>
                    <a:gd name="T8" fmla="*/ 0 w 61"/>
                    <a:gd name="T9" fmla="*/ 0 h 2181"/>
                    <a:gd name="T10" fmla="*/ 0 w 61"/>
                    <a:gd name="T11" fmla="*/ 0 h 2181"/>
                    <a:gd name="T12" fmla="*/ 0 60000 65536"/>
                    <a:gd name="T13" fmla="*/ 0 60000 65536"/>
                    <a:gd name="T14" fmla="*/ 0 60000 65536"/>
                    <a:gd name="T15" fmla="*/ 0 60000 65536"/>
                    <a:gd name="T16" fmla="*/ 0 60000 65536"/>
                    <a:gd name="T17" fmla="*/ 0 60000 65536"/>
                    <a:gd name="T18" fmla="*/ 0 w 61"/>
                    <a:gd name="T19" fmla="*/ 0 h 2181"/>
                    <a:gd name="T20" fmla="*/ 61 w 61"/>
                    <a:gd name="T21" fmla="*/ 2181 h 2181"/>
                  </a:gdLst>
                  <a:ahLst/>
                  <a:cxnLst>
                    <a:cxn ang="T12">
                      <a:pos x="T0" y="T1"/>
                    </a:cxn>
                    <a:cxn ang="T13">
                      <a:pos x="T2" y="T3"/>
                    </a:cxn>
                    <a:cxn ang="T14">
                      <a:pos x="T4" y="T5"/>
                    </a:cxn>
                    <a:cxn ang="T15">
                      <a:pos x="T6" y="T7"/>
                    </a:cxn>
                    <a:cxn ang="T16">
                      <a:pos x="T8" y="T9"/>
                    </a:cxn>
                    <a:cxn ang="T17">
                      <a:pos x="T10" y="T11"/>
                    </a:cxn>
                  </a:cxnLst>
                  <a:rect l="T18" t="T19" r="T20" b="T21"/>
                  <a:pathLst>
                    <a:path w="61" h="2181">
                      <a:moveTo>
                        <a:pt x="0" y="2181"/>
                      </a:moveTo>
                      <a:lnTo>
                        <a:pt x="0" y="0"/>
                      </a:lnTo>
                      <a:lnTo>
                        <a:pt x="32" y="88"/>
                      </a:lnTo>
                      <a:lnTo>
                        <a:pt x="61" y="166"/>
                      </a:lnTo>
                      <a:lnTo>
                        <a:pt x="61" y="2118"/>
                      </a:lnTo>
                      <a:lnTo>
                        <a:pt x="0" y="2181"/>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91" name="Freeform 199"/>
                <p:cNvSpPr>
                  <a:spLocks/>
                </p:cNvSpPr>
                <p:nvPr/>
              </p:nvSpPr>
              <p:spPr bwMode="auto">
                <a:xfrm>
                  <a:off x="5201" y="874"/>
                  <a:ext cx="3" cy="99"/>
                </a:xfrm>
                <a:custGeom>
                  <a:avLst/>
                  <a:gdLst>
                    <a:gd name="T0" fmla="*/ 0 w 61"/>
                    <a:gd name="T1" fmla="*/ 0 h 2066"/>
                    <a:gd name="T2" fmla="*/ 0 w 61"/>
                    <a:gd name="T3" fmla="*/ 0 h 2066"/>
                    <a:gd name="T4" fmla="*/ 0 w 61"/>
                    <a:gd name="T5" fmla="*/ 0 h 2066"/>
                    <a:gd name="T6" fmla="*/ 0 w 61"/>
                    <a:gd name="T7" fmla="*/ 0 h 2066"/>
                    <a:gd name="T8" fmla="*/ 0 w 61"/>
                    <a:gd name="T9" fmla="*/ 0 h 2066"/>
                    <a:gd name="T10" fmla="*/ 0 w 61"/>
                    <a:gd name="T11" fmla="*/ 0 h 2066"/>
                    <a:gd name="T12" fmla="*/ 0 60000 65536"/>
                    <a:gd name="T13" fmla="*/ 0 60000 65536"/>
                    <a:gd name="T14" fmla="*/ 0 60000 65536"/>
                    <a:gd name="T15" fmla="*/ 0 60000 65536"/>
                    <a:gd name="T16" fmla="*/ 0 60000 65536"/>
                    <a:gd name="T17" fmla="*/ 0 60000 65536"/>
                    <a:gd name="T18" fmla="*/ 0 w 61"/>
                    <a:gd name="T19" fmla="*/ 0 h 2066"/>
                    <a:gd name="T20" fmla="*/ 61 w 61"/>
                    <a:gd name="T21" fmla="*/ 2066 h 2066"/>
                  </a:gdLst>
                  <a:ahLst/>
                  <a:cxnLst>
                    <a:cxn ang="T12">
                      <a:pos x="T0" y="T1"/>
                    </a:cxn>
                    <a:cxn ang="T13">
                      <a:pos x="T2" y="T3"/>
                    </a:cxn>
                    <a:cxn ang="T14">
                      <a:pos x="T4" y="T5"/>
                    </a:cxn>
                    <a:cxn ang="T15">
                      <a:pos x="T6" y="T7"/>
                    </a:cxn>
                    <a:cxn ang="T16">
                      <a:pos x="T8" y="T9"/>
                    </a:cxn>
                    <a:cxn ang="T17">
                      <a:pos x="T10" y="T11"/>
                    </a:cxn>
                  </a:cxnLst>
                  <a:rect l="T18" t="T19" r="T20" b="T21"/>
                  <a:pathLst>
                    <a:path w="61" h="2066">
                      <a:moveTo>
                        <a:pt x="0" y="2066"/>
                      </a:moveTo>
                      <a:lnTo>
                        <a:pt x="0" y="0"/>
                      </a:lnTo>
                      <a:lnTo>
                        <a:pt x="2" y="5"/>
                      </a:lnTo>
                      <a:lnTo>
                        <a:pt x="61" y="164"/>
                      </a:lnTo>
                      <a:lnTo>
                        <a:pt x="61" y="2003"/>
                      </a:lnTo>
                      <a:lnTo>
                        <a:pt x="0" y="2066"/>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92" name="Freeform 200"/>
                <p:cNvSpPr>
                  <a:spLocks/>
                </p:cNvSpPr>
                <p:nvPr/>
              </p:nvSpPr>
              <p:spPr bwMode="auto">
                <a:xfrm>
                  <a:off x="5203" y="878"/>
                  <a:ext cx="3" cy="93"/>
                </a:xfrm>
                <a:custGeom>
                  <a:avLst/>
                  <a:gdLst>
                    <a:gd name="T0" fmla="*/ 0 w 61"/>
                    <a:gd name="T1" fmla="*/ 0 h 1952"/>
                    <a:gd name="T2" fmla="*/ 0 w 61"/>
                    <a:gd name="T3" fmla="*/ 0 h 1952"/>
                    <a:gd name="T4" fmla="*/ 0 w 61"/>
                    <a:gd name="T5" fmla="*/ 0 h 1952"/>
                    <a:gd name="T6" fmla="*/ 0 w 61"/>
                    <a:gd name="T7" fmla="*/ 0 h 1952"/>
                    <a:gd name="T8" fmla="*/ 0 w 61"/>
                    <a:gd name="T9" fmla="*/ 0 h 1952"/>
                    <a:gd name="T10" fmla="*/ 0 w 61"/>
                    <a:gd name="T11" fmla="*/ 0 h 1952"/>
                    <a:gd name="T12" fmla="*/ 0 60000 65536"/>
                    <a:gd name="T13" fmla="*/ 0 60000 65536"/>
                    <a:gd name="T14" fmla="*/ 0 60000 65536"/>
                    <a:gd name="T15" fmla="*/ 0 60000 65536"/>
                    <a:gd name="T16" fmla="*/ 0 60000 65536"/>
                    <a:gd name="T17" fmla="*/ 0 60000 65536"/>
                    <a:gd name="T18" fmla="*/ 0 w 61"/>
                    <a:gd name="T19" fmla="*/ 0 h 1952"/>
                    <a:gd name="T20" fmla="*/ 61 w 61"/>
                    <a:gd name="T21" fmla="*/ 1952 h 1952"/>
                  </a:gdLst>
                  <a:ahLst/>
                  <a:cxnLst>
                    <a:cxn ang="T12">
                      <a:pos x="T0" y="T1"/>
                    </a:cxn>
                    <a:cxn ang="T13">
                      <a:pos x="T2" y="T3"/>
                    </a:cxn>
                    <a:cxn ang="T14">
                      <a:pos x="T4" y="T5"/>
                    </a:cxn>
                    <a:cxn ang="T15">
                      <a:pos x="T6" y="T7"/>
                    </a:cxn>
                    <a:cxn ang="T16">
                      <a:pos x="T8" y="T9"/>
                    </a:cxn>
                    <a:cxn ang="T17">
                      <a:pos x="T10" y="T11"/>
                    </a:cxn>
                  </a:cxnLst>
                  <a:rect l="T18" t="T19" r="T20" b="T21"/>
                  <a:pathLst>
                    <a:path w="61" h="1952">
                      <a:moveTo>
                        <a:pt x="0" y="1952"/>
                      </a:moveTo>
                      <a:lnTo>
                        <a:pt x="0" y="0"/>
                      </a:lnTo>
                      <a:lnTo>
                        <a:pt x="61" y="164"/>
                      </a:lnTo>
                      <a:lnTo>
                        <a:pt x="61" y="1645"/>
                      </a:lnTo>
                      <a:lnTo>
                        <a:pt x="32" y="1918"/>
                      </a:lnTo>
                      <a:lnTo>
                        <a:pt x="0" y="1952"/>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93" name="Freeform 201"/>
                <p:cNvSpPr>
                  <a:spLocks/>
                </p:cNvSpPr>
                <p:nvPr/>
              </p:nvSpPr>
              <p:spPr bwMode="auto">
                <a:xfrm>
                  <a:off x="5204" y="882"/>
                  <a:ext cx="3" cy="88"/>
                </a:xfrm>
                <a:custGeom>
                  <a:avLst/>
                  <a:gdLst>
                    <a:gd name="T0" fmla="*/ 0 w 61"/>
                    <a:gd name="T1" fmla="*/ 0 h 1839"/>
                    <a:gd name="T2" fmla="*/ 0 w 61"/>
                    <a:gd name="T3" fmla="*/ 0 h 1839"/>
                    <a:gd name="T4" fmla="*/ 0 w 61"/>
                    <a:gd name="T5" fmla="*/ 0 h 1839"/>
                    <a:gd name="T6" fmla="*/ 0 w 61"/>
                    <a:gd name="T7" fmla="*/ 0 h 1839"/>
                    <a:gd name="T8" fmla="*/ 0 w 61"/>
                    <a:gd name="T9" fmla="*/ 0 h 1839"/>
                    <a:gd name="T10" fmla="*/ 0 w 61"/>
                    <a:gd name="T11" fmla="*/ 0 h 1839"/>
                    <a:gd name="T12" fmla="*/ 0 60000 65536"/>
                    <a:gd name="T13" fmla="*/ 0 60000 65536"/>
                    <a:gd name="T14" fmla="*/ 0 60000 65536"/>
                    <a:gd name="T15" fmla="*/ 0 60000 65536"/>
                    <a:gd name="T16" fmla="*/ 0 60000 65536"/>
                    <a:gd name="T17" fmla="*/ 0 60000 65536"/>
                    <a:gd name="T18" fmla="*/ 0 w 61"/>
                    <a:gd name="T19" fmla="*/ 0 h 1839"/>
                    <a:gd name="T20" fmla="*/ 61 w 61"/>
                    <a:gd name="T21" fmla="*/ 1839 h 1839"/>
                  </a:gdLst>
                  <a:ahLst/>
                  <a:cxnLst>
                    <a:cxn ang="T12">
                      <a:pos x="T0" y="T1"/>
                    </a:cxn>
                    <a:cxn ang="T13">
                      <a:pos x="T2" y="T3"/>
                    </a:cxn>
                    <a:cxn ang="T14">
                      <a:pos x="T4" y="T5"/>
                    </a:cxn>
                    <a:cxn ang="T15">
                      <a:pos x="T6" y="T7"/>
                    </a:cxn>
                    <a:cxn ang="T16">
                      <a:pos x="T8" y="T9"/>
                    </a:cxn>
                    <a:cxn ang="T17">
                      <a:pos x="T10" y="T11"/>
                    </a:cxn>
                  </a:cxnLst>
                  <a:rect l="T18" t="T19" r="T20" b="T21"/>
                  <a:pathLst>
                    <a:path w="61" h="1839">
                      <a:moveTo>
                        <a:pt x="0" y="1839"/>
                      </a:moveTo>
                      <a:lnTo>
                        <a:pt x="0" y="0"/>
                      </a:lnTo>
                      <a:lnTo>
                        <a:pt x="61" y="165"/>
                      </a:lnTo>
                      <a:lnTo>
                        <a:pt x="61" y="1276"/>
                      </a:lnTo>
                      <a:lnTo>
                        <a:pt x="2" y="1837"/>
                      </a:lnTo>
                      <a:lnTo>
                        <a:pt x="0" y="1839"/>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94" name="Freeform 202"/>
                <p:cNvSpPr>
                  <a:spLocks/>
                </p:cNvSpPr>
                <p:nvPr/>
              </p:nvSpPr>
              <p:spPr bwMode="auto">
                <a:xfrm>
                  <a:off x="5206" y="886"/>
                  <a:ext cx="2" cy="71"/>
                </a:xfrm>
                <a:custGeom>
                  <a:avLst/>
                  <a:gdLst>
                    <a:gd name="T0" fmla="*/ 0 w 61"/>
                    <a:gd name="T1" fmla="*/ 0 h 1481"/>
                    <a:gd name="T2" fmla="*/ 0 w 61"/>
                    <a:gd name="T3" fmla="*/ 0 h 1481"/>
                    <a:gd name="T4" fmla="*/ 0 w 61"/>
                    <a:gd name="T5" fmla="*/ 0 h 1481"/>
                    <a:gd name="T6" fmla="*/ 0 w 61"/>
                    <a:gd name="T7" fmla="*/ 0 h 1481"/>
                    <a:gd name="T8" fmla="*/ 0 w 61"/>
                    <a:gd name="T9" fmla="*/ 0 h 1481"/>
                    <a:gd name="T10" fmla="*/ 0 w 61"/>
                    <a:gd name="T11" fmla="*/ 0 h 1481"/>
                    <a:gd name="T12" fmla="*/ 0 60000 65536"/>
                    <a:gd name="T13" fmla="*/ 0 60000 65536"/>
                    <a:gd name="T14" fmla="*/ 0 60000 65536"/>
                    <a:gd name="T15" fmla="*/ 0 60000 65536"/>
                    <a:gd name="T16" fmla="*/ 0 60000 65536"/>
                    <a:gd name="T17" fmla="*/ 0 60000 65536"/>
                    <a:gd name="T18" fmla="*/ 0 w 61"/>
                    <a:gd name="T19" fmla="*/ 0 h 1481"/>
                    <a:gd name="T20" fmla="*/ 61 w 61"/>
                    <a:gd name="T21" fmla="*/ 1481 h 1481"/>
                  </a:gdLst>
                  <a:ahLst/>
                  <a:cxnLst>
                    <a:cxn ang="T12">
                      <a:pos x="T0" y="T1"/>
                    </a:cxn>
                    <a:cxn ang="T13">
                      <a:pos x="T2" y="T3"/>
                    </a:cxn>
                    <a:cxn ang="T14">
                      <a:pos x="T4" y="T5"/>
                    </a:cxn>
                    <a:cxn ang="T15">
                      <a:pos x="T6" y="T7"/>
                    </a:cxn>
                    <a:cxn ang="T16">
                      <a:pos x="T8" y="T9"/>
                    </a:cxn>
                    <a:cxn ang="T17">
                      <a:pos x="T10" y="T11"/>
                    </a:cxn>
                  </a:cxnLst>
                  <a:rect l="T18" t="T19" r="T20" b="T21"/>
                  <a:pathLst>
                    <a:path w="61" h="1481">
                      <a:moveTo>
                        <a:pt x="0" y="1481"/>
                      </a:moveTo>
                      <a:lnTo>
                        <a:pt x="0" y="0"/>
                      </a:lnTo>
                      <a:lnTo>
                        <a:pt x="61" y="165"/>
                      </a:lnTo>
                      <a:lnTo>
                        <a:pt x="61" y="905"/>
                      </a:lnTo>
                      <a:lnTo>
                        <a:pt x="46" y="1043"/>
                      </a:lnTo>
                      <a:lnTo>
                        <a:pt x="0" y="1481"/>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95" name="Freeform 203"/>
                <p:cNvSpPr>
                  <a:spLocks/>
                </p:cNvSpPr>
                <p:nvPr/>
              </p:nvSpPr>
              <p:spPr bwMode="auto">
                <a:xfrm>
                  <a:off x="5207" y="890"/>
                  <a:ext cx="3" cy="53"/>
                </a:xfrm>
                <a:custGeom>
                  <a:avLst/>
                  <a:gdLst>
                    <a:gd name="T0" fmla="*/ 0 w 60"/>
                    <a:gd name="T1" fmla="*/ 0 h 1111"/>
                    <a:gd name="T2" fmla="*/ 0 w 60"/>
                    <a:gd name="T3" fmla="*/ 0 h 1111"/>
                    <a:gd name="T4" fmla="*/ 0 w 60"/>
                    <a:gd name="T5" fmla="*/ 0 h 1111"/>
                    <a:gd name="T6" fmla="*/ 0 w 60"/>
                    <a:gd name="T7" fmla="*/ 0 h 1111"/>
                    <a:gd name="T8" fmla="*/ 0 w 60"/>
                    <a:gd name="T9" fmla="*/ 0 h 1111"/>
                    <a:gd name="T10" fmla="*/ 0 w 60"/>
                    <a:gd name="T11" fmla="*/ 0 h 1111"/>
                    <a:gd name="T12" fmla="*/ 0 60000 65536"/>
                    <a:gd name="T13" fmla="*/ 0 60000 65536"/>
                    <a:gd name="T14" fmla="*/ 0 60000 65536"/>
                    <a:gd name="T15" fmla="*/ 0 60000 65536"/>
                    <a:gd name="T16" fmla="*/ 0 60000 65536"/>
                    <a:gd name="T17" fmla="*/ 0 60000 65536"/>
                    <a:gd name="T18" fmla="*/ 0 w 60"/>
                    <a:gd name="T19" fmla="*/ 0 h 1111"/>
                    <a:gd name="T20" fmla="*/ 60 w 60"/>
                    <a:gd name="T21" fmla="*/ 1111 h 1111"/>
                  </a:gdLst>
                  <a:ahLst/>
                  <a:cxnLst>
                    <a:cxn ang="T12">
                      <a:pos x="T0" y="T1"/>
                    </a:cxn>
                    <a:cxn ang="T13">
                      <a:pos x="T2" y="T3"/>
                    </a:cxn>
                    <a:cxn ang="T14">
                      <a:pos x="T4" y="T5"/>
                    </a:cxn>
                    <a:cxn ang="T15">
                      <a:pos x="T6" y="T7"/>
                    </a:cxn>
                    <a:cxn ang="T16">
                      <a:pos x="T8" y="T9"/>
                    </a:cxn>
                    <a:cxn ang="T17">
                      <a:pos x="T10" y="T11"/>
                    </a:cxn>
                  </a:cxnLst>
                  <a:rect l="T18" t="T19" r="T20" b="T21"/>
                  <a:pathLst>
                    <a:path w="60" h="1111">
                      <a:moveTo>
                        <a:pt x="0" y="1111"/>
                      </a:moveTo>
                      <a:lnTo>
                        <a:pt x="0" y="0"/>
                      </a:lnTo>
                      <a:lnTo>
                        <a:pt x="60" y="165"/>
                      </a:lnTo>
                      <a:lnTo>
                        <a:pt x="60" y="535"/>
                      </a:lnTo>
                      <a:lnTo>
                        <a:pt x="16" y="961"/>
                      </a:lnTo>
                      <a:lnTo>
                        <a:pt x="0" y="1111"/>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96" name="Freeform 204"/>
                <p:cNvSpPr>
                  <a:spLocks/>
                </p:cNvSpPr>
                <p:nvPr/>
              </p:nvSpPr>
              <p:spPr bwMode="auto">
                <a:xfrm>
                  <a:off x="5208" y="894"/>
                  <a:ext cx="3" cy="35"/>
                </a:xfrm>
                <a:custGeom>
                  <a:avLst/>
                  <a:gdLst>
                    <a:gd name="T0" fmla="*/ 0 w 60"/>
                    <a:gd name="T1" fmla="*/ 0 h 740"/>
                    <a:gd name="T2" fmla="*/ 0 w 60"/>
                    <a:gd name="T3" fmla="*/ 0 h 740"/>
                    <a:gd name="T4" fmla="*/ 0 w 60"/>
                    <a:gd name="T5" fmla="*/ 0 h 740"/>
                    <a:gd name="T6" fmla="*/ 0 w 60"/>
                    <a:gd name="T7" fmla="*/ 0 h 740"/>
                    <a:gd name="T8" fmla="*/ 0 w 60"/>
                    <a:gd name="T9" fmla="*/ 0 h 740"/>
                    <a:gd name="T10" fmla="*/ 0 60000 65536"/>
                    <a:gd name="T11" fmla="*/ 0 60000 65536"/>
                    <a:gd name="T12" fmla="*/ 0 60000 65536"/>
                    <a:gd name="T13" fmla="*/ 0 60000 65536"/>
                    <a:gd name="T14" fmla="*/ 0 60000 65536"/>
                    <a:gd name="T15" fmla="*/ 0 w 60"/>
                    <a:gd name="T16" fmla="*/ 0 h 740"/>
                    <a:gd name="T17" fmla="*/ 60 w 60"/>
                    <a:gd name="T18" fmla="*/ 740 h 740"/>
                  </a:gdLst>
                  <a:ahLst/>
                  <a:cxnLst>
                    <a:cxn ang="T10">
                      <a:pos x="T0" y="T1"/>
                    </a:cxn>
                    <a:cxn ang="T11">
                      <a:pos x="T2" y="T3"/>
                    </a:cxn>
                    <a:cxn ang="T12">
                      <a:pos x="T4" y="T5"/>
                    </a:cxn>
                    <a:cxn ang="T13">
                      <a:pos x="T6" y="T7"/>
                    </a:cxn>
                    <a:cxn ang="T14">
                      <a:pos x="T8" y="T9"/>
                    </a:cxn>
                  </a:cxnLst>
                  <a:rect l="T15" t="T16" r="T17" b="T18"/>
                  <a:pathLst>
                    <a:path w="60" h="740">
                      <a:moveTo>
                        <a:pt x="0" y="740"/>
                      </a:moveTo>
                      <a:lnTo>
                        <a:pt x="0" y="0"/>
                      </a:lnTo>
                      <a:lnTo>
                        <a:pt x="60" y="165"/>
                      </a:lnTo>
                      <a:lnTo>
                        <a:pt x="0" y="74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97" name="Freeform 205"/>
                <p:cNvSpPr>
                  <a:spLocks/>
                </p:cNvSpPr>
                <p:nvPr/>
              </p:nvSpPr>
              <p:spPr bwMode="auto">
                <a:xfrm>
                  <a:off x="5210" y="898"/>
                  <a:ext cx="1" cy="18"/>
                </a:xfrm>
                <a:custGeom>
                  <a:avLst/>
                  <a:gdLst>
                    <a:gd name="T0" fmla="*/ 0 w 31"/>
                    <a:gd name="T1" fmla="*/ 0 h 370"/>
                    <a:gd name="T2" fmla="*/ 0 w 31"/>
                    <a:gd name="T3" fmla="*/ 0 h 370"/>
                    <a:gd name="T4" fmla="*/ 0 w 31"/>
                    <a:gd name="T5" fmla="*/ 0 h 370"/>
                    <a:gd name="T6" fmla="*/ 0 w 31"/>
                    <a:gd name="T7" fmla="*/ 0 h 370"/>
                    <a:gd name="T8" fmla="*/ 0 60000 65536"/>
                    <a:gd name="T9" fmla="*/ 0 60000 65536"/>
                    <a:gd name="T10" fmla="*/ 0 60000 65536"/>
                    <a:gd name="T11" fmla="*/ 0 60000 65536"/>
                    <a:gd name="T12" fmla="*/ 0 w 31"/>
                    <a:gd name="T13" fmla="*/ 0 h 370"/>
                    <a:gd name="T14" fmla="*/ 31 w 31"/>
                    <a:gd name="T15" fmla="*/ 370 h 370"/>
                  </a:gdLst>
                  <a:ahLst/>
                  <a:cxnLst>
                    <a:cxn ang="T8">
                      <a:pos x="T0" y="T1"/>
                    </a:cxn>
                    <a:cxn ang="T9">
                      <a:pos x="T2" y="T3"/>
                    </a:cxn>
                    <a:cxn ang="T10">
                      <a:pos x="T4" y="T5"/>
                    </a:cxn>
                    <a:cxn ang="T11">
                      <a:pos x="T6" y="T7"/>
                    </a:cxn>
                  </a:cxnLst>
                  <a:rect l="T12" t="T13" r="T14" b="T15"/>
                  <a:pathLst>
                    <a:path w="31" h="370">
                      <a:moveTo>
                        <a:pt x="0" y="370"/>
                      </a:moveTo>
                      <a:lnTo>
                        <a:pt x="0" y="0"/>
                      </a:lnTo>
                      <a:lnTo>
                        <a:pt x="31" y="83"/>
                      </a:lnTo>
                      <a:lnTo>
                        <a:pt x="0"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98" name="Rectangle 206"/>
                <p:cNvSpPr>
                  <a:spLocks noChangeArrowheads="1"/>
                </p:cNvSpPr>
                <p:nvPr/>
              </p:nvSpPr>
              <p:spPr bwMode="auto">
                <a:xfrm>
                  <a:off x="5211" y="902"/>
                  <a:ext cx="0" cy="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399" name="Freeform 207"/>
                <p:cNvSpPr>
                  <a:spLocks/>
                </p:cNvSpPr>
                <p:nvPr/>
              </p:nvSpPr>
              <p:spPr bwMode="auto">
                <a:xfrm>
                  <a:off x="5139" y="847"/>
                  <a:ext cx="72" cy="153"/>
                </a:xfrm>
                <a:custGeom>
                  <a:avLst/>
                  <a:gdLst>
                    <a:gd name="T0" fmla="*/ 0 w 1522"/>
                    <a:gd name="T1" fmla="*/ 0 h 3202"/>
                    <a:gd name="T2" fmla="*/ 0 w 1522"/>
                    <a:gd name="T3" fmla="*/ 0 h 3202"/>
                    <a:gd name="T4" fmla="*/ 0 w 1522"/>
                    <a:gd name="T5" fmla="*/ 0 h 3202"/>
                    <a:gd name="T6" fmla="*/ 0 w 1522"/>
                    <a:gd name="T7" fmla="*/ 0 h 3202"/>
                    <a:gd name="T8" fmla="*/ 0 w 1522"/>
                    <a:gd name="T9" fmla="*/ 0 h 3202"/>
                    <a:gd name="T10" fmla="*/ 0 w 1522"/>
                    <a:gd name="T11" fmla="*/ 0 h 3202"/>
                    <a:gd name="T12" fmla="*/ 0 w 1522"/>
                    <a:gd name="T13" fmla="*/ 0 h 3202"/>
                    <a:gd name="T14" fmla="*/ 0 w 1522"/>
                    <a:gd name="T15" fmla="*/ 0 h 3202"/>
                    <a:gd name="T16" fmla="*/ 0 w 1522"/>
                    <a:gd name="T17" fmla="*/ 0 h 3202"/>
                    <a:gd name="T18" fmla="*/ 0 w 1522"/>
                    <a:gd name="T19" fmla="*/ 0 h 3202"/>
                    <a:gd name="T20" fmla="*/ 0 w 1522"/>
                    <a:gd name="T21" fmla="*/ 0 h 3202"/>
                    <a:gd name="T22" fmla="*/ 0 w 1522"/>
                    <a:gd name="T23" fmla="*/ 0 h 3202"/>
                    <a:gd name="T24" fmla="*/ 0 w 1522"/>
                    <a:gd name="T25" fmla="*/ 0 h 3202"/>
                    <a:gd name="T26" fmla="*/ 0 w 1522"/>
                    <a:gd name="T27" fmla="*/ 0 h 3202"/>
                    <a:gd name="T28" fmla="*/ 0 w 1522"/>
                    <a:gd name="T29" fmla="*/ 0 h 320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22"/>
                    <a:gd name="T46" fmla="*/ 0 h 3202"/>
                    <a:gd name="T47" fmla="*/ 1522 w 1522"/>
                    <a:gd name="T48" fmla="*/ 3202 h 320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22" h="3202">
                      <a:moveTo>
                        <a:pt x="761" y="3202"/>
                      </a:moveTo>
                      <a:lnTo>
                        <a:pt x="1066" y="2885"/>
                      </a:lnTo>
                      <a:lnTo>
                        <a:pt x="1372" y="2567"/>
                      </a:lnTo>
                      <a:lnTo>
                        <a:pt x="1447" y="1856"/>
                      </a:lnTo>
                      <a:lnTo>
                        <a:pt x="1522" y="1143"/>
                      </a:lnTo>
                      <a:lnTo>
                        <a:pt x="1311" y="571"/>
                      </a:lnTo>
                      <a:lnTo>
                        <a:pt x="1100" y="0"/>
                      </a:lnTo>
                      <a:lnTo>
                        <a:pt x="761" y="0"/>
                      </a:lnTo>
                      <a:lnTo>
                        <a:pt x="423" y="0"/>
                      </a:lnTo>
                      <a:lnTo>
                        <a:pt x="211" y="571"/>
                      </a:lnTo>
                      <a:lnTo>
                        <a:pt x="0" y="1143"/>
                      </a:lnTo>
                      <a:lnTo>
                        <a:pt x="76" y="1856"/>
                      </a:lnTo>
                      <a:lnTo>
                        <a:pt x="151" y="2567"/>
                      </a:lnTo>
                      <a:lnTo>
                        <a:pt x="457" y="2885"/>
                      </a:lnTo>
                      <a:lnTo>
                        <a:pt x="761" y="320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400" name="Rectangle 208"/>
                <p:cNvSpPr>
                  <a:spLocks noChangeArrowheads="1"/>
                </p:cNvSpPr>
                <p:nvPr/>
              </p:nvSpPr>
              <p:spPr bwMode="auto">
                <a:xfrm>
                  <a:off x="5139" y="902"/>
                  <a:ext cx="1"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01" name="Rectangle 209"/>
                <p:cNvSpPr>
                  <a:spLocks noChangeArrowheads="1"/>
                </p:cNvSpPr>
                <p:nvPr/>
              </p:nvSpPr>
              <p:spPr bwMode="auto">
                <a:xfrm>
                  <a:off x="5139" y="902"/>
                  <a:ext cx="3"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02" name="Rectangle 210"/>
                <p:cNvSpPr>
                  <a:spLocks noChangeArrowheads="1"/>
                </p:cNvSpPr>
                <p:nvPr/>
              </p:nvSpPr>
              <p:spPr bwMode="auto">
                <a:xfrm>
                  <a:off x="5140" y="902"/>
                  <a:ext cx="3"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03" name="Rectangle 211"/>
                <p:cNvSpPr>
                  <a:spLocks noChangeArrowheads="1"/>
                </p:cNvSpPr>
                <p:nvPr/>
              </p:nvSpPr>
              <p:spPr bwMode="auto">
                <a:xfrm>
                  <a:off x="5142" y="902"/>
                  <a:ext cx="3"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04" name="Rectangle 212"/>
                <p:cNvSpPr>
                  <a:spLocks noChangeArrowheads="1"/>
                </p:cNvSpPr>
                <p:nvPr/>
              </p:nvSpPr>
              <p:spPr bwMode="auto">
                <a:xfrm>
                  <a:off x="5143" y="902"/>
                  <a:ext cx="3"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05" name="Rectangle 213"/>
                <p:cNvSpPr>
                  <a:spLocks noChangeArrowheads="1"/>
                </p:cNvSpPr>
                <p:nvPr/>
              </p:nvSpPr>
              <p:spPr bwMode="auto">
                <a:xfrm>
                  <a:off x="5145" y="902"/>
                  <a:ext cx="3" cy="7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06" name="Rectangle 214"/>
                <p:cNvSpPr>
                  <a:spLocks noChangeArrowheads="1"/>
                </p:cNvSpPr>
                <p:nvPr/>
              </p:nvSpPr>
              <p:spPr bwMode="auto">
                <a:xfrm>
                  <a:off x="5146" y="902"/>
                  <a:ext cx="3" cy="76"/>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07" name="Rectangle 215"/>
                <p:cNvSpPr>
                  <a:spLocks noChangeArrowheads="1"/>
                </p:cNvSpPr>
                <p:nvPr/>
              </p:nvSpPr>
              <p:spPr bwMode="auto">
                <a:xfrm>
                  <a:off x="5148" y="902"/>
                  <a:ext cx="2" cy="76"/>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08" name="Rectangle 216"/>
                <p:cNvSpPr>
                  <a:spLocks noChangeArrowheads="1"/>
                </p:cNvSpPr>
                <p:nvPr/>
              </p:nvSpPr>
              <p:spPr bwMode="auto">
                <a:xfrm>
                  <a:off x="5149" y="902"/>
                  <a:ext cx="3" cy="76"/>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09" name="Rectangle 217"/>
                <p:cNvSpPr>
                  <a:spLocks noChangeArrowheads="1"/>
                </p:cNvSpPr>
                <p:nvPr/>
              </p:nvSpPr>
              <p:spPr bwMode="auto">
                <a:xfrm>
                  <a:off x="5150" y="902"/>
                  <a:ext cx="3" cy="76"/>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10" name="Rectangle 218"/>
                <p:cNvSpPr>
                  <a:spLocks noChangeArrowheads="1"/>
                </p:cNvSpPr>
                <p:nvPr/>
              </p:nvSpPr>
              <p:spPr bwMode="auto">
                <a:xfrm>
                  <a:off x="5152" y="902"/>
                  <a:ext cx="3" cy="76"/>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11" name="Rectangle 219"/>
                <p:cNvSpPr>
                  <a:spLocks noChangeArrowheads="1"/>
                </p:cNvSpPr>
                <p:nvPr/>
              </p:nvSpPr>
              <p:spPr bwMode="auto">
                <a:xfrm>
                  <a:off x="5153" y="902"/>
                  <a:ext cx="3" cy="76"/>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12" name="Rectangle 220"/>
                <p:cNvSpPr>
                  <a:spLocks noChangeArrowheads="1"/>
                </p:cNvSpPr>
                <p:nvPr/>
              </p:nvSpPr>
              <p:spPr bwMode="auto">
                <a:xfrm>
                  <a:off x="5155" y="902"/>
                  <a:ext cx="3" cy="76"/>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13" name="Rectangle 221"/>
                <p:cNvSpPr>
                  <a:spLocks noChangeArrowheads="1"/>
                </p:cNvSpPr>
                <p:nvPr/>
              </p:nvSpPr>
              <p:spPr bwMode="auto">
                <a:xfrm>
                  <a:off x="5156" y="902"/>
                  <a:ext cx="3" cy="76"/>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14" name="Rectangle 222"/>
                <p:cNvSpPr>
                  <a:spLocks noChangeArrowheads="1"/>
                </p:cNvSpPr>
                <p:nvPr/>
              </p:nvSpPr>
              <p:spPr bwMode="auto">
                <a:xfrm>
                  <a:off x="5158" y="902"/>
                  <a:ext cx="3" cy="76"/>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15" name="Rectangle 223"/>
                <p:cNvSpPr>
                  <a:spLocks noChangeArrowheads="1"/>
                </p:cNvSpPr>
                <p:nvPr/>
              </p:nvSpPr>
              <p:spPr bwMode="auto">
                <a:xfrm>
                  <a:off x="5159" y="902"/>
                  <a:ext cx="3" cy="76"/>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16" name="Rectangle 224"/>
                <p:cNvSpPr>
                  <a:spLocks noChangeArrowheads="1"/>
                </p:cNvSpPr>
                <p:nvPr/>
              </p:nvSpPr>
              <p:spPr bwMode="auto">
                <a:xfrm>
                  <a:off x="5161" y="902"/>
                  <a:ext cx="3" cy="76"/>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17" name="Rectangle 225"/>
                <p:cNvSpPr>
                  <a:spLocks noChangeArrowheads="1"/>
                </p:cNvSpPr>
                <p:nvPr/>
              </p:nvSpPr>
              <p:spPr bwMode="auto">
                <a:xfrm>
                  <a:off x="5162" y="902"/>
                  <a:ext cx="3" cy="76"/>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18" name="Rectangle 226"/>
                <p:cNvSpPr>
                  <a:spLocks noChangeArrowheads="1"/>
                </p:cNvSpPr>
                <p:nvPr/>
              </p:nvSpPr>
              <p:spPr bwMode="auto">
                <a:xfrm>
                  <a:off x="5164" y="902"/>
                  <a:ext cx="2" cy="76"/>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19" name="Rectangle 227"/>
                <p:cNvSpPr>
                  <a:spLocks noChangeArrowheads="1"/>
                </p:cNvSpPr>
                <p:nvPr/>
              </p:nvSpPr>
              <p:spPr bwMode="auto">
                <a:xfrm>
                  <a:off x="5165" y="902"/>
                  <a:ext cx="3" cy="76"/>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20" name="Rectangle 228"/>
                <p:cNvSpPr>
                  <a:spLocks noChangeArrowheads="1"/>
                </p:cNvSpPr>
                <p:nvPr/>
              </p:nvSpPr>
              <p:spPr bwMode="auto">
                <a:xfrm>
                  <a:off x="5166" y="902"/>
                  <a:ext cx="3" cy="76"/>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21" name="Rectangle 229"/>
                <p:cNvSpPr>
                  <a:spLocks noChangeArrowheads="1"/>
                </p:cNvSpPr>
                <p:nvPr/>
              </p:nvSpPr>
              <p:spPr bwMode="auto">
                <a:xfrm>
                  <a:off x="5168" y="902"/>
                  <a:ext cx="3" cy="76"/>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22" name="Rectangle 230"/>
                <p:cNvSpPr>
                  <a:spLocks noChangeArrowheads="1"/>
                </p:cNvSpPr>
                <p:nvPr/>
              </p:nvSpPr>
              <p:spPr bwMode="auto">
                <a:xfrm>
                  <a:off x="5169" y="902"/>
                  <a:ext cx="3" cy="76"/>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23" name="Rectangle 231"/>
                <p:cNvSpPr>
                  <a:spLocks noChangeArrowheads="1"/>
                </p:cNvSpPr>
                <p:nvPr/>
              </p:nvSpPr>
              <p:spPr bwMode="auto">
                <a:xfrm>
                  <a:off x="5171" y="902"/>
                  <a:ext cx="3" cy="76"/>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24" name="Rectangle 232"/>
                <p:cNvSpPr>
                  <a:spLocks noChangeArrowheads="1"/>
                </p:cNvSpPr>
                <p:nvPr/>
              </p:nvSpPr>
              <p:spPr bwMode="auto">
                <a:xfrm>
                  <a:off x="5172" y="902"/>
                  <a:ext cx="3" cy="76"/>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39961" name="Group 233"/>
              <p:cNvGrpSpPr>
                <a:grpSpLocks/>
              </p:cNvGrpSpPr>
              <p:nvPr/>
            </p:nvGrpSpPr>
            <p:grpSpPr bwMode="auto">
              <a:xfrm>
                <a:off x="5139" y="902"/>
                <a:ext cx="72" cy="694"/>
                <a:chOff x="5139" y="902"/>
                <a:chExt cx="72" cy="694"/>
              </a:xfrm>
            </p:grpSpPr>
            <p:sp>
              <p:nvSpPr>
                <p:cNvPr id="40025" name="Rectangle 234"/>
                <p:cNvSpPr>
                  <a:spLocks noChangeArrowheads="1"/>
                </p:cNvSpPr>
                <p:nvPr/>
              </p:nvSpPr>
              <p:spPr bwMode="auto">
                <a:xfrm>
                  <a:off x="5174" y="902"/>
                  <a:ext cx="3" cy="76"/>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26" name="Rectangle 235"/>
                <p:cNvSpPr>
                  <a:spLocks noChangeArrowheads="1"/>
                </p:cNvSpPr>
                <p:nvPr/>
              </p:nvSpPr>
              <p:spPr bwMode="auto">
                <a:xfrm>
                  <a:off x="5175" y="902"/>
                  <a:ext cx="3" cy="76"/>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27" name="Rectangle 236"/>
                <p:cNvSpPr>
                  <a:spLocks noChangeArrowheads="1"/>
                </p:cNvSpPr>
                <p:nvPr/>
              </p:nvSpPr>
              <p:spPr bwMode="auto">
                <a:xfrm>
                  <a:off x="5177" y="902"/>
                  <a:ext cx="3" cy="76"/>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28" name="Rectangle 237"/>
                <p:cNvSpPr>
                  <a:spLocks noChangeArrowheads="1"/>
                </p:cNvSpPr>
                <p:nvPr/>
              </p:nvSpPr>
              <p:spPr bwMode="auto">
                <a:xfrm>
                  <a:off x="5178" y="902"/>
                  <a:ext cx="3" cy="76"/>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29" name="Rectangle 238"/>
                <p:cNvSpPr>
                  <a:spLocks noChangeArrowheads="1"/>
                </p:cNvSpPr>
                <p:nvPr/>
              </p:nvSpPr>
              <p:spPr bwMode="auto">
                <a:xfrm>
                  <a:off x="5180" y="902"/>
                  <a:ext cx="2" cy="76"/>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0" name="Rectangle 239"/>
                <p:cNvSpPr>
                  <a:spLocks noChangeArrowheads="1"/>
                </p:cNvSpPr>
                <p:nvPr/>
              </p:nvSpPr>
              <p:spPr bwMode="auto">
                <a:xfrm>
                  <a:off x="5181" y="902"/>
                  <a:ext cx="3" cy="76"/>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1" name="Rectangle 240"/>
                <p:cNvSpPr>
                  <a:spLocks noChangeArrowheads="1"/>
                </p:cNvSpPr>
                <p:nvPr/>
              </p:nvSpPr>
              <p:spPr bwMode="auto">
                <a:xfrm>
                  <a:off x="5182" y="902"/>
                  <a:ext cx="3" cy="76"/>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2" name="Rectangle 241"/>
                <p:cNvSpPr>
                  <a:spLocks noChangeArrowheads="1"/>
                </p:cNvSpPr>
                <p:nvPr/>
              </p:nvSpPr>
              <p:spPr bwMode="auto">
                <a:xfrm>
                  <a:off x="5184" y="902"/>
                  <a:ext cx="3" cy="76"/>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3" name="Rectangle 242"/>
                <p:cNvSpPr>
                  <a:spLocks noChangeArrowheads="1"/>
                </p:cNvSpPr>
                <p:nvPr/>
              </p:nvSpPr>
              <p:spPr bwMode="auto">
                <a:xfrm>
                  <a:off x="5185" y="902"/>
                  <a:ext cx="3" cy="76"/>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4" name="Rectangle 243"/>
                <p:cNvSpPr>
                  <a:spLocks noChangeArrowheads="1"/>
                </p:cNvSpPr>
                <p:nvPr/>
              </p:nvSpPr>
              <p:spPr bwMode="auto">
                <a:xfrm>
                  <a:off x="5187" y="902"/>
                  <a:ext cx="3" cy="76"/>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5" name="Rectangle 244"/>
                <p:cNvSpPr>
                  <a:spLocks noChangeArrowheads="1"/>
                </p:cNvSpPr>
                <p:nvPr/>
              </p:nvSpPr>
              <p:spPr bwMode="auto">
                <a:xfrm>
                  <a:off x="5188" y="902"/>
                  <a:ext cx="3" cy="76"/>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6" name="Rectangle 245"/>
                <p:cNvSpPr>
                  <a:spLocks noChangeArrowheads="1"/>
                </p:cNvSpPr>
                <p:nvPr/>
              </p:nvSpPr>
              <p:spPr bwMode="auto">
                <a:xfrm>
                  <a:off x="5190" y="902"/>
                  <a:ext cx="3" cy="76"/>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7" name="Rectangle 246"/>
                <p:cNvSpPr>
                  <a:spLocks noChangeArrowheads="1"/>
                </p:cNvSpPr>
                <p:nvPr/>
              </p:nvSpPr>
              <p:spPr bwMode="auto">
                <a:xfrm>
                  <a:off x="5191" y="902"/>
                  <a:ext cx="3" cy="76"/>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8" name="Rectangle 247"/>
                <p:cNvSpPr>
                  <a:spLocks noChangeArrowheads="1"/>
                </p:cNvSpPr>
                <p:nvPr/>
              </p:nvSpPr>
              <p:spPr bwMode="auto">
                <a:xfrm>
                  <a:off x="5193" y="902"/>
                  <a:ext cx="2" cy="76"/>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9" name="Rectangle 248"/>
                <p:cNvSpPr>
                  <a:spLocks noChangeArrowheads="1"/>
                </p:cNvSpPr>
                <p:nvPr/>
              </p:nvSpPr>
              <p:spPr bwMode="auto">
                <a:xfrm>
                  <a:off x="5194" y="902"/>
                  <a:ext cx="3" cy="76"/>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40" name="Rectangle 249"/>
                <p:cNvSpPr>
                  <a:spLocks noChangeArrowheads="1"/>
                </p:cNvSpPr>
                <p:nvPr/>
              </p:nvSpPr>
              <p:spPr bwMode="auto">
                <a:xfrm>
                  <a:off x="5195" y="902"/>
                  <a:ext cx="3" cy="76"/>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41" name="Rectangle 250"/>
                <p:cNvSpPr>
                  <a:spLocks noChangeArrowheads="1"/>
                </p:cNvSpPr>
                <p:nvPr/>
              </p:nvSpPr>
              <p:spPr bwMode="auto">
                <a:xfrm>
                  <a:off x="5197" y="902"/>
                  <a:ext cx="3" cy="7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42" name="Rectangle 251"/>
                <p:cNvSpPr>
                  <a:spLocks noChangeArrowheads="1"/>
                </p:cNvSpPr>
                <p:nvPr/>
              </p:nvSpPr>
              <p:spPr bwMode="auto">
                <a:xfrm>
                  <a:off x="5198" y="902"/>
                  <a:ext cx="3" cy="7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43" name="Rectangle 252"/>
                <p:cNvSpPr>
                  <a:spLocks noChangeArrowheads="1"/>
                </p:cNvSpPr>
                <p:nvPr/>
              </p:nvSpPr>
              <p:spPr bwMode="auto">
                <a:xfrm>
                  <a:off x="5200" y="902"/>
                  <a:ext cx="3" cy="7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44" name="Rectangle 253"/>
                <p:cNvSpPr>
                  <a:spLocks noChangeArrowheads="1"/>
                </p:cNvSpPr>
                <p:nvPr/>
              </p:nvSpPr>
              <p:spPr bwMode="auto">
                <a:xfrm>
                  <a:off x="5201" y="902"/>
                  <a:ext cx="3" cy="7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45" name="Rectangle 254"/>
                <p:cNvSpPr>
                  <a:spLocks noChangeArrowheads="1"/>
                </p:cNvSpPr>
                <p:nvPr/>
              </p:nvSpPr>
              <p:spPr bwMode="auto">
                <a:xfrm>
                  <a:off x="5203" y="902"/>
                  <a:ext cx="3" cy="7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46" name="Rectangle 255"/>
                <p:cNvSpPr>
                  <a:spLocks noChangeArrowheads="1"/>
                </p:cNvSpPr>
                <p:nvPr/>
              </p:nvSpPr>
              <p:spPr bwMode="auto">
                <a:xfrm>
                  <a:off x="5204" y="902"/>
                  <a:ext cx="3" cy="76"/>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47" name="Rectangle 256"/>
                <p:cNvSpPr>
                  <a:spLocks noChangeArrowheads="1"/>
                </p:cNvSpPr>
                <p:nvPr/>
              </p:nvSpPr>
              <p:spPr bwMode="auto">
                <a:xfrm>
                  <a:off x="5206" y="902"/>
                  <a:ext cx="3" cy="76"/>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48" name="Rectangle 257"/>
                <p:cNvSpPr>
                  <a:spLocks noChangeArrowheads="1"/>
                </p:cNvSpPr>
                <p:nvPr/>
              </p:nvSpPr>
              <p:spPr bwMode="auto">
                <a:xfrm>
                  <a:off x="5207" y="902"/>
                  <a:ext cx="3" cy="76"/>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49" name="Rectangle 258"/>
                <p:cNvSpPr>
                  <a:spLocks noChangeArrowheads="1"/>
                </p:cNvSpPr>
                <p:nvPr/>
              </p:nvSpPr>
              <p:spPr bwMode="auto">
                <a:xfrm>
                  <a:off x="5209" y="902"/>
                  <a:ext cx="2" cy="76"/>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50" name="Rectangle 259"/>
                <p:cNvSpPr>
                  <a:spLocks noChangeArrowheads="1"/>
                </p:cNvSpPr>
                <p:nvPr/>
              </p:nvSpPr>
              <p:spPr bwMode="auto">
                <a:xfrm>
                  <a:off x="5210" y="902"/>
                  <a:ext cx="1" cy="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51" name="Rectangle 260"/>
                <p:cNvSpPr>
                  <a:spLocks noChangeArrowheads="1"/>
                </p:cNvSpPr>
                <p:nvPr/>
              </p:nvSpPr>
              <p:spPr bwMode="auto">
                <a:xfrm>
                  <a:off x="5211" y="902"/>
                  <a:ext cx="0" cy="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52" name="Rectangle 261"/>
                <p:cNvSpPr>
                  <a:spLocks noChangeArrowheads="1"/>
                </p:cNvSpPr>
                <p:nvPr/>
              </p:nvSpPr>
              <p:spPr bwMode="auto">
                <a:xfrm>
                  <a:off x="5139" y="902"/>
                  <a:ext cx="72" cy="7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53" name="Rectangle 262"/>
                <p:cNvSpPr>
                  <a:spLocks noChangeArrowheads="1"/>
                </p:cNvSpPr>
                <p:nvPr/>
              </p:nvSpPr>
              <p:spPr bwMode="auto">
                <a:xfrm>
                  <a:off x="5139" y="978"/>
                  <a:ext cx="1"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54" name="Rectangle 263"/>
                <p:cNvSpPr>
                  <a:spLocks noChangeArrowheads="1"/>
                </p:cNvSpPr>
                <p:nvPr/>
              </p:nvSpPr>
              <p:spPr bwMode="auto">
                <a:xfrm>
                  <a:off x="5139" y="978"/>
                  <a:ext cx="3"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55" name="Rectangle 264"/>
                <p:cNvSpPr>
                  <a:spLocks noChangeArrowheads="1"/>
                </p:cNvSpPr>
                <p:nvPr/>
              </p:nvSpPr>
              <p:spPr bwMode="auto">
                <a:xfrm>
                  <a:off x="5140" y="978"/>
                  <a:ext cx="3"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56" name="Rectangle 265"/>
                <p:cNvSpPr>
                  <a:spLocks noChangeArrowheads="1"/>
                </p:cNvSpPr>
                <p:nvPr/>
              </p:nvSpPr>
              <p:spPr bwMode="auto">
                <a:xfrm>
                  <a:off x="5142" y="978"/>
                  <a:ext cx="3"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57" name="Rectangle 266"/>
                <p:cNvSpPr>
                  <a:spLocks noChangeArrowheads="1"/>
                </p:cNvSpPr>
                <p:nvPr/>
              </p:nvSpPr>
              <p:spPr bwMode="auto">
                <a:xfrm>
                  <a:off x="5143" y="978"/>
                  <a:ext cx="3"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58" name="Rectangle 267"/>
                <p:cNvSpPr>
                  <a:spLocks noChangeArrowheads="1"/>
                </p:cNvSpPr>
                <p:nvPr/>
              </p:nvSpPr>
              <p:spPr bwMode="auto">
                <a:xfrm>
                  <a:off x="5145" y="978"/>
                  <a:ext cx="3" cy="78"/>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59" name="Rectangle 268"/>
                <p:cNvSpPr>
                  <a:spLocks noChangeArrowheads="1"/>
                </p:cNvSpPr>
                <p:nvPr/>
              </p:nvSpPr>
              <p:spPr bwMode="auto">
                <a:xfrm>
                  <a:off x="5146" y="978"/>
                  <a:ext cx="3" cy="7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60" name="Rectangle 269"/>
                <p:cNvSpPr>
                  <a:spLocks noChangeArrowheads="1"/>
                </p:cNvSpPr>
                <p:nvPr/>
              </p:nvSpPr>
              <p:spPr bwMode="auto">
                <a:xfrm>
                  <a:off x="5148" y="978"/>
                  <a:ext cx="2" cy="7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61" name="Rectangle 270"/>
                <p:cNvSpPr>
                  <a:spLocks noChangeArrowheads="1"/>
                </p:cNvSpPr>
                <p:nvPr/>
              </p:nvSpPr>
              <p:spPr bwMode="auto">
                <a:xfrm>
                  <a:off x="5149" y="978"/>
                  <a:ext cx="3" cy="7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62" name="Rectangle 271"/>
                <p:cNvSpPr>
                  <a:spLocks noChangeArrowheads="1"/>
                </p:cNvSpPr>
                <p:nvPr/>
              </p:nvSpPr>
              <p:spPr bwMode="auto">
                <a:xfrm>
                  <a:off x="5150" y="978"/>
                  <a:ext cx="3" cy="7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63" name="Rectangle 272"/>
                <p:cNvSpPr>
                  <a:spLocks noChangeArrowheads="1"/>
                </p:cNvSpPr>
                <p:nvPr/>
              </p:nvSpPr>
              <p:spPr bwMode="auto">
                <a:xfrm>
                  <a:off x="5152" y="978"/>
                  <a:ext cx="3" cy="7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64" name="Rectangle 273"/>
                <p:cNvSpPr>
                  <a:spLocks noChangeArrowheads="1"/>
                </p:cNvSpPr>
                <p:nvPr/>
              </p:nvSpPr>
              <p:spPr bwMode="auto">
                <a:xfrm>
                  <a:off x="5153" y="978"/>
                  <a:ext cx="3" cy="7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65" name="Rectangle 274"/>
                <p:cNvSpPr>
                  <a:spLocks noChangeArrowheads="1"/>
                </p:cNvSpPr>
                <p:nvPr/>
              </p:nvSpPr>
              <p:spPr bwMode="auto">
                <a:xfrm>
                  <a:off x="5155" y="978"/>
                  <a:ext cx="3" cy="7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66" name="Rectangle 275"/>
                <p:cNvSpPr>
                  <a:spLocks noChangeArrowheads="1"/>
                </p:cNvSpPr>
                <p:nvPr/>
              </p:nvSpPr>
              <p:spPr bwMode="auto">
                <a:xfrm>
                  <a:off x="5156" y="978"/>
                  <a:ext cx="3" cy="7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67" name="Rectangle 276"/>
                <p:cNvSpPr>
                  <a:spLocks noChangeArrowheads="1"/>
                </p:cNvSpPr>
                <p:nvPr/>
              </p:nvSpPr>
              <p:spPr bwMode="auto">
                <a:xfrm>
                  <a:off x="5158" y="978"/>
                  <a:ext cx="3" cy="7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68" name="Rectangle 277"/>
                <p:cNvSpPr>
                  <a:spLocks noChangeArrowheads="1"/>
                </p:cNvSpPr>
                <p:nvPr/>
              </p:nvSpPr>
              <p:spPr bwMode="auto">
                <a:xfrm>
                  <a:off x="5159" y="978"/>
                  <a:ext cx="3" cy="7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69" name="Rectangle 278"/>
                <p:cNvSpPr>
                  <a:spLocks noChangeArrowheads="1"/>
                </p:cNvSpPr>
                <p:nvPr/>
              </p:nvSpPr>
              <p:spPr bwMode="auto">
                <a:xfrm>
                  <a:off x="5161" y="978"/>
                  <a:ext cx="3" cy="78"/>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70" name="Rectangle 279"/>
                <p:cNvSpPr>
                  <a:spLocks noChangeArrowheads="1"/>
                </p:cNvSpPr>
                <p:nvPr/>
              </p:nvSpPr>
              <p:spPr bwMode="auto">
                <a:xfrm>
                  <a:off x="5162" y="978"/>
                  <a:ext cx="3" cy="78"/>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71" name="Rectangle 280"/>
                <p:cNvSpPr>
                  <a:spLocks noChangeArrowheads="1"/>
                </p:cNvSpPr>
                <p:nvPr/>
              </p:nvSpPr>
              <p:spPr bwMode="auto">
                <a:xfrm>
                  <a:off x="5164" y="978"/>
                  <a:ext cx="2" cy="78"/>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72" name="Rectangle 281"/>
                <p:cNvSpPr>
                  <a:spLocks noChangeArrowheads="1"/>
                </p:cNvSpPr>
                <p:nvPr/>
              </p:nvSpPr>
              <p:spPr bwMode="auto">
                <a:xfrm>
                  <a:off x="5165" y="978"/>
                  <a:ext cx="3" cy="78"/>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73" name="Rectangle 282"/>
                <p:cNvSpPr>
                  <a:spLocks noChangeArrowheads="1"/>
                </p:cNvSpPr>
                <p:nvPr/>
              </p:nvSpPr>
              <p:spPr bwMode="auto">
                <a:xfrm>
                  <a:off x="5166" y="978"/>
                  <a:ext cx="3" cy="78"/>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74" name="Rectangle 283"/>
                <p:cNvSpPr>
                  <a:spLocks noChangeArrowheads="1"/>
                </p:cNvSpPr>
                <p:nvPr/>
              </p:nvSpPr>
              <p:spPr bwMode="auto">
                <a:xfrm>
                  <a:off x="5168" y="978"/>
                  <a:ext cx="3" cy="7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75" name="Rectangle 284"/>
                <p:cNvSpPr>
                  <a:spLocks noChangeArrowheads="1"/>
                </p:cNvSpPr>
                <p:nvPr/>
              </p:nvSpPr>
              <p:spPr bwMode="auto">
                <a:xfrm>
                  <a:off x="5169" y="978"/>
                  <a:ext cx="3" cy="7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76" name="Rectangle 285"/>
                <p:cNvSpPr>
                  <a:spLocks noChangeArrowheads="1"/>
                </p:cNvSpPr>
                <p:nvPr/>
              </p:nvSpPr>
              <p:spPr bwMode="auto">
                <a:xfrm>
                  <a:off x="5171" y="978"/>
                  <a:ext cx="3" cy="7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77" name="Rectangle 286"/>
                <p:cNvSpPr>
                  <a:spLocks noChangeArrowheads="1"/>
                </p:cNvSpPr>
                <p:nvPr/>
              </p:nvSpPr>
              <p:spPr bwMode="auto">
                <a:xfrm>
                  <a:off x="5172" y="978"/>
                  <a:ext cx="3" cy="7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78" name="Rectangle 287"/>
                <p:cNvSpPr>
                  <a:spLocks noChangeArrowheads="1"/>
                </p:cNvSpPr>
                <p:nvPr/>
              </p:nvSpPr>
              <p:spPr bwMode="auto">
                <a:xfrm>
                  <a:off x="5174" y="978"/>
                  <a:ext cx="3" cy="7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79" name="Rectangle 288"/>
                <p:cNvSpPr>
                  <a:spLocks noChangeArrowheads="1"/>
                </p:cNvSpPr>
                <p:nvPr/>
              </p:nvSpPr>
              <p:spPr bwMode="auto">
                <a:xfrm>
                  <a:off x="5175" y="978"/>
                  <a:ext cx="3" cy="78"/>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80" name="Rectangle 289"/>
                <p:cNvSpPr>
                  <a:spLocks noChangeArrowheads="1"/>
                </p:cNvSpPr>
                <p:nvPr/>
              </p:nvSpPr>
              <p:spPr bwMode="auto">
                <a:xfrm>
                  <a:off x="5177" y="978"/>
                  <a:ext cx="3" cy="78"/>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81" name="Rectangle 290"/>
                <p:cNvSpPr>
                  <a:spLocks noChangeArrowheads="1"/>
                </p:cNvSpPr>
                <p:nvPr/>
              </p:nvSpPr>
              <p:spPr bwMode="auto">
                <a:xfrm>
                  <a:off x="5178" y="978"/>
                  <a:ext cx="3" cy="78"/>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82" name="Rectangle 291"/>
                <p:cNvSpPr>
                  <a:spLocks noChangeArrowheads="1"/>
                </p:cNvSpPr>
                <p:nvPr/>
              </p:nvSpPr>
              <p:spPr bwMode="auto">
                <a:xfrm>
                  <a:off x="5180" y="978"/>
                  <a:ext cx="2" cy="78"/>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83" name="Rectangle 292"/>
                <p:cNvSpPr>
                  <a:spLocks noChangeArrowheads="1"/>
                </p:cNvSpPr>
                <p:nvPr/>
              </p:nvSpPr>
              <p:spPr bwMode="auto">
                <a:xfrm>
                  <a:off x="5181" y="978"/>
                  <a:ext cx="3" cy="78"/>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84" name="Rectangle 293"/>
                <p:cNvSpPr>
                  <a:spLocks noChangeArrowheads="1"/>
                </p:cNvSpPr>
                <p:nvPr/>
              </p:nvSpPr>
              <p:spPr bwMode="auto">
                <a:xfrm>
                  <a:off x="5182" y="978"/>
                  <a:ext cx="3" cy="7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85" name="Rectangle 294"/>
                <p:cNvSpPr>
                  <a:spLocks noChangeArrowheads="1"/>
                </p:cNvSpPr>
                <p:nvPr/>
              </p:nvSpPr>
              <p:spPr bwMode="auto">
                <a:xfrm>
                  <a:off x="5184" y="978"/>
                  <a:ext cx="3" cy="7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86" name="Rectangle 295"/>
                <p:cNvSpPr>
                  <a:spLocks noChangeArrowheads="1"/>
                </p:cNvSpPr>
                <p:nvPr/>
              </p:nvSpPr>
              <p:spPr bwMode="auto">
                <a:xfrm>
                  <a:off x="5185" y="978"/>
                  <a:ext cx="3" cy="7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87" name="Rectangle 296"/>
                <p:cNvSpPr>
                  <a:spLocks noChangeArrowheads="1"/>
                </p:cNvSpPr>
                <p:nvPr/>
              </p:nvSpPr>
              <p:spPr bwMode="auto">
                <a:xfrm>
                  <a:off x="5187" y="978"/>
                  <a:ext cx="3" cy="7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88" name="Rectangle 297"/>
                <p:cNvSpPr>
                  <a:spLocks noChangeArrowheads="1"/>
                </p:cNvSpPr>
                <p:nvPr/>
              </p:nvSpPr>
              <p:spPr bwMode="auto">
                <a:xfrm>
                  <a:off x="5188" y="978"/>
                  <a:ext cx="3" cy="7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89" name="Rectangle 298"/>
                <p:cNvSpPr>
                  <a:spLocks noChangeArrowheads="1"/>
                </p:cNvSpPr>
                <p:nvPr/>
              </p:nvSpPr>
              <p:spPr bwMode="auto">
                <a:xfrm>
                  <a:off x="5190" y="978"/>
                  <a:ext cx="3" cy="7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90" name="Rectangle 299"/>
                <p:cNvSpPr>
                  <a:spLocks noChangeArrowheads="1"/>
                </p:cNvSpPr>
                <p:nvPr/>
              </p:nvSpPr>
              <p:spPr bwMode="auto">
                <a:xfrm>
                  <a:off x="5191" y="978"/>
                  <a:ext cx="3" cy="7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91" name="Rectangle 300"/>
                <p:cNvSpPr>
                  <a:spLocks noChangeArrowheads="1"/>
                </p:cNvSpPr>
                <p:nvPr/>
              </p:nvSpPr>
              <p:spPr bwMode="auto">
                <a:xfrm>
                  <a:off x="5193" y="978"/>
                  <a:ext cx="2" cy="7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92" name="Rectangle 301"/>
                <p:cNvSpPr>
                  <a:spLocks noChangeArrowheads="1"/>
                </p:cNvSpPr>
                <p:nvPr/>
              </p:nvSpPr>
              <p:spPr bwMode="auto">
                <a:xfrm>
                  <a:off x="5194" y="978"/>
                  <a:ext cx="3" cy="7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93" name="Rectangle 302"/>
                <p:cNvSpPr>
                  <a:spLocks noChangeArrowheads="1"/>
                </p:cNvSpPr>
                <p:nvPr/>
              </p:nvSpPr>
              <p:spPr bwMode="auto">
                <a:xfrm>
                  <a:off x="5195" y="978"/>
                  <a:ext cx="3" cy="7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94" name="Rectangle 303"/>
                <p:cNvSpPr>
                  <a:spLocks noChangeArrowheads="1"/>
                </p:cNvSpPr>
                <p:nvPr/>
              </p:nvSpPr>
              <p:spPr bwMode="auto">
                <a:xfrm>
                  <a:off x="5197" y="978"/>
                  <a:ext cx="3" cy="78"/>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95" name="Rectangle 304"/>
                <p:cNvSpPr>
                  <a:spLocks noChangeArrowheads="1"/>
                </p:cNvSpPr>
                <p:nvPr/>
              </p:nvSpPr>
              <p:spPr bwMode="auto">
                <a:xfrm>
                  <a:off x="5198" y="978"/>
                  <a:ext cx="3" cy="78"/>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96" name="Rectangle 305"/>
                <p:cNvSpPr>
                  <a:spLocks noChangeArrowheads="1"/>
                </p:cNvSpPr>
                <p:nvPr/>
              </p:nvSpPr>
              <p:spPr bwMode="auto">
                <a:xfrm>
                  <a:off x="5200" y="978"/>
                  <a:ext cx="3" cy="78"/>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97" name="Rectangle 306"/>
                <p:cNvSpPr>
                  <a:spLocks noChangeArrowheads="1"/>
                </p:cNvSpPr>
                <p:nvPr/>
              </p:nvSpPr>
              <p:spPr bwMode="auto">
                <a:xfrm>
                  <a:off x="5201" y="978"/>
                  <a:ext cx="3" cy="78"/>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98" name="Rectangle 307"/>
                <p:cNvSpPr>
                  <a:spLocks noChangeArrowheads="1"/>
                </p:cNvSpPr>
                <p:nvPr/>
              </p:nvSpPr>
              <p:spPr bwMode="auto">
                <a:xfrm>
                  <a:off x="5203" y="978"/>
                  <a:ext cx="3" cy="78"/>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99" name="Rectangle 308"/>
                <p:cNvSpPr>
                  <a:spLocks noChangeArrowheads="1"/>
                </p:cNvSpPr>
                <p:nvPr/>
              </p:nvSpPr>
              <p:spPr bwMode="auto">
                <a:xfrm>
                  <a:off x="5204" y="978"/>
                  <a:ext cx="3" cy="7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00" name="Rectangle 309"/>
                <p:cNvSpPr>
                  <a:spLocks noChangeArrowheads="1"/>
                </p:cNvSpPr>
                <p:nvPr/>
              </p:nvSpPr>
              <p:spPr bwMode="auto">
                <a:xfrm>
                  <a:off x="5206" y="978"/>
                  <a:ext cx="3" cy="7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01" name="Rectangle 310"/>
                <p:cNvSpPr>
                  <a:spLocks noChangeArrowheads="1"/>
                </p:cNvSpPr>
                <p:nvPr/>
              </p:nvSpPr>
              <p:spPr bwMode="auto">
                <a:xfrm>
                  <a:off x="5207" y="978"/>
                  <a:ext cx="3" cy="7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02" name="Rectangle 311"/>
                <p:cNvSpPr>
                  <a:spLocks noChangeArrowheads="1"/>
                </p:cNvSpPr>
                <p:nvPr/>
              </p:nvSpPr>
              <p:spPr bwMode="auto">
                <a:xfrm>
                  <a:off x="5209" y="978"/>
                  <a:ext cx="2" cy="7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03" name="Rectangle 312"/>
                <p:cNvSpPr>
                  <a:spLocks noChangeArrowheads="1"/>
                </p:cNvSpPr>
                <p:nvPr/>
              </p:nvSpPr>
              <p:spPr bwMode="auto">
                <a:xfrm>
                  <a:off x="5210" y="978"/>
                  <a:ext cx="1"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04" name="Rectangle 313"/>
                <p:cNvSpPr>
                  <a:spLocks noChangeArrowheads="1"/>
                </p:cNvSpPr>
                <p:nvPr/>
              </p:nvSpPr>
              <p:spPr bwMode="auto">
                <a:xfrm>
                  <a:off x="5211" y="978"/>
                  <a:ext cx="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05" name="Rectangle 314"/>
                <p:cNvSpPr>
                  <a:spLocks noChangeArrowheads="1"/>
                </p:cNvSpPr>
                <p:nvPr/>
              </p:nvSpPr>
              <p:spPr bwMode="auto">
                <a:xfrm>
                  <a:off x="5139" y="978"/>
                  <a:ext cx="72" cy="78"/>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106" name="Rectangle 315"/>
                <p:cNvSpPr>
                  <a:spLocks noChangeArrowheads="1"/>
                </p:cNvSpPr>
                <p:nvPr/>
              </p:nvSpPr>
              <p:spPr bwMode="auto">
                <a:xfrm>
                  <a:off x="5139" y="1054"/>
                  <a:ext cx="1"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07" name="Rectangle 316"/>
                <p:cNvSpPr>
                  <a:spLocks noChangeArrowheads="1"/>
                </p:cNvSpPr>
                <p:nvPr/>
              </p:nvSpPr>
              <p:spPr bwMode="auto">
                <a:xfrm>
                  <a:off x="5139" y="1054"/>
                  <a:ext cx="3"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08" name="Rectangle 317"/>
                <p:cNvSpPr>
                  <a:spLocks noChangeArrowheads="1"/>
                </p:cNvSpPr>
                <p:nvPr/>
              </p:nvSpPr>
              <p:spPr bwMode="auto">
                <a:xfrm>
                  <a:off x="5140" y="1054"/>
                  <a:ext cx="3"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09" name="Rectangle 318"/>
                <p:cNvSpPr>
                  <a:spLocks noChangeArrowheads="1"/>
                </p:cNvSpPr>
                <p:nvPr/>
              </p:nvSpPr>
              <p:spPr bwMode="auto">
                <a:xfrm>
                  <a:off x="5142" y="1054"/>
                  <a:ext cx="3"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10" name="Rectangle 319"/>
                <p:cNvSpPr>
                  <a:spLocks noChangeArrowheads="1"/>
                </p:cNvSpPr>
                <p:nvPr/>
              </p:nvSpPr>
              <p:spPr bwMode="auto">
                <a:xfrm>
                  <a:off x="5143" y="1054"/>
                  <a:ext cx="3"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11" name="Rectangle 320"/>
                <p:cNvSpPr>
                  <a:spLocks noChangeArrowheads="1"/>
                </p:cNvSpPr>
                <p:nvPr/>
              </p:nvSpPr>
              <p:spPr bwMode="auto">
                <a:xfrm>
                  <a:off x="5145" y="1054"/>
                  <a:ext cx="3" cy="89"/>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12" name="Rectangle 321"/>
                <p:cNvSpPr>
                  <a:spLocks noChangeArrowheads="1"/>
                </p:cNvSpPr>
                <p:nvPr/>
              </p:nvSpPr>
              <p:spPr bwMode="auto">
                <a:xfrm>
                  <a:off x="5146" y="1054"/>
                  <a:ext cx="3" cy="8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13" name="Rectangle 322"/>
                <p:cNvSpPr>
                  <a:spLocks noChangeArrowheads="1"/>
                </p:cNvSpPr>
                <p:nvPr/>
              </p:nvSpPr>
              <p:spPr bwMode="auto">
                <a:xfrm>
                  <a:off x="5148" y="1054"/>
                  <a:ext cx="2" cy="8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14" name="Rectangle 323"/>
                <p:cNvSpPr>
                  <a:spLocks noChangeArrowheads="1"/>
                </p:cNvSpPr>
                <p:nvPr/>
              </p:nvSpPr>
              <p:spPr bwMode="auto">
                <a:xfrm>
                  <a:off x="5149" y="1054"/>
                  <a:ext cx="3" cy="8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15" name="Rectangle 324"/>
                <p:cNvSpPr>
                  <a:spLocks noChangeArrowheads="1"/>
                </p:cNvSpPr>
                <p:nvPr/>
              </p:nvSpPr>
              <p:spPr bwMode="auto">
                <a:xfrm>
                  <a:off x="5150" y="1054"/>
                  <a:ext cx="3" cy="8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16" name="Rectangle 325"/>
                <p:cNvSpPr>
                  <a:spLocks noChangeArrowheads="1"/>
                </p:cNvSpPr>
                <p:nvPr/>
              </p:nvSpPr>
              <p:spPr bwMode="auto">
                <a:xfrm>
                  <a:off x="5152" y="1054"/>
                  <a:ext cx="3" cy="8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17" name="Rectangle 326"/>
                <p:cNvSpPr>
                  <a:spLocks noChangeArrowheads="1"/>
                </p:cNvSpPr>
                <p:nvPr/>
              </p:nvSpPr>
              <p:spPr bwMode="auto">
                <a:xfrm>
                  <a:off x="5153" y="1054"/>
                  <a:ext cx="3" cy="8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18" name="Rectangle 327"/>
                <p:cNvSpPr>
                  <a:spLocks noChangeArrowheads="1"/>
                </p:cNvSpPr>
                <p:nvPr/>
              </p:nvSpPr>
              <p:spPr bwMode="auto">
                <a:xfrm>
                  <a:off x="5155" y="1054"/>
                  <a:ext cx="3" cy="8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19" name="Rectangle 328"/>
                <p:cNvSpPr>
                  <a:spLocks noChangeArrowheads="1"/>
                </p:cNvSpPr>
                <p:nvPr/>
              </p:nvSpPr>
              <p:spPr bwMode="auto">
                <a:xfrm>
                  <a:off x="5156" y="1054"/>
                  <a:ext cx="3" cy="8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20" name="Rectangle 329"/>
                <p:cNvSpPr>
                  <a:spLocks noChangeArrowheads="1"/>
                </p:cNvSpPr>
                <p:nvPr/>
              </p:nvSpPr>
              <p:spPr bwMode="auto">
                <a:xfrm>
                  <a:off x="5158" y="1054"/>
                  <a:ext cx="3" cy="8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21" name="Rectangle 330"/>
                <p:cNvSpPr>
                  <a:spLocks noChangeArrowheads="1"/>
                </p:cNvSpPr>
                <p:nvPr/>
              </p:nvSpPr>
              <p:spPr bwMode="auto">
                <a:xfrm>
                  <a:off x="5159" y="1054"/>
                  <a:ext cx="3" cy="8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22" name="Rectangle 331"/>
                <p:cNvSpPr>
                  <a:spLocks noChangeArrowheads="1"/>
                </p:cNvSpPr>
                <p:nvPr/>
              </p:nvSpPr>
              <p:spPr bwMode="auto">
                <a:xfrm>
                  <a:off x="5161" y="1054"/>
                  <a:ext cx="3" cy="89"/>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23" name="Rectangle 332"/>
                <p:cNvSpPr>
                  <a:spLocks noChangeArrowheads="1"/>
                </p:cNvSpPr>
                <p:nvPr/>
              </p:nvSpPr>
              <p:spPr bwMode="auto">
                <a:xfrm>
                  <a:off x="5162" y="1054"/>
                  <a:ext cx="3" cy="89"/>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24" name="Rectangle 333"/>
                <p:cNvSpPr>
                  <a:spLocks noChangeArrowheads="1"/>
                </p:cNvSpPr>
                <p:nvPr/>
              </p:nvSpPr>
              <p:spPr bwMode="auto">
                <a:xfrm>
                  <a:off x="5164" y="1054"/>
                  <a:ext cx="2" cy="89"/>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25" name="Rectangle 334"/>
                <p:cNvSpPr>
                  <a:spLocks noChangeArrowheads="1"/>
                </p:cNvSpPr>
                <p:nvPr/>
              </p:nvSpPr>
              <p:spPr bwMode="auto">
                <a:xfrm>
                  <a:off x="5165" y="1054"/>
                  <a:ext cx="3" cy="89"/>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26" name="Rectangle 335"/>
                <p:cNvSpPr>
                  <a:spLocks noChangeArrowheads="1"/>
                </p:cNvSpPr>
                <p:nvPr/>
              </p:nvSpPr>
              <p:spPr bwMode="auto">
                <a:xfrm>
                  <a:off x="5166" y="1054"/>
                  <a:ext cx="3" cy="89"/>
                </a:xfrm>
                <a:prstGeom prst="rect">
                  <a:avLst/>
                </a:prstGeom>
                <a:solidFill>
                  <a:srgbClr val="E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27" name="Rectangle 336"/>
                <p:cNvSpPr>
                  <a:spLocks noChangeArrowheads="1"/>
                </p:cNvSpPr>
                <p:nvPr/>
              </p:nvSpPr>
              <p:spPr bwMode="auto">
                <a:xfrm>
                  <a:off x="5168" y="1054"/>
                  <a:ext cx="3" cy="8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28" name="Rectangle 337"/>
                <p:cNvSpPr>
                  <a:spLocks noChangeArrowheads="1"/>
                </p:cNvSpPr>
                <p:nvPr/>
              </p:nvSpPr>
              <p:spPr bwMode="auto">
                <a:xfrm>
                  <a:off x="5169" y="1054"/>
                  <a:ext cx="3" cy="8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29" name="Rectangle 338"/>
                <p:cNvSpPr>
                  <a:spLocks noChangeArrowheads="1"/>
                </p:cNvSpPr>
                <p:nvPr/>
              </p:nvSpPr>
              <p:spPr bwMode="auto">
                <a:xfrm>
                  <a:off x="5171" y="1054"/>
                  <a:ext cx="3" cy="8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30" name="Rectangle 339"/>
                <p:cNvSpPr>
                  <a:spLocks noChangeArrowheads="1"/>
                </p:cNvSpPr>
                <p:nvPr/>
              </p:nvSpPr>
              <p:spPr bwMode="auto">
                <a:xfrm>
                  <a:off x="5172" y="1054"/>
                  <a:ext cx="3" cy="8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31" name="Rectangle 340"/>
                <p:cNvSpPr>
                  <a:spLocks noChangeArrowheads="1"/>
                </p:cNvSpPr>
                <p:nvPr/>
              </p:nvSpPr>
              <p:spPr bwMode="auto">
                <a:xfrm>
                  <a:off x="5174" y="1054"/>
                  <a:ext cx="3" cy="8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32" name="Rectangle 341"/>
                <p:cNvSpPr>
                  <a:spLocks noChangeArrowheads="1"/>
                </p:cNvSpPr>
                <p:nvPr/>
              </p:nvSpPr>
              <p:spPr bwMode="auto">
                <a:xfrm>
                  <a:off x="5175" y="1054"/>
                  <a:ext cx="3" cy="89"/>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33" name="Rectangle 342"/>
                <p:cNvSpPr>
                  <a:spLocks noChangeArrowheads="1"/>
                </p:cNvSpPr>
                <p:nvPr/>
              </p:nvSpPr>
              <p:spPr bwMode="auto">
                <a:xfrm>
                  <a:off x="5177" y="1054"/>
                  <a:ext cx="3" cy="89"/>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34" name="Rectangle 343"/>
                <p:cNvSpPr>
                  <a:spLocks noChangeArrowheads="1"/>
                </p:cNvSpPr>
                <p:nvPr/>
              </p:nvSpPr>
              <p:spPr bwMode="auto">
                <a:xfrm>
                  <a:off x="5178" y="1054"/>
                  <a:ext cx="3" cy="89"/>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35" name="Rectangle 344"/>
                <p:cNvSpPr>
                  <a:spLocks noChangeArrowheads="1"/>
                </p:cNvSpPr>
                <p:nvPr/>
              </p:nvSpPr>
              <p:spPr bwMode="auto">
                <a:xfrm>
                  <a:off x="5180" y="1054"/>
                  <a:ext cx="2" cy="89"/>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36" name="Rectangle 345"/>
                <p:cNvSpPr>
                  <a:spLocks noChangeArrowheads="1"/>
                </p:cNvSpPr>
                <p:nvPr/>
              </p:nvSpPr>
              <p:spPr bwMode="auto">
                <a:xfrm>
                  <a:off x="5181" y="1054"/>
                  <a:ext cx="3" cy="89"/>
                </a:xfrm>
                <a:prstGeom prst="rect">
                  <a:avLst/>
                </a:prstGeom>
                <a:solidFill>
                  <a:srgbClr val="F0F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37" name="Rectangle 346"/>
                <p:cNvSpPr>
                  <a:spLocks noChangeArrowheads="1"/>
                </p:cNvSpPr>
                <p:nvPr/>
              </p:nvSpPr>
              <p:spPr bwMode="auto">
                <a:xfrm>
                  <a:off x="5182" y="1054"/>
                  <a:ext cx="3" cy="8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38" name="Rectangle 347"/>
                <p:cNvSpPr>
                  <a:spLocks noChangeArrowheads="1"/>
                </p:cNvSpPr>
                <p:nvPr/>
              </p:nvSpPr>
              <p:spPr bwMode="auto">
                <a:xfrm>
                  <a:off x="5184" y="1054"/>
                  <a:ext cx="3" cy="8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39" name="Rectangle 348"/>
                <p:cNvSpPr>
                  <a:spLocks noChangeArrowheads="1"/>
                </p:cNvSpPr>
                <p:nvPr/>
              </p:nvSpPr>
              <p:spPr bwMode="auto">
                <a:xfrm>
                  <a:off x="5185" y="1054"/>
                  <a:ext cx="3" cy="8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40" name="Rectangle 349"/>
                <p:cNvSpPr>
                  <a:spLocks noChangeArrowheads="1"/>
                </p:cNvSpPr>
                <p:nvPr/>
              </p:nvSpPr>
              <p:spPr bwMode="auto">
                <a:xfrm>
                  <a:off x="5187" y="1054"/>
                  <a:ext cx="3" cy="8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41" name="Rectangle 350"/>
                <p:cNvSpPr>
                  <a:spLocks noChangeArrowheads="1"/>
                </p:cNvSpPr>
                <p:nvPr/>
              </p:nvSpPr>
              <p:spPr bwMode="auto">
                <a:xfrm>
                  <a:off x="5188" y="1054"/>
                  <a:ext cx="3" cy="8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42" name="Rectangle 351"/>
                <p:cNvSpPr>
                  <a:spLocks noChangeArrowheads="1"/>
                </p:cNvSpPr>
                <p:nvPr/>
              </p:nvSpPr>
              <p:spPr bwMode="auto">
                <a:xfrm>
                  <a:off x="5190" y="1054"/>
                  <a:ext cx="3" cy="89"/>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43" name="Rectangle 352"/>
                <p:cNvSpPr>
                  <a:spLocks noChangeArrowheads="1"/>
                </p:cNvSpPr>
                <p:nvPr/>
              </p:nvSpPr>
              <p:spPr bwMode="auto">
                <a:xfrm>
                  <a:off x="5191" y="1054"/>
                  <a:ext cx="3" cy="89"/>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44" name="Rectangle 353"/>
                <p:cNvSpPr>
                  <a:spLocks noChangeArrowheads="1"/>
                </p:cNvSpPr>
                <p:nvPr/>
              </p:nvSpPr>
              <p:spPr bwMode="auto">
                <a:xfrm>
                  <a:off x="5193" y="1054"/>
                  <a:ext cx="2" cy="89"/>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45" name="Rectangle 354"/>
                <p:cNvSpPr>
                  <a:spLocks noChangeArrowheads="1"/>
                </p:cNvSpPr>
                <p:nvPr/>
              </p:nvSpPr>
              <p:spPr bwMode="auto">
                <a:xfrm>
                  <a:off x="5194" y="1054"/>
                  <a:ext cx="3" cy="89"/>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46" name="Rectangle 355"/>
                <p:cNvSpPr>
                  <a:spLocks noChangeArrowheads="1"/>
                </p:cNvSpPr>
                <p:nvPr/>
              </p:nvSpPr>
              <p:spPr bwMode="auto">
                <a:xfrm>
                  <a:off x="5195" y="1054"/>
                  <a:ext cx="3" cy="89"/>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47" name="Rectangle 356"/>
                <p:cNvSpPr>
                  <a:spLocks noChangeArrowheads="1"/>
                </p:cNvSpPr>
                <p:nvPr/>
              </p:nvSpPr>
              <p:spPr bwMode="auto">
                <a:xfrm>
                  <a:off x="5197" y="1054"/>
                  <a:ext cx="3" cy="8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48" name="Rectangle 357"/>
                <p:cNvSpPr>
                  <a:spLocks noChangeArrowheads="1"/>
                </p:cNvSpPr>
                <p:nvPr/>
              </p:nvSpPr>
              <p:spPr bwMode="auto">
                <a:xfrm>
                  <a:off x="5198" y="1054"/>
                  <a:ext cx="3" cy="8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49" name="Rectangle 358"/>
                <p:cNvSpPr>
                  <a:spLocks noChangeArrowheads="1"/>
                </p:cNvSpPr>
                <p:nvPr/>
              </p:nvSpPr>
              <p:spPr bwMode="auto">
                <a:xfrm>
                  <a:off x="5200" y="1054"/>
                  <a:ext cx="3" cy="8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50" name="Rectangle 359"/>
                <p:cNvSpPr>
                  <a:spLocks noChangeArrowheads="1"/>
                </p:cNvSpPr>
                <p:nvPr/>
              </p:nvSpPr>
              <p:spPr bwMode="auto">
                <a:xfrm>
                  <a:off x="5201" y="1054"/>
                  <a:ext cx="3" cy="8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51" name="Rectangle 360"/>
                <p:cNvSpPr>
                  <a:spLocks noChangeArrowheads="1"/>
                </p:cNvSpPr>
                <p:nvPr/>
              </p:nvSpPr>
              <p:spPr bwMode="auto">
                <a:xfrm>
                  <a:off x="5203" y="1054"/>
                  <a:ext cx="3" cy="8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52" name="Rectangle 361"/>
                <p:cNvSpPr>
                  <a:spLocks noChangeArrowheads="1"/>
                </p:cNvSpPr>
                <p:nvPr/>
              </p:nvSpPr>
              <p:spPr bwMode="auto">
                <a:xfrm>
                  <a:off x="5204" y="1054"/>
                  <a:ext cx="3" cy="8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53" name="Rectangle 362"/>
                <p:cNvSpPr>
                  <a:spLocks noChangeArrowheads="1"/>
                </p:cNvSpPr>
                <p:nvPr/>
              </p:nvSpPr>
              <p:spPr bwMode="auto">
                <a:xfrm>
                  <a:off x="5206" y="1054"/>
                  <a:ext cx="3" cy="8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54" name="Rectangle 363"/>
                <p:cNvSpPr>
                  <a:spLocks noChangeArrowheads="1"/>
                </p:cNvSpPr>
                <p:nvPr/>
              </p:nvSpPr>
              <p:spPr bwMode="auto">
                <a:xfrm>
                  <a:off x="5207" y="1054"/>
                  <a:ext cx="3" cy="8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55" name="Rectangle 364"/>
                <p:cNvSpPr>
                  <a:spLocks noChangeArrowheads="1"/>
                </p:cNvSpPr>
                <p:nvPr/>
              </p:nvSpPr>
              <p:spPr bwMode="auto">
                <a:xfrm>
                  <a:off x="5209" y="1054"/>
                  <a:ext cx="2" cy="8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56" name="Rectangle 365"/>
                <p:cNvSpPr>
                  <a:spLocks noChangeArrowheads="1"/>
                </p:cNvSpPr>
                <p:nvPr/>
              </p:nvSpPr>
              <p:spPr bwMode="auto">
                <a:xfrm>
                  <a:off x="5210" y="1054"/>
                  <a:ext cx="1"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57" name="Rectangle 366"/>
                <p:cNvSpPr>
                  <a:spLocks noChangeArrowheads="1"/>
                </p:cNvSpPr>
                <p:nvPr/>
              </p:nvSpPr>
              <p:spPr bwMode="auto">
                <a:xfrm>
                  <a:off x="5211" y="1054"/>
                  <a:ext cx="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58" name="Rectangle 367"/>
                <p:cNvSpPr>
                  <a:spLocks noChangeArrowheads="1"/>
                </p:cNvSpPr>
                <p:nvPr/>
              </p:nvSpPr>
              <p:spPr bwMode="auto">
                <a:xfrm>
                  <a:off x="5139" y="1054"/>
                  <a:ext cx="72" cy="89"/>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159" name="Freeform 368"/>
                <p:cNvSpPr>
                  <a:spLocks/>
                </p:cNvSpPr>
                <p:nvPr/>
              </p:nvSpPr>
              <p:spPr bwMode="auto">
                <a:xfrm>
                  <a:off x="5162" y="1568"/>
                  <a:ext cx="10" cy="24"/>
                </a:xfrm>
                <a:custGeom>
                  <a:avLst/>
                  <a:gdLst>
                    <a:gd name="T0" fmla="*/ 0 w 213"/>
                    <a:gd name="T1" fmla="*/ 0 h 507"/>
                    <a:gd name="T2" fmla="*/ 0 w 213"/>
                    <a:gd name="T3" fmla="*/ 0 h 507"/>
                    <a:gd name="T4" fmla="*/ 0 w 213"/>
                    <a:gd name="T5" fmla="*/ 0 h 507"/>
                    <a:gd name="T6" fmla="*/ 0 w 213"/>
                    <a:gd name="T7" fmla="*/ 0 h 507"/>
                    <a:gd name="T8" fmla="*/ 0 w 213"/>
                    <a:gd name="T9" fmla="*/ 0 h 507"/>
                    <a:gd name="T10" fmla="*/ 0 w 213"/>
                    <a:gd name="T11" fmla="*/ 0 h 507"/>
                    <a:gd name="T12" fmla="*/ 0 w 213"/>
                    <a:gd name="T13" fmla="*/ 0 h 507"/>
                    <a:gd name="T14" fmla="*/ 0 w 213"/>
                    <a:gd name="T15" fmla="*/ 0 h 507"/>
                    <a:gd name="T16" fmla="*/ 0 w 213"/>
                    <a:gd name="T17" fmla="*/ 0 h 507"/>
                    <a:gd name="T18" fmla="*/ 0 w 213"/>
                    <a:gd name="T19" fmla="*/ 0 h 507"/>
                    <a:gd name="T20" fmla="*/ 0 w 213"/>
                    <a:gd name="T21" fmla="*/ 0 h 507"/>
                    <a:gd name="T22" fmla="*/ 0 w 213"/>
                    <a:gd name="T23" fmla="*/ 0 h 507"/>
                    <a:gd name="T24" fmla="*/ 0 w 213"/>
                    <a:gd name="T25" fmla="*/ 0 h 507"/>
                    <a:gd name="T26" fmla="*/ 0 w 213"/>
                    <a:gd name="T27" fmla="*/ 0 h 507"/>
                    <a:gd name="T28" fmla="*/ 0 w 213"/>
                    <a:gd name="T29" fmla="*/ 0 h 507"/>
                    <a:gd name="T30" fmla="*/ 0 w 213"/>
                    <a:gd name="T31" fmla="*/ 0 h 507"/>
                    <a:gd name="T32" fmla="*/ 0 w 213"/>
                    <a:gd name="T33" fmla="*/ 0 h 507"/>
                    <a:gd name="T34" fmla="*/ 0 w 213"/>
                    <a:gd name="T35" fmla="*/ 0 h 507"/>
                    <a:gd name="T36" fmla="*/ 0 w 213"/>
                    <a:gd name="T37" fmla="*/ 0 h 507"/>
                    <a:gd name="T38" fmla="*/ 0 w 213"/>
                    <a:gd name="T39" fmla="*/ 0 h 507"/>
                    <a:gd name="T40" fmla="*/ 0 w 213"/>
                    <a:gd name="T41" fmla="*/ 0 h 507"/>
                    <a:gd name="T42" fmla="*/ 0 w 213"/>
                    <a:gd name="T43" fmla="*/ 0 h 507"/>
                    <a:gd name="T44" fmla="*/ 0 w 213"/>
                    <a:gd name="T45" fmla="*/ 0 h 507"/>
                    <a:gd name="T46" fmla="*/ 0 w 213"/>
                    <a:gd name="T47" fmla="*/ 0 h 507"/>
                    <a:gd name="T48" fmla="*/ 0 w 213"/>
                    <a:gd name="T49" fmla="*/ 0 h 507"/>
                    <a:gd name="T50" fmla="*/ 0 w 213"/>
                    <a:gd name="T51" fmla="*/ 0 h 507"/>
                    <a:gd name="T52" fmla="*/ 0 w 213"/>
                    <a:gd name="T53" fmla="*/ 0 h 507"/>
                    <a:gd name="T54" fmla="*/ 0 w 213"/>
                    <a:gd name="T55" fmla="*/ 0 h 507"/>
                    <a:gd name="T56" fmla="*/ 0 w 213"/>
                    <a:gd name="T57" fmla="*/ 0 h 507"/>
                    <a:gd name="T58" fmla="*/ 0 w 213"/>
                    <a:gd name="T59" fmla="*/ 0 h 507"/>
                    <a:gd name="T60" fmla="*/ 0 w 213"/>
                    <a:gd name="T61" fmla="*/ 0 h 507"/>
                    <a:gd name="T62" fmla="*/ 0 w 213"/>
                    <a:gd name="T63" fmla="*/ 0 h 507"/>
                    <a:gd name="T64" fmla="*/ 0 w 213"/>
                    <a:gd name="T65" fmla="*/ 0 h 507"/>
                    <a:gd name="T66" fmla="*/ 0 w 213"/>
                    <a:gd name="T67" fmla="*/ 0 h 507"/>
                    <a:gd name="T68" fmla="*/ 0 w 213"/>
                    <a:gd name="T69" fmla="*/ 0 h 507"/>
                    <a:gd name="T70" fmla="*/ 0 w 213"/>
                    <a:gd name="T71" fmla="*/ 0 h 507"/>
                    <a:gd name="T72" fmla="*/ 0 w 213"/>
                    <a:gd name="T73" fmla="*/ 0 h 507"/>
                    <a:gd name="T74" fmla="*/ 0 w 213"/>
                    <a:gd name="T75" fmla="*/ 0 h 507"/>
                    <a:gd name="T76" fmla="*/ 0 w 213"/>
                    <a:gd name="T77" fmla="*/ 0 h 507"/>
                    <a:gd name="T78" fmla="*/ 0 w 213"/>
                    <a:gd name="T79" fmla="*/ 0 h 5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3"/>
                    <a:gd name="T121" fmla="*/ 0 h 507"/>
                    <a:gd name="T122" fmla="*/ 213 w 213"/>
                    <a:gd name="T123" fmla="*/ 507 h 5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3" h="507">
                      <a:moveTo>
                        <a:pt x="106" y="0"/>
                      </a:moveTo>
                      <a:lnTo>
                        <a:pt x="112" y="1"/>
                      </a:lnTo>
                      <a:lnTo>
                        <a:pt x="117" y="2"/>
                      </a:lnTo>
                      <a:lnTo>
                        <a:pt x="122" y="3"/>
                      </a:lnTo>
                      <a:lnTo>
                        <a:pt x="127" y="5"/>
                      </a:lnTo>
                      <a:lnTo>
                        <a:pt x="132" y="8"/>
                      </a:lnTo>
                      <a:lnTo>
                        <a:pt x="138" y="12"/>
                      </a:lnTo>
                      <a:lnTo>
                        <a:pt x="143" y="15"/>
                      </a:lnTo>
                      <a:lnTo>
                        <a:pt x="148" y="20"/>
                      </a:lnTo>
                      <a:lnTo>
                        <a:pt x="157" y="31"/>
                      </a:lnTo>
                      <a:lnTo>
                        <a:pt x="166" y="43"/>
                      </a:lnTo>
                      <a:lnTo>
                        <a:pt x="175" y="59"/>
                      </a:lnTo>
                      <a:lnTo>
                        <a:pt x="182" y="75"/>
                      </a:lnTo>
                      <a:lnTo>
                        <a:pt x="189" y="93"/>
                      </a:lnTo>
                      <a:lnTo>
                        <a:pt x="195" y="112"/>
                      </a:lnTo>
                      <a:lnTo>
                        <a:pt x="200" y="133"/>
                      </a:lnTo>
                      <a:lnTo>
                        <a:pt x="204" y="155"/>
                      </a:lnTo>
                      <a:lnTo>
                        <a:pt x="209" y="178"/>
                      </a:lnTo>
                      <a:lnTo>
                        <a:pt x="211" y="203"/>
                      </a:lnTo>
                      <a:lnTo>
                        <a:pt x="213" y="228"/>
                      </a:lnTo>
                      <a:lnTo>
                        <a:pt x="213" y="253"/>
                      </a:lnTo>
                      <a:lnTo>
                        <a:pt x="213" y="279"/>
                      </a:lnTo>
                      <a:lnTo>
                        <a:pt x="211" y="305"/>
                      </a:lnTo>
                      <a:lnTo>
                        <a:pt x="209" y="329"/>
                      </a:lnTo>
                      <a:lnTo>
                        <a:pt x="204" y="353"/>
                      </a:lnTo>
                      <a:lnTo>
                        <a:pt x="200" y="374"/>
                      </a:lnTo>
                      <a:lnTo>
                        <a:pt x="195" y="395"/>
                      </a:lnTo>
                      <a:lnTo>
                        <a:pt x="189" y="414"/>
                      </a:lnTo>
                      <a:lnTo>
                        <a:pt x="182" y="433"/>
                      </a:lnTo>
                      <a:lnTo>
                        <a:pt x="175" y="449"/>
                      </a:lnTo>
                      <a:lnTo>
                        <a:pt x="166" y="464"/>
                      </a:lnTo>
                      <a:lnTo>
                        <a:pt x="157" y="476"/>
                      </a:lnTo>
                      <a:lnTo>
                        <a:pt x="148" y="487"/>
                      </a:lnTo>
                      <a:lnTo>
                        <a:pt x="143" y="492"/>
                      </a:lnTo>
                      <a:lnTo>
                        <a:pt x="138" y="496"/>
                      </a:lnTo>
                      <a:lnTo>
                        <a:pt x="132" y="499"/>
                      </a:lnTo>
                      <a:lnTo>
                        <a:pt x="127" y="502"/>
                      </a:lnTo>
                      <a:lnTo>
                        <a:pt x="122" y="504"/>
                      </a:lnTo>
                      <a:lnTo>
                        <a:pt x="117" y="506"/>
                      </a:lnTo>
                      <a:lnTo>
                        <a:pt x="112" y="506"/>
                      </a:lnTo>
                      <a:lnTo>
                        <a:pt x="106" y="507"/>
                      </a:lnTo>
                      <a:lnTo>
                        <a:pt x="100" y="506"/>
                      </a:lnTo>
                      <a:lnTo>
                        <a:pt x="95" y="506"/>
                      </a:lnTo>
                      <a:lnTo>
                        <a:pt x="90" y="504"/>
                      </a:lnTo>
                      <a:lnTo>
                        <a:pt x="85" y="502"/>
                      </a:lnTo>
                      <a:lnTo>
                        <a:pt x="80" y="499"/>
                      </a:lnTo>
                      <a:lnTo>
                        <a:pt x="75" y="496"/>
                      </a:lnTo>
                      <a:lnTo>
                        <a:pt x="70" y="492"/>
                      </a:lnTo>
                      <a:lnTo>
                        <a:pt x="64" y="487"/>
                      </a:lnTo>
                      <a:lnTo>
                        <a:pt x="55" y="476"/>
                      </a:lnTo>
                      <a:lnTo>
                        <a:pt x="46" y="464"/>
                      </a:lnTo>
                      <a:lnTo>
                        <a:pt x="38" y="449"/>
                      </a:lnTo>
                      <a:lnTo>
                        <a:pt x="30" y="433"/>
                      </a:lnTo>
                      <a:lnTo>
                        <a:pt x="23" y="414"/>
                      </a:lnTo>
                      <a:lnTo>
                        <a:pt x="17" y="395"/>
                      </a:lnTo>
                      <a:lnTo>
                        <a:pt x="12" y="374"/>
                      </a:lnTo>
                      <a:lnTo>
                        <a:pt x="8" y="353"/>
                      </a:lnTo>
                      <a:lnTo>
                        <a:pt x="4" y="329"/>
                      </a:lnTo>
                      <a:lnTo>
                        <a:pt x="2" y="305"/>
                      </a:lnTo>
                      <a:lnTo>
                        <a:pt x="0" y="279"/>
                      </a:lnTo>
                      <a:lnTo>
                        <a:pt x="0" y="253"/>
                      </a:lnTo>
                      <a:lnTo>
                        <a:pt x="0" y="228"/>
                      </a:lnTo>
                      <a:lnTo>
                        <a:pt x="2" y="203"/>
                      </a:lnTo>
                      <a:lnTo>
                        <a:pt x="4" y="178"/>
                      </a:lnTo>
                      <a:lnTo>
                        <a:pt x="8" y="155"/>
                      </a:lnTo>
                      <a:lnTo>
                        <a:pt x="12" y="133"/>
                      </a:lnTo>
                      <a:lnTo>
                        <a:pt x="17" y="112"/>
                      </a:lnTo>
                      <a:lnTo>
                        <a:pt x="23" y="93"/>
                      </a:lnTo>
                      <a:lnTo>
                        <a:pt x="30" y="75"/>
                      </a:lnTo>
                      <a:lnTo>
                        <a:pt x="38" y="59"/>
                      </a:lnTo>
                      <a:lnTo>
                        <a:pt x="46" y="43"/>
                      </a:lnTo>
                      <a:lnTo>
                        <a:pt x="55" y="31"/>
                      </a:lnTo>
                      <a:lnTo>
                        <a:pt x="64" y="20"/>
                      </a:lnTo>
                      <a:lnTo>
                        <a:pt x="70" y="15"/>
                      </a:lnTo>
                      <a:lnTo>
                        <a:pt x="75" y="12"/>
                      </a:lnTo>
                      <a:lnTo>
                        <a:pt x="80" y="8"/>
                      </a:lnTo>
                      <a:lnTo>
                        <a:pt x="85" y="5"/>
                      </a:lnTo>
                      <a:lnTo>
                        <a:pt x="90" y="3"/>
                      </a:lnTo>
                      <a:lnTo>
                        <a:pt x="95" y="2"/>
                      </a:lnTo>
                      <a:lnTo>
                        <a:pt x="100" y="1"/>
                      </a:lnTo>
                      <a:lnTo>
                        <a:pt x="106" y="0"/>
                      </a:lnTo>
                      <a:close/>
                    </a:path>
                  </a:pathLst>
                </a:custGeom>
                <a:solidFill>
                  <a:srgbClr val="72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60" name="Freeform 369"/>
                <p:cNvSpPr>
                  <a:spLocks/>
                </p:cNvSpPr>
                <p:nvPr/>
              </p:nvSpPr>
              <p:spPr bwMode="auto">
                <a:xfrm>
                  <a:off x="5162" y="1568"/>
                  <a:ext cx="10" cy="24"/>
                </a:xfrm>
                <a:custGeom>
                  <a:avLst/>
                  <a:gdLst>
                    <a:gd name="T0" fmla="*/ 0 w 213"/>
                    <a:gd name="T1" fmla="*/ 0 h 507"/>
                    <a:gd name="T2" fmla="*/ 0 w 213"/>
                    <a:gd name="T3" fmla="*/ 0 h 507"/>
                    <a:gd name="T4" fmla="*/ 0 w 213"/>
                    <a:gd name="T5" fmla="*/ 0 h 507"/>
                    <a:gd name="T6" fmla="*/ 0 w 213"/>
                    <a:gd name="T7" fmla="*/ 0 h 507"/>
                    <a:gd name="T8" fmla="*/ 0 w 213"/>
                    <a:gd name="T9" fmla="*/ 0 h 507"/>
                    <a:gd name="T10" fmla="*/ 0 w 213"/>
                    <a:gd name="T11" fmla="*/ 0 h 507"/>
                    <a:gd name="T12" fmla="*/ 0 w 213"/>
                    <a:gd name="T13" fmla="*/ 0 h 507"/>
                    <a:gd name="T14" fmla="*/ 0 w 213"/>
                    <a:gd name="T15" fmla="*/ 0 h 507"/>
                    <a:gd name="T16" fmla="*/ 0 w 213"/>
                    <a:gd name="T17" fmla="*/ 0 h 507"/>
                    <a:gd name="T18" fmla="*/ 0 w 213"/>
                    <a:gd name="T19" fmla="*/ 0 h 507"/>
                    <a:gd name="T20" fmla="*/ 0 w 213"/>
                    <a:gd name="T21" fmla="*/ 0 h 507"/>
                    <a:gd name="T22" fmla="*/ 0 w 213"/>
                    <a:gd name="T23" fmla="*/ 0 h 507"/>
                    <a:gd name="T24" fmla="*/ 0 w 213"/>
                    <a:gd name="T25" fmla="*/ 0 h 507"/>
                    <a:gd name="T26" fmla="*/ 0 w 213"/>
                    <a:gd name="T27" fmla="*/ 0 h 507"/>
                    <a:gd name="T28" fmla="*/ 0 w 213"/>
                    <a:gd name="T29" fmla="*/ 0 h 507"/>
                    <a:gd name="T30" fmla="*/ 0 w 213"/>
                    <a:gd name="T31" fmla="*/ 0 h 507"/>
                    <a:gd name="T32" fmla="*/ 0 w 213"/>
                    <a:gd name="T33" fmla="*/ 0 h 507"/>
                    <a:gd name="T34" fmla="*/ 0 w 213"/>
                    <a:gd name="T35" fmla="*/ 0 h 507"/>
                    <a:gd name="T36" fmla="*/ 0 w 213"/>
                    <a:gd name="T37" fmla="*/ 0 h 507"/>
                    <a:gd name="T38" fmla="*/ 0 w 213"/>
                    <a:gd name="T39" fmla="*/ 0 h 507"/>
                    <a:gd name="T40" fmla="*/ 0 w 213"/>
                    <a:gd name="T41" fmla="*/ 0 h 507"/>
                    <a:gd name="T42" fmla="*/ 0 w 213"/>
                    <a:gd name="T43" fmla="*/ 0 h 507"/>
                    <a:gd name="T44" fmla="*/ 0 w 213"/>
                    <a:gd name="T45" fmla="*/ 0 h 507"/>
                    <a:gd name="T46" fmla="*/ 0 w 213"/>
                    <a:gd name="T47" fmla="*/ 0 h 507"/>
                    <a:gd name="T48" fmla="*/ 0 w 213"/>
                    <a:gd name="T49" fmla="*/ 0 h 507"/>
                    <a:gd name="T50" fmla="*/ 0 w 213"/>
                    <a:gd name="T51" fmla="*/ 0 h 507"/>
                    <a:gd name="T52" fmla="*/ 0 w 213"/>
                    <a:gd name="T53" fmla="*/ 0 h 507"/>
                    <a:gd name="T54" fmla="*/ 0 w 213"/>
                    <a:gd name="T55" fmla="*/ 0 h 507"/>
                    <a:gd name="T56" fmla="*/ 0 w 213"/>
                    <a:gd name="T57" fmla="*/ 0 h 507"/>
                    <a:gd name="T58" fmla="*/ 0 w 213"/>
                    <a:gd name="T59" fmla="*/ 0 h 507"/>
                    <a:gd name="T60" fmla="*/ 0 w 213"/>
                    <a:gd name="T61" fmla="*/ 0 h 507"/>
                    <a:gd name="T62" fmla="*/ 0 w 213"/>
                    <a:gd name="T63" fmla="*/ 0 h 507"/>
                    <a:gd name="T64" fmla="*/ 0 w 213"/>
                    <a:gd name="T65" fmla="*/ 0 h 507"/>
                    <a:gd name="T66" fmla="*/ 0 w 213"/>
                    <a:gd name="T67" fmla="*/ 0 h 507"/>
                    <a:gd name="T68" fmla="*/ 0 w 213"/>
                    <a:gd name="T69" fmla="*/ 0 h 507"/>
                    <a:gd name="T70" fmla="*/ 0 w 213"/>
                    <a:gd name="T71" fmla="*/ 0 h 507"/>
                    <a:gd name="T72" fmla="*/ 0 w 213"/>
                    <a:gd name="T73" fmla="*/ 0 h 507"/>
                    <a:gd name="T74" fmla="*/ 0 w 213"/>
                    <a:gd name="T75" fmla="*/ 0 h 507"/>
                    <a:gd name="T76" fmla="*/ 0 w 213"/>
                    <a:gd name="T77" fmla="*/ 0 h 507"/>
                    <a:gd name="T78" fmla="*/ 0 w 213"/>
                    <a:gd name="T79" fmla="*/ 0 h 5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3"/>
                    <a:gd name="T121" fmla="*/ 0 h 507"/>
                    <a:gd name="T122" fmla="*/ 213 w 213"/>
                    <a:gd name="T123" fmla="*/ 507 h 5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3" h="507">
                      <a:moveTo>
                        <a:pt x="106" y="0"/>
                      </a:moveTo>
                      <a:lnTo>
                        <a:pt x="112" y="1"/>
                      </a:lnTo>
                      <a:lnTo>
                        <a:pt x="117" y="2"/>
                      </a:lnTo>
                      <a:lnTo>
                        <a:pt x="122" y="3"/>
                      </a:lnTo>
                      <a:lnTo>
                        <a:pt x="127" y="5"/>
                      </a:lnTo>
                      <a:lnTo>
                        <a:pt x="132" y="8"/>
                      </a:lnTo>
                      <a:lnTo>
                        <a:pt x="138" y="12"/>
                      </a:lnTo>
                      <a:lnTo>
                        <a:pt x="143" y="15"/>
                      </a:lnTo>
                      <a:lnTo>
                        <a:pt x="148" y="20"/>
                      </a:lnTo>
                      <a:lnTo>
                        <a:pt x="157" y="31"/>
                      </a:lnTo>
                      <a:lnTo>
                        <a:pt x="166" y="43"/>
                      </a:lnTo>
                      <a:lnTo>
                        <a:pt x="175" y="59"/>
                      </a:lnTo>
                      <a:lnTo>
                        <a:pt x="182" y="75"/>
                      </a:lnTo>
                      <a:lnTo>
                        <a:pt x="189" y="93"/>
                      </a:lnTo>
                      <a:lnTo>
                        <a:pt x="195" y="112"/>
                      </a:lnTo>
                      <a:lnTo>
                        <a:pt x="200" y="133"/>
                      </a:lnTo>
                      <a:lnTo>
                        <a:pt x="204" y="155"/>
                      </a:lnTo>
                      <a:lnTo>
                        <a:pt x="209" y="178"/>
                      </a:lnTo>
                      <a:lnTo>
                        <a:pt x="211" y="203"/>
                      </a:lnTo>
                      <a:lnTo>
                        <a:pt x="213" y="228"/>
                      </a:lnTo>
                      <a:lnTo>
                        <a:pt x="213" y="253"/>
                      </a:lnTo>
                      <a:lnTo>
                        <a:pt x="213" y="279"/>
                      </a:lnTo>
                      <a:lnTo>
                        <a:pt x="211" y="305"/>
                      </a:lnTo>
                      <a:lnTo>
                        <a:pt x="209" y="329"/>
                      </a:lnTo>
                      <a:lnTo>
                        <a:pt x="204" y="353"/>
                      </a:lnTo>
                      <a:lnTo>
                        <a:pt x="200" y="374"/>
                      </a:lnTo>
                      <a:lnTo>
                        <a:pt x="195" y="395"/>
                      </a:lnTo>
                      <a:lnTo>
                        <a:pt x="189" y="414"/>
                      </a:lnTo>
                      <a:lnTo>
                        <a:pt x="182" y="433"/>
                      </a:lnTo>
                      <a:lnTo>
                        <a:pt x="175" y="449"/>
                      </a:lnTo>
                      <a:lnTo>
                        <a:pt x="166" y="464"/>
                      </a:lnTo>
                      <a:lnTo>
                        <a:pt x="157" y="476"/>
                      </a:lnTo>
                      <a:lnTo>
                        <a:pt x="148" y="487"/>
                      </a:lnTo>
                      <a:lnTo>
                        <a:pt x="143" y="492"/>
                      </a:lnTo>
                      <a:lnTo>
                        <a:pt x="138" y="496"/>
                      </a:lnTo>
                      <a:lnTo>
                        <a:pt x="132" y="499"/>
                      </a:lnTo>
                      <a:lnTo>
                        <a:pt x="127" y="502"/>
                      </a:lnTo>
                      <a:lnTo>
                        <a:pt x="122" y="504"/>
                      </a:lnTo>
                      <a:lnTo>
                        <a:pt x="117" y="506"/>
                      </a:lnTo>
                      <a:lnTo>
                        <a:pt x="112" y="506"/>
                      </a:lnTo>
                      <a:lnTo>
                        <a:pt x="106" y="507"/>
                      </a:lnTo>
                      <a:lnTo>
                        <a:pt x="100" y="506"/>
                      </a:lnTo>
                      <a:lnTo>
                        <a:pt x="95" y="506"/>
                      </a:lnTo>
                      <a:lnTo>
                        <a:pt x="90" y="504"/>
                      </a:lnTo>
                      <a:lnTo>
                        <a:pt x="85" y="502"/>
                      </a:lnTo>
                      <a:lnTo>
                        <a:pt x="80" y="499"/>
                      </a:lnTo>
                      <a:lnTo>
                        <a:pt x="75" y="496"/>
                      </a:lnTo>
                      <a:lnTo>
                        <a:pt x="70" y="492"/>
                      </a:lnTo>
                      <a:lnTo>
                        <a:pt x="64" y="487"/>
                      </a:lnTo>
                      <a:lnTo>
                        <a:pt x="55" y="476"/>
                      </a:lnTo>
                      <a:lnTo>
                        <a:pt x="46" y="464"/>
                      </a:lnTo>
                      <a:lnTo>
                        <a:pt x="38" y="449"/>
                      </a:lnTo>
                      <a:lnTo>
                        <a:pt x="30" y="433"/>
                      </a:lnTo>
                      <a:lnTo>
                        <a:pt x="23" y="414"/>
                      </a:lnTo>
                      <a:lnTo>
                        <a:pt x="17" y="395"/>
                      </a:lnTo>
                      <a:lnTo>
                        <a:pt x="12" y="374"/>
                      </a:lnTo>
                      <a:lnTo>
                        <a:pt x="8" y="353"/>
                      </a:lnTo>
                      <a:lnTo>
                        <a:pt x="4" y="329"/>
                      </a:lnTo>
                      <a:lnTo>
                        <a:pt x="2" y="305"/>
                      </a:lnTo>
                      <a:lnTo>
                        <a:pt x="0" y="279"/>
                      </a:lnTo>
                      <a:lnTo>
                        <a:pt x="0" y="253"/>
                      </a:lnTo>
                      <a:lnTo>
                        <a:pt x="0" y="228"/>
                      </a:lnTo>
                      <a:lnTo>
                        <a:pt x="2" y="203"/>
                      </a:lnTo>
                      <a:lnTo>
                        <a:pt x="4" y="178"/>
                      </a:lnTo>
                      <a:lnTo>
                        <a:pt x="8" y="155"/>
                      </a:lnTo>
                      <a:lnTo>
                        <a:pt x="12" y="133"/>
                      </a:lnTo>
                      <a:lnTo>
                        <a:pt x="17" y="112"/>
                      </a:lnTo>
                      <a:lnTo>
                        <a:pt x="23" y="93"/>
                      </a:lnTo>
                      <a:lnTo>
                        <a:pt x="30" y="75"/>
                      </a:lnTo>
                      <a:lnTo>
                        <a:pt x="38" y="59"/>
                      </a:lnTo>
                      <a:lnTo>
                        <a:pt x="46" y="43"/>
                      </a:lnTo>
                      <a:lnTo>
                        <a:pt x="55" y="31"/>
                      </a:lnTo>
                      <a:lnTo>
                        <a:pt x="64" y="20"/>
                      </a:lnTo>
                      <a:lnTo>
                        <a:pt x="70" y="15"/>
                      </a:lnTo>
                      <a:lnTo>
                        <a:pt x="75" y="12"/>
                      </a:lnTo>
                      <a:lnTo>
                        <a:pt x="80" y="8"/>
                      </a:lnTo>
                      <a:lnTo>
                        <a:pt x="85" y="5"/>
                      </a:lnTo>
                      <a:lnTo>
                        <a:pt x="90" y="3"/>
                      </a:lnTo>
                      <a:lnTo>
                        <a:pt x="95" y="2"/>
                      </a:lnTo>
                      <a:lnTo>
                        <a:pt x="100" y="1"/>
                      </a:lnTo>
                      <a:lnTo>
                        <a:pt x="106"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161" name="Freeform 370"/>
                <p:cNvSpPr>
                  <a:spLocks/>
                </p:cNvSpPr>
                <p:nvPr/>
              </p:nvSpPr>
              <p:spPr bwMode="auto">
                <a:xfrm>
                  <a:off x="5175" y="1567"/>
                  <a:ext cx="9" cy="29"/>
                </a:xfrm>
                <a:custGeom>
                  <a:avLst/>
                  <a:gdLst>
                    <a:gd name="T0" fmla="*/ 0 w 198"/>
                    <a:gd name="T1" fmla="*/ 0 h 601"/>
                    <a:gd name="T2" fmla="*/ 0 w 198"/>
                    <a:gd name="T3" fmla="*/ 0 h 601"/>
                    <a:gd name="T4" fmla="*/ 0 w 198"/>
                    <a:gd name="T5" fmla="*/ 0 h 601"/>
                    <a:gd name="T6" fmla="*/ 0 w 198"/>
                    <a:gd name="T7" fmla="*/ 0 h 601"/>
                    <a:gd name="T8" fmla="*/ 0 w 198"/>
                    <a:gd name="T9" fmla="*/ 0 h 601"/>
                    <a:gd name="T10" fmla="*/ 0 w 198"/>
                    <a:gd name="T11" fmla="*/ 0 h 601"/>
                    <a:gd name="T12" fmla="*/ 0 w 198"/>
                    <a:gd name="T13" fmla="*/ 0 h 601"/>
                    <a:gd name="T14" fmla="*/ 0 w 198"/>
                    <a:gd name="T15" fmla="*/ 0 h 601"/>
                    <a:gd name="T16" fmla="*/ 0 w 198"/>
                    <a:gd name="T17" fmla="*/ 0 h 601"/>
                    <a:gd name="T18" fmla="*/ 0 w 198"/>
                    <a:gd name="T19" fmla="*/ 0 h 601"/>
                    <a:gd name="T20" fmla="*/ 0 w 198"/>
                    <a:gd name="T21" fmla="*/ 0 h 601"/>
                    <a:gd name="T22" fmla="*/ 0 w 198"/>
                    <a:gd name="T23" fmla="*/ 0 h 601"/>
                    <a:gd name="T24" fmla="*/ 0 w 198"/>
                    <a:gd name="T25" fmla="*/ 0 h 601"/>
                    <a:gd name="T26" fmla="*/ 0 w 198"/>
                    <a:gd name="T27" fmla="*/ 0 h 601"/>
                    <a:gd name="T28" fmla="*/ 0 w 198"/>
                    <a:gd name="T29" fmla="*/ 0 h 601"/>
                    <a:gd name="T30" fmla="*/ 0 w 198"/>
                    <a:gd name="T31" fmla="*/ 0 h 601"/>
                    <a:gd name="T32" fmla="*/ 0 w 198"/>
                    <a:gd name="T33" fmla="*/ 0 h 601"/>
                    <a:gd name="T34" fmla="*/ 0 w 198"/>
                    <a:gd name="T35" fmla="*/ 0 h 601"/>
                    <a:gd name="T36" fmla="*/ 0 w 198"/>
                    <a:gd name="T37" fmla="*/ 0 h 601"/>
                    <a:gd name="T38" fmla="*/ 0 w 198"/>
                    <a:gd name="T39" fmla="*/ 0 h 601"/>
                    <a:gd name="T40" fmla="*/ 0 w 198"/>
                    <a:gd name="T41" fmla="*/ 0 h 601"/>
                    <a:gd name="T42" fmla="*/ 0 w 198"/>
                    <a:gd name="T43" fmla="*/ 0 h 601"/>
                    <a:gd name="T44" fmla="*/ 0 w 198"/>
                    <a:gd name="T45" fmla="*/ 0 h 601"/>
                    <a:gd name="T46" fmla="*/ 0 w 198"/>
                    <a:gd name="T47" fmla="*/ 0 h 601"/>
                    <a:gd name="T48" fmla="*/ 0 w 198"/>
                    <a:gd name="T49" fmla="*/ 0 h 601"/>
                    <a:gd name="T50" fmla="*/ 0 w 198"/>
                    <a:gd name="T51" fmla="*/ 0 h 601"/>
                    <a:gd name="T52" fmla="*/ 0 w 198"/>
                    <a:gd name="T53" fmla="*/ 0 h 601"/>
                    <a:gd name="T54" fmla="*/ 0 w 198"/>
                    <a:gd name="T55" fmla="*/ 0 h 601"/>
                    <a:gd name="T56" fmla="*/ 0 w 198"/>
                    <a:gd name="T57" fmla="*/ 0 h 601"/>
                    <a:gd name="T58" fmla="*/ 0 w 198"/>
                    <a:gd name="T59" fmla="*/ 0 h 601"/>
                    <a:gd name="T60" fmla="*/ 0 w 198"/>
                    <a:gd name="T61" fmla="*/ 0 h 601"/>
                    <a:gd name="T62" fmla="*/ 0 w 198"/>
                    <a:gd name="T63" fmla="*/ 0 h 601"/>
                    <a:gd name="T64" fmla="*/ 0 w 198"/>
                    <a:gd name="T65" fmla="*/ 0 h 601"/>
                    <a:gd name="T66" fmla="*/ 0 w 198"/>
                    <a:gd name="T67" fmla="*/ 0 h 601"/>
                    <a:gd name="T68" fmla="*/ 0 w 198"/>
                    <a:gd name="T69" fmla="*/ 0 h 601"/>
                    <a:gd name="T70" fmla="*/ 0 w 198"/>
                    <a:gd name="T71" fmla="*/ 0 h 601"/>
                    <a:gd name="T72" fmla="*/ 0 w 198"/>
                    <a:gd name="T73" fmla="*/ 0 h 601"/>
                    <a:gd name="T74" fmla="*/ 0 w 198"/>
                    <a:gd name="T75" fmla="*/ 0 h 601"/>
                    <a:gd name="T76" fmla="*/ 0 w 198"/>
                    <a:gd name="T77" fmla="*/ 0 h 601"/>
                    <a:gd name="T78" fmla="*/ 0 w 198"/>
                    <a:gd name="T79" fmla="*/ 0 h 60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8"/>
                    <a:gd name="T121" fmla="*/ 0 h 601"/>
                    <a:gd name="T122" fmla="*/ 198 w 198"/>
                    <a:gd name="T123" fmla="*/ 601 h 60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8" h="601">
                      <a:moveTo>
                        <a:pt x="99" y="0"/>
                      </a:moveTo>
                      <a:lnTo>
                        <a:pt x="104" y="0"/>
                      </a:lnTo>
                      <a:lnTo>
                        <a:pt x="109" y="1"/>
                      </a:lnTo>
                      <a:lnTo>
                        <a:pt x="115" y="3"/>
                      </a:lnTo>
                      <a:lnTo>
                        <a:pt x="119" y="6"/>
                      </a:lnTo>
                      <a:lnTo>
                        <a:pt x="124" y="9"/>
                      </a:lnTo>
                      <a:lnTo>
                        <a:pt x="129" y="13"/>
                      </a:lnTo>
                      <a:lnTo>
                        <a:pt x="133" y="17"/>
                      </a:lnTo>
                      <a:lnTo>
                        <a:pt x="137" y="24"/>
                      </a:lnTo>
                      <a:lnTo>
                        <a:pt x="147" y="36"/>
                      </a:lnTo>
                      <a:lnTo>
                        <a:pt x="155" y="51"/>
                      </a:lnTo>
                      <a:lnTo>
                        <a:pt x="162" y="68"/>
                      </a:lnTo>
                      <a:lnTo>
                        <a:pt x="169" y="88"/>
                      </a:lnTo>
                      <a:lnTo>
                        <a:pt x="175" y="109"/>
                      </a:lnTo>
                      <a:lnTo>
                        <a:pt x="182" y="132"/>
                      </a:lnTo>
                      <a:lnTo>
                        <a:pt x="186" y="157"/>
                      </a:lnTo>
                      <a:lnTo>
                        <a:pt x="191" y="183"/>
                      </a:lnTo>
                      <a:lnTo>
                        <a:pt x="194" y="211"/>
                      </a:lnTo>
                      <a:lnTo>
                        <a:pt x="196" y="240"/>
                      </a:lnTo>
                      <a:lnTo>
                        <a:pt x="198" y="270"/>
                      </a:lnTo>
                      <a:lnTo>
                        <a:pt x="198" y="300"/>
                      </a:lnTo>
                      <a:lnTo>
                        <a:pt x="198" y="331"/>
                      </a:lnTo>
                      <a:lnTo>
                        <a:pt x="196" y="361"/>
                      </a:lnTo>
                      <a:lnTo>
                        <a:pt x="194" y="390"/>
                      </a:lnTo>
                      <a:lnTo>
                        <a:pt x="191" y="418"/>
                      </a:lnTo>
                      <a:lnTo>
                        <a:pt x="186" y="443"/>
                      </a:lnTo>
                      <a:lnTo>
                        <a:pt x="182" y="468"/>
                      </a:lnTo>
                      <a:lnTo>
                        <a:pt x="175" y="492"/>
                      </a:lnTo>
                      <a:lnTo>
                        <a:pt x="169" y="514"/>
                      </a:lnTo>
                      <a:lnTo>
                        <a:pt x="162" y="532"/>
                      </a:lnTo>
                      <a:lnTo>
                        <a:pt x="155" y="550"/>
                      </a:lnTo>
                      <a:lnTo>
                        <a:pt x="147" y="565"/>
                      </a:lnTo>
                      <a:lnTo>
                        <a:pt x="137" y="578"/>
                      </a:lnTo>
                      <a:lnTo>
                        <a:pt x="133" y="583"/>
                      </a:lnTo>
                      <a:lnTo>
                        <a:pt x="129" y="588"/>
                      </a:lnTo>
                      <a:lnTo>
                        <a:pt x="124" y="592"/>
                      </a:lnTo>
                      <a:lnTo>
                        <a:pt x="119" y="595"/>
                      </a:lnTo>
                      <a:lnTo>
                        <a:pt x="115" y="598"/>
                      </a:lnTo>
                      <a:lnTo>
                        <a:pt x="109" y="600"/>
                      </a:lnTo>
                      <a:lnTo>
                        <a:pt x="104" y="601"/>
                      </a:lnTo>
                      <a:lnTo>
                        <a:pt x="99" y="601"/>
                      </a:lnTo>
                      <a:lnTo>
                        <a:pt x="94" y="601"/>
                      </a:lnTo>
                      <a:lnTo>
                        <a:pt x="89" y="600"/>
                      </a:lnTo>
                      <a:lnTo>
                        <a:pt x="85" y="598"/>
                      </a:lnTo>
                      <a:lnTo>
                        <a:pt x="80" y="595"/>
                      </a:lnTo>
                      <a:lnTo>
                        <a:pt x="74" y="592"/>
                      </a:lnTo>
                      <a:lnTo>
                        <a:pt x="70" y="588"/>
                      </a:lnTo>
                      <a:lnTo>
                        <a:pt x="65" y="583"/>
                      </a:lnTo>
                      <a:lnTo>
                        <a:pt x="61" y="578"/>
                      </a:lnTo>
                      <a:lnTo>
                        <a:pt x="52" y="565"/>
                      </a:lnTo>
                      <a:lnTo>
                        <a:pt x="45" y="550"/>
                      </a:lnTo>
                      <a:lnTo>
                        <a:pt x="36" y="532"/>
                      </a:lnTo>
                      <a:lnTo>
                        <a:pt x="29" y="514"/>
                      </a:lnTo>
                      <a:lnTo>
                        <a:pt x="23" y="492"/>
                      </a:lnTo>
                      <a:lnTo>
                        <a:pt x="18" y="468"/>
                      </a:lnTo>
                      <a:lnTo>
                        <a:pt x="13" y="443"/>
                      </a:lnTo>
                      <a:lnTo>
                        <a:pt x="9" y="418"/>
                      </a:lnTo>
                      <a:lnTo>
                        <a:pt x="4" y="390"/>
                      </a:lnTo>
                      <a:lnTo>
                        <a:pt x="2" y="361"/>
                      </a:lnTo>
                      <a:lnTo>
                        <a:pt x="1" y="331"/>
                      </a:lnTo>
                      <a:lnTo>
                        <a:pt x="0" y="300"/>
                      </a:lnTo>
                      <a:lnTo>
                        <a:pt x="1" y="270"/>
                      </a:lnTo>
                      <a:lnTo>
                        <a:pt x="2" y="240"/>
                      </a:lnTo>
                      <a:lnTo>
                        <a:pt x="4" y="211"/>
                      </a:lnTo>
                      <a:lnTo>
                        <a:pt x="9" y="183"/>
                      </a:lnTo>
                      <a:lnTo>
                        <a:pt x="13" y="157"/>
                      </a:lnTo>
                      <a:lnTo>
                        <a:pt x="18" y="132"/>
                      </a:lnTo>
                      <a:lnTo>
                        <a:pt x="23" y="109"/>
                      </a:lnTo>
                      <a:lnTo>
                        <a:pt x="29" y="88"/>
                      </a:lnTo>
                      <a:lnTo>
                        <a:pt x="36" y="68"/>
                      </a:lnTo>
                      <a:lnTo>
                        <a:pt x="45" y="51"/>
                      </a:lnTo>
                      <a:lnTo>
                        <a:pt x="52" y="36"/>
                      </a:lnTo>
                      <a:lnTo>
                        <a:pt x="61" y="24"/>
                      </a:lnTo>
                      <a:lnTo>
                        <a:pt x="65" y="17"/>
                      </a:lnTo>
                      <a:lnTo>
                        <a:pt x="70" y="13"/>
                      </a:lnTo>
                      <a:lnTo>
                        <a:pt x="74" y="9"/>
                      </a:lnTo>
                      <a:lnTo>
                        <a:pt x="80" y="6"/>
                      </a:lnTo>
                      <a:lnTo>
                        <a:pt x="85" y="3"/>
                      </a:lnTo>
                      <a:lnTo>
                        <a:pt x="89" y="1"/>
                      </a:lnTo>
                      <a:lnTo>
                        <a:pt x="94" y="0"/>
                      </a:lnTo>
                      <a:lnTo>
                        <a:pt x="99"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62" name="Freeform 371"/>
                <p:cNvSpPr>
                  <a:spLocks/>
                </p:cNvSpPr>
                <p:nvPr/>
              </p:nvSpPr>
              <p:spPr bwMode="auto">
                <a:xfrm>
                  <a:off x="5175" y="1567"/>
                  <a:ext cx="9" cy="29"/>
                </a:xfrm>
                <a:custGeom>
                  <a:avLst/>
                  <a:gdLst>
                    <a:gd name="T0" fmla="*/ 0 w 198"/>
                    <a:gd name="T1" fmla="*/ 0 h 601"/>
                    <a:gd name="T2" fmla="*/ 0 w 198"/>
                    <a:gd name="T3" fmla="*/ 0 h 601"/>
                    <a:gd name="T4" fmla="*/ 0 w 198"/>
                    <a:gd name="T5" fmla="*/ 0 h 601"/>
                    <a:gd name="T6" fmla="*/ 0 w 198"/>
                    <a:gd name="T7" fmla="*/ 0 h 601"/>
                    <a:gd name="T8" fmla="*/ 0 w 198"/>
                    <a:gd name="T9" fmla="*/ 0 h 601"/>
                    <a:gd name="T10" fmla="*/ 0 w 198"/>
                    <a:gd name="T11" fmla="*/ 0 h 601"/>
                    <a:gd name="T12" fmla="*/ 0 w 198"/>
                    <a:gd name="T13" fmla="*/ 0 h 601"/>
                    <a:gd name="T14" fmla="*/ 0 w 198"/>
                    <a:gd name="T15" fmla="*/ 0 h 601"/>
                    <a:gd name="T16" fmla="*/ 0 w 198"/>
                    <a:gd name="T17" fmla="*/ 0 h 601"/>
                    <a:gd name="T18" fmla="*/ 0 w 198"/>
                    <a:gd name="T19" fmla="*/ 0 h 601"/>
                    <a:gd name="T20" fmla="*/ 0 w 198"/>
                    <a:gd name="T21" fmla="*/ 0 h 601"/>
                    <a:gd name="T22" fmla="*/ 0 w 198"/>
                    <a:gd name="T23" fmla="*/ 0 h 601"/>
                    <a:gd name="T24" fmla="*/ 0 w 198"/>
                    <a:gd name="T25" fmla="*/ 0 h 601"/>
                    <a:gd name="T26" fmla="*/ 0 w 198"/>
                    <a:gd name="T27" fmla="*/ 0 h 601"/>
                    <a:gd name="T28" fmla="*/ 0 w 198"/>
                    <a:gd name="T29" fmla="*/ 0 h 601"/>
                    <a:gd name="T30" fmla="*/ 0 w 198"/>
                    <a:gd name="T31" fmla="*/ 0 h 601"/>
                    <a:gd name="T32" fmla="*/ 0 w 198"/>
                    <a:gd name="T33" fmla="*/ 0 h 601"/>
                    <a:gd name="T34" fmla="*/ 0 w 198"/>
                    <a:gd name="T35" fmla="*/ 0 h 601"/>
                    <a:gd name="T36" fmla="*/ 0 w 198"/>
                    <a:gd name="T37" fmla="*/ 0 h 601"/>
                    <a:gd name="T38" fmla="*/ 0 w 198"/>
                    <a:gd name="T39" fmla="*/ 0 h 601"/>
                    <a:gd name="T40" fmla="*/ 0 w 198"/>
                    <a:gd name="T41" fmla="*/ 0 h 601"/>
                    <a:gd name="T42" fmla="*/ 0 w 198"/>
                    <a:gd name="T43" fmla="*/ 0 h 601"/>
                    <a:gd name="T44" fmla="*/ 0 w 198"/>
                    <a:gd name="T45" fmla="*/ 0 h 601"/>
                    <a:gd name="T46" fmla="*/ 0 w 198"/>
                    <a:gd name="T47" fmla="*/ 0 h 601"/>
                    <a:gd name="T48" fmla="*/ 0 w 198"/>
                    <a:gd name="T49" fmla="*/ 0 h 601"/>
                    <a:gd name="T50" fmla="*/ 0 w 198"/>
                    <a:gd name="T51" fmla="*/ 0 h 601"/>
                    <a:gd name="T52" fmla="*/ 0 w 198"/>
                    <a:gd name="T53" fmla="*/ 0 h 601"/>
                    <a:gd name="T54" fmla="*/ 0 w 198"/>
                    <a:gd name="T55" fmla="*/ 0 h 601"/>
                    <a:gd name="T56" fmla="*/ 0 w 198"/>
                    <a:gd name="T57" fmla="*/ 0 h 601"/>
                    <a:gd name="T58" fmla="*/ 0 w 198"/>
                    <a:gd name="T59" fmla="*/ 0 h 601"/>
                    <a:gd name="T60" fmla="*/ 0 w 198"/>
                    <a:gd name="T61" fmla="*/ 0 h 601"/>
                    <a:gd name="T62" fmla="*/ 0 w 198"/>
                    <a:gd name="T63" fmla="*/ 0 h 601"/>
                    <a:gd name="T64" fmla="*/ 0 w 198"/>
                    <a:gd name="T65" fmla="*/ 0 h 601"/>
                    <a:gd name="T66" fmla="*/ 0 w 198"/>
                    <a:gd name="T67" fmla="*/ 0 h 601"/>
                    <a:gd name="T68" fmla="*/ 0 w 198"/>
                    <a:gd name="T69" fmla="*/ 0 h 601"/>
                    <a:gd name="T70" fmla="*/ 0 w 198"/>
                    <a:gd name="T71" fmla="*/ 0 h 601"/>
                    <a:gd name="T72" fmla="*/ 0 w 198"/>
                    <a:gd name="T73" fmla="*/ 0 h 601"/>
                    <a:gd name="T74" fmla="*/ 0 w 198"/>
                    <a:gd name="T75" fmla="*/ 0 h 601"/>
                    <a:gd name="T76" fmla="*/ 0 w 198"/>
                    <a:gd name="T77" fmla="*/ 0 h 601"/>
                    <a:gd name="T78" fmla="*/ 0 w 198"/>
                    <a:gd name="T79" fmla="*/ 0 h 60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8"/>
                    <a:gd name="T121" fmla="*/ 0 h 601"/>
                    <a:gd name="T122" fmla="*/ 198 w 198"/>
                    <a:gd name="T123" fmla="*/ 601 h 60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8" h="601">
                      <a:moveTo>
                        <a:pt x="99" y="0"/>
                      </a:moveTo>
                      <a:lnTo>
                        <a:pt x="104" y="0"/>
                      </a:lnTo>
                      <a:lnTo>
                        <a:pt x="109" y="1"/>
                      </a:lnTo>
                      <a:lnTo>
                        <a:pt x="115" y="3"/>
                      </a:lnTo>
                      <a:lnTo>
                        <a:pt x="119" y="6"/>
                      </a:lnTo>
                      <a:lnTo>
                        <a:pt x="124" y="9"/>
                      </a:lnTo>
                      <a:lnTo>
                        <a:pt x="129" y="13"/>
                      </a:lnTo>
                      <a:lnTo>
                        <a:pt x="133" y="17"/>
                      </a:lnTo>
                      <a:lnTo>
                        <a:pt x="137" y="24"/>
                      </a:lnTo>
                      <a:lnTo>
                        <a:pt x="147" y="36"/>
                      </a:lnTo>
                      <a:lnTo>
                        <a:pt x="155" y="51"/>
                      </a:lnTo>
                      <a:lnTo>
                        <a:pt x="162" y="68"/>
                      </a:lnTo>
                      <a:lnTo>
                        <a:pt x="169" y="88"/>
                      </a:lnTo>
                      <a:lnTo>
                        <a:pt x="175" y="109"/>
                      </a:lnTo>
                      <a:lnTo>
                        <a:pt x="182" y="132"/>
                      </a:lnTo>
                      <a:lnTo>
                        <a:pt x="186" y="157"/>
                      </a:lnTo>
                      <a:lnTo>
                        <a:pt x="191" y="183"/>
                      </a:lnTo>
                      <a:lnTo>
                        <a:pt x="194" y="211"/>
                      </a:lnTo>
                      <a:lnTo>
                        <a:pt x="196" y="240"/>
                      </a:lnTo>
                      <a:lnTo>
                        <a:pt x="198" y="270"/>
                      </a:lnTo>
                      <a:lnTo>
                        <a:pt x="198" y="300"/>
                      </a:lnTo>
                      <a:lnTo>
                        <a:pt x="198" y="331"/>
                      </a:lnTo>
                      <a:lnTo>
                        <a:pt x="196" y="361"/>
                      </a:lnTo>
                      <a:lnTo>
                        <a:pt x="194" y="390"/>
                      </a:lnTo>
                      <a:lnTo>
                        <a:pt x="191" y="418"/>
                      </a:lnTo>
                      <a:lnTo>
                        <a:pt x="186" y="443"/>
                      </a:lnTo>
                      <a:lnTo>
                        <a:pt x="182" y="468"/>
                      </a:lnTo>
                      <a:lnTo>
                        <a:pt x="175" y="492"/>
                      </a:lnTo>
                      <a:lnTo>
                        <a:pt x="169" y="514"/>
                      </a:lnTo>
                      <a:lnTo>
                        <a:pt x="162" y="532"/>
                      </a:lnTo>
                      <a:lnTo>
                        <a:pt x="155" y="550"/>
                      </a:lnTo>
                      <a:lnTo>
                        <a:pt x="147" y="565"/>
                      </a:lnTo>
                      <a:lnTo>
                        <a:pt x="137" y="578"/>
                      </a:lnTo>
                      <a:lnTo>
                        <a:pt x="133" y="583"/>
                      </a:lnTo>
                      <a:lnTo>
                        <a:pt x="129" y="588"/>
                      </a:lnTo>
                      <a:lnTo>
                        <a:pt x="124" y="592"/>
                      </a:lnTo>
                      <a:lnTo>
                        <a:pt x="119" y="595"/>
                      </a:lnTo>
                      <a:lnTo>
                        <a:pt x="115" y="598"/>
                      </a:lnTo>
                      <a:lnTo>
                        <a:pt x="109" y="600"/>
                      </a:lnTo>
                      <a:lnTo>
                        <a:pt x="104" y="601"/>
                      </a:lnTo>
                      <a:lnTo>
                        <a:pt x="99" y="601"/>
                      </a:lnTo>
                      <a:lnTo>
                        <a:pt x="94" y="601"/>
                      </a:lnTo>
                      <a:lnTo>
                        <a:pt x="89" y="600"/>
                      </a:lnTo>
                      <a:lnTo>
                        <a:pt x="85" y="598"/>
                      </a:lnTo>
                      <a:lnTo>
                        <a:pt x="80" y="595"/>
                      </a:lnTo>
                      <a:lnTo>
                        <a:pt x="74" y="592"/>
                      </a:lnTo>
                      <a:lnTo>
                        <a:pt x="70" y="588"/>
                      </a:lnTo>
                      <a:lnTo>
                        <a:pt x="65" y="583"/>
                      </a:lnTo>
                      <a:lnTo>
                        <a:pt x="61" y="578"/>
                      </a:lnTo>
                      <a:lnTo>
                        <a:pt x="52" y="565"/>
                      </a:lnTo>
                      <a:lnTo>
                        <a:pt x="45" y="550"/>
                      </a:lnTo>
                      <a:lnTo>
                        <a:pt x="36" y="532"/>
                      </a:lnTo>
                      <a:lnTo>
                        <a:pt x="29" y="514"/>
                      </a:lnTo>
                      <a:lnTo>
                        <a:pt x="23" y="492"/>
                      </a:lnTo>
                      <a:lnTo>
                        <a:pt x="18" y="468"/>
                      </a:lnTo>
                      <a:lnTo>
                        <a:pt x="13" y="443"/>
                      </a:lnTo>
                      <a:lnTo>
                        <a:pt x="9" y="418"/>
                      </a:lnTo>
                      <a:lnTo>
                        <a:pt x="4" y="390"/>
                      </a:lnTo>
                      <a:lnTo>
                        <a:pt x="2" y="361"/>
                      </a:lnTo>
                      <a:lnTo>
                        <a:pt x="1" y="331"/>
                      </a:lnTo>
                      <a:lnTo>
                        <a:pt x="0" y="300"/>
                      </a:lnTo>
                      <a:lnTo>
                        <a:pt x="1" y="270"/>
                      </a:lnTo>
                      <a:lnTo>
                        <a:pt x="2" y="240"/>
                      </a:lnTo>
                      <a:lnTo>
                        <a:pt x="4" y="211"/>
                      </a:lnTo>
                      <a:lnTo>
                        <a:pt x="9" y="183"/>
                      </a:lnTo>
                      <a:lnTo>
                        <a:pt x="13" y="157"/>
                      </a:lnTo>
                      <a:lnTo>
                        <a:pt x="18" y="132"/>
                      </a:lnTo>
                      <a:lnTo>
                        <a:pt x="23" y="109"/>
                      </a:lnTo>
                      <a:lnTo>
                        <a:pt x="29" y="88"/>
                      </a:lnTo>
                      <a:lnTo>
                        <a:pt x="36" y="68"/>
                      </a:lnTo>
                      <a:lnTo>
                        <a:pt x="45" y="51"/>
                      </a:lnTo>
                      <a:lnTo>
                        <a:pt x="52" y="36"/>
                      </a:lnTo>
                      <a:lnTo>
                        <a:pt x="61" y="24"/>
                      </a:lnTo>
                      <a:lnTo>
                        <a:pt x="65" y="17"/>
                      </a:lnTo>
                      <a:lnTo>
                        <a:pt x="70" y="13"/>
                      </a:lnTo>
                      <a:lnTo>
                        <a:pt x="74" y="9"/>
                      </a:lnTo>
                      <a:lnTo>
                        <a:pt x="80" y="6"/>
                      </a:lnTo>
                      <a:lnTo>
                        <a:pt x="85" y="3"/>
                      </a:lnTo>
                      <a:lnTo>
                        <a:pt x="89" y="1"/>
                      </a:lnTo>
                      <a:lnTo>
                        <a:pt x="94" y="0"/>
                      </a:lnTo>
                      <a:lnTo>
                        <a:pt x="99"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163" name="Rectangle 372"/>
                <p:cNvSpPr>
                  <a:spLocks noChangeArrowheads="1"/>
                </p:cNvSpPr>
                <p:nvPr/>
              </p:nvSpPr>
              <p:spPr bwMode="auto">
                <a:xfrm>
                  <a:off x="5154" y="1160"/>
                  <a:ext cx="41"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64" name="Rectangle 373"/>
                <p:cNvSpPr>
                  <a:spLocks noChangeArrowheads="1"/>
                </p:cNvSpPr>
                <p:nvPr/>
              </p:nvSpPr>
              <p:spPr bwMode="auto">
                <a:xfrm>
                  <a:off x="5154" y="1160"/>
                  <a:ext cx="41" cy="1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165" name="Rectangle 374"/>
                <p:cNvSpPr>
                  <a:spLocks noChangeArrowheads="1"/>
                </p:cNvSpPr>
                <p:nvPr/>
              </p:nvSpPr>
              <p:spPr bwMode="auto">
                <a:xfrm>
                  <a:off x="5154" y="1175"/>
                  <a:ext cx="41" cy="13"/>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66" name="Rectangle 375"/>
                <p:cNvSpPr>
                  <a:spLocks noChangeArrowheads="1"/>
                </p:cNvSpPr>
                <p:nvPr/>
              </p:nvSpPr>
              <p:spPr bwMode="auto">
                <a:xfrm>
                  <a:off x="5154" y="1175"/>
                  <a:ext cx="41" cy="13"/>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167" name="Rectangle 376"/>
                <p:cNvSpPr>
                  <a:spLocks noChangeArrowheads="1"/>
                </p:cNvSpPr>
                <p:nvPr/>
              </p:nvSpPr>
              <p:spPr bwMode="auto">
                <a:xfrm>
                  <a:off x="5154" y="1188"/>
                  <a:ext cx="41" cy="386"/>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68" name="Rectangle 377"/>
                <p:cNvSpPr>
                  <a:spLocks noChangeArrowheads="1"/>
                </p:cNvSpPr>
                <p:nvPr/>
              </p:nvSpPr>
              <p:spPr bwMode="auto">
                <a:xfrm>
                  <a:off x="5154" y="1188"/>
                  <a:ext cx="41" cy="38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169" name="Rectangle 378"/>
                <p:cNvSpPr>
                  <a:spLocks noChangeArrowheads="1"/>
                </p:cNvSpPr>
                <p:nvPr/>
              </p:nvSpPr>
              <p:spPr bwMode="auto">
                <a:xfrm>
                  <a:off x="5154" y="1315"/>
                  <a:ext cx="1" cy="114"/>
                </a:xfrm>
                <a:prstGeom prst="rect">
                  <a:avLst/>
                </a:prstGeom>
                <a:solidFill>
                  <a:srgbClr val="FEF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70" name="Rectangle 379"/>
                <p:cNvSpPr>
                  <a:spLocks noChangeArrowheads="1"/>
                </p:cNvSpPr>
                <p:nvPr/>
              </p:nvSpPr>
              <p:spPr bwMode="auto">
                <a:xfrm>
                  <a:off x="5154" y="1315"/>
                  <a:ext cx="1" cy="114"/>
                </a:xfrm>
                <a:prstGeom prst="rect">
                  <a:avLst/>
                </a:prstGeom>
                <a:solidFill>
                  <a:srgbClr val="FEF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71" name="Rectangle 380"/>
                <p:cNvSpPr>
                  <a:spLocks noChangeArrowheads="1"/>
                </p:cNvSpPr>
                <p:nvPr/>
              </p:nvSpPr>
              <p:spPr bwMode="auto">
                <a:xfrm>
                  <a:off x="5155" y="1315"/>
                  <a:ext cx="1" cy="114"/>
                </a:xfrm>
                <a:prstGeom prst="rect">
                  <a:avLst/>
                </a:prstGeom>
                <a:solidFill>
                  <a:srgbClr val="FEF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72" name="Rectangle 381"/>
                <p:cNvSpPr>
                  <a:spLocks noChangeArrowheads="1"/>
                </p:cNvSpPr>
                <p:nvPr/>
              </p:nvSpPr>
              <p:spPr bwMode="auto">
                <a:xfrm>
                  <a:off x="5155" y="1315"/>
                  <a:ext cx="2" cy="114"/>
                </a:xfrm>
                <a:prstGeom prst="rect">
                  <a:avLst/>
                </a:prstGeom>
                <a:solidFill>
                  <a:srgbClr val="FEF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73" name="Rectangle 382"/>
                <p:cNvSpPr>
                  <a:spLocks noChangeArrowheads="1"/>
                </p:cNvSpPr>
                <p:nvPr/>
              </p:nvSpPr>
              <p:spPr bwMode="auto">
                <a:xfrm>
                  <a:off x="5156" y="1315"/>
                  <a:ext cx="2" cy="114"/>
                </a:xfrm>
                <a:prstGeom prst="rect">
                  <a:avLst/>
                </a:prstGeom>
                <a:solidFill>
                  <a:srgbClr val="FEF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74" name="Rectangle 383"/>
                <p:cNvSpPr>
                  <a:spLocks noChangeArrowheads="1"/>
                </p:cNvSpPr>
                <p:nvPr/>
              </p:nvSpPr>
              <p:spPr bwMode="auto">
                <a:xfrm>
                  <a:off x="5157" y="1315"/>
                  <a:ext cx="2" cy="114"/>
                </a:xfrm>
                <a:prstGeom prst="rect">
                  <a:avLst/>
                </a:prstGeom>
                <a:solidFill>
                  <a:srgbClr val="FEF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75" name="Rectangle 384"/>
                <p:cNvSpPr>
                  <a:spLocks noChangeArrowheads="1"/>
                </p:cNvSpPr>
                <p:nvPr/>
              </p:nvSpPr>
              <p:spPr bwMode="auto">
                <a:xfrm>
                  <a:off x="5158" y="1315"/>
                  <a:ext cx="2" cy="114"/>
                </a:xfrm>
                <a:prstGeom prst="rect">
                  <a:avLst/>
                </a:prstGeom>
                <a:solidFill>
                  <a:srgbClr val="FBF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76" name="Rectangle 385"/>
                <p:cNvSpPr>
                  <a:spLocks noChangeArrowheads="1"/>
                </p:cNvSpPr>
                <p:nvPr/>
              </p:nvSpPr>
              <p:spPr bwMode="auto">
                <a:xfrm>
                  <a:off x="5159" y="1315"/>
                  <a:ext cx="1" cy="114"/>
                </a:xfrm>
                <a:prstGeom prst="rect">
                  <a:avLst/>
                </a:prstGeom>
                <a:solidFill>
                  <a:srgbClr val="FBF60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77" name="Rectangle 386"/>
                <p:cNvSpPr>
                  <a:spLocks noChangeArrowheads="1"/>
                </p:cNvSpPr>
                <p:nvPr/>
              </p:nvSpPr>
              <p:spPr bwMode="auto">
                <a:xfrm>
                  <a:off x="5160" y="1315"/>
                  <a:ext cx="1" cy="114"/>
                </a:xfrm>
                <a:prstGeom prst="rect">
                  <a:avLst/>
                </a:prstGeom>
                <a:solidFill>
                  <a:srgbClr val="FBF6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78" name="Rectangle 387"/>
                <p:cNvSpPr>
                  <a:spLocks noChangeArrowheads="1"/>
                </p:cNvSpPr>
                <p:nvPr/>
              </p:nvSpPr>
              <p:spPr bwMode="auto">
                <a:xfrm>
                  <a:off x="5160" y="1315"/>
                  <a:ext cx="2" cy="114"/>
                </a:xfrm>
                <a:prstGeom prst="rect">
                  <a:avLst/>
                </a:prstGeom>
                <a:solidFill>
                  <a:srgbClr val="FBF6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79" name="Rectangle 388"/>
                <p:cNvSpPr>
                  <a:spLocks noChangeArrowheads="1"/>
                </p:cNvSpPr>
                <p:nvPr/>
              </p:nvSpPr>
              <p:spPr bwMode="auto">
                <a:xfrm>
                  <a:off x="5161" y="1315"/>
                  <a:ext cx="2" cy="114"/>
                </a:xfrm>
                <a:prstGeom prst="rect">
                  <a:avLst/>
                </a:prstGeom>
                <a:solidFill>
                  <a:srgbClr val="FBF6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80" name="Rectangle 389"/>
                <p:cNvSpPr>
                  <a:spLocks noChangeArrowheads="1"/>
                </p:cNvSpPr>
                <p:nvPr/>
              </p:nvSpPr>
              <p:spPr bwMode="auto">
                <a:xfrm>
                  <a:off x="5162" y="1315"/>
                  <a:ext cx="2" cy="114"/>
                </a:xfrm>
                <a:prstGeom prst="rect">
                  <a:avLst/>
                </a:prstGeom>
                <a:solidFill>
                  <a:srgbClr val="F9F4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81" name="Rectangle 390"/>
                <p:cNvSpPr>
                  <a:spLocks noChangeArrowheads="1"/>
                </p:cNvSpPr>
                <p:nvPr/>
              </p:nvSpPr>
              <p:spPr bwMode="auto">
                <a:xfrm>
                  <a:off x="5163" y="1315"/>
                  <a:ext cx="1" cy="114"/>
                </a:xfrm>
                <a:prstGeom prst="rect">
                  <a:avLst/>
                </a:prstGeom>
                <a:solidFill>
                  <a:srgbClr val="F9F4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82" name="Rectangle 391"/>
                <p:cNvSpPr>
                  <a:spLocks noChangeArrowheads="1"/>
                </p:cNvSpPr>
                <p:nvPr/>
              </p:nvSpPr>
              <p:spPr bwMode="auto">
                <a:xfrm>
                  <a:off x="5164" y="1315"/>
                  <a:ext cx="1" cy="114"/>
                </a:xfrm>
                <a:prstGeom prst="rect">
                  <a:avLst/>
                </a:prstGeom>
                <a:solidFill>
                  <a:srgbClr val="F8F4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83" name="Rectangle 392"/>
                <p:cNvSpPr>
                  <a:spLocks noChangeArrowheads="1"/>
                </p:cNvSpPr>
                <p:nvPr/>
              </p:nvSpPr>
              <p:spPr bwMode="auto">
                <a:xfrm>
                  <a:off x="5164" y="1315"/>
                  <a:ext cx="2" cy="114"/>
                </a:xfrm>
                <a:prstGeom prst="rect">
                  <a:avLst/>
                </a:prstGeom>
                <a:solidFill>
                  <a:srgbClr val="F8F4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84" name="Rectangle 393"/>
                <p:cNvSpPr>
                  <a:spLocks noChangeArrowheads="1"/>
                </p:cNvSpPr>
                <p:nvPr/>
              </p:nvSpPr>
              <p:spPr bwMode="auto">
                <a:xfrm>
                  <a:off x="5165" y="1315"/>
                  <a:ext cx="2" cy="114"/>
                </a:xfrm>
                <a:prstGeom prst="rect">
                  <a:avLst/>
                </a:prstGeom>
                <a:solidFill>
                  <a:srgbClr val="F8F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85" name="Rectangle 394"/>
                <p:cNvSpPr>
                  <a:spLocks noChangeArrowheads="1"/>
                </p:cNvSpPr>
                <p:nvPr/>
              </p:nvSpPr>
              <p:spPr bwMode="auto">
                <a:xfrm>
                  <a:off x="5166" y="1315"/>
                  <a:ext cx="2" cy="114"/>
                </a:xfrm>
                <a:prstGeom prst="rect">
                  <a:avLst/>
                </a:prstGeom>
                <a:solidFill>
                  <a:srgbClr val="F5F1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86" name="Rectangle 395"/>
                <p:cNvSpPr>
                  <a:spLocks noChangeArrowheads="1"/>
                </p:cNvSpPr>
                <p:nvPr/>
              </p:nvSpPr>
              <p:spPr bwMode="auto">
                <a:xfrm>
                  <a:off x="5167" y="1315"/>
                  <a:ext cx="1" cy="114"/>
                </a:xfrm>
                <a:prstGeom prst="rect">
                  <a:avLst/>
                </a:prstGeom>
                <a:solidFill>
                  <a:srgbClr val="F5F1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87" name="Rectangle 396"/>
                <p:cNvSpPr>
                  <a:spLocks noChangeArrowheads="1"/>
                </p:cNvSpPr>
                <p:nvPr/>
              </p:nvSpPr>
              <p:spPr bwMode="auto">
                <a:xfrm>
                  <a:off x="5168" y="1315"/>
                  <a:ext cx="1" cy="114"/>
                </a:xfrm>
                <a:prstGeom prst="rect">
                  <a:avLst/>
                </a:prstGeom>
                <a:solidFill>
                  <a:srgbClr val="F5F2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88" name="Rectangle 397"/>
                <p:cNvSpPr>
                  <a:spLocks noChangeArrowheads="1"/>
                </p:cNvSpPr>
                <p:nvPr/>
              </p:nvSpPr>
              <p:spPr bwMode="auto">
                <a:xfrm>
                  <a:off x="5168" y="1315"/>
                  <a:ext cx="2" cy="114"/>
                </a:xfrm>
                <a:prstGeom prst="rect">
                  <a:avLst/>
                </a:prstGeom>
                <a:solidFill>
                  <a:srgbClr val="F4F2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89" name="Rectangle 398"/>
                <p:cNvSpPr>
                  <a:spLocks noChangeArrowheads="1"/>
                </p:cNvSpPr>
                <p:nvPr/>
              </p:nvSpPr>
              <p:spPr bwMode="auto">
                <a:xfrm>
                  <a:off x="5169" y="1315"/>
                  <a:ext cx="2" cy="114"/>
                </a:xfrm>
                <a:prstGeom prst="rect">
                  <a:avLst/>
                </a:prstGeom>
                <a:solidFill>
                  <a:srgbClr val="F4F2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90" name="Rectangle 399"/>
                <p:cNvSpPr>
                  <a:spLocks noChangeArrowheads="1"/>
                </p:cNvSpPr>
                <p:nvPr/>
              </p:nvSpPr>
              <p:spPr bwMode="auto">
                <a:xfrm>
                  <a:off x="5170" y="1315"/>
                  <a:ext cx="2" cy="114"/>
                </a:xfrm>
                <a:prstGeom prst="rect">
                  <a:avLst/>
                </a:prstGeom>
                <a:solidFill>
                  <a:srgbClr val="F2F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91" name="Rectangle 400"/>
                <p:cNvSpPr>
                  <a:spLocks noChangeArrowheads="1"/>
                </p:cNvSpPr>
                <p:nvPr/>
              </p:nvSpPr>
              <p:spPr bwMode="auto">
                <a:xfrm>
                  <a:off x="5171" y="1315"/>
                  <a:ext cx="2" cy="114"/>
                </a:xfrm>
                <a:prstGeom prst="rect">
                  <a:avLst/>
                </a:prstGeom>
                <a:solidFill>
                  <a:srgbClr val="F2F0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92" name="Rectangle 401"/>
                <p:cNvSpPr>
                  <a:spLocks noChangeArrowheads="1"/>
                </p:cNvSpPr>
                <p:nvPr/>
              </p:nvSpPr>
              <p:spPr bwMode="auto">
                <a:xfrm>
                  <a:off x="5172" y="1315"/>
                  <a:ext cx="1" cy="114"/>
                </a:xfrm>
                <a:prstGeom prst="rect">
                  <a:avLst/>
                </a:prstGeom>
                <a:solidFill>
                  <a:srgbClr val="F2F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93" name="Rectangle 402"/>
                <p:cNvSpPr>
                  <a:spLocks noChangeArrowheads="1"/>
                </p:cNvSpPr>
                <p:nvPr/>
              </p:nvSpPr>
              <p:spPr bwMode="auto">
                <a:xfrm>
                  <a:off x="5173" y="1315"/>
                  <a:ext cx="1" cy="114"/>
                </a:xfrm>
                <a:prstGeom prst="rect">
                  <a:avLst/>
                </a:prstGeom>
                <a:solidFill>
                  <a:srgbClr val="F2F0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94" name="Rectangle 403"/>
                <p:cNvSpPr>
                  <a:spLocks noChangeArrowheads="1"/>
                </p:cNvSpPr>
                <p:nvPr/>
              </p:nvSpPr>
              <p:spPr bwMode="auto">
                <a:xfrm>
                  <a:off x="5173" y="1315"/>
                  <a:ext cx="2" cy="114"/>
                </a:xfrm>
                <a:prstGeom prst="rect">
                  <a:avLst/>
                </a:prstGeom>
                <a:solidFill>
                  <a:srgbClr val="F2F0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95" name="Rectangle 404"/>
                <p:cNvSpPr>
                  <a:spLocks noChangeArrowheads="1"/>
                </p:cNvSpPr>
                <p:nvPr/>
              </p:nvSpPr>
              <p:spPr bwMode="auto">
                <a:xfrm>
                  <a:off x="5174" y="1315"/>
                  <a:ext cx="2" cy="114"/>
                </a:xfrm>
                <a:prstGeom prst="rect">
                  <a:avLst/>
                </a:prstGeom>
                <a:solidFill>
                  <a:srgbClr val="EEED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96" name="Rectangle 405"/>
                <p:cNvSpPr>
                  <a:spLocks noChangeArrowheads="1"/>
                </p:cNvSpPr>
                <p:nvPr/>
              </p:nvSpPr>
              <p:spPr bwMode="auto">
                <a:xfrm>
                  <a:off x="5175" y="1315"/>
                  <a:ext cx="2" cy="114"/>
                </a:xfrm>
                <a:prstGeom prst="rect">
                  <a:avLst/>
                </a:prstGeom>
                <a:solidFill>
                  <a:srgbClr val="EEED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97" name="Rectangle 406"/>
                <p:cNvSpPr>
                  <a:spLocks noChangeArrowheads="1"/>
                </p:cNvSpPr>
                <p:nvPr/>
              </p:nvSpPr>
              <p:spPr bwMode="auto">
                <a:xfrm>
                  <a:off x="5176" y="1315"/>
                  <a:ext cx="1" cy="114"/>
                </a:xfrm>
                <a:prstGeom prst="rect">
                  <a:avLst/>
                </a:prstGeom>
                <a:solidFill>
                  <a:srgbClr val="EEED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98" name="Rectangle 407"/>
                <p:cNvSpPr>
                  <a:spLocks noChangeArrowheads="1"/>
                </p:cNvSpPr>
                <p:nvPr/>
              </p:nvSpPr>
              <p:spPr bwMode="auto">
                <a:xfrm>
                  <a:off x="5177" y="1315"/>
                  <a:ext cx="1" cy="114"/>
                </a:xfrm>
                <a:prstGeom prst="rect">
                  <a:avLst/>
                </a:prstGeom>
                <a:solidFill>
                  <a:srgbClr val="EEED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99" name="Rectangle 408"/>
                <p:cNvSpPr>
                  <a:spLocks noChangeArrowheads="1"/>
                </p:cNvSpPr>
                <p:nvPr/>
              </p:nvSpPr>
              <p:spPr bwMode="auto">
                <a:xfrm>
                  <a:off x="5177" y="1315"/>
                  <a:ext cx="2" cy="114"/>
                </a:xfrm>
                <a:prstGeom prst="rect">
                  <a:avLst/>
                </a:prstGeom>
                <a:solidFill>
                  <a:srgbClr val="EEEE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00" name="Rectangle 409"/>
                <p:cNvSpPr>
                  <a:spLocks noChangeArrowheads="1"/>
                </p:cNvSpPr>
                <p:nvPr/>
              </p:nvSpPr>
              <p:spPr bwMode="auto">
                <a:xfrm>
                  <a:off x="5178" y="1315"/>
                  <a:ext cx="2" cy="114"/>
                </a:xfrm>
                <a:prstGeom prst="rect">
                  <a:avLst/>
                </a:prstGeom>
                <a:solidFill>
                  <a:srgbClr val="ECE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01" name="Rectangle 410"/>
                <p:cNvSpPr>
                  <a:spLocks noChangeArrowheads="1"/>
                </p:cNvSpPr>
                <p:nvPr/>
              </p:nvSpPr>
              <p:spPr bwMode="auto">
                <a:xfrm>
                  <a:off x="5179" y="1315"/>
                  <a:ext cx="2" cy="114"/>
                </a:xfrm>
                <a:prstGeom prst="rect">
                  <a:avLst/>
                </a:prstGeom>
                <a:solidFill>
                  <a:srgbClr val="ECEB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02" name="Rectangle 411"/>
                <p:cNvSpPr>
                  <a:spLocks noChangeArrowheads="1"/>
                </p:cNvSpPr>
                <p:nvPr/>
              </p:nvSpPr>
              <p:spPr bwMode="auto">
                <a:xfrm>
                  <a:off x="5180" y="1315"/>
                  <a:ext cx="2" cy="114"/>
                </a:xfrm>
                <a:prstGeom prst="rect">
                  <a:avLst/>
                </a:prstGeom>
                <a:solidFill>
                  <a:srgbClr val="ECEC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03" name="Rectangle 412"/>
                <p:cNvSpPr>
                  <a:spLocks noChangeArrowheads="1"/>
                </p:cNvSpPr>
                <p:nvPr/>
              </p:nvSpPr>
              <p:spPr bwMode="auto">
                <a:xfrm>
                  <a:off x="5181" y="1315"/>
                  <a:ext cx="1" cy="114"/>
                </a:xfrm>
                <a:prstGeom prst="rect">
                  <a:avLst/>
                </a:prstGeom>
                <a:solidFill>
                  <a:srgbClr val="ECEC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04" name="Rectangle 413"/>
                <p:cNvSpPr>
                  <a:spLocks noChangeArrowheads="1"/>
                </p:cNvSpPr>
                <p:nvPr/>
              </p:nvSpPr>
              <p:spPr bwMode="auto">
                <a:xfrm>
                  <a:off x="5182" y="1315"/>
                  <a:ext cx="1" cy="114"/>
                </a:xfrm>
                <a:prstGeom prst="rect">
                  <a:avLst/>
                </a:prstGeom>
                <a:solidFill>
                  <a:srgbClr val="ECE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05" name="Rectangle 414"/>
                <p:cNvSpPr>
                  <a:spLocks noChangeArrowheads="1"/>
                </p:cNvSpPr>
                <p:nvPr/>
              </p:nvSpPr>
              <p:spPr bwMode="auto">
                <a:xfrm>
                  <a:off x="5182" y="1315"/>
                  <a:ext cx="2" cy="114"/>
                </a:xfrm>
                <a:prstGeom prst="rect">
                  <a:avLst/>
                </a:prstGeom>
                <a:solidFill>
                  <a:srgbClr val="E9E8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06" name="Rectangle 415"/>
                <p:cNvSpPr>
                  <a:spLocks noChangeArrowheads="1"/>
                </p:cNvSpPr>
                <p:nvPr/>
              </p:nvSpPr>
              <p:spPr bwMode="auto">
                <a:xfrm>
                  <a:off x="5183" y="1315"/>
                  <a:ext cx="2" cy="114"/>
                </a:xfrm>
                <a:prstGeom prst="rect">
                  <a:avLst/>
                </a:prstGeom>
                <a:solidFill>
                  <a:srgbClr val="E9E8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07" name="Rectangle 416"/>
                <p:cNvSpPr>
                  <a:spLocks noChangeArrowheads="1"/>
                </p:cNvSpPr>
                <p:nvPr/>
              </p:nvSpPr>
              <p:spPr bwMode="auto">
                <a:xfrm>
                  <a:off x="5184" y="1315"/>
                  <a:ext cx="2" cy="114"/>
                </a:xfrm>
                <a:prstGeom prst="rect">
                  <a:avLst/>
                </a:prstGeom>
                <a:solidFill>
                  <a:srgbClr val="E9E8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08" name="Rectangle 417"/>
                <p:cNvSpPr>
                  <a:spLocks noChangeArrowheads="1"/>
                </p:cNvSpPr>
                <p:nvPr/>
              </p:nvSpPr>
              <p:spPr bwMode="auto">
                <a:xfrm>
                  <a:off x="5185" y="1315"/>
                  <a:ext cx="1" cy="114"/>
                </a:xfrm>
                <a:prstGeom prst="rect">
                  <a:avLst/>
                </a:prstGeom>
                <a:solidFill>
                  <a:srgbClr val="E9E9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09" name="Rectangle 418"/>
                <p:cNvSpPr>
                  <a:spLocks noChangeArrowheads="1"/>
                </p:cNvSpPr>
                <p:nvPr/>
              </p:nvSpPr>
              <p:spPr bwMode="auto">
                <a:xfrm>
                  <a:off x="5186" y="1315"/>
                  <a:ext cx="1" cy="114"/>
                </a:xfrm>
                <a:prstGeom prst="rect">
                  <a:avLst/>
                </a:prstGeom>
                <a:solidFill>
                  <a:srgbClr val="E9E9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10" name="Rectangle 419"/>
                <p:cNvSpPr>
                  <a:spLocks noChangeArrowheads="1"/>
                </p:cNvSpPr>
                <p:nvPr/>
              </p:nvSpPr>
              <p:spPr bwMode="auto">
                <a:xfrm>
                  <a:off x="5186" y="1315"/>
                  <a:ext cx="2" cy="114"/>
                </a:xfrm>
                <a:prstGeom prst="rect">
                  <a:avLst/>
                </a:prstGeom>
                <a:solidFill>
                  <a:srgbClr val="E7E6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11" name="Rectangle 420"/>
                <p:cNvSpPr>
                  <a:spLocks noChangeArrowheads="1"/>
                </p:cNvSpPr>
                <p:nvPr/>
              </p:nvSpPr>
              <p:spPr bwMode="auto">
                <a:xfrm>
                  <a:off x="5187" y="1315"/>
                  <a:ext cx="2" cy="114"/>
                </a:xfrm>
                <a:prstGeom prst="rect">
                  <a:avLst/>
                </a:prstGeom>
                <a:solidFill>
                  <a:srgbClr val="E7E6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12" name="Rectangle 421"/>
                <p:cNvSpPr>
                  <a:spLocks noChangeArrowheads="1"/>
                </p:cNvSpPr>
                <p:nvPr/>
              </p:nvSpPr>
              <p:spPr bwMode="auto">
                <a:xfrm>
                  <a:off x="5188" y="1315"/>
                  <a:ext cx="2" cy="114"/>
                </a:xfrm>
                <a:prstGeom prst="rect">
                  <a:avLst/>
                </a:prstGeom>
                <a:solidFill>
                  <a:srgbClr val="E7E6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13" name="Rectangle 422"/>
                <p:cNvSpPr>
                  <a:spLocks noChangeArrowheads="1"/>
                </p:cNvSpPr>
                <p:nvPr/>
              </p:nvSpPr>
              <p:spPr bwMode="auto">
                <a:xfrm>
                  <a:off x="5189" y="1315"/>
                  <a:ext cx="2" cy="114"/>
                </a:xfrm>
                <a:prstGeom prst="rect">
                  <a:avLst/>
                </a:prstGeom>
                <a:solidFill>
                  <a:srgbClr val="E7E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14" name="Rectangle 423"/>
                <p:cNvSpPr>
                  <a:spLocks noChangeArrowheads="1"/>
                </p:cNvSpPr>
                <p:nvPr/>
              </p:nvSpPr>
              <p:spPr bwMode="auto">
                <a:xfrm>
                  <a:off x="5190" y="1315"/>
                  <a:ext cx="1" cy="114"/>
                </a:xfrm>
                <a:prstGeom prst="rect">
                  <a:avLst/>
                </a:prstGeom>
                <a:solidFill>
                  <a:srgbClr val="E7E7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15" name="Rectangle 424"/>
                <p:cNvSpPr>
                  <a:spLocks noChangeArrowheads="1"/>
                </p:cNvSpPr>
                <p:nvPr/>
              </p:nvSpPr>
              <p:spPr bwMode="auto">
                <a:xfrm>
                  <a:off x="5191" y="1315"/>
                  <a:ext cx="1" cy="114"/>
                </a:xfrm>
                <a:prstGeom prst="rect">
                  <a:avLst/>
                </a:prstGeom>
                <a:solidFill>
                  <a:srgbClr val="E3E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16" name="Rectangle 425"/>
                <p:cNvSpPr>
                  <a:spLocks noChangeArrowheads="1"/>
                </p:cNvSpPr>
                <p:nvPr/>
              </p:nvSpPr>
              <p:spPr bwMode="auto">
                <a:xfrm>
                  <a:off x="5191" y="1315"/>
                  <a:ext cx="2" cy="114"/>
                </a:xfrm>
                <a:prstGeom prst="rect">
                  <a:avLst/>
                </a:prstGeom>
                <a:solidFill>
                  <a:srgbClr val="E3E3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17" name="Rectangle 426"/>
                <p:cNvSpPr>
                  <a:spLocks noChangeArrowheads="1"/>
                </p:cNvSpPr>
                <p:nvPr/>
              </p:nvSpPr>
              <p:spPr bwMode="auto">
                <a:xfrm>
                  <a:off x="5192" y="1315"/>
                  <a:ext cx="2" cy="114"/>
                </a:xfrm>
                <a:prstGeom prst="rect">
                  <a:avLst/>
                </a:prstGeom>
                <a:solidFill>
                  <a:srgbClr val="E3E3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18" name="Rectangle 427"/>
                <p:cNvSpPr>
                  <a:spLocks noChangeArrowheads="1"/>
                </p:cNvSpPr>
                <p:nvPr/>
              </p:nvSpPr>
              <p:spPr bwMode="auto">
                <a:xfrm>
                  <a:off x="5193" y="1315"/>
                  <a:ext cx="2" cy="114"/>
                </a:xfrm>
                <a:prstGeom prst="rect">
                  <a:avLst/>
                </a:prstGeom>
                <a:solidFill>
                  <a:srgbClr val="E3E3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19" name="Rectangle 428"/>
                <p:cNvSpPr>
                  <a:spLocks noChangeArrowheads="1"/>
                </p:cNvSpPr>
                <p:nvPr/>
              </p:nvSpPr>
              <p:spPr bwMode="auto">
                <a:xfrm>
                  <a:off x="5194" y="1315"/>
                  <a:ext cx="1" cy="114"/>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20" name="Rectangle 429"/>
                <p:cNvSpPr>
                  <a:spLocks noChangeArrowheads="1"/>
                </p:cNvSpPr>
                <p:nvPr/>
              </p:nvSpPr>
              <p:spPr bwMode="auto">
                <a:xfrm>
                  <a:off x="5195" y="1315"/>
                  <a:ext cx="0" cy="114"/>
                </a:xfrm>
                <a:prstGeom prst="rect">
                  <a:avLst/>
                </a:pr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21" name="Rectangle 430"/>
                <p:cNvSpPr>
                  <a:spLocks noChangeArrowheads="1"/>
                </p:cNvSpPr>
                <p:nvPr/>
              </p:nvSpPr>
              <p:spPr bwMode="auto">
                <a:xfrm>
                  <a:off x="5154" y="1315"/>
                  <a:ext cx="41" cy="114"/>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222" name="Rectangle 431"/>
                <p:cNvSpPr>
                  <a:spLocks noChangeArrowheads="1"/>
                </p:cNvSpPr>
                <p:nvPr/>
              </p:nvSpPr>
              <p:spPr bwMode="auto">
                <a:xfrm>
                  <a:off x="5154" y="1244"/>
                  <a:ext cx="41"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23" name="Rectangle 432"/>
                <p:cNvSpPr>
                  <a:spLocks noChangeArrowheads="1"/>
                </p:cNvSpPr>
                <p:nvPr/>
              </p:nvSpPr>
              <p:spPr bwMode="auto">
                <a:xfrm>
                  <a:off x="5154" y="1244"/>
                  <a:ext cx="41" cy="37"/>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224" name="Rectangle 433"/>
                <p:cNvSpPr>
                  <a:spLocks noChangeArrowheads="1"/>
                </p:cNvSpPr>
                <p:nvPr/>
              </p:nvSpPr>
              <p:spPr bwMode="auto">
                <a:xfrm>
                  <a:off x="5154" y="1307"/>
                  <a:ext cx="26" cy="8"/>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39962" name="Rectangle 434"/>
              <p:cNvSpPr>
                <a:spLocks noChangeArrowheads="1"/>
              </p:cNvSpPr>
              <p:nvPr/>
            </p:nvSpPr>
            <p:spPr bwMode="auto">
              <a:xfrm>
                <a:off x="5154" y="1307"/>
                <a:ext cx="26" cy="8"/>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63" name="Rectangle 435"/>
              <p:cNvSpPr>
                <a:spLocks noChangeArrowheads="1"/>
              </p:cNvSpPr>
              <p:nvPr/>
            </p:nvSpPr>
            <p:spPr bwMode="auto">
              <a:xfrm>
                <a:off x="5154" y="1215"/>
                <a:ext cx="40" cy="29"/>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64" name="Rectangle 436"/>
              <p:cNvSpPr>
                <a:spLocks noChangeArrowheads="1"/>
              </p:cNvSpPr>
              <p:nvPr/>
            </p:nvSpPr>
            <p:spPr bwMode="auto">
              <a:xfrm>
                <a:off x="5154" y="1215"/>
                <a:ext cx="40" cy="29"/>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65" name="Freeform 437"/>
              <p:cNvSpPr>
                <a:spLocks/>
              </p:cNvSpPr>
              <p:nvPr/>
            </p:nvSpPr>
            <p:spPr bwMode="auto">
              <a:xfrm>
                <a:off x="5177" y="1266"/>
                <a:ext cx="17" cy="3"/>
              </a:xfrm>
              <a:custGeom>
                <a:avLst/>
                <a:gdLst>
                  <a:gd name="T0" fmla="*/ 0 w 364"/>
                  <a:gd name="T1" fmla="*/ 0 h 68"/>
                  <a:gd name="T2" fmla="*/ 0 w 364"/>
                  <a:gd name="T3" fmla="*/ 0 h 68"/>
                  <a:gd name="T4" fmla="*/ 0 w 364"/>
                  <a:gd name="T5" fmla="*/ 0 h 68"/>
                  <a:gd name="T6" fmla="*/ 0 w 364"/>
                  <a:gd name="T7" fmla="*/ 0 h 68"/>
                  <a:gd name="T8" fmla="*/ 0 w 364"/>
                  <a:gd name="T9" fmla="*/ 0 h 68"/>
                  <a:gd name="T10" fmla="*/ 0 w 364"/>
                  <a:gd name="T11" fmla="*/ 0 h 68"/>
                  <a:gd name="T12" fmla="*/ 0 w 364"/>
                  <a:gd name="T13" fmla="*/ 0 h 68"/>
                  <a:gd name="T14" fmla="*/ 0 w 364"/>
                  <a:gd name="T15" fmla="*/ 0 h 68"/>
                  <a:gd name="T16" fmla="*/ 0 w 364"/>
                  <a:gd name="T17" fmla="*/ 0 h 68"/>
                  <a:gd name="T18" fmla="*/ 0 w 364"/>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68"/>
                  <a:gd name="T32" fmla="*/ 364 w 364"/>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68">
                    <a:moveTo>
                      <a:pt x="364" y="34"/>
                    </a:moveTo>
                    <a:lnTo>
                      <a:pt x="330" y="0"/>
                    </a:lnTo>
                    <a:lnTo>
                      <a:pt x="0" y="0"/>
                    </a:lnTo>
                    <a:lnTo>
                      <a:pt x="0" y="68"/>
                    </a:lnTo>
                    <a:lnTo>
                      <a:pt x="330" y="68"/>
                    </a:lnTo>
                    <a:lnTo>
                      <a:pt x="296" y="34"/>
                    </a:lnTo>
                    <a:lnTo>
                      <a:pt x="364" y="34"/>
                    </a:lnTo>
                    <a:lnTo>
                      <a:pt x="364" y="0"/>
                    </a:lnTo>
                    <a:lnTo>
                      <a:pt x="330" y="0"/>
                    </a:lnTo>
                    <a:lnTo>
                      <a:pt x="364"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66" name="Freeform 438"/>
              <p:cNvSpPr>
                <a:spLocks/>
              </p:cNvSpPr>
              <p:nvPr/>
            </p:nvSpPr>
            <p:spPr bwMode="auto">
              <a:xfrm>
                <a:off x="5191" y="1268"/>
                <a:ext cx="3" cy="11"/>
              </a:xfrm>
              <a:custGeom>
                <a:avLst/>
                <a:gdLst>
                  <a:gd name="T0" fmla="*/ 0 w 68"/>
                  <a:gd name="T1" fmla="*/ 0 h 230"/>
                  <a:gd name="T2" fmla="*/ 0 w 68"/>
                  <a:gd name="T3" fmla="*/ 0 h 230"/>
                  <a:gd name="T4" fmla="*/ 0 w 68"/>
                  <a:gd name="T5" fmla="*/ 0 h 230"/>
                  <a:gd name="T6" fmla="*/ 0 w 68"/>
                  <a:gd name="T7" fmla="*/ 0 h 230"/>
                  <a:gd name="T8" fmla="*/ 0 w 68"/>
                  <a:gd name="T9" fmla="*/ 0 h 230"/>
                  <a:gd name="T10" fmla="*/ 0 w 68"/>
                  <a:gd name="T11" fmla="*/ 0 h 230"/>
                  <a:gd name="T12" fmla="*/ 0 w 68"/>
                  <a:gd name="T13" fmla="*/ 0 h 230"/>
                  <a:gd name="T14" fmla="*/ 0 w 68"/>
                  <a:gd name="T15" fmla="*/ 0 h 230"/>
                  <a:gd name="T16" fmla="*/ 0 w 68"/>
                  <a:gd name="T17" fmla="*/ 0 h 230"/>
                  <a:gd name="T18" fmla="*/ 0 w 68"/>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230"/>
                  <a:gd name="T32" fmla="*/ 68 w 68"/>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230">
                    <a:moveTo>
                      <a:pt x="34" y="230"/>
                    </a:moveTo>
                    <a:lnTo>
                      <a:pt x="68" y="196"/>
                    </a:lnTo>
                    <a:lnTo>
                      <a:pt x="68" y="0"/>
                    </a:lnTo>
                    <a:lnTo>
                      <a:pt x="0" y="0"/>
                    </a:lnTo>
                    <a:lnTo>
                      <a:pt x="0" y="196"/>
                    </a:lnTo>
                    <a:lnTo>
                      <a:pt x="34" y="162"/>
                    </a:lnTo>
                    <a:lnTo>
                      <a:pt x="34" y="230"/>
                    </a:lnTo>
                    <a:lnTo>
                      <a:pt x="68" y="230"/>
                    </a:lnTo>
                    <a:lnTo>
                      <a:pt x="68" y="196"/>
                    </a:lnTo>
                    <a:lnTo>
                      <a:pt x="34" y="23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67" name="Freeform 439"/>
              <p:cNvSpPr>
                <a:spLocks/>
              </p:cNvSpPr>
              <p:nvPr/>
            </p:nvSpPr>
            <p:spPr bwMode="auto">
              <a:xfrm>
                <a:off x="5175" y="1276"/>
                <a:ext cx="17" cy="3"/>
              </a:xfrm>
              <a:custGeom>
                <a:avLst/>
                <a:gdLst>
                  <a:gd name="T0" fmla="*/ 0 w 364"/>
                  <a:gd name="T1" fmla="*/ 0 h 68"/>
                  <a:gd name="T2" fmla="*/ 0 w 364"/>
                  <a:gd name="T3" fmla="*/ 0 h 68"/>
                  <a:gd name="T4" fmla="*/ 0 w 364"/>
                  <a:gd name="T5" fmla="*/ 0 h 68"/>
                  <a:gd name="T6" fmla="*/ 0 w 364"/>
                  <a:gd name="T7" fmla="*/ 0 h 68"/>
                  <a:gd name="T8" fmla="*/ 0 w 364"/>
                  <a:gd name="T9" fmla="*/ 0 h 68"/>
                  <a:gd name="T10" fmla="*/ 0 w 364"/>
                  <a:gd name="T11" fmla="*/ 0 h 68"/>
                  <a:gd name="T12" fmla="*/ 0 w 364"/>
                  <a:gd name="T13" fmla="*/ 0 h 68"/>
                  <a:gd name="T14" fmla="*/ 0 w 364"/>
                  <a:gd name="T15" fmla="*/ 0 h 68"/>
                  <a:gd name="T16" fmla="*/ 0 w 364"/>
                  <a:gd name="T17" fmla="*/ 0 h 68"/>
                  <a:gd name="T18" fmla="*/ 0 w 364"/>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68"/>
                  <a:gd name="T32" fmla="*/ 364 w 364"/>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68">
                    <a:moveTo>
                      <a:pt x="0" y="34"/>
                    </a:moveTo>
                    <a:lnTo>
                      <a:pt x="34" y="68"/>
                    </a:lnTo>
                    <a:lnTo>
                      <a:pt x="364" y="68"/>
                    </a:lnTo>
                    <a:lnTo>
                      <a:pt x="364" y="0"/>
                    </a:lnTo>
                    <a:lnTo>
                      <a:pt x="34" y="0"/>
                    </a:lnTo>
                    <a:lnTo>
                      <a:pt x="68" y="34"/>
                    </a:lnTo>
                    <a:lnTo>
                      <a:pt x="0" y="34"/>
                    </a:lnTo>
                    <a:lnTo>
                      <a:pt x="0" y="68"/>
                    </a:lnTo>
                    <a:lnTo>
                      <a:pt x="34" y="68"/>
                    </a:lnTo>
                    <a:lnTo>
                      <a:pt x="0"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68" name="Freeform 440"/>
              <p:cNvSpPr>
                <a:spLocks/>
              </p:cNvSpPr>
              <p:nvPr/>
            </p:nvSpPr>
            <p:spPr bwMode="auto">
              <a:xfrm>
                <a:off x="5175" y="1266"/>
                <a:ext cx="3" cy="11"/>
              </a:xfrm>
              <a:custGeom>
                <a:avLst/>
                <a:gdLst>
                  <a:gd name="T0" fmla="*/ 0 w 68"/>
                  <a:gd name="T1" fmla="*/ 0 h 230"/>
                  <a:gd name="T2" fmla="*/ 0 w 68"/>
                  <a:gd name="T3" fmla="*/ 0 h 230"/>
                  <a:gd name="T4" fmla="*/ 0 w 68"/>
                  <a:gd name="T5" fmla="*/ 0 h 230"/>
                  <a:gd name="T6" fmla="*/ 0 w 68"/>
                  <a:gd name="T7" fmla="*/ 0 h 230"/>
                  <a:gd name="T8" fmla="*/ 0 w 68"/>
                  <a:gd name="T9" fmla="*/ 0 h 230"/>
                  <a:gd name="T10" fmla="*/ 0 w 68"/>
                  <a:gd name="T11" fmla="*/ 0 h 230"/>
                  <a:gd name="T12" fmla="*/ 0 w 68"/>
                  <a:gd name="T13" fmla="*/ 0 h 230"/>
                  <a:gd name="T14" fmla="*/ 0 w 68"/>
                  <a:gd name="T15" fmla="*/ 0 h 230"/>
                  <a:gd name="T16" fmla="*/ 0 w 68"/>
                  <a:gd name="T17" fmla="*/ 0 h 230"/>
                  <a:gd name="T18" fmla="*/ 0 w 68"/>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230"/>
                  <a:gd name="T32" fmla="*/ 68 w 68"/>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230">
                    <a:moveTo>
                      <a:pt x="34" y="0"/>
                    </a:moveTo>
                    <a:lnTo>
                      <a:pt x="0" y="34"/>
                    </a:lnTo>
                    <a:lnTo>
                      <a:pt x="0" y="230"/>
                    </a:lnTo>
                    <a:lnTo>
                      <a:pt x="68" y="230"/>
                    </a:lnTo>
                    <a:lnTo>
                      <a:pt x="68" y="34"/>
                    </a:lnTo>
                    <a:lnTo>
                      <a:pt x="34" y="68"/>
                    </a:lnTo>
                    <a:lnTo>
                      <a:pt x="34" y="0"/>
                    </a:lnTo>
                    <a:lnTo>
                      <a:pt x="0" y="0"/>
                    </a:lnTo>
                    <a:lnTo>
                      <a:pt x="0" y="34"/>
                    </a:lnTo>
                    <a:lnTo>
                      <a:pt x="34"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69" name="Rectangle 441"/>
              <p:cNvSpPr>
                <a:spLocks noChangeArrowheads="1"/>
              </p:cNvSpPr>
              <p:nvPr/>
            </p:nvSpPr>
            <p:spPr bwMode="auto">
              <a:xfrm>
                <a:off x="5169" y="1234"/>
                <a:ext cx="10" cy="8"/>
              </a:xfrm>
              <a:prstGeom prst="rect">
                <a:avLst/>
              </a:prstGeom>
              <a:solidFill>
                <a:srgbClr val="AAA9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70" name="Rectangle 442"/>
              <p:cNvSpPr>
                <a:spLocks noChangeArrowheads="1"/>
              </p:cNvSpPr>
              <p:nvPr/>
            </p:nvSpPr>
            <p:spPr bwMode="auto">
              <a:xfrm>
                <a:off x="5169" y="1234"/>
                <a:ext cx="10" cy="8"/>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71" name="Rectangle 443"/>
              <p:cNvSpPr>
                <a:spLocks noChangeArrowheads="1"/>
              </p:cNvSpPr>
              <p:nvPr/>
            </p:nvSpPr>
            <p:spPr bwMode="auto">
              <a:xfrm>
                <a:off x="5156" y="1216"/>
                <a:ext cx="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72" name="Rectangle 444"/>
              <p:cNvSpPr>
                <a:spLocks noChangeArrowheads="1"/>
              </p:cNvSpPr>
              <p:nvPr/>
            </p:nvSpPr>
            <p:spPr bwMode="auto">
              <a:xfrm>
                <a:off x="5156" y="1216"/>
                <a:ext cx="8" cy="1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73" name="Rectangle 445"/>
              <p:cNvSpPr>
                <a:spLocks noChangeArrowheads="1"/>
              </p:cNvSpPr>
              <p:nvPr/>
            </p:nvSpPr>
            <p:spPr bwMode="auto">
              <a:xfrm>
                <a:off x="5182" y="1216"/>
                <a:ext cx="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74" name="Rectangle 446"/>
              <p:cNvSpPr>
                <a:spLocks noChangeArrowheads="1"/>
              </p:cNvSpPr>
              <p:nvPr/>
            </p:nvSpPr>
            <p:spPr bwMode="auto">
              <a:xfrm>
                <a:off x="5182" y="1216"/>
                <a:ext cx="8" cy="1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75" name="Rectangle 447"/>
              <p:cNvSpPr>
                <a:spLocks noChangeArrowheads="1"/>
              </p:cNvSpPr>
              <p:nvPr/>
            </p:nvSpPr>
            <p:spPr bwMode="auto">
              <a:xfrm>
                <a:off x="5168" y="1216"/>
                <a:ext cx="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76" name="Rectangle 448"/>
              <p:cNvSpPr>
                <a:spLocks noChangeArrowheads="1"/>
              </p:cNvSpPr>
              <p:nvPr/>
            </p:nvSpPr>
            <p:spPr bwMode="auto">
              <a:xfrm>
                <a:off x="5168" y="1216"/>
                <a:ext cx="8" cy="1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77" name="Rectangle 449"/>
              <p:cNvSpPr>
                <a:spLocks noChangeArrowheads="1"/>
              </p:cNvSpPr>
              <p:nvPr/>
            </p:nvSpPr>
            <p:spPr bwMode="auto">
              <a:xfrm>
                <a:off x="5163" y="1178"/>
                <a:ext cx="3" cy="11"/>
              </a:xfrm>
              <a:prstGeom prst="rect">
                <a:avLst/>
              </a:prstGeom>
              <a:solidFill>
                <a:srgbClr val="C3C3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78" name="Rectangle 450"/>
              <p:cNvSpPr>
                <a:spLocks noChangeArrowheads="1"/>
              </p:cNvSpPr>
              <p:nvPr/>
            </p:nvSpPr>
            <p:spPr bwMode="auto">
              <a:xfrm>
                <a:off x="5163" y="1178"/>
                <a:ext cx="3" cy="11"/>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79" name="Freeform 451"/>
              <p:cNvSpPr>
                <a:spLocks/>
              </p:cNvSpPr>
              <p:nvPr/>
            </p:nvSpPr>
            <p:spPr bwMode="auto">
              <a:xfrm>
                <a:off x="5157" y="1263"/>
                <a:ext cx="12" cy="3"/>
              </a:xfrm>
              <a:custGeom>
                <a:avLst/>
                <a:gdLst>
                  <a:gd name="T0" fmla="*/ 0 w 243"/>
                  <a:gd name="T1" fmla="*/ 0 h 68"/>
                  <a:gd name="T2" fmla="*/ 0 w 243"/>
                  <a:gd name="T3" fmla="*/ 0 h 68"/>
                  <a:gd name="T4" fmla="*/ 0 w 243"/>
                  <a:gd name="T5" fmla="*/ 0 h 68"/>
                  <a:gd name="T6" fmla="*/ 0 w 243"/>
                  <a:gd name="T7" fmla="*/ 0 h 68"/>
                  <a:gd name="T8" fmla="*/ 0 w 243"/>
                  <a:gd name="T9" fmla="*/ 0 h 68"/>
                  <a:gd name="T10" fmla="*/ 0 w 243"/>
                  <a:gd name="T11" fmla="*/ 0 h 68"/>
                  <a:gd name="T12" fmla="*/ 0 w 243"/>
                  <a:gd name="T13" fmla="*/ 0 h 68"/>
                  <a:gd name="T14" fmla="*/ 0 w 243"/>
                  <a:gd name="T15" fmla="*/ 0 h 68"/>
                  <a:gd name="T16" fmla="*/ 0 w 243"/>
                  <a:gd name="T17" fmla="*/ 0 h 68"/>
                  <a:gd name="T18" fmla="*/ 0 w 243"/>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3"/>
                  <a:gd name="T31" fmla="*/ 0 h 68"/>
                  <a:gd name="T32" fmla="*/ 243 w 243"/>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3" h="68">
                    <a:moveTo>
                      <a:pt x="243" y="34"/>
                    </a:moveTo>
                    <a:lnTo>
                      <a:pt x="209" y="0"/>
                    </a:lnTo>
                    <a:lnTo>
                      <a:pt x="0" y="0"/>
                    </a:lnTo>
                    <a:lnTo>
                      <a:pt x="0" y="68"/>
                    </a:lnTo>
                    <a:lnTo>
                      <a:pt x="209" y="68"/>
                    </a:lnTo>
                    <a:lnTo>
                      <a:pt x="175" y="34"/>
                    </a:lnTo>
                    <a:lnTo>
                      <a:pt x="243" y="34"/>
                    </a:lnTo>
                    <a:lnTo>
                      <a:pt x="243" y="0"/>
                    </a:lnTo>
                    <a:lnTo>
                      <a:pt x="209" y="0"/>
                    </a:lnTo>
                    <a:lnTo>
                      <a:pt x="243"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0" name="Freeform 452"/>
              <p:cNvSpPr>
                <a:spLocks/>
              </p:cNvSpPr>
              <p:nvPr/>
            </p:nvSpPr>
            <p:spPr bwMode="auto">
              <a:xfrm>
                <a:off x="5165" y="1265"/>
                <a:ext cx="4" cy="15"/>
              </a:xfrm>
              <a:custGeom>
                <a:avLst/>
                <a:gdLst>
                  <a:gd name="T0" fmla="*/ 0 w 68"/>
                  <a:gd name="T1" fmla="*/ 0 h 328"/>
                  <a:gd name="T2" fmla="*/ 0 w 68"/>
                  <a:gd name="T3" fmla="*/ 0 h 328"/>
                  <a:gd name="T4" fmla="*/ 0 w 68"/>
                  <a:gd name="T5" fmla="*/ 0 h 328"/>
                  <a:gd name="T6" fmla="*/ 0 w 68"/>
                  <a:gd name="T7" fmla="*/ 0 h 328"/>
                  <a:gd name="T8" fmla="*/ 0 w 68"/>
                  <a:gd name="T9" fmla="*/ 0 h 328"/>
                  <a:gd name="T10" fmla="*/ 0 w 68"/>
                  <a:gd name="T11" fmla="*/ 0 h 328"/>
                  <a:gd name="T12" fmla="*/ 0 w 68"/>
                  <a:gd name="T13" fmla="*/ 0 h 328"/>
                  <a:gd name="T14" fmla="*/ 0 w 68"/>
                  <a:gd name="T15" fmla="*/ 0 h 328"/>
                  <a:gd name="T16" fmla="*/ 0 w 68"/>
                  <a:gd name="T17" fmla="*/ 0 h 328"/>
                  <a:gd name="T18" fmla="*/ 0 w 68"/>
                  <a:gd name="T19" fmla="*/ 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8"/>
                  <a:gd name="T32" fmla="*/ 68 w 68"/>
                  <a:gd name="T33" fmla="*/ 328 h 3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8">
                    <a:moveTo>
                      <a:pt x="34" y="328"/>
                    </a:moveTo>
                    <a:lnTo>
                      <a:pt x="68" y="295"/>
                    </a:lnTo>
                    <a:lnTo>
                      <a:pt x="68" y="0"/>
                    </a:lnTo>
                    <a:lnTo>
                      <a:pt x="0" y="0"/>
                    </a:lnTo>
                    <a:lnTo>
                      <a:pt x="0" y="295"/>
                    </a:lnTo>
                    <a:lnTo>
                      <a:pt x="34" y="261"/>
                    </a:lnTo>
                    <a:lnTo>
                      <a:pt x="34" y="328"/>
                    </a:lnTo>
                    <a:lnTo>
                      <a:pt x="68" y="328"/>
                    </a:lnTo>
                    <a:lnTo>
                      <a:pt x="68" y="295"/>
                    </a:lnTo>
                    <a:lnTo>
                      <a:pt x="34" y="32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1" name="Freeform 453"/>
              <p:cNvSpPr>
                <a:spLocks/>
              </p:cNvSpPr>
              <p:nvPr/>
            </p:nvSpPr>
            <p:spPr bwMode="auto">
              <a:xfrm>
                <a:off x="5155" y="1277"/>
                <a:ext cx="12" cy="3"/>
              </a:xfrm>
              <a:custGeom>
                <a:avLst/>
                <a:gdLst>
                  <a:gd name="T0" fmla="*/ 0 w 243"/>
                  <a:gd name="T1" fmla="*/ 0 h 67"/>
                  <a:gd name="T2" fmla="*/ 0 w 243"/>
                  <a:gd name="T3" fmla="*/ 0 h 67"/>
                  <a:gd name="T4" fmla="*/ 0 w 243"/>
                  <a:gd name="T5" fmla="*/ 0 h 67"/>
                  <a:gd name="T6" fmla="*/ 0 w 243"/>
                  <a:gd name="T7" fmla="*/ 0 h 67"/>
                  <a:gd name="T8" fmla="*/ 0 w 243"/>
                  <a:gd name="T9" fmla="*/ 0 h 67"/>
                  <a:gd name="T10" fmla="*/ 0 w 243"/>
                  <a:gd name="T11" fmla="*/ 0 h 67"/>
                  <a:gd name="T12" fmla="*/ 0 w 243"/>
                  <a:gd name="T13" fmla="*/ 0 h 67"/>
                  <a:gd name="T14" fmla="*/ 0 w 243"/>
                  <a:gd name="T15" fmla="*/ 0 h 67"/>
                  <a:gd name="T16" fmla="*/ 0 w 243"/>
                  <a:gd name="T17" fmla="*/ 0 h 67"/>
                  <a:gd name="T18" fmla="*/ 0 w 243"/>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3"/>
                  <a:gd name="T31" fmla="*/ 0 h 67"/>
                  <a:gd name="T32" fmla="*/ 243 w 243"/>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3" h="67">
                    <a:moveTo>
                      <a:pt x="0" y="34"/>
                    </a:moveTo>
                    <a:lnTo>
                      <a:pt x="34" y="67"/>
                    </a:lnTo>
                    <a:lnTo>
                      <a:pt x="243" y="67"/>
                    </a:lnTo>
                    <a:lnTo>
                      <a:pt x="243" y="0"/>
                    </a:lnTo>
                    <a:lnTo>
                      <a:pt x="34" y="0"/>
                    </a:lnTo>
                    <a:lnTo>
                      <a:pt x="68" y="34"/>
                    </a:lnTo>
                    <a:lnTo>
                      <a:pt x="0" y="34"/>
                    </a:lnTo>
                    <a:lnTo>
                      <a:pt x="0" y="67"/>
                    </a:lnTo>
                    <a:lnTo>
                      <a:pt x="34" y="67"/>
                    </a:lnTo>
                    <a:lnTo>
                      <a:pt x="0"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2" name="Freeform 454"/>
              <p:cNvSpPr>
                <a:spLocks/>
              </p:cNvSpPr>
              <p:nvPr/>
            </p:nvSpPr>
            <p:spPr bwMode="auto">
              <a:xfrm>
                <a:off x="5155" y="1263"/>
                <a:ext cx="4" cy="16"/>
              </a:xfrm>
              <a:custGeom>
                <a:avLst/>
                <a:gdLst>
                  <a:gd name="T0" fmla="*/ 0 w 68"/>
                  <a:gd name="T1" fmla="*/ 0 h 329"/>
                  <a:gd name="T2" fmla="*/ 0 w 68"/>
                  <a:gd name="T3" fmla="*/ 0 h 329"/>
                  <a:gd name="T4" fmla="*/ 0 w 68"/>
                  <a:gd name="T5" fmla="*/ 0 h 329"/>
                  <a:gd name="T6" fmla="*/ 0 w 68"/>
                  <a:gd name="T7" fmla="*/ 0 h 329"/>
                  <a:gd name="T8" fmla="*/ 0 w 68"/>
                  <a:gd name="T9" fmla="*/ 0 h 329"/>
                  <a:gd name="T10" fmla="*/ 0 w 68"/>
                  <a:gd name="T11" fmla="*/ 0 h 329"/>
                  <a:gd name="T12" fmla="*/ 0 w 68"/>
                  <a:gd name="T13" fmla="*/ 0 h 329"/>
                  <a:gd name="T14" fmla="*/ 0 w 68"/>
                  <a:gd name="T15" fmla="*/ 0 h 329"/>
                  <a:gd name="T16" fmla="*/ 0 w 68"/>
                  <a:gd name="T17" fmla="*/ 0 h 329"/>
                  <a:gd name="T18" fmla="*/ 0 w 68"/>
                  <a:gd name="T19" fmla="*/ 0 h 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9"/>
                  <a:gd name="T32" fmla="*/ 68 w 68"/>
                  <a:gd name="T33" fmla="*/ 329 h 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9">
                    <a:moveTo>
                      <a:pt x="34" y="0"/>
                    </a:moveTo>
                    <a:lnTo>
                      <a:pt x="0" y="34"/>
                    </a:lnTo>
                    <a:lnTo>
                      <a:pt x="0" y="329"/>
                    </a:lnTo>
                    <a:lnTo>
                      <a:pt x="68" y="329"/>
                    </a:lnTo>
                    <a:lnTo>
                      <a:pt x="68" y="34"/>
                    </a:lnTo>
                    <a:lnTo>
                      <a:pt x="34" y="68"/>
                    </a:lnTo>
                    <a:lnTo>
                      <a:pt x="34" y="0"/>
                    </a:lnTo>
                    <a:lnTo>
                      <a:pt x="0" y="0"/>
                    </a:lnTo>
                    <a:lnTo>
                      <a:pt x="0" y="34"/>
                    </a:lnTo>
                    <a:lnTo>
                      <a:pt x="34"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3" name="Freeform 455"/>
              <p:cNvSpPr>
                <a:spLocks/>
              </p:cNvSpPr>
              <p:nvPr/>
            </p:nvSpPr>
            <p:spPr bwMode="auto">
              <a:xfrm>
                <a:off x="5157" y="1280"/>
                <a:ext cx="11" cy="3"/>
              </a:xfrm>
              <a:custGeom>
                <a:avLst/>
                <a:gdLst>
                  <a:gd name="T0" fmla="*/ 0 w 226"/>
                  <a:gd name="T1" fmla="*/ 0 h 68"/>
                  <a:gd name="T2" fmla="*/ 0 w 226"/>
                  <a:gd name="T3" fmla="*/ 0 h 68"/>
                  <a:gd name="T4" fmla="*/ 0 w 226"/>
                  <a:gd name="T5" fmla="*/ 0 h 68"/>
                  <a:gd name="T6" fmla="*/ 0 w 226"/>
                  <a:gd name="T7" fmla="*/ 0 h 68"/>
                  <a:gd name="T8" fmla="*/ 0 w 226"/>
                  <a:gd name="T9" fmla="*/ 0 h 68"/>
                  <a:gd name="T10" fmla="*/ 0 w 226"/>
                  <a:gd name="T11" fmla="*/ 0 h 68"/>
                  <a:gd name="T12" fmla="*/ 0 w 226"/>
                  <a:gd name="T13" fmla="*/ 0 h 68"/>
                  <a:gd name="T14" fmla="*/ 0 w 226"/>
                  <a:gd name="T15" fmla="*/ 0 h 68"/>
                  <a:gd name="T16" fmla="*/ 0 w 226"/>
                  <a:gd name="T17" fmla="*/ 0 h 68"/>
                  <a:gd name="T18" fmla="*/ 0 w 22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68"/>
                  <a:gd name="T32" fmla="*/ 226 w 226"/>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68">
                    <a:moveTo>
                      <a:pt x="226" y="34"/>
                    </a:moveTo>
                    <a:lnTo>
                      <a:pt x="192" y="0"/>
                    </a:lnTo>
                    <a:lnTo>
                      <a:pt x="0" y="0"/>
                    </a:lnTo>
                    <a:lnTo>
                      <a:pt x="0" y="68"/>
                    </a:lnTo>
                    <a:lnTo>
                      <a:pt x="192" y="68"/>
                    </a:lnTo>
                    <a:lnTo>
                      <a:pt x="158" y="34"/>
                    </a:lnTo>
                    <a:lnTo>
                      <a:pt x="226" y="34"/>
                    </a:lnTo>
                    <a:lnTo>
                      <a:pt x="226" y="0"/>
                    </a:lnTo>
                    <a:lnTo>
                      <a:pt x="192" y="0"/>
                    </a:lnTo>
                    <a:lnTo>
                      <a:pt x="226"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4" name="Freeform 456"/>
              <p:cNvSpPr>
                <a:spLocks/>
              </p:cNvSpPr>
              <p:nvPr/>
            </p:nvSpPr>
            <p:spPr bwMode="auto">
              <a:xfrm>
                <a:off x="5165" y="1281"/>
                <a:ext cx="3" cy="16"/>
              </a:xfrm>
              <a:custGeom>
                <a:avLst/>
                <a:gdLst>
                  <a:gd name="T0" fmla="*/ 0 w 68"/>
                  <a:gd name="T1" fmla="*/ 0 h 328"/>
                  <a:gd name="T2" fmla="*/ 0 w 68"/>
                  <a:gd name="T3" fmla="*/ 0 h 328"/>
                  <a:gd name="T4" fmla="*/ 0 w 68"/>
                  <a:gd name="T5" fmla="*/ 0 h 328"/>
                  <a:gd name="T6" fmla="*/ 0 w 68"/>
                  <a:gd name="T7" fmla="*/ 0 h 328"/>
                  <a:gd name="T8" fmla="*/ 0 w 68"/>
                  <a:gd name="T9" fmla="*/ 0 h 328"/>
                  <a:gd name="T10" fmla="*/ 0 w 68"/>
                  <a:gd name="T11" fmla="*/ 0 h 328"/>
                  <a:gd name="T12" fmla="*/ 0 w 68"/>
                  <a:gd name="T13" fmla="*/ 0 h 328"/>
                  <a:gd name="T14" fmla="*/ 0 w 68"/>
                  <a:gd name="T15" fmla="*/ 0 h 328"/>
                  <a:gd name="T16" fmla="*/ 0 w 68"/>
                  <a:gd name="T17" fmla="*/ 0 h 328"/>
                  <a:gd name="T18" fmla="*/ 0 w 68"/>
                  <a:gd name="T19" fmla="*/ 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8"/>
                  <a:gd name="T32" fmla="*/ 68 w 68"/>
                  <a:gd name="T33" fmla="*/ 328 h 3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8">
                    <a:moveTo>
                      <a:pt x="34" y="328"/>
                    </a:moveTo>
                    <a:lnTo>
                      <a:pt x="68" y="294"/>
                    </a:lnTo>
                    <a:lnTo>
                      <a:pt x="68" y="0"/>
                    </a:lnTo>
                    <a:lnTo>
                      <a:pt x="0" y="0"/>
                    </a:lnTo>
                    <a:lnTo>
                      <a:pt x="0" y="294"/>
                    </a:lnTo>
                    <a:lnTo>
                      <a:pt x="34" y="260"/>
                    </a:lnTo>
                    <a:lnTo>
                      <a:pt x="34" y="328"/>
                    </a:lnTo>
                    <a:lnTo>
                      <a:pt x="68" y="328"/>
                    </a:lnTo>
                    <a:lnTo>
                      <a:pt x="68" y="294"/>
                    </a:lnTo>
                    <a:lnTo>
                      <a:pt x="34" y="32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5" name="Freeform 457"/>
              <p:cNvSpPr>
                <a:spLocks/>
              </p:cNvSpPr>
              <p:nvPr/>
            </p:nvSpPr>
            <p:spPr bwMode="auto">
              <a:xfrm>
                <a:off x="5155" y="1294"/>
                <a:ext cx="11" cy="3"/>
              </a:xfrm>
              <a:custGeom>
                <a:avLst/>
                <a:gdLst>
                  <a:gd name="T0" fmla="*/ 0 w 226"/>
                  <a:gd name="T1" fmla="*/ 0 h 68"/>
                  <a:gd name="T2" fmla="*/ 0 w 226"/>
                  <a:gd name="T3" fmla="*/ 0 h 68"/>
                  <a:gd name="T4" fmla="*/ 0 w 226"/>
                  <a:gd name="T5" fmla="*/ 0 h 68"/>
                  <a:gd name="T6" fmla="*/ 0 w 226"/>
                  <a:gd name="T7" fmla="*/ 0 h 68"/>
                  <a:gd name="T8" fmla="*/ 0 w 226"/>
                  <a:gd name="T9" fmla="*/ 0 h 68"/>
                  <a:gd name="T10" fmla="*/ 0 w 226"/>
                  <a:gd name="T11" fmla="*/ 0 h 68"/>
                  <a:gd name="T12" fmla="*/ 0 w 226"/>
                  <a:gd name="T13" fmla="*/ 0 h 68"/>
                  <a:gd name="T14" fmla="*/ 0 w 226"/>
                  <a:gd name="T15" fmla="*/ 0 h 68"/>
                  <a:gd name="T16" fmla="*/ 0 w 226"/>
                  <a:gd name="T17" fmla="*/ 0 h 68"/>
                  <a:gd name="T18" fmla="*/ 0 w 22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68"/>
                  <a:gd name="T32" fmla="*/ 226 w 226"/>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68">
                    <a:moveTo>
                      <a:pt x="0" y="34"/>
                    </a:moveTo>
                    <a:lnTo>
                      <a:pt x="34" y="68"/>
                    </a:lnTo>
                    <a:lnTo>
                      <a:pt x="226" y="68"/>
                    </a:lnTo>
                    <a:lnTo>
                      <a:pt x="226" y="0"/>
                    </a:lnTo>
                    <a:lnTo>
                      <a:pt x="34" y="0"/>
                    </a:lnTo>
                    <a:lnTo>
                      <a:pt x="68" y="34"/>
                    </a:lnTo>
                    <a:lnTo>
                      <a:pt x="0" y="34"/>
                    </a:lnTo>
                    <a:lnTo>
                      <a:pt x="0" y="68"/>
                    </a:lnTo>
                    <a:lnTo>
                      <a:pt x="34" y="68"/>
                    </a:lnTo>
                    <a:lnTo>
                      <a:pt x="0"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6" name="Freeform 458"/>
              <p:cNvSpPr>
                <a:spLocks/>
              </p:cNvSpPr>
              <p:nvPr/>
            </p:nvSpPr>
            <p:spPr bwMode="auto">
              <a:xfrm>
                <a:off x="5155" y="1280"/>
                <a:ext cx="4" cy="15"/>
              </a:xfrm>
              <a:custGeom>
                <a:avLst/>
                <a:gdLst>
                  <a:gd name="T0" fmla="*/ 0 w 68"/>
                  <a:gd name="T1" fmla="*/ 0 h 328"/>
                  <a:gd name="T2" fmla="*/ 0 w 68"/>
                  <a:gd name="T3" fmla="*/ 0 h 328"/>
                  <a:gd name="T4" fmla="*/ 0 w 68"/>
                  <a:gd name="T5" fmla="*/ 0 h 328"/>
                  <a:gd name="T6" fmla="*/ 0 w 68"/>
                  <a:gd name="T7" fmla="*/ 0 h 328"/>
                  <a:gd name="T8" fmla="*/ 0 w 68"/>
                  <a:gd name="T9" fmla="*/ 0 h 328"/>
                  <a:gd name="T10" fmla="*/ 0 w 68"/>
                  <a:gd name="T11" fmla="*/ 0 h 328"/>
                  <a:gd name="T12" fmla="*/ 0 w 68"/>
                  <a:gd name="T13" fmla="*/ 0 h 328"/>
                  <a:gd name="T14" fmla="*/ 0 w 68"/>
                  <a:gd name="T15" fmla="*/ 0 h 328"/>
                  <a:gd name="T16" fmla="*/ 0 w 68"/>
                  <a:gd name="T17" fmla="*/ 0 h 328"/>
                  <a:gd name="T18" fmla="*/ 0 w 68"/>
                  <a:gd name="T19" fmla="*/ 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8"/>
                  <a:gd name="T32" fmla="*/ 68 w 68"/>
                  <a:gd name="T33" fmla="*/ 328 h 3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8">
                    <a:moveTo>
                      <a:pt x="34" y="0"/>
                    </a:moveTo>
                    <a:lnTo>
                      <a:pt x="0" y="34"/>
                    </a:lnTo>
                    <a:lnTo>
                      <a:pt x="0" y="328"/>
                    </a:lnTo>
                    <a:lnTo>
                      <a:pt x="68" y="328"/>
                    </a:lnTo>
                    <a:lnTo>
                      <a:pt x="68" y="34"/>
                    </a:lnTo>
                    <a:lnTo>
                      <a:pt x="34" y="68"/>
                    </a:lnTo>
                    <a:lnTo>
                      <a:pt x="34" y="0"/>
                    </a:lnTo>
                    <a:lnTo>
                      <a:pt x="0" y="0"/>
                    </a:lnTo>
                    <a:lnTo>
                      <a:pt x="0" y="34"/>
                    </a:lnTo>
                    <a:lnTo>
                      <a:pt x="34"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7" name="Freeform 459"/>
              <p:cNvSpPr>
                <a:spLocks/>
              </p:cNvSpPr>
              <p:nvPr/>
            </p:nvSpPr>
            <p:spPr bwMode="auto">
              <a:xfrm>
                <a:off x="5157" y="1428"/>
                <a:ext cx="13" cy="3"/>
              </a:xfrm>
              <a:custGeom>
                <a:avLst/>
                <a:gdLst>
                  <a:gd name="T0" fmla="*/ 0 w 265"/>
                  <a:gd name="T1" fmla="*/ 0 h 68"/>
                  <a:gd name="T2" fmla="*/ 0 w 265"/>
                  <a:gd name="T3" fmla="*/ 0 h 68"/>
                  <a:gd name="T4" fmla="*/ 0 w 265"/>
                  <a:gd name="T5" fmla="*/ 0 h 68"/>
                  <a:gd name="T6" fmla="*/ 0 w 265"/>
                  <a:gd name="T7" fmla="*/ 0 h 68"/>
                  <a:gd name="T8" fmla="*/ 0 w 265"/>
                  <a:gd name="T9" fmla="*/ 0 h 68"/>
                  <a:gd name="T10" fmla="*/ 0 w 265"/>
                  <a:gd name="T11" fmla="*/ 0 h 68"/>
                  <a:gd name="T12" fmla="*/ 0 w 265"/>
                  <a:gd name="T13" fmla="*/ 0 h 68"/>
                  <a:gd name="T14" fmla="*/ 0 w 265"/>
                  <a:gd name="T15" fmla="*/ 0 h 68"/>
                  <a:gd name="T16" fmla="*/ 0 w 265"/>
                  <a:gd name="T17" fmla="*/ 0 h 68"/>
                  <a:gd name="T18" fmla="*/ 0 w 26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5"/>
                  <a:gd name="T31" fmla="*/ 0 h 68"/>
                  <a:gd name="T32" fmla="*/ 265 w 265"/>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5" h="68">
                    <a:moveTo>
                      <a:pt x="265" y="34"/>
                    </a:moveTo>
                    <a:lnTo>
                      <a:pt x="231" y="0"/>
                    </a:lnTo>
                    <a:lnTo>
                      <a:pt x="0" y="0"/>
                    </a:lnTo>
                    <a:lnTo>
                      <a:pt x="0" y="68"/>
                    </a:lnTo>
                    <a:lnTo>
                      <a:pt x="231" y="68"/>
                    </a:lnTo>
                    <a:lnTo>
                      <a:pt x="197" y="34"/>
                    </a:lnTo>
                    <a:lnTo>
                      <a:pt x="265" y="34"/>
                    </a:lnTo>
                    <a:lnTo>
                      <a:pt x="265" y="0"/>
                    </a:lnTo>
                    <a:lnTo>
                      <a:pt x="231" y="0"/>
                    </a:lnTo>
                    <a:lnTo>
                      <a:pt x="265"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8" name="Freeform 460"/>
              <p:cNvSpPr>
                <a:spLocks/>
              </p:cNvSpPr>
              <p:nvPr/>
            </p:nvSpPr>
            <p:spPr bwMode="auto">
              <a:xfrm>
                <a:off x="5166" y="1430"/>
                <a:ext cx="4" cy="15"/>
              </a:xfrm>
              <a:custGeom>
                <a:avLst/>
                <a:gdLst>
                  <a:gd name="T0" fmla="*/ 0 w 68"/>
                  <a:gd name="T1" fmla="*/ 0 h 328"/>
                  <a:gd name="T2" fmla="*/ 0 w 68"/>
                  <a:gd name="T3" fmla="*/ 0 h 328"/>
                  <a:gd name="T4" fmla="*/ 0 w 68"/>
                  <a:gd name="T5" fmla="*/ 0 h 328"/>
                  <a:gd name="T6" fmla="*/ 0 w 68"/>
                  <a:gd name="T7" fmla="*/ 0 h 328"/>
                  <a:gd name="T8" fmla="*/ 0 w 68"/>
                  <a:gd name="T9" fmla="*/ 0 h 328"/>
                  <a:gd name="T10" fmla="*/ 0 w 68"/>
                  <a:gd name="T11" fmla="*/ 0 h 328"/>
                  <a:gd name="T12" fmla="*/ 0 w 68"/>
                  <a:gd name="T13" fmla="*/ 0 h 328"/>
                  <a:gd name="T14" fmla="*/ 0 w 68"/>
                  <a:gd name="T15" fmla="*/ 0 h 328"/>
                  <a:gd name="T16" fmla="*/ 0 w 68"/>
                  <a:gd name="T17" fmla="*/ 0 h 328"/>
                  <a:gd name="T18" fmla="*/ 0 w 68"/>
                  <a:gd name="T19" fmla="*/ 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8"/>
                  <a:gd name="T32" fmla="*/ 68 w 68"/>
                  <a:gd name="T33" fmla="*/ 328 h 3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8">
                    <a:moveTo>
                      <a:pt x="34" y="328"/>
                    </a:moveTo>
                    <a:lnTo>
                      <a:pt x="68" y="294"/>
                    </a:lnTo>
                    <a:lnTo>
                      <a:pt x="68" y="0"/>
                    </a:lnTo>
                    <a:lnTo>
                      <a:pt x="0" y="0"/>
                    </a:lnTo>
                    <a:lnTo>
                      <a:pt x="0" y="294"/>
                    </a:lnTo>
                    <a:lnTo>
                      <a:pt x="34" y="260"/>
                    </a:lnTo>
                    <a:lnTo>
                      <a:pt x="34" y="328"/>
                    </a:lnTo>
                    <a:lnTo>
                      <a:pt x="68" y="328"/>
                    </a:lnTo>
                    <a:lnTo>
                      <a:pt x="68" y="294"/>
                    </a:lnTo>
                    <a:lnTo>
                      <a:pt x="34" y="32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9" name="Freeform 461"/>
              <p:cNvSpPr>
                <a:spLocks/>
              </p:cNvSpPr>
              <p:nvPr/>
            </p:nvSpPr>
            <p:spPr bwMode="auto">
              <a:xfrm>
                <a:off x="5155" y="1442"/>
                <a:ext cx="13" cy="3"/>
              </a:xfrm>
              <a:custGeom>
                <a:avLst/>
                <a:gdLst>
                  <a:gd name="T0" fmla="*/ 0 w 265"/>
                  <a:gd name="T1" fmla="*/ 0 h 68"/>
                  <a:gd name="T2" fmla="*/ 0 w 265"/>
                  <a:gd name="T3" fmla="*/ 0 h 68"/>
                  <a:gd name="T4" fmla="*/ 0 w 265"/>
                  <a:gd name="T5" fmla="*/ 0 h 68"/>
                  <a:gd name="T6" fmla="*/ 0 w 265"/>
                  <a:gd name="T7" fmla="*/ 0 h 68"/>
                  <a:gd name="T8" fmla="*/ 0 w 265"/>
                  <a:gd name="T9" fmla="*/ 0 h 68"/>
                  <a:gd name="T10" fmla="*/ 0 w 265"/>
                  <a:gd name="T11" fmla="*/ 0 h 68"/>
                  <a:gd name="T12" fmla="*/ 0 w 265"/>
                  <a:gd name="T13" fmla="*/ 0 h 68"/>
                  <a:gd name="T14" fmla="*/ 0 w 265"/>
                  <a:gd name="T15" fmla="*/ 0 h 68"/>
                  <a:gd name="T16" fmla="*/ 0 w 265"/>
                  <a:gd name="T17" fmla="*/ 0 h 68"/>
                  <a:gd name="T18" fmla="*/ 0 w 26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5"/>
                  <a:gd name="T31" fmla="*/ 0 h 68"/>
                  <a:gd name="T32" fmla="*/ 265 w 265"/>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5" h="68">
                    <a:moveTo>
                      <a:pt x="0" y="34"/>
                    </a:moveTo>
                    <a:lnTo>
                      <a:pt x="34" y="68"/>
                    </a:lnTo>
                    <a:lnTo>
                      <a:pt x="265" y="68"/>
                    </a:lnTo>
                    <a:lnTo>
                      <a:pt x="265" y="0"/>
                    </a:lnTo>
                    <a:lnTo>
                      <a:pt x="34" y="0"/>
                    </a:lnTo>
                    <a:lnTo>
                      <a:pt x="68" y="34"/>
                    </a:lnTo>
                    <a:lnTo>
                      <a:pt x="0" y="34"/>
                    </a:lnTo>
                    <a:lnTo>
                      <a:pt x="0" y="68"/>
                    </a:lnTo>
                    <a:lnTo>
                      <a:pt x="34" y="68"/>
                    </a:lnTo>
                    <a:lnTo>
                      <a:pt x="0"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90" name="Freeform 462"/>
              <p:cNvSpPr>
                <a:spLocks/>
              </p:cNvSpPr>
              <p:nvPr/>
            </p:nvSpPr>
            <p:spPr bwMode="auto">
              <a:xfrm>
                <a:off x="5155" y="1428"/>
                <a:ext cx="4" cy="16"/>
              </a:xfrm>
              <a:custGeom>
                <a:avLst/>
                <a:gdLst>
                  <a:gd name="T0" fmla="*/ 0 w 68"/>
                  <a:gd name="T1" fmla="*/ 0 h 328"/>
                  <a:gd name="T2" fmla="*/ 0 w 68"/>
                  <a:gd name="T3" fmla="*/ 0 h 328"/>
                  <a:gd name="T4" fmla="*/ 0 w 68"/>
                  <a:gd name="T5" fmla="*/ 0 h 328"/>
                  <a:gd name="T6" fmla="*/ 0 w 68"/>
                  <a:gd name="T7" fmla="*/ 0 h 328"/>
                  <a:gd name="T8" fmla="*/ 0 w 68"/>
                  <a:gd name="T9" fmla="*/ 0 h 328"/>
                  <a:gd name="T10" fmla="*/ 0 w 68"/>
                  <a:gd name="T11" fmla="*/ 0 h 328"/>
                  <a:gd name="T12" fmla="*/ 0 w 68"/>
                  <a:gd name="T13" fmla="*/ 0 h 328"/>
                  <a:gd name="T14" fmla="*/ 0 w 68"/>
                  <a:gd name="T15" fmla="*/ 0 h 328"/>
                  <a:gd name="T16" fmla="*/ 0 w 68"/>
                  <a:gd name="T17" fmla="*/ 0 h 328"/>
                  <a:gd name="T18" fmla="*/ 0 w 68"/>
                  <a:gd name="T19" fmla="*/ 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328"/>
                  <a:gd name="T32" fmla="*/ 68 w 68"/>
                  <a:gd name="T33" fmla="*/ 328 h 3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328">
                    <a:moveTo>
                      <a:pt x="34" y="0"/>
                    </a:moveTo>
                    <a:lnTo>
                      <a:pt x="0" y="34"/>
                    </a:lnTo>
                    <a:lnTo>
                      <a:pt x="0" y="328"/>
                    </a:lnTo>
                    <a:lnTo>
                      <a:pt x="68" y="328"/>
                    </a:lnTo>
                    <a:lnTo>
                      <a:pt x="68" y="34"/>
                    </a:lnTo>
                    <a:lnTo>
                      <a:pt x="34" y="68"/>
                    </a:lnTo>
                    <a:lnTo>
                      <a:pt x="34" y="0"/>
                    </a:lnTo>
                    <a:lnTo>
                      <a:pt x="0" y="0"/>
                    </a:lnTo>
                    <a:lnTo>
                      <a:pt x="0" y="34"/>
                    </a:lnTo>
                    <a:lnTo>
                      <a:pt x="34"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91" name="Freeform 463"/>
              <p:cNvSpPr>
                <a:spLocks/>
              </p:cNvSpPr>
              <p:nvPr/>
            </p:nvSpPr>
            <p:spPr bwMode="auto">
              <a:xfrm>
                <a:off x="5185" y="1462"/>
                <a:ext cx="9" cy="112"/>
              </a:xfrm>
              <a:custGeom>
                <a:avLst/>
                <a:gdLst>
                  <a:gd name="T0" fmla="*/ 0 w 198"/>
                  <a:gd name="T1" fmla="*/ 0 h 2357"/>
                  <a:gd name="T2" fmla="*/ 0 w 198"/>
                  <a:gd name="T3" fmla="*/ 0 h 2357"/>
                  <a:gd name="T4" fmla="*/ 0 w 198"/>
                  <a:gd name="T5" fmla="*/ 0 h 2357"/>
                  <a:gd name="T6" fmla="*/ 0 w 198"/>
                  <a:gd name="T7" fmla="*/ 0 h 2357"/>
                  <a:gd name="T8" fmla="*/ 0 w 198"/>
                  <a:gd name="T9" fmla="*/ 0 h 2357"/>
                  <a:gd name="T10" fmla="*/ 0 w 198"/>
                  <a:gd name="T11" fmla="*/ 0 h 2357"/>
                  <a:gd name="T12" fmla="*/ 0 w 198"/>
                  <a:gd name="T13" fmla="*/ 0 h 2357"/>
                  <a:gd name="T14" fmla="*/ 0 60000 65536"/>
                  <a:gd name="T15" fmla="*/ 0 60000 65536"/>
                  <a:gd name="T16" fmla="*/ 0 60000 65536"/>
                  <a:gd name="T17" fmla="*/ 0 60000 65536"/>
                  <a:gd name="T18" fmla="*/ 0 60000 65536"/>
                  <a:gd name="T19" fmla="*/ 0 60000 65536"/>
                  <a:gd name="T20" fmla="*/ 0 60000 65536"/>
                  <a:gd name="T21" fmla="*/ 0 w 198"/>
                  <a:gd name="T22" fmla="*/ 0 h 2357"/>
                  <a:gd name="T23" fmla="*/ 198 w 198"/>
                  <a:gd name="T24" fmla="*/ 2357 h 2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2357">
                    <a:moveTo>
                      <a:pt x="182" y="0"/>
                    </a:moveTo>
                    <a:lnTo>
                      <a:pt x="91" y="1175"/>
                    </a:lnTo>
                    <a:lnTo>
                      <a:pt x="0" y="2350"/>
                    </a:lnTo>
                    <a:lnTo>
                      <a:pt x="99" y="2354"/>
                    </a:lnTo>
                    <a:lnTo>
                      <a:pt x="198" y="2357"/>
                    </a:lnTo>
                    <a:lnTo>
                      <a:pt x="190" y="1179"/>
                    </a:lnTo>
                    <a:lnTo>
                      <a:pt x="1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92" name="Freeform 464"/>
              <p:cNvSpPr>
                <a:spLocks/>
              </p:cNvSpPr>
              <p:nvPr/>
            </p:nvSpPr>
            <p:spPr bwMode="auto">
              <a:xfrm>
                <a:off x="5185" y="1462"/>
                <a:ext cx="9" cy="112"/>
              </a:xfrm>
              <a:custGeom>
                <a:avLst/>
                <a:gdLst>
                  <a:gd name="T0" fmla="*/ 0 w 198"/>
                  <a:gd name="T1" fmla="*/ 0 h 2357"/>
                  <a:gd name="T2" fmla="*/ 0 w 198"/>
                  <a:gd name="T3" fmla="*/ 0 h 2357"/>
                  <a:gd name="T4" fmla="*/ 0 w 198"/>
                  <a:gd name="T5" fmla="*/ 0 h 2357"/>
                  <a:gd name="T6" fmla="*/ 0 w 198"/>
                  <a:gd name="T7" fmla="*/ 0 h 2357"/>
                  <a:gd name="T8" fmla="*/ 0 w 198"/>
                  <a:gd name="T9" fmla="*/ 0 h 2357"/>
                  <a:gd name="T10" fmla="*/ 0 w 198"/>
                  <a:gd name="T11" fmla="*/ 0 h 2357"/>
                  <a:gd name="T12" fmla="*/ 0 w 198"/>
                  <a:gd name="T13" fmla="*/ 0 h 2357"/>
                  <a:gd name="T14" fmla="*/ 0 60000 65536"/>
                  <a:gd name="T15" fmla="*/ 0 60000 65536"/>
                  <a:gd name="T16" fmla="*/ 0 60000 65536"/>
                  <a:gd name="T17" fmla="*/ 0 60000 65536"/>
                  <a:gd name="T18" fmla="*/ 0 60000 65536"/>
                  <a:gd name="T19" fmla="*/ 0 60000 65536"/>
                  <a:gd name="T20" fmla="*/ 0 60000 65536"/>
                  <a:gd name="T21" fmla="*/ 0 w 198"/>
                  <a:gd name="T22" fmla="*/ 0 h 2357"/>
                  <a:gd name="T23" fmla="*/ 198 w 198"/>
                  <a:gd name="T24" fmla="*/ 2357 h 2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2357">
                    <a:moveTo>
                      <a:pt x="182" y="0"/>
                    </a:moveTo>
                    <a:lnTo>
                      <a:pt x="91" y="1175"/>
                    </a:lnTo>
                    <a:lnTo>
                      <a:pt x="0" y="2350"/>
                    </a:lnTo>
                    <a:lnTo>
                      <a:pt x="99" y="2354"/>
                    </a:lnTo>
                    <a:lnTo>
                      <a:pt x="198" y="2357"/>
                    </a:lnTo>
                    <a:lnTo>
                      <a:pt x="190" y="1179"/>
                    </a:lnTo>
                    <a:lnTo>
                      <a:pt x="182" y="0"/>
                    </a:lnTo>
                  </a:path>
                </a:pathLst>
              </a:custGeom>
              <a:noFill/>
              <a:ln w="1588">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93" name="Freeform 465"/>
              <p:cNvSpPr>
                <a:spLocks/>
              </p:cNvSpPr>
              <p:nvPr/>
            </p:nvSpPr>
            <p:spPr bwMode="auto">
              <a:xfrm>
                <a:off x="5153" y="1462"/>
                <a:ext cx="10" cy="112"/>
              </a:xfrm>
              <a:custGeom>
                <a:avLst/>
                <a:gdLst>
                  <a:gd name="T0" fmla="*/ 0 w 198"/>
                  <a:gd name="T1" fmla="*/ 0 h 2357"/>
                  <a:gd name="T2" fmla="*/ 0 w 198"/>
                  <a:gd name="T3" fmla="*/ 0 h 2357"/>
                  <a:gd name="T4" fmla="*/ 0 w 198"/>
                  <a:gd name="T5" fmla="*/ 0 h 2357"/>
                  <a:gd name="T6" fmla="*/ 0 w 198"/>
                  <a:gd name="T7" fmla="*/ 0 h 2357"/>
                  <a:gd name="T8" fmla="*/ 0 w 198"/>
                  <a:gd name="T9" fmla="*/ 0 h 2357"/>
                  <a:gd name="T10" fmla="*/ 0 w 198"/>
                  <a:gd name="T11" fmla="*/ 0 h 2357"/>
                  <a:gd name="T12" fmla="*/ 0 w 198"/>
                  <a:gd name="T13" fmla="*/ 0 h 2357"/>
                  <a:gd name="T14" fmla="*/ 0 60000 65536"/>
                  <a:gd name="T15" fmla="*/ 0 60000 65536"/>
                  <a:gd name="T16" fmla="*/ 0 60000 65536"/>
                  <a:gd name="T17" fmla="*/ 0 60000 65536"/>
                  <a:gd name="T18" fmla="*/ 0 60000 65536"/>
                  <a:gd name="T19" fmla="*/ 0 60000 65536"/>
                  <a:gd name="T20" fmla="*/ 0 60000 65536"/>
                  <a:gd name="T21" fmla="*/ 0 w 198"/>
                  <a:gd name="T22" fmla="*/ 0 h 2357"/>
                  <a:gd name="T23" fmla="*/ 198 w 198"/>
                  <a:gd name="T24" fmla="*/ 2357 h 2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2357">
                    <a:moveTo>
                      <a:pt x="17" y="0"/>
                    </a:moveTo>
                    <a:lnTo>
                      <a:pt x="107" y="1175"/>
                    </a:lnTo>
                    <a:lnTo>
                      <a:pt x="198" y="2350"/>
                    </a:lnTo>
                    <a:lnTo>
                      <a:pt x="99" y="2354"/>
                    </a:lnTo>
                    <a:lnTo>
                      <a:pt x="0" y="2357"/>
                    </a:lnTo>
                    <a:lnTo>
                      <a:pt x="8" y="1179"/>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94" name="Freeform 466"/>
              <p:cNvSpPr>
                <a:spLocks/>
              </p:cNvSpPr>
              <p:nvPr/>
            </p:nvSpPr>
            <p:spPr bwMode="auto">
              <a:xfrm>
                <a:off x="5153" y="1462"/>
                <a:ext cx="10" cy="112"/>
              </a:xfrm>
              <a:custGeom>
                <a:avLst/>
                <a:gdLst>
                  <a:gd name="T0" fmla="*/ 0 w 198"/>
                  <a:gd name="T1" fmla="*/ 0 h 2357"/>
                  <a:gd name="T2" fmla="*/ 0 w 198"/>
                  <a:gd name="T3" fmla="*/ 0 h 2357"/>
                  <a:gd name="T4" fmla="*/ 0 w 198"/>
                  <a:gd name="T5" fmla="*/ 0 h 2357"/>
                  <a:gd name="T6" fmla="*/ 0 w 198"/>
                  <a:gd name="T7" fmla="*/ 0 h 2357"/>
                  <a:gd name="T8" fmla="*/ 0 w 198"/>
                  <a:gd name="T9" fmla="*/ 0 h 2357"/>
                  <a:gd name="T10" fmla="*/ 0 w 198"/>
                  <a:gd name="T11" fmla="*/ 0 h 2357"/>
                  <a:gd name="T12" fmla="*/ 0 w 198"/>
                  <a:gd name="T13" fmla="*/ 0 h 2357"/>
                  <a:gd name="T14" fmla="*/ 0 60000 65536"/>
                  <a:gd name="T15" fmla="*/ 0 60000 65536"/>
                  <a:gd name="T16" fmla="*/ 0 60000 65536"/>
                  <a:gd name="T17" fmla="*/ 0 60000 65536"/>
                  <a:gd name="T18" fmla="*/ 0 60000 65536"/>
                  <a:gd name="T19" fmla="*/ 0 60000 65536"/>
                  <a:gd name="T20" fmla="*/ 0 60000 65536"/>
                  <a:gd name="T21" fmla="*/ 0 w 198"/>
                  <a:gd name="T22" fmla="*/ 0 h 2357"/>
                  <a:gd name="T23" fmla="*/ 198 w 198"/>
                  <a:gd name="T24" fmla="*/ 2357 h 2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2357">
                    <a:moveTo>
                      <a:pt x="17" y="0"/>
                    </a:moveTo>
                    <a:lnTo>
                      <a:pt x="107" y="1175"/>
                    </a:lnTo>
                    <a:lnTo>
                      <a:pt x="198" y="2350"/>
                    </a:lnTo>
                    <a:lnTo>
                      <a:pt x="99" y="2354"/>
                    </a:lnTo>
                    <a:lnTo>
                      <a:pt x="0" y="2357"/>
                    </a:lnTo>
                    <a:lnTo>
                      <a:pt x="8" y="1179"/>
                    </a:lnTo>
                    <a:lnTo>
                      <a:pt x="17" y="0"/>
                    </a:lnTo>
                  </a:path>
                </a:pathLst>
              </a:custGeom>
              <a:noFill/>
              <a:ln w="1588">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95" name="Freeform 467"/>
              <p:cNvSpPr>
                <a:spLocks/>
              </p:cNvSpPr>
              <p:nvPr/>
            </p:nvSpPr>
            <p:spPr bwMode="auto">
              <a:xfrm>
                <a:off x="5199" y="1566"/>
                <a:ext cx="44" cy="53"/>
              </a:xfrm>
              <a:custGeom>
                <a:avLst/>
                <a:gdLst>
                  <a:gd name="T0" fmla="*/ 0 w 925"/>
                  <a:gd name="T1" fmla="*/ 0 h 1129"/>
                  <a:gd name="T2" fmla="*/ 0 w 925"/>
                  <a:gd name="T3" fmla="*/ 0 h 1129"/>
                  <a:gd name="T4" fmla="*/ 0 w 925"/>
                  <a:gd name="T5" fmla="*/ 0 h 1129"/>
                  <a:gd name="T6" fmla="*/ 0 w 925"/>
                  <a:gd name="T7" fmla="*/ 0 h 1129"/>
                  <a:gd name="T8" fmla="*/ 0 w 925"/>
                  <a:gd name="T9" fmla="*/ 0 h 1129"/>
                  <a:gd name="T10" fmla="*/ 0 w 925"/>
                  <a:gd name="T11" fmla="*/ 0 h 1129"/>
                  <a:gd name="T12" fmla="*/ 0 w 925"/>
                  <a:gd name="T13" fmla="*/ 0 h 1129"/>
                  <a:gd name="T14" fmla="*/ 0 60000 65536"/>
                  <a:gd name="T15" fmla="*/ 0 60000 65536"/>
                  <a:gd name="T16" fmla="*/ 0 60000 65536"/>
                  <a:gd name="T17" fmla="*/ 0 60000 65536"/>
                  <a:gd name="T18" fmla="*/ 0 60000 65536"/>
                  <a:gd name="T19" fmla="*/ 0 60000 65536"/>
                  <a:gd name="T20" fmla="*/ 0 60000 65536"/>
                  <a:gd name="T21" fmla="*/ 0 w 925"/>
                  <a:gd name="T22" fmla="*/ 0 h 1129"/>
                  <a:gd name="T23" fmla="*/ 925 w 925"/>
                  <a:gd name="T24" fmla="*/ 1129 h 1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5" h="1129">
                    <a:moveTo>
                      <a:pt x="462" y="0"/>
                    </a:moveTo>
                    <a:lnTo>
                      <a:pt x="694" y="564"/>
                    </a:lnTo>
                    <a:lnTo>
                      <a:pt x="925" y="1129"/>
                    </a:lnTo>
                    <a:lnTo>
                      <a:pt x="462" y="1129"/>
                    </a:lnTo>
                    <a:lnTo>
                      <a:pt x="0" y="1129"/>
                    </a:lnTo>
                    <a:lnTo>
                      <a:pt x="232" y="564"/>
                    </a:lnTo>
                    <a:lnTo>
                      <a:pt x="462" y="0"/>
                    </a:lnTo>
                    <a:close/>
                  </a:path>
                </a:pathLst>
              </a:custGeom>
              <a:solidFill>
                <a:srgbClr val="72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96" name="Freeform 468"/>
              <p:cNvSpPr>
                <a:spLocks/>
              </p:cNvSpPr>
              <p:nvPr/>
            </p:nvSpPr>
            <p:spPr bwMode="auto">
              <a:xfrm>
                <a:off x="5199" y="1566"/>
                <a:ext cx="44" cy="53"/>
              </a:xfrm>
              <a:custGeom>
                <a:avLst/>
                <a:gdLst>
                  <a:gd name="T0" fmla="*/ 0 w 925"/>
                  <a:gd name="T1" fmla="*/ 0 h 1129"/>
                  <a:gd name="T2" fmla="*/ 0 w 925"/>
                  <a:gd name="T3" fmla="*/ 0 h 1129"/>
                  <a:gd name="T4" fmla="*/ 0 w 925"/>
                  <a:gd name="T5" fmla="*/ 0 h 1129"/>
                  <a:gd name="T6" fmla="*/ 0 w 925"/>
                  <a:gd name="T7" fmla="*/ 0 h 1129"/>
                  <a:gd name="T8" fmla="*/ 0 w 925"/>
                  <a:gd name="T9" fmla="*/ 0 h 1129"/>
                  <a:gd name="T10" fmla="*/ 0 w 925"/>
                  <a:gd name="T11" fmla="*/ 0 h 1129"/>
                  <a:gd name="T12" fmla="*/ 0 w 925"/>
                  <a:gd name="T13" fmla="*/ 0 h 1129"/>
                  <a:gd name="T14" fmla="*/ 0 60000 65536"/>
                  <a:gd name="T15" fmla="*/ 0 60000 65536"/>
                  <a:gd name="T16" fmla="*/ 0 60000 65536"/>
                  <a:gd name="T17" fmla="*/ 0 60000 65536"/>
                  <a:gd name="T18" fmla="*/ 0 60000 65536"/>
                  <a:gd name="T19" fmla="*/ 0 60000 65536"/>
                  <a:gd name="T20" fmla="*/ 0 60000 65536"/>
                  <a:gd name="T21" fmla="*/ 0 w 925"/>
                  <a:gd name="T22" fmla="*/ 0 h 1129"/>
                  <a:gd name="T23" fmla="*/ 925 w 925"/>
                  <a:gd name="T24" fmla="*/ 1129 h 1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5" h="1129">
                    <a:moveTo>
                      <a:pt x="462" y="0"/>
                    </a:moveTo>
                    <a:lnTo>
                      <a:pt x="694" y="564"/>
                    </a:lnTo>
                    <a:lnTo>
                      <a:pt x="925" y="1129"/>
                    </a:lnTo>
                    <a:lnTo>
                      <a:pt x="462" y="1129"/>
                    </a:lnTo>
                    <a:lnTo>
                      <a:pt x="0" y="1129"/>
                    </a:lnTo>
                    <a:lnTo>
                      <a:pt x="232" y="564"/>
                    </a:lnTo>
                    <a:lnTo>
                      <a:pt x="462"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97" name="Freeform 469"/>
              <p:cNvSpPr>
                <a:spLocks/>
              </p:cNvSpPr>
              <p:nvPr/>
            </p:nvSpPr>
            <p:spPr bwMode="auto">
              <a:xfrm>
                <a:off x="5205" y="1193"/>
                <a:ext cx="37" cy="161"/>
              </a:xfrm>
              <a:custGeom>
                <a:avLst/>
                <a:gdLst>
                  <a:gd name="T0" fmla="*/ 0 w 762"/>
                  <a:gd name="T1" fmla="*/ 0 h 3385"/>
                  <a:gd name="T2" fmla="*/ 0 w 762"/>
                  <a:gd name="T3" fmla="*/ 0 h 3385"/>
                  <a:gd name="T4" fmla="*/ 0 w 762"/>
                  <a:gd name="T5" fmla="*/ 0 h 3385"/>
                  <a:gd name="T6" fmla="*/ 0 w 762"/>
                  <a:gd name="T7" fmla="*/ 0 h 3385"/>
                  <a:gd name="T8" fmla="*/ 0 w 762"/>
                  <a:gd name="T9" fmla="*/ 0 h 3385"/>
                  <a:gd name="T10" fmla="*/ 0 w 762"/>
                  <a:gd name="T11" fmla="*/ 0 h 3385"/>
                  <a:gd name="T12" fmla="*/ 0 w 762"/>
                  <a:gd name="T13" fmla="*/ 0 h 3385"/>
                  <a:gd name="T14" fmla="*/ 0 w 762"/>
                  <a:gd name="T15" fmla="*/ 0 h 3385"/>
                  <a:gd name="T16" fmla="*/ 0 w 762"/>
                  <a:gd name="T17" fmla="*/ 0 h 3385"/>
                  <a:gd name="T18" fmla="*/ 0 w 762"/>
                  <a:gd name="T19" fmla="*/ 0 h 3385"/>
                  <a:gd name="T20" fmla="*/ 0 w 762"/>
                  <a:gd name="T21" fmla="*/ 0 h 3385"/>
                  <a:gd name="T22" fmla="*/ 0 w 762"/>
                  <a:gd name="T23" fmla="*/ 0 h 3385"/>
                  <a:gd name="T24" fmla="*/ 0 w 762"/>
                  <a:gd name="T25" fmla="*/ 0 h 3385"/>
                  <a:gd name="T26" fmla="*/ 0 w 762"/>
                  <a:gd name="T27" fmla="*/ 0 h 3385"/>
                  <a:gd name="T28" fmla="*/ 0 w 762"/>
                  <a:gd name="T29" fmla="*/ 0 h 3385"/>
                  <a:gd name="T30" fmla="*/ 0 w 762"/>
                  <a:gd name="T31" fmla="*/ 0 h 3385"/>
                  <a:gd name="T32" fmla="*/ 0 w 762"/>
                  <a:gd name="T33" fmla="*/ 0 h 3385"/>
                  <a:gd name="T34" fmla="*/ 0 w 762"/>
                  <a:gd name="T35" fmla="*/ 0 h 3385"/>
                  <a:gd name="T36" fmla="*/ 0 w 762"/>
                  <a:gd name="T37" fmla="*/ 0 h 3385"/>
                  <a:gd name="T38" fmla="*/ 0 w 762"/>
                  <a:gd name="T39" fmla="*/ 0 h 3385"/>
                  <a:gd name="T40" fmla="*/ 0 w 762"/>
                  <a:gd name="T41" fmla="*/ 0 h 3385"/>
                  <a:gd name="T42" fmla="*/ 0 w 762"/>
                  <a:gd name="T43" fmla="*/ 0 h 3385"/>
                  <a:gd name="T44" fmla="*/ 0 w 762"/>
                  <a:gd name="T45" fmla="*/ 0 h 3385"/>
                  <a:gd name="T46" fmla="*/ 0 w 762"/>
                  <a:gd name="T47" fmla="*/ 0 h 3385"/>
                  <a:gd name="T48" fmla="*/ 0 w 762"/>
                  <a:gd name="T49" fmla="*/ 0 h 3385"/>
                  <a:gd name="T50" fmla="*/ 0 w 762"/>
                  <a:gd name="T51" fmla="*/ 0 h 3385"/>
                  <a:gd name="T52" fmla="*/ 0 w 762"/>
                  <a:gd name="T53" fmla="*/ 0 h 3385"/>
                  <a:gd name="T54" fmla="*/ 0 w 762"/>
                  <a:gd name="T55" fmla="*/ 0 h 3385"/>
                  <a:gd name="T56" fmla="*/ 0 w 762"/>
                  <a:gd name="T57" fmla="*/ 0 h 3385"/>
                  <a:gd name="T58" fmla="*/ 0 w 762"/>
                  <a:gd name="T59" fmla="*/ 0 h 3385"/>
                  <a:gd name="T60" fmla="*/ 0 w 762"/>
                  <a:gd name="T61" fmla="*/ 0 h 3385"/>
                  <a:gd name="T62" fmla="*/ 0 w 762"/>
                  <a:gd name="T63" fmla="*/ 0 h 3385"/>
                  <a:gd name="T64" fmla="*/ 0 w 762"/>
                  <a:gd name="T65" fmla="*/ 0 h 3385"/>
                  <a:gd name="T66" fmla="*/ 0 w 762"/>
                  <a:gd name="T67" fmla="*/ 0 h 3385"/>
                  <a:gd name="T68" fmla="*/ 0 w 762"/>
                  <a:gd name="T69" fmla="*/ 0 h 3385"/>
                  <a:gd name="T70" fmla="*/ 0 w 762"/>
                  <a:gd name="T71" fmla="*/ 0 h 3385"/>
                  <a:gd name="T72" fmla="*/ 0 w 762"/>
                  <a:gd name="T73" fmla="*/ 0 h 3385"/>
                  <a:gd name="T74" fmla="*/ 0 w 762"/>
                  <a:gd name="T75" fmla="*/ 0 h 3385"/>
                  <a:gd name="T76" fmla="*/ 0 w 762"/>
                  <a:gd name="T77" fmla="*/ 0 h 3385"/>
                  <a:gd name="T78" fmla="*/ 0 w 762"/>
                  <a:gd name="T79" fmla="*/ 0 h 3385"/>
                  <a:gd name="T80" fmla="*/ 0 w 762"/>
                  <a:gd name="T81" fmla="*/ 0 h 3385"/>
                  <a:gd name="T82" fmla="*/ 0 w 762"/>
                  <a:gd name="T83" fmla="*/ 0 h 3385"/>
                  <a:gd name="T84" fmla="*/ 0 w 762"/>
                  <a:gd name="T85" fmla="*/ 0 h 3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62"/>
                  <a:gd name="T130" fmla="*/ 0 h 3385"/>
                  <a:gd name="T131" fmla="*/ 762 w 762"/>
                  <a:gd name="T132" fmla="*/ 3385 h 33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62" h="3385">
                    <a:moveTo>
                      <a:pt x="381" y="3385"/>
                    </a:moveTo>
                    <a:lnTo>
                      <a:pt x="400" y="3383"/>
                    </a:lnTo>
                    <a:lnTo>
                      <a:pt x="420" y="3375"/>
                    </a:lnTo>
                    <a:lnTo>
                      <a:pt x="438" y="3365"/>
                    </a:lnTo>
                    <a:lnTo>
                      <a:pt x="457" y="3350"/>
                    </a:lnTo>
                    <a:lnTo>
                      <a:pt x="475" y="3331"/>
                    </a:lnTo>
                    <a:lnTo>
                      <a:pt x="494" y="3308"/>
                    </a:lnTo>
                    <a:lnTo>
                      <a:pt x="512" y="3281"/>
                    </a:lnTo>
                    <a:lnTo>
                      <a:pt x="529" y="3252"/>
                    </a:lnTo>
                    <a:lnTo>
                      <a:pt x="546" y="3218"/>
                    </a:lnTo>
                    <a:lnTo>
                      <a:pt x="562" y="3179"/>
                    </a:lnTo>
                    <a:lnTo>
                      <a:pt x="578" y="3139"/>
                    </a:lnTo>
                    <a:lnTo>
                      <a:pt x="594" y="3095"/>
                    </a:lnTo>
                    <a:lnTo>
                      <a:pt x="608" y="3047"/>
                    </a:lnTo>
                    <a:lnTo>
                      <a:pt x="623" y="2997"/>
                    </a:lnTo>
                    <a:lnTo>
                      <a:pt x="636" y="2944"/>
                    </a:lnTo>
                    <a:lnTo>
                      <a:pt x="650" y="2887"/>
                    </a:lnTo>
                    <a:lnTo>
                      <a:pt x="663" y="2829"/>
                    </a:lnTo>
                    <a:lnTo>
                      <a:pt x="674" y="2768"/>
                    </a:lnTo>
                    <a:lnTo>
                      <a:pt x="686" y="2704"/>
                    </a:lnTo>
                    <a:lnTo>
                      <a:pt x="697" y="2638"/>
                    </a:lnTo>
                    <a:lnTo>
                      <a:pt x="706" y="2569"/>
                    </a:lnTo>
                    <a:lnTo>
                      <a:pt x="715" y="2497"/>
                    </a:lnTo>
                    <a:lnTo>
                      <a:pt x="724" y="2425"/>
                    </a:lnTo>
                    <a:lnTo>
                      <a:pt x="732" y="2350"/>
                    </a:lnTo>
                    <a:lnTo>
                      <a:pt x="738" y="2273"/>
                    </a:lnTo>
                    <a:lnTo>
                      <a:pt x="744" y="2194"/>
                    </a:lnTo>
                    <a:lnTo>
                      <a:pt x="749" y="2115"/>
                    </a:lnTo>
                    <a:lnTo>
                      <a:pt x="754" y="2032"/>
                    </a:lnTo>
                    <a:lnTo>
                      <a:pt x="758" y="1950"/>
                    </a:lnTo>
                    <a:lnTo>
                      <a:pt x="760" y="1865"/>
                    </a:lnTo>
                    <a:lnTo>
                      <a:pt x="761" y="1779"/>
                    </a:lnTo>
                    <a:lnTo>
                      <a:pt x="762" y="1692"/>
                    </a:lnTo>
                    <a:lnTo>
                      <a:pt x="761" y="1605"/>
                    </a:lnTo>
                    <a:lnTo>
                      <a:pt x="760" y="1519"/>
                    </a:lnTo>
                    <a:lnTo>
                      <a:pt x="758" y="1435"/>
                    </a:lnTo>
                    <a:lnTo>
                      <a:pt x="754" y="1351"/>
                    </a:lnTo>
                    <a:lnTo>
                      <a:pt x="749" y="1270"/>
                    </a:lnTo>
                    <a:lnTo>
                      <a:pt x="744" y="1189"/>
                    </a:lnTo>
                    <a:lnTo>
                      <a:pt x="738" y="1111"/>
                    </a:lnTo>
                    <a:lnTo>
                      <a:pt x="732" y="1035"/>
                    </a:lnTo>
                    <a:lnTo>
                      <a:pt x="724" y="959"/>
                    </a:lnTo>
                    <a:lnTo>
                      <a:pt x="715" y="886"/>
                    </a:lnTo>
                    <a:lnTo>
                      <a:pt x="706" y="816"/>
                    </a:lnTo>
                    <a:lnTo>
                      <a:pt x="697" y="747"/>
                    </a:lnTo>
                    <a:lnTo>
                      <a:pt x="686" y="681"/>
                    </a:lnTo>
                    <a:lnTo>
                      <a:pt x="674" y="617"/>
                    </a:lnTo>
                    <a:lnTo>
                      <a:pt x="663" y="555"/>
                    </a:lnTo>
                    <a:lnTo>
                      <a:pt x="650" y="496"/>
                    </a:lnTo>
                    <a:lnTo>
                      <a:pt x="636" y="440"/>
                    </a:lnTo>
                    <a:lnTo>
                      <a:pt x="623" y="387"/>
                    </a:lnTo>
                    <a:lnTo>
                      <a:pt x="608" y="336"/>
                    </a:lnTo>
                    <a:lnTo>
                      <a:pt x="594" y="290"/>
                    </a:lnTo>
                    <a:lnTo>
                      <a:pt x="578" y="245"/>
                    </a:lnTo>
                    <a:lnTo>
                      <a:pt x="562" y="204"/>
                    </a:lnTo>
                    <a:lnTo>
                      <a:pt x="546" y="167"/>
                    </a:lnTo>
                    <a:lnTo>
                      <a:pt x="529" y="133"/>
                    </a:lnTo>
                    <a:lnTo>
                      <a:pt x="512" y="103"/>
                    </a:lnTo>
                    <a:lnTo>
                      <a:pt x="494" y="76"/>
                    </a:lnTo>
                    <a:lnTo>
                      <a:pt x="475" y="52"/>
                    </a:lnTo>
                    <a:lnTo>
                      <a:pt x="457" y="34"/>
                    </a:lnTo>
                    <a:lnTo>
                      <a:pt x="438" y="19"/>
                    </a:lnTo>
                    <a:lnTo>
                      <a:pt x="420" y="8"/>
                    </a:lnTo>
                    <a:lnTo>
                      <a:pt x="400" y="2"/>
                    </a:lnTo>
                    <a:lnTo>
                      <a:pt x="381" y="0"/>
                    </a:lnTo>
                    <a:lnTo>
                      <a:pt x="361" y="2"/>
                    </a:lnTo>
                    <a:lnTo>
                      <a:pt x="342" y="8"/>
                    </a:lnTo>
                    <a:lnTo>
                      <a:pt x="323" y="19"/>
                    </a:lnTo>
                    <a:lnTo>
                      <a:pt x="305" y="34"/>
                    </a:lnTo>
                    <a:lnTo>
                      <a:pt x="286" y="52"/>
                    </a:lnTo>
                    <a:lnTo>
                      <a:pt x="267" y="76"/>
                    </a:lnTo>
                    <a:lnTo>
                      <a:pt x="250" y="103"/>
                    </a:lnTo>
                    <a:lnTo>
                      <a:pt x="232" y="133"/>
                    </a:lnTo>
                    <a:lnTo>
                      <a:pt x="216" y="167"/>
                    </a:lnTo>
                    <a:lnTo>
                      <a:pt x="200" y="204"/>
                    </a:lnTo>
                    <a:lnTo>
                      <a:pt x="184" y="245"/>
                    </a:lnTo>
                    <a:lnTo>
                      <a:pt x="169" y="290"/>
                    </a:lnTo>
                    <a:lnTo>
                      <a:pt x="153" y="336"/>
                    </a:lnTo>
                    <a:lnTo>
                      <a:pt x="139" y="387"/>
                    </a:lnTo>
                    <a:lnTo>
                      <a:pt x="125" y="440"/>
                    </a:lnTo>
                    <a:lnTo>
                      <a:pt x="112" y="496"/>
                    </a:lnTo>
                    <a:lnTo>
                      <a:pt x="100" y="555"/>
                    </a:lnTo>
                    <a:lnTo>
                      <a:pt x="87" y="617"/>
                    </a:lnTo>
                    <a:lnTo>
                      <a:pt x="76" y="681"/>
                    </a:lnTo>
                    <a:lnTo>
                      <a:pt x="66" y="747"/>
                    </a:lnTo>
                    <a:lnTo>
                      <a:pt x="55" y="816"/>
                    </a:lnTo>
                    <a:lnTo>
                      <a:pt x="46" y="886"/>
                    </a:lnTo>
                    <a:lnTo>
                      <a:pt x="38" y="959"/>
                    </a:lnTo>
                    <a:lnTo>
                      <a:pt x="31" y="1035"/>
                    </a:lnTo>
                    <a:lnTo>
                      <a:pt x="23" y="1111"/>
                    </a:lnTo>
                    <a:lnTo>
                      <a:pt x="17" y="1189"/>
                    </a:lnTo>
                    <a:lnTo>
                      <a:pt x="12" y="1270"/>
                    </a:lnTo>
                    <a:lnTo>
                      <a:pt x="8" y="1351"/>
                    </a:lnTo>
                    <a:lnTo>
                      <a:pt x="5" y="1435"/>
                    </a:lnTo>
                    <a:lnTo>
                      <a:pt x="2" y="1519"/>
                    </a:lnTo>
                    <a:lnTo>
                      <a:pt x="1" y="1605"/>
                    </a:lnTo>
                    <a:lnTo>
                      <a:pt x="0" y="1692"/>
                    </a:lnTo>
                    <a:lnTo>
                      <a:pt x="1" y="1779"/>
                    </a:lnTo>
                    <a:lnTo>
                      <a:pt x="2" y="1865"/>
                    </a:lnTo>
                    <a:lnTo>
                      <a:pt x="5" y="1950"/>
                    </a:lnTo>
                    <a:lnTo>
                      <a:pt x="8" y="2032"/>
                    </a:lnTo>
                    <a:lnTo>
                      <a:pt x="12" y="2115"/>
                    </a:lnTo>
                    <a:lnTo>
                      <a:pt x="17" y="2194"/>
                    </a:lnTo>
                    <a:lnTo>
                      <a:pt x="23" y="2273"/>
                    </a:lnTo>
                    <a:lnTo>
                      <a:pt x="31" y="2350"/>
                    </a:lnTo>
                    <a:lnTo>
                      <a:pt x="38" y="2425"/>
                    </a:lnTo>
                    <a:lnTo>
                      <a:pt x="46" y="2497"/>
                    </a:lnTo>
                    <a:lnTo>
                      <a:pt x="55" y="2569"/>
                    </a:lnTo>
                    <a:lnTo>
                      <a:pt x="66" y="2638"/>
                    </a:lnTo>
                    <a:lnTo>
                      <a:pt x="76" y="2704"/>
                    </a:lnTo>
                    <a:lnTo>
                      <a:pt x="87" y="2768"/>
                    </a:lnTo>
                    <a:lnTo>
                      <a:pt x="100" y="2829"/>
                    </a:lnTo>
                    <a:lnTo>
                      <a:pt x="112" y="2887"/>
                    </a:lnTo>
                    <a:lnTo>
                      <a:pt x="125" y="2944"/>
                    </a:lnTo>
                    <a:lnTo>
                      <a:pt x="139" y="2997"/>
                    </a:lnTo>
                    <a:lnTo>
                      <a:pt x="153" y="3047"/>
                    </a:lnTo>
                    <a:lnTo>
                      <a:pt x="169" y="3095"/>
                    </a:lnTo>
                    <a:lnTo>
                      <a:pt x="184" y="3139"/>
                    </a:lnTo>
                    <a:lnTo>
                      <a:pt x="200" y="3179"/>
                    </a:lnTo>
                    <a:lnTo>
                      <a:pt x="216" y="3218"/>
                    </a:lnTo>
                    <a:lnTo>
                      <a:pt x="232" y="3252"/>
                    </a:lnTo>
                    <a:lnTo>
                      <a:pt x="250" y="3281"/>
                    </a:lnTo>
                    <a:lnTo>
                      <a:pt x="267" y="3308"/>
                    </a:lnTo>
                    <a:lnTo>
                      <a:pt x="286" y="3331"/>
                    </a:lnTo>
                    <a:lnTo>
                      <a:pt x="305" y="3350"/>
                    </a:lnTo>
                    <a:lnTo>
                      <a:pt x="323" y="3365"/>
                    </a:lnTo>
                    <a:lnTo>
                      <a:pt x="342" y="3375"/>
                    </a:lnTo>
                    <a:lnTo>
                      <a:pt x="361" y="3383"/>
                    </a:lnTo>
                    <a:lnTo>
                      <a:pt x="381" y="33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98" name="Freeform 470"/>
              <p:cNvSpPr>
                <a:spLocks/>
              </p:cNvSpPr>
              <p:nvPr/>
            </p:nvSpPr>
            <p:spPr bwMode="auto">
              <a:xfrm>
                <a:off x="5205" y="1193"/>
                <a:ext cx="37" cy="161"/>
              </a:xfrm>
              <a:custGeom>
                <a:avLst/>
                <a:gdLst>
                  <a:gd name="T0" fmla="*/ 0 w 762"/>
                  <a:gd name="T1" fmla="*/ 0 h 3385"/>
                  <a:gd name="T2" fmla="*/ 0 w 762"/>
                  <a:gd name="T3" fmla="*/ 0 h 3385"/>
                  <a:gd name="T4" fmla="*/ 0 w 762"/>
                  <a:gd name="T5" fmla="*/ 0 h 3385"/>
                  <a:gd name="T6" fmla="*/ 0 w 762"/>
                  <a:gd name="T7" fmla="*/ 0 h 3385"/>
                  <a:gd name="T8" fmla="*/ 0 w 762"/>
                  <a:gd name="T9" fmla="*/ 0 h 3385"/>
                  <a:gd name="T10" fmla="*/ 0 w 762"/>
                  <a:gd name="T11" fmla="*/ 0 h 3385"/>
                  <a:gd name="T12" fmla="*/ 0 w 762"/>
                  <a:gd name="T13" fmla="*/ 0 h 3385"/>
                  <a:gd name="T14" fmla="*/ 0 w 762"/>
                  <a:gd name="T15" fmla="*/ 0 h 3385"/>
                  <a:gd name="T16" fmla="*/ 0 w 762"/>
                  <a:gd name="T17" fmla="*/ 0 h 3385"/>
                  <a:gd name="T18" fmla="*/ 0 w 762"/>
                  <a:gd name="T19" fmla="*/ 0 h 3385"/>
                  <a:gd name="T20" fmla="*/ 0 w 762"/>
                  <a:gd name="T21" fmla="*/ 0 h 3385"/>
                  <a:gd name="T22" fmla="*/ 0 w 762"/>
                  <a:gd name="T23" fmla="*/ 0 h 3385"/>
                  <a:gd name="T24" fmla="*/ 0 w 762"/>
                  <a:gd name="T25" fmla="*/ 0 h 3385"/>
                  <a:gd name="T26" fmla="*/ 0 w 762"/>
                  <a:gd name="T27" fmla="*/ 0 h 3385"/>
                  <a:gd name="T28" fmla="*/ 0 w 762"/>
                  <a:gd name="T29" fmla="*/ 0 h 3385"/>
                  <a:gd name="T30" fmla="*/ 0 w 762"/>
                  <a:gd name="T31" fmla="*/ 0 h 3385"/>
                  <a:gd name="T32" fmla="*/ 0 w 762"/>
                  <a:gd name="T33" fmla="*/ 0 h 3385"/>
                  <a:gd name="T34" fmla="*/ 0 w 762"/>
                  <a:gd name="T35" fmla="*/ 0 h 3385"/>
                  <a:gd name="T36" fmla="*/ 0 w 762"/>
                  <a:gd name="T37" fmla="*/ 0 h 3385"/>
                  <a:gd name="T38" fmla="*/ 0 w 762"/>
                  <a:gd name="T39" fmla="*/ 0 h 3385"/>
                  <a:gd name="T40" fmla="*/ 0 w 762"/>
                  <a:gd name="T41" fmla="*/ 0 h 3385"/>
                  <a:gd name="T42" fmla="*/ 0 w 762"/>
                  <a:gd name="T43" fmla="*/ 0 h 3385"/>
                  <a:gd name="T44" fmla="*/ 0 w 762"/>
                  <a:gd name="T45" fmla="*/ 0 h 3385"/>
                  <a:gd name="T46" fmla="*/ 0 w 762"/>
                  <a:gd name="T47" fmla="*/ 0 h 3385"/>
                  <a:gd name="T48" fmla="*/ 0 w 762"/>
                  <a:gd name="T49" fmla="*/ 0 h 3385"/>
                  <a:gd name="T50" fmla="*/ 0 w 762"/>
                  <a:gd name="T51" fmla="*/ 0 h 3385"/>
                  <a:gd name="T52" fmla="*/ 0 w 762"/>
                  <a:gd name="T53" fmla="*/ 0 h 3385"/>
                  <a:gd name="T54" fmla="*/ 0 w 762"/>
                  <a:gd name="T55" fmla="*/ 0 h 3385"/>
                  <a:gd name="T56" fmla="*/ 0 w 762"/>
                  <a:gd name="T57" fmla="*/ 0 h 3385"/>
                  <a:gd name="T58" fmla="*/ 0 w 762"/>
                  <a:gd name="T59" fmla="*/ 0 h 3385"/>
                  <a:gd name="T60" fmla="*/ 0 w 762"/>
                  <a:gd name="T61" fmla="*/ 0 h 3385"/>
                  <a:gd name="T62" fmla="*/ 0 w 762"/>
                  <a:gd name="T63" fmla="*/ 0 h 3385"/>
                  <a:gd name="T64" fmla="*/ 0 w 762"/>
                  <a:gd name="T65" fmla="*/ 0 h 3385"/>
                  <a:gd name="T66" fmla="*/ 0 w 762"/>
                  <a:gd name="T67" fmla="*/ 0 h 3385"/>
                  <a:gd name="T68" fmla="*/ 0 w 762"/>
                  <a:gd name="T69" fmla="*/ 0 h 3385"/>
                  <a:gd name="T70" fmla="*/ 0 w 762"/>
                  <a:gd name="T71" fmla="*/ 0 h 3385"/>
                  <a:gd name="T72" fmla="*/ 0 w 762"/>
                  <a:gd name="T73" fmla="*/ 0 h 3385"/>
                  <a:gd name="T74" fmla="*/ 0 w 762"/>
                  <a:gd name="T75" fmla="*/ 0 h 3385"/>
                  <a:gd name="T76" fmla="*/ 0 w 762"/>
                  <a:gd name="T77" fmla="*/ 0 h 3385"/>
                  <a:gd name="T78" fmla="*/ 0 w 762"/>
                  <a:gd name="T79" fmla="*/ 0 h 3385"/>
                  <a:gd name="T80" fmla="*/ 0 w 762"/>
                  <a:gd name="T81" fmla="*/ 0 h 3385"/>
                  <a:gd name="T82" fmla="*/ 0 w 762"/>
                  <a:gd name="T83" fmla="*/ 0 h 3385"/>
                  <a:gd name="T84" fmla="*/ 0 w 762"/>
                  <a:gd name="T85" fmla="*/ 0 h 3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62"/>
                  <a:gd name="T130" fmla="*/ 0 h 3385"/>
                  <a:gd name="T131" fmla="*/ 762 w 762"/>
                  <a:gd name="T132" fmla="*/ 3385 h 33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62" h="3385">
                    <a:moveTo>
                      <a:pt x="381" y="3385"/>
                    </a:moveTo>
                    <a:lnTo>
                      <a:pt x="400" y="3383"/>
                    </a:lnTo>
                    <a:lnTo>
                      <a:pt x="420" y="3375"/>
                    </a:lnTo>
                    <a:lnTo>
                      <a:pt x="438" y="3365"/>
                    </a:lnTo>
                    <a:lnTo>
                      <a:pt x="457" y="3350"/>
                    </a:lnTo>
                    <a:lnTo>
                      <a:pt x="475" y="3331"/>
                    </a:lnTo>
                    <a:lnTo>
                      <a:pt x="494" y="3308"/>
                    </a:lnTo>
                    <a:lnTo>
                      <a:pt x="512" y="3281"/>
                    </a:lnTo>
                    <a:lnTo>
                      <a:pt x="529" y="3252"/>
                    </a:lnTo>
                    <a:lnTo>
                      <a:pt x="546" y="3218"/>
                    </a:lnTo>
                    <a:lnTo>
                      <a:pt x="562" y="3179"/>
                    </a:lnTo>
                    <a:lnTo>
                      <a:pt x="578" y="3139"/>
                    </a:lnTo>
                    <a:lnTo>
                      <a:pt x="594" y="3095"/>
                    </a:lnTo>
                    <a:lnTo>
                      <a:pt x="608" y="3047"/>
                    </a:lnTo>
                    <a:lnTo>
                      <a:pt x="623" y="2997"/>
                    </a:lnTo>
                    <a:lnTo>
                      <a:pt x="636" y="2944"/>
                    </a:lnTo>
                    <a:lnTo>
                      <a:pt x="650" y="2887"/>
                    </a:lnTo>
                    <a:lnTo>
                      <a:pt x="663" y="2829"/>
                    </a:lnTo>
                    <a:lnTo>
                      <a:pt x="674" y="2768"/>
                    </a:lnTo>
                    <a:lnTo>
                      <a:pt x="686" y="2704"/>
                    </a:lnTo>
                    <a:lnTo>
                      <a:pt x="697" y="2638"/>
                    </a:lnTo>
                    <a:lnTo>
                      <a:pt x="706" y="2569"/>
                    </a:lnTo>
                    <a:lnTo>
                      <a:pt x="715" y="2497"/>
                    </a:lnTo>
                    <a:lnTo>
                      <a:pt x="724" y="2425"/>
                    </a:lnTo>
                    <a:lnTo>
                      <a:pt x="732" y="2350"/>
                    </a:lnTo>
                    <a:lnTo>
                      <a:pt x="738" y="2273"/>
                    </a:lnTo>
                    <a:lnTo>
                      <a:pt x="744" y="2194"/>
                    </a:lnTo>
                    <a:lnTo>
                      <a:pt x="749" y="2115"/>
                    </a:lnTo>
                    <a:lnTo>
                      <a:pt x="754" y="2032"/>
                    </a:lnTo>
                    <a:lnTo>
                      <a:pt x="758" y="1950"/>
                    </a:lnTo>
                    <a:lnTo>
                      <a:pt x="760" y="1865"/>
                    </a:lnTo>
                    <a:lnTo>
                      <a:pt x="761" y="1779"/>
                    </a:lnTo>
                    <a:lnTo>
                      <a:pt x="762" y="1692"/>
                    </a:lnTo>
                    <a:lnTo>
                      <a:pt x="761" y="1605"/>
                    </a:lnTo>
                    <a:lnTo>
                      <a:pt x="760" y="1519"/>
                    </a:lnTo>
                    <a:lnTo>
                      <a:pt x="758" y="1435"/>
                    </a:lnTo>
                    <a:lnTo>
                      <a:pt x="754" y="1351"/>
                    </a:lnTo>
                    <a:lnTo>
                      <a:pt x="749" y="1270"/>
                    </a:lnTo>
                    <a:lnTo>
                      <a:pt x="744" y="1189"/>
                    </a:lnTo>
                    <a:lnTo>
                      <a:pt x="738" y="1111"/>
                    </a:lnTo>
                    <a:lnTo>
                      <a:pt x="732" y="1035"/>
                    </a:lnTo>
                    <a:lnTo>
                      <a:pt x="724" y="959"/>
                    </a:lnTo>
                    <a:lnTo>
                      <a:pt x="715" y="886"/>
                    </a:lnTo>
                    <a:lnTo>
                      <a:pt x="706" y="816"/>
                    </a:lnTo>
                    <a:lnTo>
                      <a:pt x="697" y="747"/>
                    </a:lnTo>
                    <a:lnTo>
                      <a:pt x="686" y="681"/>
                    </a:lnTo>
                    <a:lnTo>
                      <a:pt x="674" y="617"/>
                    </a:lnTo>
                    <a:lnTo>
                      <a:pt x="663" y="555"/>
                    </a:lnTo>
                    <a:lnTo>
                      <a:pt x="650" y="496"/>
                    </a:lnTo>
                    <a:lnTo>
                      <a:pt x="636" y="440"/>
                    </a:lnTo>
                    <a:lnTo>
                      <a:pt x="623" y="387"/>
                    </a:lnTo>
                    <a:lnTo>
                      <a:pt x="608" y="336"/>
                    </a:lnTo>
                    <a:lnTo>
                      <a:pt x="594" y="290"/>
                    </a:lnTo>
                    <a:lnTo>
                      <a:pt x="578" y="245"/>
                    </a:lnTo>
                    <a:lnTo>
                      <a:pt x="562" y="204"/>
                    </a:lnTo>
                    <a:lnTo>
                      <a:pt x="546" y="167"/>
                    </a:lnTo>
                    <a:lnTo>
                      <a:pt x="529" y="133"/>
                    </a:lnTo>
                    <a:lnTo>
                      <a:pt x="512" y="103"/>
                    </a:lnTo>
                    <a:lnTo>
                      <a:pt x="494" y="76"/>
                    </a:lnTo>
                    <a:lnTo>
                      <a:pt x="475" y="52"/>
                    </a:lnTo>
                    <a:lnTo>
                      <a:pt x="457" y="34"/>
                    </a:lnTo>
                    <a:lnTo>
                      <a:pt x="438" y="19"/>
                    </a:lnTo>
                    <a:lnTo>
                      <a:pt x="420" y="8"/>
                    </a:lnTo>
                    <a:lnTo>
                      <a:pt x="400" y="2"/>
                    </a:lnTo>
                    <a:lnTo>
                      <a:pt x="381" y="0"/>
                    </a:lnTo>
                    <a:lnTo>
                      <a:pt x="361" y="2"/>
                    </a:lnTo>
                    <a:lnTo>
                      <a:pt x="342" y="8"/>
                    </a:lnTo>
                    <a:lnTo>
                      <a:pt x="323" y="19"/>
                    </a:lnTo>
                    <a:lnTo>
                      <a:pt x="305" y="34"/>
                    </a:lnTo>
                    <a:lnTo>
                      <a:pt x="286" y="52"/>
                    </a:lnTo>
                    <a:lnTo>
                      <a:pt x="267" y="76"/>
                    </a:lnTo>
                    <a:lnTo>
                      <a:pt x="250" y="103"/>
                    </a:lnTo>
                    <a:lnTo>
                      <a:pt x="232" y="133"/>
                    </a:lnTo>
                    <a:lnTo>
                      <a:pt x="216" y="167"/>
                    </a:lnTo>
                    <a:lnTo>
                      <a:pt x="200" y="204"/>
                    </a:lnTo>
                    <a:lnTo>
                      <a:pt x="184" y="245"/>
                    </a:lnTo>
                    <a:lnTo>
                      <a:pt x="169" y="290"/>
                    </a:lnTo>
                    <a:lnTo>
                      <a:pt x="153" y="336"/>
                    </a:lnTo>
                    <a:lnTo>
                      <a:pt x="139" y="387"/>
                    </a:lnTo>
                    <a:lnTo>
                      <a:pt x="125" y="440"/>
                    </a:lnTo>
                    <a:lnTo>
                      <a:pt x="112" y="496"/>
                    </a:lnTo>
                    <a:lnTo>
                      <a:pt x="100" y="555"/>
                    </a:lnTo>
                    <a:lnTo>
                      <a:pt x="87" y="617"/>
                    </a:lnTo>
                    <a:lnTo>
                      <a:pt x="76" y="681"/>
                    </a:lnTo>
                    <a:lnTo>
                      <a:pt x="66" y="747"/>
                    </a:lnTo>
                    <a:lnTo>
                      <a:pt x="55" y="816"/>
                    </a:lnTo>
                    <a:lnTo>
                      <a:pt x="46" y="886"/>
                    </a:lnTo>
                    <a:lnTo>
                      <a:pt x="38" y="959"/>
                    </a:lnTo>
                    <a:lnTo>
                      <a:pt x="31" y="1035"/>
                    </a:lnTo>
                    <a:lnTo>
                      <a:pt x="23" y="1111"/>
                    </a:lnTo>
                    <a:lnTo>
                      <a:pt x="17" y="1189"/>
                    </a:lnTo>
                    <a:lnTo>
                      <a:pt x="12" y="1270"/>
                    </a:lnTo>
                    <a:lnTo>
                      <a:pt x="8" y="1351"/>
                    </a:lnTo>
                    <a:lnTo>
                      <a:pt x="5" y="1435"/>
                    </a:lnTo>
                    <a:lnTo>
                      <a:pt x="2" y="1519"/>
                    </a:lnTo>
                    <a:lnTo>
                      <a:pt x="1" y="1605"/>
                    </a:lnTo>
                    <a:lnTo>
                      <a:pt x="0" y="1692"/>
                    </a:lnTo>
                    <a:lnTo>
                      <a:pt x="1" y="1779"/>
                    </a:lnTo>
                    <a:lnTo>
                      <a:pt x="2" y="1865"/>
                    </a:lnTo>
                    <a:lnTo>
                      <a:pt x="5" y="1950"/>
                    </a:lnTo>
                    <a:lnTo>
                      <a:pt x="8" y="2032"/>
                    </a:lnTo>
                    <a:lnTo>
                      <a:pt x="12" y="2115"/>
                    </a:lnTo>
                    <a:lnTo>
                      <a:pt x="17" y="2194"/>
                    </a:lnTo>
                    <a:lnTo>
                      <a:pt x="23" y="2273"/>
                    </a:lnTo>
                    <a:lnTo>
                      <a:pt x="31" y="2350"/>
                    </a:lnTo>
                    <a:lnTo>
                      <a:pt x="38" y="2425"/>
                    </a:lnTo>
                    <a:lnTo>
                      <a:pt x="46" y="2497"/>
                    </a:lnTo>
                    <a:lnTo>
                      <a:pt x="55" y="2569"/>
                    </a:lnTo>
                    <a:lnTo>
                      <a:pt x="66" y="2638"/>
                    </a:lnTo>
                    <a:lnTo>
                      <a:pt x="76" y="2704"/>
                    </a:lnTo>
                    <a:lnTo>
                      <a:pt x="87" y="2768"/>
                    </a:lnTo>
                    <a:lnTo>
                      <a:pt x="100" y="2829"/>
                    </a:lnTo>
                    <a:lnTo>
                      <a:pt x="112" y="2887"/>
                    </a:lnTo>
                    <a:lnTo>
                      <a:pt x="125" y="2944"/>
                    </a:lnTo>
                    <a:lnTo>
                      <a:pt x="139" y="2997"/>
                    </a:lnTo>
                    <a:lnTo>
                      <a:pt x="153" y="3047"/>
                    </a:lnTo>
                    <a:lnTo>
                      <a:pt x="169" y="3095"/>
                    </a:lnTo>
                    <a:lnTo>
                      <a:pt x="184" y="3139"/>
                    </a:lnTo>
                    <a:lnTo>
                      <a:pt x="200" y="3179"/>
                    </a:lnTo>
                    <a:lnTo>
                      <a:pt x="216" y="3218"/>
                    </a:lnTo>
                    <a:lnTo>
                      <a:pt x="232" y="3252"/>
                    </a:lnTo>
                    <a:lnTo>
                      <a:pt x="250" y="3281"/>
                    </a:lnTo>
                    <a:lnTo>
                      <a:pt x="267" y="3308"/>
                    </a:lnTo>
                    <a:lnTo>
                      <a:pt x="286" y="3331"/>
                    </a:lnTo>
                    <a:lnTo>
                      <a:pt x="305" y="3350"/>
                    </a:lnTo>
                    <a:lnTo>
                      <a:pt x="323" y="3365"/>
                    </a:lnTo>
                    <a:lnTo>
                      <a:pt x="342" y="3375"/>
                    </a:lnTo>
                    <a:lnTo>
                      <a:pt x="361" y="3383"/>
                    </a:lnTo>
                    <a:lnTo>
                      <a:pt x="381" y="3385"/>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99" name="Freeform 471"/>
              <p:cNvSpPr>
                <a:spLocks/>
              </p:cNvSpPr>
              <p:nvPr/>
            </p:nvSpPr>
            <p:spPr bwMode="auto">
              <a:xfrm>
                <a:off x="5200" y="1208"/>
                <a:ext cx="47" cy="110"/>
              </a:xfrm>
              <a:custGeom>
                <a:avLst/>
                <a:gdLst>
                  <a:gd name="T0" fmla="*/ 0 w 978"/>
                  <a:gd name="T1" fmla="*/ 0 h 2307"/>
                  <a:gd name="T2" fmla="*/ 0 w 978"/>
                  <a:gd name="T3" fmla="*/ 0 h 2307"/>
                  <a:gd name="T4" fmla="*/ 0 w 978"/>
                  <a:gd name="T5" fmla="*/ 0 h 2307"/>
                  <a:gd name="T6" fmla="*/ 0 w 978"/>
                  <a:gd name="T7" fmla="*/ 0 h 2307"/>
                  <a:gd name="T8" fmla="*/ 0 w 978"/>
                  <a:gd name="T9" fmla="*/ 0 h 2307"/>
                  <a:gd name="T10" fmla="*/ 0 w 978"/>
                  <a:gd name="T11" fmla="*/ 0 h 2307"/>
                  <a:gd name="T12" fmla="*/ 0 w 978"/>
                  <a:gd name="T13" fmla="*/ 0 h 2307"/>
                  <a:gd name="T14" fmla="*/ 0 w 978"/>
                  <a:gd name="T15" fmla="*/ 0 h 2307"/>
                  <a:gd name="T16" fmla="*/ 0 w 978"/>
                  <a:gd name="T17" fmla="*/ 0 h 2307"/>
                  <a:gd name="T18" fmla="*/ 0 w 978"/>
                  <a:gd name="T19" fmla="*/ 0 h 2307"/>
                  <a:gd name="T20" fmla="*/ 0 w 978"/>
                  <a:gd name="T21" fmla="*/ 0 h 2307"/>
                  <a:gd name="T22" fmla="*/ 0 w 978"/>
                  <a:gd name="T23" fmla="*/ 0 h 2307"/>
                  <a:gd name="T24" fmla="*/ 0 w 978"/>
                  <a:gd name="T25" fmla="*/ 0 h 2307"/>
                  <a:gd name="T26" fmla="*/ 0 w 978"/>
                  <a:gd name="T27" fmla="*/ 0 h 2307"/>
                  <a:gd name="T28" fmla="*/ 0 w 978"/>
                  <a:gd name="T29" fmla="*/ 0 h 23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8"/>
                  <a:gd name="T46" fmla="*/ 0 h 2307"/>
                  <a:gd name="T47" fmla="*/ 978 w 978"/>
                  <a:gd name="T48" fmla="*/ 2307 h 23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8" h="2307">
                    <a:moveTo>
                      <a:pt x="489" y="2307"/>
                    </a:moveTo>
                    <a:lnTo>
                      <a:pt x="685" y="2078"/>
                    </a:lnTo>
                    <a:lnTo>
                      <a:pt x="881" y="1850"/>
                    </a:lnTo>
                    <a:lnTo>
                      <a:pt x="929" y="1336"/>
                    </a:lnTo>
                    <a:lnTo>
                      <a:pt x="978" y="823"/>
                    </a:lnTo>
                    <a:lnTo>
                      <a:pt x="843" y="411"/>
                    </a:lnTo>
                    <a:lnTo>
                      <a:pt x="707" y="0"/>
                    </a:lnTo>
                    <a:lnTo>
                      <a:pt x="489" y="0"/>
                    </a:lnTo>
                    <a:lnTo>
                      <a:pt x="271" y="0"/>
                    </a:lnTo>
                    <a:lnTo>
                      <a:pt x="136" y="411"/>
                    </a:lnTo>
                    <a:lnTo>
                      <a:pt x="0" y="823"/>
                    </a:lnTo>
                    <a:lnTo>
                      <a:pt x="48" y="1336"/>
                    </a:lnTo>
                    <a:lnTo>
                      <a:pt x="96" y="1850"/>
                    </a:lnTo>
                    <a:lnTo>
                      <a:pt x="292" y="2078"/>
                    </a:lnTo>
                    <a:lnTo>
                      <a:pt x="489" y="23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00" name="Freeform 472"/>
              <p:cNvSpPr>
                <a:spLocks/>
              </p:cNvSpPr>
              <p:nvPr/>
            </p:nvSpPr>
            <p:spPr bwMode="auto">
              <a:xfrm>
                <a:off x="5200" y="1208"/>
                <a:ext cx="47" cy="110"/>
              </a:xfrm>
              <a:custGeom>
                <a:avLst/>
                <a:gdLst>
                  <a:gd name="T0" fmla="*/ 0 w 978"/>
                  <a:gd name="T1" fmla="*/ 0 h 2307"/>
                  <a:gd name="T2" fmla="*/ 0 w 978"/>
                  <a:gd name="T3" fmla="*/ 0 h 2307"/>
                  <a:gd name="T4" fmla="*/ 0 w 978"/>
                  <a:gd name="T5" fmla="*/ 0 h 2307"/>
                  <a:gd name="T6" fmla="*/ 0 w 978"/>
                  <a:gd name="T7" fmla="*/ 0 h 2307"/>
                  <a:gd name="T8" fmla="*/ 0 w 978"/>
                  <a:gd name="T9" fmla="*/ 0 h 2307"/>
                  <a:gd name="T10" fmla="*/ 0 w 978"/>
                  <a:gd name="T11" fmla="*/ 0 h 2307"/>
                  <a:gd name="T12" fmla="*/ 0 w 978"/>
                  <a:gd name="T13" fmla="*/ 0 h 2307"/>
                  <a:gd name="T14" fmla="*/ 0 w 978"/>
                  <a:gd name="T15" fmla="*/ 0 h 2307"/>
                  <a:gd name="T16" fmla="*/ 0 w 978"/>
                  <a:gd name="T17" fmla="*/ 0 h 2307"/>
                  <a:gd name="T18" fmla="*/ 0 w 978"/>
                  <a:gd name="T19" fmla="*/ 0 h 2307"/>
                  <a:gd name="T20" fmla="*/ 0 w 978"/>
                  <a:gd name="T21" fmla="*/ 0 h 2307"/>
                  <a:gd name="T22" fmla="*/ 0 w 978"/>
                  <a:gd name="T23" fmla="*/ 0 h 2307"/>
                  <a:gd name="T24" fmla="*/ 0 w 978"/>
                  <a:gd name="T25" fmla="*/ 0 h 2307"/>
                  <a:gd name="T26" fmla="*/ 0 w 978"/>
                  <a:gd name="T27" fmla="*/ 0 h 2307"/>
                  <a:gd name="T28" fmla="*/ 0 w 978"/>
                  <a:gd name="T29" fmla="*/ 0 h 23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8"/>
                  <a:gd name="T46" fmla="*/ 0 h 2307"/>
                  <a:gd name="T47" fmla="*/ 978 w 978"/>
                  <a:gd name="T48" fmla="*/ 2307 h 23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8" h="2307">
                    <a:moveTo>
                      <a:pt x="489" y="2307"/>
                    </a:moveTo>
                    <a:lnTo>
                      <a:pt x="685" y="2078"/>
                    </a:lnTo>
                    <a:lnTo>
                      <a:pt x="881" y="1850"/>
                    </a:lnTo>
                    <a:lnTo>
                      <a:pt x="929" y="1336"/>
                    </a:lnTo>
                    <a:lnTo>
                      <a:pt x="978" y="823"/>
                    </a:lnTo>
                    <a:lnTo>
                      <a:pt x="843" y="411"/>
                    </a:lnTo>
                    <a:lnTo>
                      <a:pt x="707" y="0"/>
                    </a:lnTo>
                    <a:lnTo>
                      <a:pt x="489" y="0"/>
                    </a:lnTo>
                    <a:lnTo>
                      <a:pt x="271" y="0"/>
                    </a:lnTo>
                    <a:lnTo>
                      <a:pt x="136" y="411"/>
                    </a:lnTo>
                    <a:lnTo>
                      <a:pt x="0" y="823"/>
                    </a:lnTo>
                    <a:lnTo>
                      <a:pt x="48" y="1336"/>
                    </a:lnTo>
                    <a:lnTo>
                      <a:pt x="96" y="1850"/>
                    </a:lnTo>
                    <a:lnTo>
                      <a:pt x="292" y="2078"/>
                    </a:lnTo>
                    <a:lnTo>
                      <a:pt x="489" y="2307"/>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01" name="Rectangle 473"/>
              <p:cNvSpPr>
                <a:spLocks noChangeArrowheads="1"/>
              </p:cNvSpPr>
              <p:nvPr/>
            </p:nvSpPr>
            <p:spPr bwMode="auto">
              <a:xfrm>
                <a:off x="5200" y="1302"/>
                <a:ext cx="47"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02" name="Rectangle 474"/>
              <p:cNvSpPr>
                <a:spLocks noChangeArrowheads="1"/>
              </p:cNvSpPr>
              <p:nvPr/>
            </p:nvSpPr>
            <p:spPr bwMode="auto">
              <a:xfrm>
                <a:off x="5200" y="1302"/>
                <a:ext cx="47" cy="180"/>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03" name="Rectangle 475"/>
              <p:cNvSpPr>
                <a:spLocks noChangeArrowheads="1"/>
              </p:cNvSpPr>
              <p:nvPr/>
            </p:nvSpPr>
            <p:spPr bwMode="auto">
              <a:xfrm>
                <a:off x="5200" y="1247"/>
                <a:ext cx="4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04" name="Rectangle 476"/>
              <p:cNvSpPr>
                <a:spLocks noChangeArrowheads="1"/>
              </p:cNvSpPr>
              <p:nvPr/>
            </p:nvSpPr>
            <p:spPr bwMode="auto">
              <a:xfrm>
                <a:off x="5200" y="1247"/>
                <a:ext cx="47" cy="56"/>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05" name="Rectangle 477"/>
              <p:cNvSpPr>
                <a:spLocks noChangeArrowheads="1"/>
              </p:cNvSpPr>
              <p:nvPr/>
            </p:nvSpPr>
            <p:spPr bwMode="auto">
              <a:xfrm>
                <a:off x="5201" y="1594"/>
                <a:ext cx="4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06" name="Rectangle 478"/>
              <p:cNvSpPr>
                <a:spLocks noChangeArrowheads="1"/>
              </p:cNvSpPr>
              <p:nvPr/>
            </p:nvSpPr>
            <p:spPr bwMode="auto">
              <a:xfrm>
                <a:off x="5201" y="1594"/>
                <a:ext cx="46" cy="9"/>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07" name="Rectangle 479"/>
              <p:cNvSpPr>
                <a:spLocks noChangeArrowheads="1"/>
              </p:cNvSpPr>
              <p:nvPr/>
            </p:nvSpPr>
            <p:spPr bwMode="auto">
              <a:xfrm>
                <a:off x="5200" y="1482"/>
                <a:ext cx="47"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08" name="Rectangle 480"/>
              <p:cNvSpPr>
                <a:spLocks noChangeArrowheads="1"/>
              </p:cNvSpPr>
              <p:nvPr/>
            </p:nvSpPr>
            <p:spPr bwMode="auto">
              <a:xfrm>
                <a:off x="5200" y="1482"/>
                <a:ext cx="47" cy="112"/>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09" name="Rectangle 481"/>
              <p:cNvSpPr>
                <a:spLocks noChangeArrowheads="1"/>
              </p:cNvSpPr>
              <p:nvPr/>
            </p:nvSpPr>
            <p:spPr bwMode="auto">
              <a:xfrm>
                <a:off x="5127" y="1217"/>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10" name="Rectangle 482"/>
              <p:cNvSpPr>
                <a:spLocks noChangeArrowheads="1"/>
              </p:cNvSpPr>
              <p:nvPr/>
            </p:nvSpPr>
            <p:spPr bwMode="auto">
              <a:xfrm>
                <a:off x="5127" y="1217"/>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11" name="Rectangle 483"/>
              <p:cNvSpPr>
                <a:spLocks noChangeArrowheads="1"/>
              </p:cNvSpPr>
              <p:nvPr/>
            </p:nvSpPr>
            <p:spPr bwMode="auto">
              <a:xfrm>
                <a:off x="5127" y="1221"/>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12" name="Rectangle 484"/>
              <p:cNvSpPr>
                <a:spLocks noChangeArrowheads="1"/>
              </p:cNvSpPr>
              <p:nvPr/>
            </p:nvSpPr>
            <p:spPr bwMode="auto">
              <a:xfrm>
                <a:off x="5127" y="1221"/>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13" name="Rectangle 485"/>
              <p:cNvSpPr>
                <a:spLocks noChangeArrowheads="1"/>
              </p:cNvSpPr>
              <p:nvPr/>
            </p:nvSpPr>
            <p:spPr bwMode="auto">
              <a:xfrm>
                <a:off x="5127" y="1230"/>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14" name="Rectangle 486"/>
              <p:cNvSpPr>
                <a:spLocks noChangeArrowheads="1"/>
              </p:cNvSpPr>
              <p:nvPr/>
            </p:nvSpPr>
            <p:spPr bwMode="auto">
              <a:xfrm>
                <a:off x="5127" y="1230"/>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15" name="Rectangle 487"/>
              <p:cNvSpPr>
                <a:spLocks noChangeArrowheads="1"/>
              </p:cNvSpPr>
              <p:nvPr/>
            </p:nvSpPr>
            <p:spPr bwMode="auto">
              <a:xfrm>
                <a:off x="5127" y="1226"/>
                <a:ext cx="21" cy="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16" name="Rectangle 488"/>
              <p:cNvSpPr>
                <a:spLocks noChangeArrowheads="1"/>
              </p:cNvSpPr>
              <p:nvPr/>
            </p:nvSpPr>
            <p:spPr bwMode="auto">
              <a:xfrm>
                <a:off x="5127" y="1226"/>
                <a:ext cx="21" cy="4"/>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17" name="Rectangle 489"/>
              <p:cNvSpPr>
                <a:spLocks noChangeArrowheads="1"/>
              </p:cNvSpPr>
              <p:nvPr/>
            </p:nvSpPr>
            <p:spPr bwMode="auto">
              <a:xfrm>
                <a:off x="5200" y="1217"/>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18" name="Rectangle 490"/>
              <p:cNvSpPr>
                <a:spLocks noChangeArrowheads="1"/>
              </p:cNvSpPr>
              <p:nvPr/>
            </p:nvSpPr>
            <p:spPr bwMode="auto">
              <a:xfrm>
                <a:off x="5200" y="1217"/>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19" name="Rectangle 491"/>
              <p:cNvSpPr>
                <a:spLocks noChangeArrowheads="1"/>
              </p:cNvSpPr>
              <p:nvPr/>
            </p:nvSpPr>
            <p:spPr bwMode="auto">
              <a:xfrm>
                <a:off x="5200" y="1230"/>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20" name="Rectangle 492"/>
              <p:cNvSpPr>
                <a:spLocks noChangeArrowheads="1"/>
              </p:cNvSpPr>
              <p:nvPr/>
            </p:nvSpPr>
            <p:spPr bwMode="auto">
              <a:xfrm>
                <a:off x="5200" y="1230"/>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21" name="Rectangle 493"/>
              <p:cNvSpPr>
                <a:spLocks noChangeArrowheads="1"/>
              </p:cNvSpPr>
              <p:nvPr/>
            </p:nvSpPr>
            <p:spPr bwMode="auto">
              <a:xfrm>
                <a:off x="5200" y="1226"/>
                <a:ext cx="21" cy="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22" name="Rectangle 494"/>
              <p:cNvSpPr>
                <a:spLocks noChangeArrowheads="1"/>
              </p:cNvSpPr>
              <p:nvPr/>
            </p:nvSpPr>
            <p:spPr bwMode="auto">
              <a:xfrm>
                <a:off x="5200" y="1226"/>
                <a:ext cx="21" cy="4"/>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23" name="Rectangle 495"/>
              <p:cNvSpPr>
                <a:spLocks noChangeArrowheads="1"/>
              </p:cNvSpPr>
              <p:nvPr/>
            </p:nvSpPr>
            <p:spPr bwMode="auto">
              <a:xfrm>
                <a:off x="5200" y="1221"/>
                <a:ext cx="2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24" name="Rectangle 496"/>
              <p:cNvSpPr>
                <a:spLocks noChangeArrowheads="1"/>
              </p:cNvSpPr>
              <p:nvPr/>
            </p:nvSpPr>
            <p:spPr bwMode="auto">
              <a:xfrm>
                <a:off x="5200" y="1221"/>
                <a:ext cx="21" cy="5"/>
              </a:xfrm>
              <a:prstGeom prst="rect">
                <a:avLst/>
              </a:prstGeom>
              <a:noFill/>
              <a:ln w="0">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9954" name="Group 497"/>
          <p:cNvGrpSpPr>
            <a:grpSpLocks/>
          </p:cNvGrpSpPr>
          <p:nvPr/>
        </p:nvGrpSpPr>
        <p:grpSpPr bwMode="auto">
          <a:xfrm>
            <a:off x="4343400" y="2590800"/>
            <a:ext cx="914400" cy="762000"/>
            <a:chOff x="1594" y="2600"/>
            <a:chExt cx="339" cy="286"/>
          </a:xfrm>
        </p:grpSpPr>
        <p:pic>
          <p:nvPicPr>
            <p:cNvPr id="39956" name="Picture 49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4" y="2600"/>
              <a:ext cx="33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39957" name="Freeform 499"/>
            <p:cNvSpPr>
              <a:spLocks/>
            </p:cNvSpPr>
            <p:nvPr/>
          </p:nvSpPr>
          <p:spPr bwMode="auto">
            <a:xfrm>
              <a:off x="1594" y="2600"/>
              <a:ext cx="339" cy="286"/>
            </a:xfrm>
            <a:custGeom>
              <a:avLst/>
              <a:gdLst>
                <a:gd name="T0" fmla="*/ 41 w 339"/>
                <a:gd name="T1" fmla="*/ 41 h 286"/>
                <a:gd name="T2" fmla="*/ 118 w 339"/>
                <a:gd name="T3" fmla="*/ 125 h 286"/>
                <a:gd name="T4" fmla="*/ 124 w 339"/>
                <a:gd name="T5" fmla="*/ 119 h 286"/>
                <a:gd name="T6" fmla="*/ 125 w 339"/>
                <a:gd name="T7" fmla="*/ 113 h 286"/>
                <a:gd name="T8" fmla="*/ 129 w 339"/>
                <a:gd name="T9" fmla="*/ 107 h 286"/>
                <a:gd name="T10" fmla="*/ 130 w 339"/>
                <a:gd name="T11" fmla="*/ 96 h 286"/>
                <a:gd name="T12" fmla="*/ 150 w 339"/>
                <a:gd name="T13" fmla="*/ 85 h 286"/>
                <a:gd name="T14" fmla="*/ 157 w 339"/>
                <a:gd name="T15" fmla="*/ 80 h 286"/>
                <a:gd name="T16" fmla="*/ 155 w 339"/>
                <a:gd name="T17" fmla="*/ 77 h 286"/>
                <a:gd name="T18" fmla="*/ 158 w 339"/>
                <a:gd name="T19" fmla="*/ 76 h 286"/>
                <a:gd name="T20" fmla="*/ 161 w 339"/>
                <a:gd name="T21" fmla="*/ 74 h 286"/>
                <a:gd name="T22" fmla="*/ 163 w 339"/>
                <a:gd name="T23" fmla="*/ 70 h 286"/>
                <a:gd name="T24" fmla="*/ 167 w 339"/>
                <a:gd name="T25" fmla="*/ 74 h 286"/>
                <a:gd name="T26" fmla="*/ 168 w 339"/>
                <a:gd name="T27" fmla="*/ 73 h 286"/>
                <a:gd name="T28" fmla="*/ 180 w 339"/>
                <a:gd name="T29" fmla="*/ 76 h 286"/>
                <a:gd name="T30" fmla="*/ 182 w 339"/>
                <a:gd name="T31" fmla="*/ 73 h 286"/>
                <a:gd name="T32" fmla="*/ 185 w 339"/>
                <a:gd name="T33" fmla="*/ 76 h 286"/>
                <a:gd name="T34" fmla="*/ 191 w 339"/>
                <a:gd name="T35" fmla="*/ 80 h 286"/>
                <a:gd name="T36" fmla="*/ 221 w 339"/>
                <a:gd name="T37" fmla="*/ 101 h 286"/>
                <a:gd name="T38" fmla="*/ 223 w 339"/>
                <a:gd name="T39" fmla="*/ 147 h 286"/>
                <a:gd name="T40" fmla="*/ 294 w 339"/>
                <a:gd name="T41" fmla="*/ 70 h 286"/>
                <a:gd name="T42" fmla="*/ 225 w 339"/>
                <a:gd name="T43" fmla="*/ 248 h 286"/>
                <a:gd name="T44" fmla="*/ 223 w 339"/>
                <a:gd name="T45" fmla="*/ 210 h 286"/>
                <a:gd name="T46" fmla="*/ 218 w 339"/>
                <a:gd name="T47" fmla="*/ 216 h 286"/>
                <a:gd name="T48" fmla="*/ 212 w 339"/>
                <a:gd name="T49" fmla="*/ 219 h 286"/>
                <a:gd name="T50" fmla="*/ 206 w 339"/>
                <a:gd name="T51" fmla="*/ 220 h 286"/>
                <a:gd name="T52" fmla="*/ 194 w 339"/>
                <a:gd name="T53" fmla="*/ 214 h 286"/>
                <a:gd name="T54" fmla="*/ 192 w 339"/>
                <a:gd name="T55" fmla="*/ 215 h 286"/>
                <a:gd name="T56" fmla="*/ 191 w 339"/>
                <a:gd name="T57" fmla="*/ 218 h 286"/>
                <a:gd name="T58" fmla="*/ 188 w 339"/>
                <a:gd name="T59" fmla="*/ 219 h 286"/>
                <a:gd name="T60" fmla="*/ 185 w 339"/>
                <a:gd name="T61" fmla="*/ 224 h 286"/>
                <a:gd name="T62" fmla="*/ 182 w 339"/>
                <a:gd name="T63" fmla="*/ 219 h 286"/>
                <a:gd name="T64" fmla="*/ 178 w 339"/>
                <a:gd name="T65" fmla="*/ 221 h 286"/>
                <a:gd name="T66" fmla="*/ 171 w 339"/>
                <a:gd name="T67" fmla="*/ 218 h 286"/>
                <a:gd name="T68" fmla="*/ 169 w 339"/>
                <a:gd name="T69" fmla="*/ 220 h 286"/>
                <a:gd name="T70" fmla="*/ 164 w 339"/>
                <a:gd name="T71" fmla="*/ 219 h 286"/>
                <a:gd name="T72" fmla="*/ 161 w 339"/>
                <a:gd name="T73" fmla="*/ 224 h 286"/>
                <a:gd name="T74" fmla="*/ 160 w 339"/>
                <a:gd name="T75" fmla="*/ 219 h 286"/>
                <a:gd name="T76" fmla="*/ 156 w 339"/>
                <a:gd name="T77" fmla="*/ 221 h 286"/>
                <a:gd name="T78" fmla="*/ 147 w 339"/>
                <a:gd name="T79" fmla="*/ 219 h 286"/>
                <a:gd name="T80" fmla="*/ 137 w 339"/>
                <a:gd name="T81" fmla="*/ 213 h 286"/>
                <a:gd name="T82" fmla="*/ 130 w 339"/>
                <a:gd name="T83" fmla="*/ 205 h 286"/>
                <a:gd name="T84" fmla="*/ 122 w 339"/>
                <a:gd name="T85" fmla="*/ 197 h 286"/>
                <a:gd name="T86" fmla="*/ 118 w 339"/>
                <a:gd name="T87" fmla="*/ 192 h 286"/>
                <a:gd name="T88" fmla="*/ 116 w 339"/>
                <a:gd name="T89" fmla="*/ 188 h 286"/>
                <a:gd name="T90" fmla="*/ 44 w 339"/>
                <a:gd name="T91" fmla="*/ 239 h 286"/>
                <a:gd name="T92" fmla="*/ 338 w 339"/>
                <a:gd name="T93" fmla="*/ 285 h 286"/>
                <a:gd name="T94" fmla="*/ 0 w 339"/>
                <a:gd name="T95" fmla="*/ 0 h 286"/>
                <a:gd name="T96" fmla="*/ 38 w 339"/>
                <a:gd name="T97" fmla="*/ 285 h 286"/>
                <a:gd name="T98" fmla="*/ 29 w 339"/>
                <a:gd name="T99" fmla="*/ 238 h 2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9"/>
                <a:gd name="T151" fmla="*/ 0 h 286"/>
                <a:gd name="T152" fmla="*/ 339 w 339"/>
                <a:gd name="T153" fmla="*/ 286 h 2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9" h="286">
                  <a:moveTo>
                    <a:pt x="29" y="238"/>
                  </a:moveTo>
                  <a:lnTo>
                    <a:pt x="41" y="41"/>
                  </a:lnTo>
                  <a:lnTo>
                    <a:pt x="120" y="48"/>
                  </a:lnTo>
                  <a:lnTo>
                    <a:pt x="118" y="125"/>
                  </a:lnTo>
                  <a:lnTo>
                    <a:pt x="120" y="125"/>
                  </a:lnTo>
                  <a:lnTo>
                    <a:pt x="124" y="119"/>
                  </a:lnTo>
                  <a:lnTo>
                    <a:pt x="125" y="116"/>
                  </a:lnTo>
                  <a:lnTo>
                    <a:pt x="125" y="113"/>
                  </a:lnTo>
                  <a:lnTo>
                    <a:pt x="125" y="110"/>
                  </a:lnTo>
                  <a:lnTo>
                    <a:pt x="129" y="107"/>
                  </a:lnTo>
                  <a:lnTo>
                    <a:pt x="130" y="102"/>
                  </a:lnTo>
                  <a:lnTo>
                    <a:pt x="130" y="96"/>
                  </a:lnTo>
                  <a:lnTo>
                    <a:pt x="143" y="85"/>
                  </a:lnTo>
                  <a:lnTo>
                    <a:pt x="150" y="85"/>
                  </a:lnTo>
                  <a:lnTo>
                    <a:pt x="154" y="82"/>
                  </a:lnTo>
                  <a:lnTo>
                    <a:pt x="157" y="80"/>
                  </a:lnTo>
                  <a:lnTo>
                    <a:pt x="158" y="77"/>
                  </a:lnTo>
                  <a:lnTo>
                    <a:pt x="155" y="77"/>
                  </a:lnTo>
                  <a:lnTo>
                    <a:pt x="155" y="76"/>
                  </a:lnTo>
                  <a:lnTo>
                    <a:pt x="158" y="76"/>
                  </a:lnTo>
                  <a:lnTo>
                    <a:pt x="158" y="75"/>
                  </a:lnTo>
                  <a:lnTo>
                    <a:pt x="161" y="74"/>
                  </a:lnTo>
                  <a:lnTo>
                    <a:pt x="161" y="70"/>
                  </a:lnTo>
                  <a:lnTo>
                    <a:pt x="163" y="70"/>
                  </a:lnTo>
                  <a:lnTo>
                    <a:pt x="164" y="74"/>
                  </a:lnTo>
                  <a:lnTo>
                    <a:pt x="167" y="74"/>
                  </a:lnTo>
                  <a:lnTo>
                    <a:pt x="167" y="71"/>
                  </a:lnTo>
                  <a:lnTo>
                    <a:pt x="168" y="73"/>
                  </a:lnTo>
                  <a:lnTo>
                    <a:pt x="168" y="74"/>
                  </a:lnTo>
                  <a:lnTo>
                    <a:pt x="180" y="76"/>
                  </a:lnTo>
                  <a:lnTo>
                    <a:pt x="181" y="71"/>
                  </a:lnTo>
                  <a:lnTo>
                    <a:pt x="182" y="73"/>
                  </a:lnTo>
                  <a:lnTo>
                    <a:pt x="183" y="76"/>
                  </a:lnTo>
                  <a:lnTo>
                    <a:pt x="185" y="76"/>
                  </a:lnTo>
                  <a:lnTo>
                    <a:pt x="185" y="79"/>
                  </a:lnTo>
                  <a:lnTo>
                    <a:pt x="191" y="80"/>
                  </a:lnTo>
                  <a:lnTo>
                    <a:pt x="202" y="80"/>
                  </a:lnTo>
                  <a:lnTo>
                    <a:pt x="221" y="101"/>
                  </a:lnTo>
                  <a:lnTo>
                    <a:pt x="220" y="148"/>
                  </a:lnTo>
                  <a:lnTo>
                    <a:pt x="223" y="147"/>
                  </a:lnTo>
                  <a:lnTo>
                    <a:pt x="223" y="59"/>
                  </a:lnTo>
                  <a:lnTo>
                    <a:pt x="294" y="70"/>
                  </a:lnTo>
                  <a:lnTo>
                    <a:pt x="300" y="255"/>
                  </a:lnTo>
                  <a:lnTo>
                    <a:pt x="225" y="248"/>
                  </a:lnTo>
                  <a:lnTo>
                    <a:pt x="225" y="208"/>
                  </a:lnTo>
                  <a:lnTo>
                    <a:pt x="223" y="210"/>
                  </a:lnTo>
                  <a:lnTo>
                    <a:pt x="221" y="213"/>
                  </a:lnTo>
                  <a:lnTo>
                    <a:pt x="218" y="216"/>
                  </a:lnTo>
                  <a:lnTo>
                    <a:pt x="214" y="219"/>
                  </a:lnTo>
                  <a:lnTo>
                    <a:pt x="212" y="219"/>
                  </a:lnTo>
                  <a:lnTo>
                    <a:pt x="207" y="219"/>
                  </a:lnTo>
                  <a:lnTo>
                    <a:pt x="206" y="220"/>
                  </a:lnTo>
                  <a:lnTo>
                    <a:pt x="204" y="220"/>
                  </a:lnTo>
                  <a:lnTo>
                    <a:pt x="194" y="214"/>
                  </a:lnTo>
                  <a:lnTo>
                    <a:pt x="192" y="215"/>
                  </a:lnTo>
                  <a:lnTo>
                    <a:pt x="192" y="216"/>
                  </a:lnTo>
                  <a:lnTo>
                    <a:pt x="191" y="218"/>
                  </a:lnTo>
                  <a:lnTo>
                    <a:pt x="190" y="219"/>
                  </a:lnTo>
                  <a:lnTo>
                    <a:pt x="188" y="219"/>
                  </a:lnTo>
                  <a:lnTo>
                    <a:pt x="187" y="219"/>
                  </a:lnTo>
                  <a:lnTo>
                    <a:pt x="185" y="224"/>
                  </a:lnTo>
                  <a:lnTo>
                    <a:pt x="184" y="224"/>
                  </a:lnTo>
                  <a:lnTo>
                    <a:pt x="182" y="219"/>
                  </a:lnTo>
                  <a:lnTo>
                    <a:pt x="180" y="218"/>
                  </a:lnTo>
                  <a:lnTo>
                    <a:pt x="178" y="221"/>
                  </a:lnTo>
                  <a:lnTo>
                    <a:pt x="175" y="218"/>
                  </a:lnTo>
                  <a:lnTo>
                    <a:pt x="171" y="218"/>
                  </a:lnTo>
                  <a:lnTo>
                    <a:pt x="171" y="221"/>
                  </a:lnTo>
                  <a:lnTo>
                    <a:pt x="169" y="220"/>
                  </a:lnTo>
                  <a:lnTo>
                    <a:pt x="169" y="218"/>
                  </a:lnTo>
                  <a:lnTo>
                    <a:pt x="164" y="219"/>
                  </a:lnTo>
                  <a:lnTo>
                    <a:pt x="164" y="222"/>
                  </a:lnTo>
                  <a:lnTo>
                    <a:pt x="161" y="224"/>
                  </a:lnTo>
                  <a:lnTo>
                    <a:pt x="161" y="218"/>
                  </a:lnTo>
                  <a:lnTo>
                    <a:pt x="160" y="219"/>
                  </a:lnTo>
                  <a:lnTo>
                    <a:pt x="158" y="221"/>
                  </a:lnTo>
                  <a:lnTo>
                    <a:pt x="156" y="221"/>
                  </a:lnTo>
                  <a:lnTo>
                    <a:pt x="151" y="221"/>
                  </a:lnTo>
                  <a:lnTo>
                    <a:pt x="147" y="219"/>
                  </a:lnTo>
                  <a:lnTo>
                    <a:pt x="142" y="216"/>
                  </a:lnTo>
                  <a:lnTo>
                    <a:pt x="137" y="213"/>
                  </a:lnTo>
                  <a:lnTo>
                    <a:pt x="132" y="209"/>
                  </a:lnTo>
                  <a:lnTo>
                    <a:pt x="130" y="205"/>
                  </a:lnTo>
                  <a:lnTo>
                    <a:pt x="125" y="200"/>
                  </a:lnTo>
                  <a:lnTo>
                    <a:pt x="122" y="197"/>
                  </a:lnTo>
                  <a:lnTo>
                    <a:pt x="120" y="194"/>
                  </a:lnTo>
                  <a:lnTo>
                    <a:pt x="118" y="192"/>
                  </a:lnTo>
                  <a:lnTo>
                    <a:pt x="117" y="190"/>
                  </a:lnTo>
                  <a:lnTo>
                    <a:pt x="116" y="188"/>
                  </a:lnTo>
                  <a:lnTo>
                    <a:pt x="113" y="243"/>
                  </a:lnTo>
                  <a:lnTo>
                    <a:pt x="44" y="239"/>
                  </a:lnTo>
                  <a:lnTo>
                    <a:pt x="38" y="285"/>
                  </a:lnTo>
                  <a:lnTo>
                    <a:pt x="338" y="285"/>
                  </a:lnTo>
                  <a:lnTo>
                    <a:pt x="338" y="0"/>
                  </a:lnTo>
                  <a:lnTo>
                    <a:pt x="0" y="0"/>
                  </a:lnTo>
                  <a:lnTo>
                    <a:pt x="0" y="285"/>
                  </a:lnTo>
                  <a:lnTo>
                    <a:pt x="38" y="285"/>
                  </a:lnTo>
                  <a:lnTo>
                    <a:pt x="44" y="239"/>
                  </a:lnTo>
                  <a:lnTo>
                    <a:pt x="29" y="238"/>
                  </a:lnTo>
                </a:path>
              </a:pathLst>
            </a:custGeom>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grpSp>
      <p:graphicFrame>
        <p:nvGraphicFramePr>
          <p:cNvPr id="39955" name="Object 2"/>
          <p:cNvGraphicFramePr>
            <a:graphicFrameLocks noChangeAspect="1"/>
          </p:cNvGraphicFramePr>
          <p:nvPr/>
        </p:nvGraphicFramePr>
        <p:xfrm>
          <a:off x="3657600" y="3429000"/>
          <a:ext cx="1414463" cy="673100"/>
        </p:xfrm>
        <a:graphic>
          <a:graphicData uri="http://schemas.openxmlformats.org/presentationml/2006/ole">
            <mc:AlternateContent xmlns:mc="http://schemas.openxmlformats.org/markup-compatibility/2006">
              <mc:Choice xmlns:v="urn:schemas-microsoft-com:vml" Requires="v">
                <p:oleObj spid="_x0000_s60478" name="MS Org Chart" r:id="rId5" imgW="1321496" imgH="652317" progId="OrgPlusWOPX.4">
                  <p:embed followColorScheme="full"/>
                </p:oleObj>
              </mc:Choice>
              <mc:Fallback>
                <p:oleObj name="MS Org Chart" r:id="rId5" imgW="1321496" imgH="652317" progId="OrgPlusWOPX.4">
                  <p:embed followColorScheme="full"/>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429000"/>
                        <a:ext cx="1414463"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166787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295400" y="152400"/>
            <a:ext cx="7752056" cy="1143000"/>
          </a:xfrm>
        </p:spPr>
        <p:txBody>
          <a:bodyPr/>
          <a:lstStyle/>
          <a:p>
            <a:pPr eaLnBrk="1" hangingPunct="1"/>
            <a:r>
              <a:rPr lang="en-US" sz="3600" i="1" dirty="0"/>
              <a:t>Current SMC S&amp;S Policy</a:t>
            </a:r>
          </a:p>
        </p:txBody>
      </p:sp>
      <p:sp>
        <p:nvSpPr>
          <p:cNvPr id="22531" name="Rectangle 3"/>
          <p:cNvSpPr>
            <a:spLocks noGrp="1" noChangeArrowheads="1"/>
          </p:cNvSpPr>
          <p:nvPr>
            <p:ph idx="1"/>
          </p:nvPr>
        </p:nvSpPr>
        <p:spPr>
          <a:xfrm>
            <a:off x="228600" y="1524000"/>
            <a:ext cx="4549849" cy="5040312"/>
          </a:xfrm>
        </p:spPr>
        <p:txBody>
          <a:bodyPr/>
          <a:lstStyle/>
          <a:p>
            <a:pPr eaLnBrk="1" hangingPunct="1">
              <a:lnSpc>
                <a:spcPct val="90000"/>
              </a:lnSpc>
              <a:spcBef>
                <a:spcPts val="0"/>
              </a:spcBef>
              <a:spcAft>
                <a:spcPts val="600"/>
              </a:spcAft>
              <a:buSzPct val="130000"/>
              <a:buFont typeface="Wingdings" pitchFamily="2" charset="2"/>
              <a:buChar char="«"/>
              <a:defRPr/>
            </a:pPr>
            <a:r>
              <a:rPr lang="en-US" sz="2000" b="0" dirty="0">
                <a:latin typeface="Arial" pitchFamily="34" charset="0"/>
              </a:rPr>
              <a:t>SMC Instruction 63-106, issued 2009</a:t>
            </a:r>
          </a:p>
          <a:p>
            <a:pPr lvl="1" eaLnBrk="1" hangingPunct="1">
              <a:lnSpc>
                <a:spcPct val="90000"/>
              </a:lnSpc>
              <a:spcBef>
                <a:spcPts val="0"/>
              </a:spcBef>
              <a:buFont typeface="Wingdings" pitchFamily="2" charset="2"/>
              <a:buChar char="t"/>
              <a:defRPr/>
            </a:pPr>
            <a:r>
              <a:rPr lang="en-US" sz="2000" b="0" dirty="0">
                <a:latin typeface="Arial" pitchFamily="34" charset="0"/>
              </a:rPr>
              <a:t>Replaces SMC/CC Policy Letter on Specs &amp; Standards (S&amp;S)</a:t>
            </a:r>
          </a:p>
          <a:p>
            <a:pPr eaLnBrk="1" hangingPunct="1">
              <a:lnSpc>
                <a:spcPct val="90000"/>
              </a:lnSpc>
              <a:spcBef>
                <a:spcPts val="0"/>
              </a:spcBef>
              <a:buSzPct val="150000"/>
              <a:buFont typeface="Wingdings" pitchFamily="2" charset="2"/>
              <a:buChar char="«"/>
              <a:defRPr/>
            </a:pPr>
            <a:endParaRPr lang="en-US" sz="800" b="0" dirty="0">
              <a:latin typeface="Arial" pitchFamily="34" charset="0"/>
            </a:endParaRPr>
          </a:p>
          <a:p>
            <a:pPr eaLnBrk="1" hangingPunct="1">
              <a:lnSpc>
                <a:spcPct val="90000"/>
              </a:lnSpc>
              <a:spcBef>
                <a:spcPts val="0"/>
              </a:spcBef>
              <a:buSzPct val="130000"/>
              <a:buFont typeface="Wingdings" pitchFamily="2" charset="2"/>
              <a:buChar char="«"/>
              <a:defRPr/>
            </a:pPr>
            <a:r>
              <a:rPr lang="en-US" sz="2000" b="0" dirty="0">
                <a:latin typeface="Arial" pitchFamily="34" charset="0"/>
              </a:rPr>
              <a:t>Establishes specifications and standards as an integral element of SMC acquisition processes  </a:t>
            </a:r>
          </a:p>
          <a:p>
            <a:pPr eaLnBrk="1" hangingPunct="1">
              <a:lnSpc>
                <a:spcPct val="90000"/>
              </a:lnSpc>
              <a:spcBef>
                <a:spcPts val="0"/>
              </a:spcBef>
              <a:buSzPct val="130000"/>
              <a:buFont typeface="Wingdings" pitchFamily="2" charset="2"/>
              <a:buChar char="«"/>
              <a:defRPr/>
            </a:pPr>
            <a:endParaRPr lang="en-US" sz="800" b="0" dirty="0">
              <a:latin typeface="Arial" pitchFamily="34" charset="0"/>
            </a:endParaRPr>
          </a:p>
          <a:p>
            <a:pPr eaLnBrk="1" hangingPunct="1">
              <a:lnSpc>
                <a:spcPct val="90000"/>
              </a:lnSpc>
              <a:spcBef>
                <a:spcPts val="0"/>
              </a:spcBef>
              <a:buSzPct val="130000"/>
              <a:buFont typeface="Wingdings" pitchFamily="2" charset="2"/>
              <a:buChar char="«"/>
              <a:defRPr/>
            </a:pPr>
            <a:r>
              <a:rPr lang="en-US" sz="2000" b="1" dirty="0">
                <a:solidFill>
                  <a:srgbClr val="C00000"/>
                </a:solidFill>
                <a:latin typeface="Arial" pitchFamily="34" charset="0"/>
              </a:rPr>
              <a:t>Applies to all new development, acquisition and sustainment contracts, including new contracts for legacy programs</a:t>
            </a:r>
          </a:p>
          <a:p>
            <a:pPr eaLnBrk="1" hangingPunct="1">
              <a:lnSpc>
                <a:spcPct val="90000"/>
              </a:lnSpc>
              <a:spcBef>
                <a:spcPts val="0"/>
              </a:spcBef>
              <a:buSzPct val="130000"/>
              <a:buFont typeface="Wingdings" pitchFamily="2" charset="2"/>
              <a:buChar char="«"/>
              <a:defRPr/>
            </a:pPr>
            <a:endParaRPr lang="en-US" sz="800" b="1" dirty="0">
              <a:latin typeface="Arial" pitchFamily="34" charset="0"/>
            </a:endParaRPr>
          </a:p>
          <a:p>
            <a:pPr eaLnBrk="1" hangingPunct="1">
              <a:lnSpc>
                <a:spcPct val="90000"/>
              </a:lnSpc>
              <a:spcBef>
                <a:spcPts val="0"/>
              </a:spcBef>
              <a:buSzPct val="130000"/>
              <a:buFont typeface="Wingdings" pitchFamily="2" charset="2"/>
              <a:buChar char="«"/>
              <a:defRPr/>
            </a:pPr>
            <a:r>
              <a:rPr lang="en-US" sz="2000" b="1" dirty="0">
                <a:solidFill>
                  <a:srgbClr val="C00000"/>
                </a:solidFill>
                <a:latin typeface="Arial" pitchFamily="34" charset="0"/>
              </a:rPr>
              <a:t>Contractual compliance through the supplier chain, as appropriate</a:t>
            </a:r>
          </a:p>
          <a:p>
            <a:pPr eaLnBrk="1" hangingPunct="1">
              <a:lnSpc>
                <a:spcPct val="90000"/>
              </a:lnSpc>
              <a:spcBef>
                <a:spcPts val="0"/>
              </a:spcBef>
              <a:buSzPct val="130000"/>
              <a:buFont typeface="Wingdings" pitchFamily="2" charset="2"/>
              <a:buChar char="«"/>
              <a:defRPr/>
            </a:pPr>
            <a:endParaRPr lang="en-US" sz="800" b="0" dirty="0">
              <a:latin typeface="Arial" pitchFamily="34" charset="0"/>
            </a:endParaRPr>
          </a:p>
          <a:p>
            <a:pPr eaLnBrk="1" hangingPunct="1">
              <a:lnSpc>
                <a:spcPct val="90000"/>
              </a:lnSpc>
              <a:spcBef>
                <a:spcPts val="0"/>
              </a:spcBef>
              <a:buSzPct val="130000"/>
              <a:buFont typeface="Wingdings" pitchFamily="2" charset="2"/>
              <a:buChar char="«"/>
              <a:defRPr/>
            </a:pPr>
            <a:r>
              <a:rPr lang="en-US" sz="2000" b="0" dirty="0">
                <a:latin typeface="Arial" pitchFamily="34" charset="0"/>
              </a:rPr>
              <a:t>SMC/EN Director (Chief Engineer) is OPR</a:t>
            </a:r>
          </a:p>
        </p:txBody>
      </p:sp>
      <p:pic>
        <p:nvPicPr>
          <p:cNvPr id="8" name="Picture 7" descr="untitled.bmp"/>
          <p:cNvPicPr>
            <a:picLocks noChangeAspect="1"/>
          </p:cNvPicPr>
          <p:nvPr/>
        </p:nvPicPr>
        <p:blipFill>
          <a:blip r:embed="rId3" cstate="print"/>
          <a:stretch>
            <a:fillRect/>
          </a:stretch>
        </p:blipFill>
        <p:spPr>
          <a:xfrm>
            <a:off x="5029200" y="1524000"/>
            <a:ext cx="3831080" cy="4922732"/>
          </a:xfrm>
          <a:prstGeom prst="rect">
            <a:avLst/>
          </a:prstGeom>
          <a:solidFill>
            <a:srgbClr val="FFFFFF">
              <a:shade val="85000"/>
            </a:srgbClr>
          </a:solidFill>
          <a:ln w="190500" cap="rnd">
            <a:solidFill>
              <a:schemeClr val="accent5">
                <a:lumMod val="25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0965" name="Slide Number Placeholder 4"/>
          <p:cNvSpPr txBox="1">
            <a:spLocks noGrp="1"/>
          </p:cNvSpPr>
          <p:nvPr/>
        </p:nvSpPr>
        <p:spPr bwMode="auto">
          <a:xfrm>
            <a:off x="8250865" y="6503988"/>
            <a:ext cx="60897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fld id="{97167D22-2DE8-4F53-BB45-5B28D2D4F7D0}" type="slidenum">
              <a:rPr lang="en-US" sz="1400">
                <a:solidFill>
                  <a:srgbClr val="000000"/>
                </a:solidFill>
              </a:rPr>
              <a:pPr eaLnBrk="1" hangingPunct="1"/>
              <a:t>145</a:t>
            </a:fld>
            <a:endParaRPr lang="en-US" sz="1400" dirty="0">
              <a:solidFill>
                <a:srgbClr val="000000"/>
              </a:solidFill>
            </a:endParaRPr>
          </a:p>
        </p:txBody>
      </p:sp>
    </p:spTree>
    <p:extLst>
      <p:ext uri="{BB962C8B-B14F-4D97-AF65-F5344CB8AC3E}">
        <p14:creationId xmlns:p14="http://schemas.microsoft.com/office/powerpoint/2010/main" val="27581010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362200" y="228600"/>
            <a:ext cx="6590872" cy="796925"/>
          </a:xfrm>
        </p:spPr>
        <p:txBody>
          <a:bodyPr/>
          <a:lstStyle/>
          <a:p>
            <a:pPr eaLnBrk="1" hangingPunct="1">
              <a:lnSpc>
                <a:spcPct val="90000"/>
              </a:lnSpc>
            </a:pPr>
            <a:r>
              <a:rPr lang="en-US" sz="3600" i="1" dirty="0"/>
              <a:t>SMC Specifications and Standards Functional Areas</a:t>
            </a:r>
          </a:p>
        </p:txBody>
      </p:sp>
      <p:sp>
        <p:nvSpPr>
          <p:cNvPr id="23555" name="Rectangle 3"/>
          <p:cNvSpPr>
            <a:spLocks noGrp="1" noChangeArrowheads="1"/>
          </p:cNvSpPr>
          <p:nvPr>
            <p:ph idx="1"/>
          </p:nvPr>
        </p:nvSpPr>
        <p:spPr>
          <a:xfrm>
            <a:off x="228600" y="1524000"/>
            <a:ext cx="5089071" cy="5040312"/>
          </a:xfrm>
        </p:spPr>
        <p:txBody>
          <a:bodyPr/>
          <a:lstStyle/>
          <a:p>
            <a:pPr eaLnBrk="1" hangingPunct="1">
              <a:lnSpc>
                <a:spcPct val="90000"/>
              </a:lnSpc>
              <a:buFontTx/>
              <a:buNone/>
              <a:defRPr/>
            </a:pPr>
            <a:r>
              <a:rPr lang="en-US" sz="1800" b="1" u="sng" dirty="0">
                <a:latin typeface="Arial" pitchFamily="34" charset="0"/>
              </a:rPr>
              <a:t>MANAGEMENT</a:t>
            </a:r>
          </a:p>
          <a:p>
            <a:pPr lvl="1" eaLnBrk="1" hangingPunct="1">
              <a:lnSpc>
                <a:spcPct val="90000"/>
              </a:lnSpc>
              <a:spcBef>
                <a:spcPct val="50000"/>
              </a:spcBef>
              <a:buFontTx/>
              <a:buChar char="•"/>
              <a:defRPr/>
            </a:pPr>
            <a:r>
              <a:rPr lang="en-US" sz="1400" b="1" dirty="0">
                <a:solidFill>
                  <a:srgbClr val="C00000"/>
                </a:solidFill>
                <a:latin typeface="Arial" pitchFamily="34" charset="0"/>
                <a:cs typeface="+mn-cs"/>
              </a:rPr>
              <a:t>Program/Subcontract Management</a:t>
            </a:r>
          </a:p>
          <a:p>
            <a:pPr lvl="1" eaLnBrk="1" hangingPunct="1">
              <a:lnSpc>
                <a:spcPct val="90000"/>
              </a:lnSpc>
              <a:spcBef>
                <a:spcPct val="50000"/>
              </a:spcBef>
              <a:buFontTx/>
              <a:buChar char="•"/>
              <a:defRPr/>
            </a:pPr>
            <a:r>
              <a:rPr lang="en-US" sz="1400" b="1" dirty="0">
                <a:latin typeface="Arial" pitchFamily="34" charset="0"/>
                <a:cs typeface="+mn-cs"/>
              </a:rPr>
              <a:t>Risk Management</a:t>
            </a:r>
          </a:p>
          <a:p>
            <a:pPr lvl="1" eaLnBrk="1" hangingPunct="1">
              <a:lnSpc>
                <a:spcPct val="90000"/>
              </a:lnSpc>
              <a:spcBef>
                <a:spcPct val="50000"/>
              </a:spcBef>
              <a:buFontTx/>
              <a:buChar char="•"/>
              <a:defRPr/>
            </a:pPr>
            <a:r>
              <a:rPr lang="en-US" sz="1400" b="1" dirty="0">
                <a:latin typeface="Arial" pitchFamily="34" charset="0"/>
                <a:cs typeface="+mn-cs"/>
              </a:rPr>
              <a:t>Earned Value Management</a:t>
            </a:r>
          </a:p>
          <a:p>
            <a:pPr lvl="1" eaLnBrk="1" hangingPunct="1">
              <a:lnSpc>
                <a:spcPct val="90000"/>
              </a:lnSpc>
              <a:spcBef>
                <a:spcPct val="50000"/>
              </a:spcBef>
              <a:buFontTx/>
              <a:buChar char="•"/>
              <a:defRPr/>
            </a:pPr>
            <a:r>
              <a:rPr lang="en-US" sz="1400" b="1" dirty="0">
                <a:latin typeface="Arial" pitchFamily="34" charset="0"/>
                <a:cs typeface="+mn-cs"/>
              </a:rPr>
              <a:t>Systems Engineering</a:t>
            </a:r>
          </a:p>
          <a:p>
            <a:pPr lvl="1" eaLnBrk="1" hangingPunct="1">
              <a:lnSpc>
                <a:spcPct val="90000"/>
              </a:lnSpc>
              <a:spcBef>
                <a:spcPct val="50000"/>
              </a:spcBef>
              <a:buFontTx/>
              <a:buChar char="•"/>
              <a:defRPr/>
            </a:pPr>
            <a:r>
              <a:rPr lang="en-US" sz="1400" b="1" dirty="0">
                <a:latin typeface="Arial" pitchFamily="34" charset="0"/>
                <a:cs typeface="+mn-cs"/>
              </a:rPr>
              <a:t>Product Assurance</a:t>
            </a:r>
          </a:p>
          <a:p>
            <a:pPr lvl="1" eaLnBrk="1" hangingPunct="1">
              <a:lnSpc>
                <a:spcPct val="90000"/>
              </a:lnSpc>
              <a:spcBef>
                <a:spcPct val="50000"/>
              </a:spcBef>
              <a:buFontTx/>
              <a:buChar char="•"/>
              <a:defRPr/>
            </a:pPr>
            <a:r>
              <a:rPr lang="en-US" sz="1400" b="1" dirty="0">
                <a:latin typeface="Arial" pitchFamily="34" charset="0"/>
                <a:cs typeface="+mn-cs"/>
              </a:rPr>
              <a:t>Design Reviews</a:t>
            </a:r>
          </a:p>
          <a:p>
            <a:pPr lvl="1" eaLnBrk="1" hangingPunct="1">
              <a:lnSpc>
                <a:spcPct val="90000"/>
              </a:lnSpc>
              <a:spcBef>
                <a:spcPct val="50000"/>
              </a:spcBef>
              <a:buFontTx/>
              <a:buChar char="•"/>
              <a:defRPr/>
            </a:pPr>
            <a:r>
              <a:rPr lang="en-US" sz="1400" b="1" dirty="0">
                <a:latin typeface="Arial" pitchFamily="34" charset="0"/>
                <a:cs typeface="+mn-cs"/>
              </a:rPr>
              <a:t>Configuration Management</a:t>
            </a:r>
          </a:p>
          <a:p>
            <a:pPr lvl="1" eaLnBrk="1" hangingPunct="1">
              <a:lnSpc>
                <a:spcPct val="90000"/>
              </a:lnSpc>
              <a:spcBef>
                <a:spcPct val="50000"/>
              </a:spcBef>
              <a:buFontTx/>
              <a:buChar char="•"/>
              <a:defRPr/>
            </a:pPr>
            <a:r>
              <a:rPr lang="en-US" sz="1400" b="1" dirty="0">
                <a:latin typeface="Arial" pitchFamily="34" charset="0"/>
                <a:cs typeface="+mn-cs"/>
              </a:rPr>
              <a:t>Manufacturing and Production Management</a:t>
            </a:r>
          </a:p>
          <a:p>
            <a:pPr lvl="1" eaLnBrk="1" hangingPunct="1">
              <a:lnSpc>
                <a:spcPct val="90000"/>
              </a:lnSpc>
              <a:spcBef>
                <a:spcPct val="50000"/>
              </a:spcBef>
              <a:buFontTx/>
              <a:buChar char="•"/>
              <a:defRPr/>
            </a:pPr>
            <a:r>
              <a:rPr lang="en-US" sz="1400" b="1" dirty="0">
                <a:latin typeface="Arial" pitchFamily="34" charset="0"/>
                <a:cs typeface="+mn-cs"/>
              </a:rPr>
              <a:t>Parts Management</a:t>
            </a:r>
          </a:p>
          <a:p>
            <a:pPr lvl="1" eaLnBrk="1" hangingPunct="1">
              <a:lnSpc>
                <a:spcPct val="90000"/>
              </a:lnSpc>
              <a:spcBef>
                <a:spcPct val="50000"/>
              </a:spcBef>
              <a:buFontTx/>
              <a:buChar char="•"/>
              <a:defRPr/>
            </a:pPr>
            <a:r>
              <a:rPr lang="en-US" sz="1400" b="1" dirty="0">
                <a:latin typeface="Arial" pitchFamily="34" charset="0"/>
                <a:cs typeface="+mn-cs"/>
              </a:rPr>
              <a:t>System Safety</a:t>
            </a:r>
          </a:p>
          <a:p>
            <a:pPr lvl="1" eaLnBrk="1" hangingPunct="1">
              <a:lnSpc>
                <a:spcPct val="90000"/>
              </a:lnSpc>
              <a:spcBef>
                <a:spcPct val="50000"/>
              </a:spcBef>
              <a:buFontTx/>
              <a:buChar char="•"/>
              <a:defRPr/>
            </a:pPr>
            <a:r>
              <a:rPr lang="en-US" sz="1400" b="1" dirty="0">
                <a:latin typeface="Arial" pitchFamily="34" charset="0"/>
                <a:cs typeface="+mn-cs"/>
              </a:rPr>
              <a:t>Occupational Safety and Health</a:t>
            </a:r>
          </a:p>
          <a:p>
            <a:pPr eaLnBrk="1" hangingPunct="1">
              <a:lnSpc>
                <a:spcPct val="80000"/>
              </a:lnSpc>
              <a:defRPr/>
            </a:pPr>
            <a:endParaRPr lang="en-US" sz="1600" b="1" dirty="0">
              <a:latin typeface="Arial" pitchFamily="34" charset="0"/>
            </a:endParaRPr>
          </a:p>
        </p:txBody>
      </p:sp>
      <p:sp>
        <p:nvSpPr>
          <p:cNvPr id="41988" name="Rectangle 4"/>
          <p:cNvSpPr>
            <a:spLocks noGrp="1" noChangeArrowheads="1"/>
          </p:cNvSpPr>
          <p:nvPr>
            <p:ph type="body" sz="half" idx="4294967295"/>
          </p:nvPr>
        </p:nvSpPr>
        <p:spPr>
          <a:xfrm>
            <a:off x="4724400" y="1524000"/>
            <a:ext cx="4071937" cy="5207000"/>
          </a:xfrm>
        </p:spPr>
        <p:txBody>
          <a:bodyPr/>
          <a:lstStyle/>
          <a:p>
            <a:pPr algn="ctr" eaLnBrk="1" hangingPunct="1">
              <a:lnSpc>
                <a:spcPct val="90000"/>
              </a:lnSpc>
              <a:buFontTx/>
              <a:buNone/>
            </a:pPr>
            <a:r>
              <a:rPr lang="en-US" sz="1800" b="1" u="sng" dirty="0">
                <a:latin typeface="Arial" pitchFamily="34" charset="0"/>
              </a:rPr>
              <a:t>TECHNICAL</a:t>
            </a:r>
          </a:p>
          <a:p>
            <a:pPr lvl="1" eaLnBrk="1" hangingPunct="1">
              <a:lnSpc>
                <a:spcPct val="90000"/>
              </a:lnSpc>
              <a:spcBef>
                <a:spcPts val="200"/>
              </a:spcBef>
              <a:buFontTx/>
              <a:buChar char="•"/>
            </a:pPr>
            <a:r>
              <a:rPr lang="en-US" sz="1400" b="1" dirty="0">
                <a:latin typeface="Arial" pitchFamily="34" charset="0"/>
              </a:rPr>
              <a:t>Electrical Power, Batteries</a:t>
            </a:r>
          </a:p>
          <a:p>
            <a:pPr lvl="1" eaLnBrk="1" hangingPunct="1">
              <a:lnSpc>
                <a:spcPct val="90000"/>
              </a:lnSpc>
              <a:spcBef>
                <a:spcPts val="200"/>
              </a:spcBef>
              <a:buFontTx/>
              <a:buChar char="•"/>
            </a:pPr>
            <a:r>
              <a:rPr lang="en-US" sz="1400" b="1" dirty="0">
                <a:latin typeface="Arial" pitchFamily="34" charset="0"/>
              </a:rPr>
              <a:t>Electrical Power, Solar</a:t>
            </a:r>
          </a:p>
          <a:p>
            <a:pPr lvl="1" eaLnBrk="1" hangingPunct="1">
              <a:lnSpc>
                <a:spcPct val="90000"/>
              </a:lnSpc>
              <a:spcBef>
                <a:spcPts val="200"/>
              </a:spcBef>
              <a:buFontTx/>
              <a:buChar char="•"/>
            </a:pPr>
            <a:r>
              <a:rPr lang="en-US" sz="1400" b="1" dirty="0">
                <a:latin typeface="Arial" pitchFamily="34" charset="0"/>
              </a:rPr>
              <a:t>Electromagnetic Interference &amp; Control</a:t>
            </a:r>
          </a:p>
          <a:p>
            <a:pPr lvl="1" eaLnBrk="1" hangingPunct="1">
              <a:lnSpc>
                <a:spcPct val="90000"/>
              </a:lnSpc>
              <a:spcBef>
                <a:spcPts val="200"/>
              </a:spcBef>
              <a:buFontTx/>
              <a:buChar char="•"/>
            </a:pPr>
            <a:r>
              <a:rPr lang="en-US" sz="1400" b="1" dirty="0">
                <a:latin typeface="Arial" pitchFamily="34" charset="0"/>
              </a:rPr>
              <a:t>Environmental Engineering; Cleanliness</a:t>
            </a:r>
          </a:p>
          <a:p>
            <a:pPr lvl="1" eaLnBrk="1" hangingPunct="1">
              <a:lnSpc>
                <a:spcPct val="90000"/>
              </a:lnSpc>
              <a:spcBef>
                <a:spcPts val="200"/>
              </a:spcBef>
              <a:buFontTx/>
              <a:buChar char="•"/>
            </a:pPr>
            <a:r>
              <a:rPr lang="en-US" sz="1400" b="1" dirty="0">
                <a:latin typeface="Arial" pitchFamily="34" charset="0"/>
              </a:rPr>
              <a:t>Human Systems Integration</a:t>
            </a:r>
          </a:p>
          <a:p>
            <a:pPr lvl="1" eaLnBrk="1" hangingPunct="1">
              <a:lnSpc>
                <a:spcPct val="90000"/>
              </a:lnSpc>
              <a:spcBef>
                <a:spcPts val="200"/>
              </a:spcBef>
              <a:buFontTx/>
              <a:buChar char="•"/>
            </a:pPr>
            <a:r>
              <a:rPr lang="en-US" sz="1400" b="1" dirty="0">
                <a:latin typeface="Arial" pitchFamily="34" charset="0"/>
              </a:rPr>
              <a:t>Interoperability</a:t>
            </a:r>
          </a:p>
          <a:p>
            <a:pPr lvl="1" eaLnBrk="1" hangingPunct="1">
              <a:lnSpc>
                <a:spcPct val="90000"/>
              </a:lnSpc>
              <a:spcBef>
                <a:spcPts val="200"/>
              </a:spcBef>
              <a:buFontTx/>
              <a:buChar char="•"/>
            </a:pPr>
            <a:r>
              <a:rPr lang="en-US" sz="1400" b="1" dirty="0">
                <a:latin typeface="Arial" pitchFamily="34" charset="0"/>
              </a:rPr>
              <a:t>Logistics</a:t>
            </a:r>
          </a:p>
          <a:p>
            <a:pPr lvl="1" eaLnBrk="1" hangingPunct="1">
              <a:lnSpc>
                <a:spcPct val="90000"/>
              </a:lnSpc>
              <a:spcBef>
                <a:spcPts val="200"/>
              </a:spcBef>
              <a:buFontTx/>
              <a:buChar char="•"/>
            </a:pPr>
            <a:r>
              <a:rPr lang="en-US" sz="1400" b="1" dirty="0">
                <a:latin typeface="Arial" pitchFamily="34" charset="0"/>
              </a:rPr>
              <a:t>Maintainability</a:t>
            </a:r>
          </a:p>
          <a:p>
            <a:pPr lvl="1" eaLnBrk="1" hangingPunct="1">
              <a:lnSpc>
                <a:spcPct val="90000"/>
              </a:lnSpc>
              <a:spcBef>
                <a:spcPts val="200"/>
              </a:spcBef>
              <a:buFontTx/>
              <a:buChar char="•"/>
            </a:pPr>
            <a:r>
              <a:rPr lang="en-US" sz="1400" b="1" dirty="0">
                <a:latin typeface="Arial" pitchFamily="34" charset="0"/>
              </a:rPr>
              <a:t>Mass Properties</a:t>
            </a:r>
          </a:p>
          <a:p>
            <a:pPr lvl="1" eaLnBrk="1" hangingPunct="1">
              <a:lnSpc>
                <a:spcPct val="90000"/>
              </a:lnSpc>
              <a:spcBef>
                <a:spcPts val="200"/>
              </a:spcBef>
              <a:buFontTx/>
              <a:buChar char="•"/>
            </a:pPr>
            <a:r>
              <a:rPr lang="en-US" sz="1400" b="1" dirty="0">
                <a:latin typeface="Arial" pitchFamily="34" charset="0"/>
              </a:rPr>
              <a:t>Moving Mechanical Assemblies</a:t>
            </a:r>
          </a:p>
          <a:p>
            <a:pPr lvl="1" eaLnBrk="1" hangingPunct="1">
              <a:lnSpc>
                <a:spcPct val="90000"/>
              </a:lnSpc>
              <a:spcBef>
                <a:spcPts val="200"/>
              </a:spcBef>
              <a:buFontTx/>
              <a:buChar char="•"/>
            </a:pPr>
            <a:r>
              <a:rPr lang="en-US" sz="1400" b="1" dirty="0">
                <a:latin typeface="Arial" pitchFamily="34" charset="0"/>
              </a:rPr>
              <a:t>Ordnance </a:t>
            </a:r>
          </a:p>
          <a:p>
            <a:pPr lvl="1" eaLnBrk="1" hangingPunct="1">
              <a:lnSpc>
                <a:spcPct val="90000"/>
              </a:lnSpc>
              <a:spcBef>
                <a:spcPts val="200"/>
              </a:spcBef>
              <a:buFontTx/>
              <a:buChar char="•"/>
            </a:pPr>
            <a:r>
              <a:rPr lang="en-US" sz="1400" b="1" dirty="0">
                <a:latin typeface="Arial" pitchFamily="34" charset="0"/>
              </a:rPr>
              <a:t>Pressurized Systems &amp; Components</a:t>
            </a:r>
          </a:p>
          <a:p>
            <a:pPr lvl="1" eaLnBrk="1" hangingPunct="1">
              <a:lnSpc>
                <a:spcPct val="90000"/>
              </a:lnSpc>
              <a:spcBef>
                <a:spcPts val="200"/>
              </a:spcBef>
              <a:buFontTx/>
              <a:buChar char="•"/>
            </a:pPr>
            <a:r>
              <a:rPr lang="en-US" sz="1400" b="1" dirty="0">
                <a:latin typeface="Arial" pitchFamily="34" charset="0"/>
              </a:rPr>
              <a:t>Parts, Materials &amp; Processes</a:t>
            </a:r>
          </a:p>
          <a:p>
            <a:pPr lvl="1" eaLnBrk="1" hangingPunct="1">
              <a:lnSpc>
                <a:spcPct val="90000"/>
              </a:lnSpc>
              <a:spcBef>
                <a:spcPts val="200"/>
              </a:spcBef>
              <a:buFontTx/>
              <a:buChar char="•"/>
            </a:pPr>
            <a:r>
              <a:rPr lang="en-US" sz="1400" b="1" dirty="0">
                <a:latin typeface="Arial" pitchFamily="34" charset="0"/>
              </a:rPr>
              <a:t>Reliability/Availability</a:t>
            </a:r>
          </a:p>
          <a:p>
            <a:pPr lvl="1" eaLnBrk="1" hangingPunct="1">
              <a:lnSpc>
                <a:spcPct val="90000"/>
              </a:lnSpc>
              <a:spcBef>
                <a:spcPts val="200"/>
              </a:spcBef>
              <a:buFontTx/>
              <a:buChar char="•"/>
            </a:pPr>
            <a:r>
              <a:rPr lang="en-US" sz="1400" b="1" dirty="0">
                <a:latin typeface="Arial" pitchFamily="34" charset="0"/>
              </a:rPr>
              <a:t>Information Assurance/Program Protection</a:t>
            </a:r>
          </a:p>
          <a:p>
            <a:pPr lvl="1" eaLnBrk="1" hangingPunct="1">
              <a:lnSpc>
                <a:spcPct val="90000"/>
              </a:lnSpc>
              <a:spcBef>
                <a:spcPts val="200"/>
              </a:spcBef>
              <a:buFontTx/>
              <a:buChar char="•"/>
            </a:pPr>
            <a:r>
              <a:rPr lang="en-US" sz="1400" b="1" dirty="0">
                <a:latin typeface="Arial" pitchFamily="34" charset="0"/>
              </a:rPr>
              <a:t>Software Development</a:t>
            </a:r>
          </a:p>
          <a:p>
            <a:pPr lvl="1" eaLnBrk="1" hangingPunct="1">
              <a:lnSpc>
                <a:spcPct val="90000"/>
              </a:lnSpc>
              <a:spcBef>
                <a:spcPts val="200"/>
              </a:spcBef>
              <a:buFontTx/>
              <a:buChar char="•"/>
            </a:pPr>
            <a:r>
              <a:rPr lang="en-US" sz="1400" b="1" dirty="0">
                <a:latin typeface="Arial" pitchFamily="34" charset="0"/>
              </a:rPr>
              <a:t>Structures</a:t>
            </a:r>
          </a:p>
          <a:p>
            <a:pPr lvl="1" eaLnBrk="1" hangingPunct="1">
              <a:lnSpc>
                <a:spcPct val="90000"/>
              </a:lnSpc>
              <a:spcBef>
                <a:spcPts val="200"/>
              </a:spcBef>
              <a:buFontTx/>
              <a:buChar char="•"/>
            </a:pPr>
            <a:r>
              <a:rPr lang="en-US" sz="1400" b="1" dirty="0">
                <a:latin typeface="Arial" pitchFamily="34" charset="0"/>
              </a:rPr>
              <a:t>Survivability</a:t>
            </a:r>
          </a:p>
          <a:p>
            <a:pPr lvl="1" eaLnBrk="1" hangingPunct="1">
              <a:lnSpc>
                <a:spcPct val="90000"/>
              </a:lnSpc>
              <a:spcBef>
                <a:spcPts val="200"/>
              </a:spcBef>
              <a:buFontTx/>
              <a:buChar char="•"/>
            </a:pPr>
            <a:r>
              <a:rPr lang="en-US" sz="1400" b="1" dirty="0">
                <a:latin typeface="Arial" pitchFamily="34" charset="0"/>
              </a:rPr>
              <a:t>Test, Space &amp; Ground</a:t>
            </a:r>
          </a:p>
        </p:txBody>
      </p:sp>
      <p:sp>
        <p:nvSpPr>
          <p:cNvPr id="41989" name="Slide Number Placeholder 4"/>
          <p:cNvSpPr txBox="1">
            <a:spLocks noGrp="1"/>
          </p:cNvSpPr>
          <p:nvPr/>
        </p:nvSpPr>
        <p:spPr bwMode="auto">
          <a:xfrm>
            <a:off x="8091377" y="6503988"/>
            <a:ext cx="76846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fld id="{8DFA5C5F-4CCD-4EDC-9B6E-7E4E20D7FDB4}" type="slidenum">
              <a:rPr lang="en-US" sz="1400">
                <a:solidFill>
                  <a:srgbClr val="000000"/>
                </a:solidFill>
              </a:rPr>
              <a:pPr eaLnBrk="1" hangingPunct="1"/>
              <a:t>146</a:t>
            </a:fld>
            <a:endParaRPr lang="en-US" sz="1400" dirty="0">
              <a:solidFill>
                <a:srgbClr val="000000"/>
              </a:solidFill>
            </a:endParaRPr>
          </a:p>
        </p:txBody>
      </p:sp>
    </p:spTree>
    <p:extLst>
      <p:ext uri="{BB962C8B-B14F-4D97-AF65-F5344CB8AC3E}">
        <p14:creationId xmlns:p14="http://schemas.microsoft.com/office/powerpoint/2010/main" val="27304192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Title 1"/>
          <p:cNvSpPr>
            <a:spLocks noGrp="1"/>
          </p:cNvSpPr>
          <p:nvPr>
            <p:ph type="title"/>
          </p:nvPr>
        </p:nvSpPr>
        <p:spPr>
          <a:xfrm>
            <a:off x="1875296" y="46495"/>
            <a:ext cx="7245457" cy="1143000"/>
          </a:xfrm>
        </p:spPr>
        <p:txBody>
          <a:bodyPr/>
          <a:lstStyle/>
          <a:p>
            <a:r>
              <a:rPr lang="en-US" sz="3600" i="1" dirty="0"/>
              <a:t>SMC Specs &amp; Standards Program Management Module</a:t>
            </a:r>
          </a:p>
        </p:txBody>
      </p:sp>
      <p:sp>
        <p:nvSpPr>
          <p:cNvPr id="7171" name="Subtitle 2"/>
          <p:cNvSpPr>
            <a:spLocks noGrp="1"/>
          </p:cNvSpPr>
          <p:nvPr>
            <p:ph idx="1"/>
          </p:nvPr>
        </p:nvSpPr>
        <p:spPr>
          <a:xfrm>
            <a:off x="609600" y="1676400"/>
            <a:ext cx="7924800" cy="4648200"/>
          </a:xfrm>
        </p:spPr>
        <p:txBody>
          <a:bodyPr>
            <a:normAutofit/>
          </a:bodyPr>
          <a:lstStyle/>
          <a:p>
            <a:pPr marL="342900" lvl="1" indent="-342900">
              <a:spcBef>
                <a:spcPts val="600"/>
              </a:spcBef>
              <a:buFont typeface="Wingdings" pitchFamily="2" charset="2"/>
              <a:buNone/>
              <a:defRPr/>
            </a:pPr>
            <a:endParaRPr sz="1800" dirty="0">
              <a:latin typeface="Arial" pitchFamily="34" charset="0"/>
            </a:endParaRPr>
          </a:p>
          <a:p>
            <a:pPr marL="342900" lvl="1" indent="-342900" algn="l">
              <a:spcBef>
                <a:spcPts val="600"/>
              </a:spcBef>
              <a:buFont typeface="Wingdings" pitchFamily="2" charset="2"/>
              <a:buNone/>
              <a:defRPr/>
            </a:pPr>
            <a:r>
              <a:rPr b="1" dirty="0">
                <a:solidFill>
                  <a:schemeClr val="tx1"/>
                </a:solidFill>
                <a:latin typeface="Arial" pitchFamily="34" charset="0"/>
              </a:rPr>
              <a:t>Program &amp; Subcontractor Management</a:t>
            </a:r>
          </a:p>
          <a:p>
            <a:pPr marL="342900" lvl="1" indent="-342900" algn="l">
              <a:spcBef>
                <a:spcPts val="600"/>
              </a:spcBef>
              <a:buFontTx/>
              <a:buNone/>
              <a:defRPr/>
            </a:pPr>
            <a:r>
              <a:rPr sz="2400" b="1" dirty="0">
                <a:solidFill>
                  <a:schemeClr val="tx1"/>
                </a:solidFill>
                <a:latin typeface="Arial" pitchFamily="34" charset="0"/>
              </a:rPr>
              <a:t>      </a:t>
            </a:r>
          </a:p>
          <a:p>
            <a:pPr marL="342900" lvl="1" indent="-342900" algn="l">
              <a:spcBef>
                <a:spcPts val="600"/>
              </a:spcBef>
              <a:buFontTx/>
              <a:buNone/>
              <a:defRPr/>
            </a:pPr>
            <a:r>
              <a:rPr sz="2400" b="1" dirty="0">
                <a:solidFill>
                  <a:schemeClr val="tx1"/>
                </a:solidFill>
                <a:latin typeface="Arial" pitchFamily="34" charset="0"/>
              </a:rPr>
              <a:t>SMC-S-019</a:t>
            </a:r>
          </a:p>
          <a:p>
            <a:pPr marL="0" indent="0" algn="l">
              <a:spcBef>
                <a:spcPts val="600"/>
              </a:spcBef>
              <a:buFontTx/>
              <a:buNone/>
              <a:defRPr/>
            </a:pPr>
            <a:r>
              <a:rPr lang="en-US" sz="2400" dirty="0">
                <a:solidFill>
                  <a:schemeClr val="tx1"/>
                </a:solidFill>
                <a:latin typeface="Arial" pitchFamily="34" charset="0"/>
              </a:rPr>
              <a:t>Purpose: This standard establishes the requirements for preparation, implementation, and operation of a Program Management/Subcontract management (PM/SM) program for application during the formulation, design, development, manufacture, assembly, integration, test, and sustainment of space and launch vehicle systems</a:t>
            </a:r>
          </a:p>
          <a:p>
            <a:pPr marL="0" indent="0">
              <a:spcBef>
                <a:spcPts val="600"/>
              </a:spcBef>
              <a:buFontTx/>
              <a:buNone/>
              <a:defRPr/>
            </a:pPr>
            <a:endParaRPr lang="en-US" sz="2000" dirty="0">
              <a:latin typeface="Arial" pitchFamily="34" charset="0"/>
            </a:endParaRPr>
          </a:p>
          <a:p>
            <a:pPr marL="0" indent="0">
              <a:spcBef>
                <a:spcPts val="600"/>
              </a:spcBef>
              <a:buFontTx/>
              <a:buNone/>
              <a:defRPr/>
            </a:pPr>
            <a:endParaRPr lang="en-US" sz="1200" dirty="0">
              <a:latin typeface="Arial" pitchFamily="34" charset="0"/>
            </a:endParaRPr>
          </a:p>
        </p:txBody>
      </p:sp>
    </p:spTree>
    <p:extLst>
      <p:ext uri="{BB962C8B-B14F-4D97-AF65-F5344CB8AC3E}">
        <p14:creationId xmlns:p14="http://schemas.microsoft.com/office/powerpoint/2010/main" val="34984005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Title 1"/>
          <p:cNvSpPr>
            <a:spLocks noGrp="1"/>
          </p:cNvSpPr>
          <p:nvPr>
            <p:ph type="title"/>
          </p:nvPr>
        </p:nvSpPr>
        <p:spPr>
          <a:xfrm>
            <a:off x="1143000" y="-228600"/>
            <a:ext cx="7752056" cy="1676400"/>
          </a:xfrm>
        </p:spPr>
        <p:txBody>
          <a:bodyPr/>
          <a:lstStyle/>
          <a:p>
            <a:br>
              <a:rPr lang="en-US" i="1" dirty="0">
                <a:solidFill>
                  <a:srgbClr val="002060"/>
                </a:solidFill>
                <a:latin typeface="Arial" pitchFamily="34" charset="0"/>
              </a:rPr>
            </a:br>
            <a:r>
              <a:rPr lang="en-US" sz="3600" i="1" dirty="0"/>
              <a:t>Standard:  SMC-S-019 </a:t>
            </a:r>
            <a:br>
              <a:rPr lang="en-US" sz="4000" i="1" dirty="0">
                <a:solidFill>
                  <a:srgbClr val="002060"/>
                </a:solidFill>
                <a:latin typeface="Arial" pitchFamily="34" charset="0"/>
              </a:rPr>
            </a:br>
            <a:endParaRPr lang="en-US" sz="4000" i="1" dirty="0">
              <a:solidFill>
                <a:srgbClr val="002060"/>
              </a:solidFill>
              <a:latin typeface="Arial" pitchFamily="34" charset="0"/>
            </a:endParaRPr>
          </a:p>
        </p:txBody>
      </p:sp>
      <p:pic>
        <p:nvPicPr>
          <p:cNvPr id="4403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685800" y="1600200"/>
            <a:ext cx="7794296" cy="5040312"/>
          </a:xfrm>
          <a:noFill/>
        </p:spPr>
      </p:pic>
      <p:sp>
        <p:nvSpPr>
          <p:cNvPr id="44035" name="Slide Number Placeholder 3"/>
          <p:cNvSpPr>
            <a:spLocks noGrp="1"/>
          </p:cNvSpPr>
          <p:nvPr>
            <p:ph type="sldNum" sz="quarter" idx="4294967295"/>
          </p:nvPr>
        </p:nvSpPr>
        <p:spPr bwMode="auto">
          <a:xfrm>
            <a:off x="7870824" y="6503988"/>
            <a:ext cx="847873"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fld id="{A9797FCE-D642-4A6E-B3DE-B90575673880}" type="slidenum">
              <a:rPr lang="en-US" sz="1400" smtClean="0">
                <a:solidFill>
                  <a:srgbClr val="000000"/>
                </a:solidFill>
              </a:rPr>
              <a:pPr eaLnBrk="1" hangingPunct="1"/>
              <a:t>148</a:t>
            </a:fld>
            <a:endParaRPr lang="en-US" sz="1400">
              <a:solidFill>
                <a:srgbClr val="000000"/>
              </a:solidFill>
            </a:endParaRPr>
          </a:p>
        </p:txBody>
      </p:sp>
    </p:spTree>
    <p:extLst>
      <p:ext uri="{BB962C8B-B14F-4D97-AF65-F5344CB8AC3E}">
        <p14:creationId xmlns:p14="http://schemas.microsoft.com/office/powerpoint/2010/main" val="2727545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219200" y="304800"/>
            <a:ext cx="7772400" cy="1165225"/>
          </a:xfrm>
        </p:spPr>
        <p:txBody>
          <a:bodyPr/>
          <a:lstStyle/>
          <a:p>
            <a:r>
              <a:rPr lang="en-US" sz="3600" i="1" dirty="0"/>
              <a:t>SMC Industrial Base Scope</a:t>
            </a:r>
          </a:p>
        </p:txBody>
      </p:sp>
      <p:sp>
        <p:nvSpPr>
          <p:cNvPr id="45059" name="Text Box 3"/>
          <p:cNvSpPr txBox="1">
            <a:spLocks noChangeArrowheads="1"/>
          </p:cNvSpPr>
          <p:nvPr/>
        </p:nvSpPr>
        <p:spPr bwMode="auto">
          <a:xfrm>
            <a:off x="3200400" y="1600200"/>
            <a:ext cx="245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b="1" dirty="0"/>
              <a:t>Diminishing Sources</a:t>
            </a:r>
          </a:p>
        </p:txBody>
      </p:sp>
      <p:grpSp>
        <p:nvGrpSpPr>
          <p:cNvPr id="2" name="Group 1"/>
          <p:cNvGrpSpPr/>
          <p:nvPr/>
        </p:nvGrpSpPr>
        <p:grpSpPr>
          <a:xfrm>
            <a:off x="685800" y="2133600"/>
            <a:ext cx="7896225" cy="4400550"/>
            <a:chOff x="609600" y="1397000"/>
            <a:chExt cx="7896225" cy="4400550"/>
          </a:xfrm>
        </p:grpSpPr>
        <p:sp>
          <p:nvSpPr>
            <p:cNvPr id="45060" name="Text Box 4"/>
            <p:cNvSpPr txBox="1">
              <a:spLocks noChangeArrowheads="1"/>
            </p:cNvSpPr>
            <p:nvPr/>
          </p:nvSpPr>
          <p:spPr bwMode="auto">
            <a:xfrm>
              <a:off x="609600" y="4724400"/>
              <a:ext cx="146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b="1"/>
                <a:t>Product </a:t>
              </a:r>
            </a:p>
            <a:p>
              <a:pPr eaLnBrk="1" hangingPunct="1"/>
              <a:r>
                <a:rPr lang="en-US" b="1"/>
                <a:t>Technology</a:t>
              </a:r>
            </a:p>
          </p:txBody>
        </p:sp>
        <p:sp>
          <p:nvSpPr>
            <p:cNvPr id="45061" name="Oval 6"/>
            <p:cNvSpPr>
              <a:spLocks noChangeArrowheads="1"/>
            </p:cNvSpPr>
            <p:nvPr/>
          </p:nvSpPr>
          <p:spPr bwMode="auto">
            <a:xfrm>
              <a:off x="2954338" y="1397000"/>
              <a:ext cx="2911475" cy="2640013"/>
            </a:xfrm>
            <a:prstGeom prst="ellipse">
              <a:avLst/>
            </a:prstGeom>
            <a:solidFill>
              <a:srgbClr val="99CCFF"/>
            </a:solidFill>
            <a:ln w="12700">
              <a:solidFill>
                <a:schemeClr val="tx1"/>
              </a:solidFill>
              <a:round/>
              <a:headEnd type="none" w="sm" len="sm"/>
              <a:tailEnd type="none" w="sm" len="sm"/>
            </a:ln>
          </p:spPr>
          <p:txBody>
            <a:bodyPr wrap="none" anchor="ctr"/>
            <a:lstStyle/>
            <a:p>
              <a:pPr algn="ctr"/>
              <a:endParaRPr lang="en-US" b="1">
                <a:solidFill>
                  <a:srgbClr val="FF0000"/>
                </a:solidFill>
              </a:endParaRPr>
            </a:p>
            <a:p>
              <a:pPr algn="ctr"/>
              <a:r>
                <a:rPr lang="en-US" b="1">
                  <a:solidFill>
                    <a:srgbClr val="FF0000"/>
                  </a:solidFill>
                </a:rPr>
                <a:t>Threatened</a:t>
              </a:r>
            </a:p>
            <a:p>
              <a:pPr algn="ctr"/>
              <a:r>
                <a:rPr lang="en-US" b="1">
                  <a:solidFill>
                    <a:srgbClr val="FF0000"/>
                  </a:solidFill>
                </a:rPr>
                <a:t> supplier/product</a:t>
              </a:r>
            </a:p>
            <a:p>
              <a:pPr algn="ctr"/>
              <a:r>
                <a:rPr lang="en-US" b="1">
                  <a:solidFill>
                    <a:srgbClr val="FF0000"/>
                  </a:solidFill>
                </a:rPr>
                <a:t>base</a:t>
              </a:r>
            </a:p>
            <a:p>
              <a:pPr algn="ctr"/>
              <a:endParaRPr lang="en-US" b="1">
                <a:solidFill>
                  <a:srgbClr val="FF0000"/>
                </a:solidFill>
              </a:endParaRPr>
            </a:p>
            <a:p>
              <a:pPr algn="ctr"/>
              <a:endParaRPr lang="en-US" b="1">
                <a:solidFill>
                  <a:srgbClr val="FF0000"/>
                </a:solidFill>
              </a:endParaRPr>
            </a:p>
            <a:p>
              <a:pPr algn="ctr"/>
              <a:endParaRPr lang="en-US" b="1">
                <a:solidFill>
                  <a:srgbClr val="FF0000"/>
                </a:solidFill>
              </a:endParaRPr>
            </a:p>
          </p:txBody>
        </p:sp>
        <p:sp>
          <p:nvSpPr>
            <p:cNvPr id="45062" name="Text Box 7"/>
            <p:cNvSpPr txBox="1">
              <a:spLocks noChangeArrowheads="1"/>
            </p:cNvSpPr>
            <p:nvPr/>
          </p:nvSpPr>
          <p:spPr bwMode="auto">
            <a:xfrm>
              <a:off x="7204075" y="5113338"/>
              <a:ext cx="130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b="1"/>
                <a:t>Technical </a:t>
              </a:r>
            </a:p>
            <a:p>
              <a:pPr eaLnBrk="1" hangingPunct="1"/>
              <a:r>
                <a:rPr lang="en-US" b="1"/>
                <a:t>Practices</a:t>
              </a:r>
            </a:p>
          </p:txBody>
        </p:sp>
        <p:sp>
          <p:nvSpPr>
            <p:cNvPr id="45063" name="Oval 8"/>
            <p:cNvSpPr>
              <a:spLocks noChangeArrowheads="1"/>
            </p:cNvSpPr>
            <p:nvPr/>
          </p:nvSpPr>
          <p:spPr bwMode="auto">
            <a:xfrm>
              <a:off x="4179888" y="3157538"/>
              <a:ext cx="2911475" cy="2640012"/>
            </a:xfrm>
            <a:prstGeom prst="ellipse">
              <a:avLst/>
            </a:prstGeom>
            <a:solidFill>
              <a:srgbClr val="99CCFF"/>
            </a:solidFill>
            <a:ln w="12700">
              <a:solidFill>
                <a:schemeClr val="tx1"/>
              </a:solidFill>
              <a:round/>
              <a:headEnd type="none" w="sm" len="sm"/>
              <a:tailEnd type="none" w="sm" len="sm"/>
            </a:ln>
          </p:spPr>
          <p:txBody>
            <a:bodyPr wrap="none" anchor="ctr"/>
            <a:lstStyle/>
            <a:p>
              <a:pPr algn="ctr"/>
              <a:endParaRPr lang="en-US" b="1">
                <a:solidFill>
                  <a:srgbClr val="FF0000"/>
                </a:solidFill>
              </a:endParaRPr>
            </a:p>
            <a:p>
              <a:pPr algn="ctr"/>
              <a:r>
                <a:rPr lang="en-US" b="1">
                  <a:solidFill>
                    <a:srgbClr val="FF0000"/>
                  </a:solidFill>
                </a:rPr>
                <a:t>Effective </a:t>
              </a:r>
            </a:p>
            <a:p>
              <a:pPr algn="ctr"/>
              <a:r>
                <a:rPr lang="en-US" b="1">
                  <a:solidFill>
                    <a:srgbClr val="FF0000"/>
                  </a:solidFill>
                </a:rPr>
                <a:t>technical</a:t>
              </a:r>
            </a:p>
            <a:p>
              <a:pPr algn="ctr"/>
              <a:r>
                <a:rPr lang="en-US" b="1">
                  <a:solidFill>
                    <a:srgbClr val="FF0000"/>
                  </a:solidFill>
                </a:rPr>
                <a:t>practices </a:t>
              </a:r>
            </a:p>
            <a:p>
              <a:pPr algn="ctr"/>
              <a:r>
                <a:rPr lang="en-US" b="1">
                  <a:solidFill>
                    <a:srgbClr val="FF0000"/>
                  </a:solidFill>
                </a:rPr>
                <a:t>balanced</a:t>
              </a:r>
            </a:p>
            <a:p>
              <a:pPr algn="ctr"/>
              <a:r>
                <a:rPr lang="en-US" b="1">
                  <a:solidFill>
                    <a:srgbClr val="FF0000"/>
                  </a:solidFill>
                </a:rPr>
                <a:t> with cost &amp;</a:t>
              </a:r>
            </a:p>
            <a:p>
              <a:pPr algn="ctr"/>
              <a:r>
                <a:rPr lang="en-US" b="1">
                  <a:solidFill>
                    <a:srgbClr val="FF0000"/>
                  </a:solidFill>
                </a:rPr>
                <a:t>schedule </a:t>
              </a:r>
            </a:p>
            <a:p>
              <a:pPr algn="ctr"/>
              <a:endParaRPr lang="en-US" b="1">
                <a:solidFill>
                  <a:srgbClr val="FF0000"/>
                </a:solidFill>
              </a:endParaRPr>
            </a:p>
            <a:p>
              <a:pPr algn="ctr"/>
              <a:endParaRPr lang="en-US" b="1">
                <a:solidFill>
                  <a:srgbClr val="FF0000"/>
                </a:solidFill>
              </a:endParaRPr>
            </a:p>
          </p:txBody>
        </p:sp>
        <p:sp>
          <p:nvSpPr>
            <p:cNvPr id="45064" name="Oval 9"/>
            <p:cNvSpPr>
              <a:spLocks noChangeArrowheads="1"/>
            </p:cNvSpPr>
            <p:nvPr/>
          </p:nvSpPr>
          <p:spPr bwMode="auto">
            <a:xfrm>
              <a:off x="2035175" y="3076575"/>
              <a:ext cx="2911475" cy="2641600"/>
            </a:xfrm>
            <a:prstGeom prst="ellipse">
              <a:avLst/>
            </a:prstGeom>
            <a:solidFill>
              <a:srgbClr val="99CCFF"/>
            </a:solidFill>
            <a:ln w="12700">
              <a:solidFill>
                <a:schemeClr val="tx1"/>
              </a:solidFill>
              <a:round/>
              <a:headEnd type="none" w="sm" len="sm"/>
              <a:tailEnd type="none" w="sm" len="sm"/>
            </a:ln>
          </p:spPr>
          <p:txBody>
            <a:bodyPr wrap="none" anchor="ctr"/>
            <a:lstStyle/>
            <a:p>
              <a:pPr algn="ctr"/>
              <a:r>
                <a:rPr lang="en-US" b="1" dirty="0">
                  <a:solidFill>
                    <a:srgbClr val="FF0000"/>
                  </a:solidFill>
                </a:rPr>
                <a:t>IB product base </a:t>
              </a:r>
            </a:p>
            <a:p>
              <a:pPr algn="ctr"/>
              <a:r>
                <a:rPr lang="en-US" b="1" dirty="0">
                  <a:solidFill>
                    <a:srgbClr val="FF0000"/>
                  </a:solidFill>
                </a:rPr>
                <a:t>commensurate          </a:t>
              </a:r>
            </a:p>
            <a:p>
              <a:pPr algn="ctr"/>
              <a:r>
                <a:rPr lang="en-US" b="1" dirty="0">
                  <a:solidFill>
                    <a:srgbClr val="FF0000"/>
                  </a:solidFill>
                </a:rPr>
                <a:t>with future               </a:t>
              </a:r>
            </a:p>
            <a:p>
              <a:pPr algn="ctr"/>
              <a:r>
                <a:rPr lang="en-US" b="1" dirty="0">
                  <a:solidFill>
                    <a:srgbClr val="FF0000"/>
                  </a:solidFill>
                </a:rPr>
                <a:t>system               </a:t>
              </a:r>
            </a:p>
            <a:p>
              <a:pPr algn="ctr"/>
              <a:r>
                <a:rPr lang="en-US" b="1" dirty="0">
                  <a:solidFill>
                    <a:srgbClr val="FF0000"/>
                  </a:solidFill>
                </a:rPr>
                <a:t> technology  &amp;               </a:t>
              </a:r>
            </a:p>
            <a:p>
              <a:pPr algn="ctr"/>
              <a:r>
                <a:rPr lang="en-US" b="1" dirty="0">
                  <a:solidFill>
                    <a:srgbClr val="FF0000"/>
                  </a:solidFill>
                </a:rPr>
                <a:t>product                   </a:t>
              </a:r>
            </a:p>
            <a:p>
              <a:pPr algn="ctr"/>
              <a:r>
                <a:rPr lang="en-US" b="1" dirty="0">
                  <a:solidFill>
                    <a:srgbClr val="FF0000"/>
                  </a:solidFill>
                </a:rPr>
                <a:t>needs                </a:t>
              </a:r>
            </a:p>
          </p:txBody>
        </p:sp>
        <p:sp>
          <p:nvSpPr>
            <p:cNvPr id="45065" name="Oval 10"/>
            <p:cNvSpPr>
              <a:spLocks noChangeArrowheads="1"/>
            </p:cNvSpPr>
            <p:nvPr/>
          </p:nvSpPr>
          <p:spPr bwMode="auto">
            <a:xfrm>
              <a:off x="4179888" y="3157538"/>
              <a:ext cx="2911475" cy="2640012"/>
            </a:xfrm>
            <a:prstGeom prst="ellipse">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en-US" b="1"/>
            </a:p>
          </p:txBody>
        </p:sp>
        <p:sp>
          <p:nvSpPr>
            <p:cNvPr id="45066" name="Oval 11"/>
            <p:cNvSpPr>
              <a:spLocks noChangeArrowheads="1"/>
            </p:cNvSpPr>
            <p:nvPr/>
          </p:nvSpPr>
          <p:spPr bwMode="auto">
            <a:xfrm>
              <a:off x="2035175" y="3076575"/>
              <a:ext cx="2911475" cy="2641600"/>
            </a:xfrm>
            <a:prstGeom prst="ellipse">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en-US" b="1"/>
            </a:p>
            <a:p>
              <a:pPr algn="ctr"/>
              <a:endParaRPr lang="en-US" b="1"/>
            </a:p>
            <a:p>
              <a:pPr algn="ctr"/>
              <a:endParaRPr lang="en-US" b="1"/>
            </a:p>
            <a:p>
              <a:pPr algn="ctr"/>
              <a:endParaRPr lang="en-US" b="1"/>
            </a:p>
            <a:p>
              <a:pPr algn="ctr"/>
              <a:endParaRPr lang="en-US" b="1"/>
            </a:p>
            <a:p>
              <a:pPr algn="ctr"/>
              <a:endParaRPr lang="en-US" b="1"/>
            </a:p>
          </p:txBody>
        </p:sp>
      </p:grpSp>
    </p:spTree>
    <p:extLst>
      <p:ext uri="{BB962C8B-B14F-4D97-AF65-F5344CB8AC3E}">
        <p14:creationId xmlns:p14="http://schemas.microsoft.com/office/powerpoint/2010/main" val="2240850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DD145BB-F4BF-47FE-A7A5-E1B2194B8E74}" type="slidenum">
              <a:rPr lang="en-US" smtClean="0">
                <a:solidFill>
                  <a:prstClr val="black"/>
                </a:solidFill>
              </a:rPr>
              <a:pPr/>
              <a:t>15</a:t>
            </a:fld>
            <a:endParaRPr lang="en-US">
              <a:solidFill>
                <a:prstClr val="black"/>
              </a:solidFill>
            </a:endParaRPr>
          </a:p>
        </p:txBody>
      </p:sp>
      <p:sp>
        <p:nvSpPr>
          <p:cNvPr id="7" name="Subtitle 6"/>
          <p:cNvSpPr>
            <a:spLocks noGrp="1"/>
          </p:cNvSpPr>
          <p:nvPr>
            <p:ph sz="quarter" idx="13"/>
          </p:nvPr>
        </p:nvSpPr>
        <p:spPr/>
        <p:txBody>
          <a:bodyPr>
            <a:normAutofit/>
          </a:bodyPr>
          <a:lstStyle/>
          <a:p>
            <a:pPr marL="0" indent="0" algn="ctr">
              <a:buNone/>
            </a:pPr>
            <a:r>
              <a:rPr lang="en-US" sz="4800" b="1" i="1" dirty="0">
                <a:effectLst>
                  <a:outerShdw blurRad="38100" dist="38100" dir="2700000" algn="tl">
                    <a:srgbClr val="000000">
                      <a:alpha val="43137"/>
                    </a:srgbClr>
                  </a:outerShdw>
                  <a:reflection endPos="0" dir="5400000" sy="-100000" algn="bl" rotWithShape="0"/>
                </a:effectLst>
              </a:rPr>
              <a:t>Integrated Master Plan/Integrated Master Schedule</a:t>
            </a:r>
          </a:p>
        </p:txBody>
      </p:sp>
      <p:sp>
        <p:nvSpPr>
          <p:cNvPr id="2" name="Title 1"/>
          <p:cNvSpPr>
            <a:spLocks noGrp="1"/>
          </p:cNvSpPr>
          <p:nvPr>
            <p:ph type="title"/>
          </p:nvPr>
        </p:nvSpPr>
        <p:spPr>
          <a:xfrm>
            <a:off x="1295400" y="228600"/>
            <a:ext cx="7543800" cy="1143000"/>
          </a:xfrm>
        </p:spPr>
        <p:txBody>
          <a:bodyPr/>
          <a:lstStyle/>
          <a:p>
            <a:r>
              <a:rPr lang="en-US" sz="3600" dirty="0"/>
              <a:t>Exercise # 6/#7</a:t>
            </a:r>
          </a:p>
        </p:txBody>
      </p:sp>
      <p:sp>
        <p:nvSpPr>
          <p:cNvPr id="3" name="TextBox 2"/>
          <p:cNvSpPr txBox="1"/>
          <p:nvPr/>
        </p:nvSpPr>
        <p:spPr>
          <a:xfrm>
            <a:off x="381000" y="6426423"/>
            <a:ext cx="1157689" cy="276999"/>
          </a:xfrm>
          <a:prstGeom prst="rect">
            <a:avLst/>
          </a:prstGeom>
          <a:noFill/>
        </p:spPr>
        <p:txBody>
          <a:bodyPr wrap="none" rtlCol="0">
            <a:spAutoFit/>
          </a:bodyPr>
          <a:lstStyle/>
          <a:p>
            <a:r>
              <a:rPr lang="en-US" sz="1200" dirty="0"/>
              <a:t>WB pgs. 19 - 27</a:t>
            </a:r>
          </a:p>
        </p:txBody>
      </p:sp>
    </p:spTree>
    <p:extLst>
      <p:ext uri="{BB962C8B-B14F-4D97-AF65-F5344CB8AC3E}">
        <p14:creationId xmlns:p14="http://schemas.microsoft.com/office/powerpoint/2010/main" val="3832568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438400" y="0"/>
            <a:ext cx="6590872" cy="796925"/>
          </a:xfrm>
        </p:spPr>
        <p:txBody>
          <a:bodyPr/>
          <a:lstStyle/>
          <a:p>
            <a:pPr eaLnBrk="1" hangingPunct="1"/>
            <a:r>
              <a:rPr lang="en-US" sz="3200" i="1" dirty="0"/>
              <a:t>Example Space Technology &amp; Industrial Base Risk Assessment</a:t>
            </a:r>
          </a:p>
        </p:txBody>
      </p:sp>
      <p:sp>
        <p:nvSpPr>
          <p:cNvPr id="2" name="Content Placeholder 1"/>
          <p:cNvSpPr>
            <a:spLocks noGrp="1"/>
          </p:cNvSpPr>
          <p:nvPr>
            <p:ph idx="1"/>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027830340"/>
              </p:ext>
            </p:extLst>
          </p:nvPr>
        </p:nvGraphicFramePr>
        <p:xfrm>
          <a:off x="685800" y="1219200"/>
          <a:ext cx="8382000" cy="5581036"/>
        </p:xfrm>
        <a:graphic>
          <a:graphicData uri="http://schemas.openxmlformats.org/drawingml/2006/table">
            <a:tbl>
              <a:tblPr>
                <a:effectLst>
                  <a:outerShdw blurRad="50800" dist="38100" dir="2700000" algn="tl" rotWithShape="0">
                    <a:prstClr val="black">
                      <a:alpha val="40000"/>
                    </a:prstClr>
                  </a:outerShdw>
                </a:effectLst>
              </a:tblPr>
              <a:tblGrid>
                <a:gridCol w="1928990">
                  <a:extLst>
                    <a:ext uri="{9D8B030D-6E8A-4147-A177-3AD203B41FA5}">
                      <a16:colId xmlns:a16="http://schemas.microsoft.com/office/drawing/2014/main" val="20000"/>
                    </a:ext>
                  </a:extLst>
                </a:gridCol>
                <a:gridCol w="787568">
                  <a:extLst>
                    <a:ext uri="{9D8B030D-6E8A-4147-A177-3AD203B41FA5}">
                      <a16:colId xmlns:a16="http://schemas.microsoft.com/office/drawing/2014/main" val="20001"/>
                    </a:ext>
                  </a:extLst>
                </a:gridCol>
                <a:gridCol w="5665442">
                  <a:extLst>
                    <a:ext uri="{9D8B030D-6E8A-4147-A177-3AD203B41FA5}">
                      <a16:colId xmlns:a16="http://schemas.microsoft.com/office/drawing/2014/main" val="20002"/>
                    </a:ext>
                  </a:extLst>
                </a:gridCol>
              </a:tblGrid>
              <a:tr h="414852">
                <a:tc>
                  <a:txBody>
                    <a:bodyPr/>
                    <a:lstStyle/>
                    <a:p>
                      <a:pPr lvl="1" algn="ctr" fontAlgn="t"/>
                      <a:r>
                        <a:rPr lang="en-US" sz="1400" b="1" i="0" u="none" strike="noStrike" dirty="0">
                          <a:solidFill>
                            <a:srgbClr val="FFFFFF"/>
                          </a:solidFill>
                          <a:latin typeface="Arial"/>
                        </a:rPr>
                        <a:t>Category</a:t>
                      </a:r>
                    </a:p>
                  </a:txBody>
                  <a:tcPr marL="9525" marR="9525" marT="9525" marB="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solidFill>
                      <a:srgbClr val="0000FF"/>
                    </a:solidFill>
                  </a:tcPr>
                </a:tc>
                <a:tc>
                  <a:txBody>
                    <a:bodyPr/>
                    <a:lstStyle/>
                    <a:p>
                      <a:pPr algn="ctr" fontAlgn="t"/>
                      <a:r>
                        <a:rPr lang="en-US" sz="1400" b="1" i="0" u="none" strike="noStrike" dirty="0">
                          <a:solidFill>
                            <a:srgbClr val="FFFFFF"/>
                          </a:solidFill>
                          <a:latin typeface="Arial"/>
                        </a:rPr>
                        <a:t>Assess-</a:t>
                      </a:r>
                      <a:r>
                        <a:rPr lang="en-US" sz="1400" b="1" i="0" u="none" strike="noStrike" dirty="0" err="1">
                          <a:solidFill>
                            <a:srgbClr val="FFFFFF"/>
                          </a:solidFill>
                          <a:latin typeface="Arial"/>
                        </a:rPr>
                        <a:t>ment</a:t>
                      </a:r>
                      <a:endParaRPr lang="en-US" sz="1400" b="1" i="0" u="none" strike="noStrike" dirty="0">
                        <a:solidFill>
                          <a:srgbClr val="FFFFFF"/>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solidFill>
                      <a:srgbClr val="0000FF"/>
                    </a:solidFill>
                  </a:tcPr>
                </a:tc>
                <a:tc>
                  <a:txBody>
                    <a:bodyPr/>
                    <a:lstStyle/>
                    <a:p>
                      <a:pPr algn="ctr" fontAlgn="t"/>
                      <a:r>
                        <a:rPr lang="en-US" sz="1200" b="1" i="0" u="none" strike="noStrike" dirty="0">
                          <a:solidFill>
                            <a:srgbClr val="FFFFFF"/>
                          </a:solidFill>
                          <a:latin typeface="Arial"/>
                        </a:rPr>
                        <a:t>Industrial Base Status/Risk</a:t>
                      </a:r>
                    </a:p>
                  </a:txBody>
                  <a:tcPr marL="9525" marR="9525" marT="9525" marB="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solidFill>
                      <a:srgbClr val="0000FF"/>
                    </a:solidFill>
                  </a:tcPr>
                </a:tc>
                <a:extLst>
                  <a:ext uri="{0D108BD9-81ED-4DB2-BD59-A6C34878D82A}">
                    <a16:rowId xmlns:a16="http://schemas.microsoft.com/office/drawing/2014/main" val="10000"/>
                  </a:ext>
                </a:extLst>
              </a:tr>
              <a:tr h="496591">
                <a:tc>
                  <a:txBody>
                    <a:bodyPr/>
                    <a:lstStyle/>
                    <a:p>
                      <a:pPr marL="0" lvl="1" indent="0" algn="l" fontAlgn="b"/>
                      <a:r>
                        <a:rPr lang="en-US" sz="1200" b="1" i="0" u="none" strike="noStrike" dirty="0">
                          <a:solidFill>
                            <a:srgbClr val="000000"/>
                          </a:solidFill>
                          <a:latin typeface="Arial"/>
                        </a:rPr>
                        <a:t>Rad Hard Electronics</a:t>
                      </a:r>
                    </a:p>
                  </a:txBody>
                  <a:tcPr marR="9525"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kern="1200" dirty="0">
                          <a:solidFill>
                            <a:srgbClr val="000000"/>
                          </a:solidFill>
                          <a:latin typeface="Arial"/>
                          <a:ea typeface="+mn-ea"/>
                          <a:cs typeface="+mn-cs"/>
                        </a:rPr>
                        <a:t>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gradFill>
                      <a:gsLst>
                        <a:gs pos="37000">
                          <a:srgbClr val="FFFF00"/>
                        </a:gs>
                        <a:gs pos="64000">
                          <a:srgbClr val="00B050"/>
                        </a:gs>
                      </a:gsLst>
                      <a:lin ang="4800000" scaled="0"/>
                    </a:gradFill>
                  </a:tcPr>
                </a:tc>
                <a:tc>
                  <a:txBody>
                    <a:bodyPr/>
                    <a:lstStyle/>
                    <a:p>
                      <a:pPr algn="l">
                        <a:spcBef>
                          <a:spcPts val="0"/>
                        </a:spcBef>
                        <a:buFont typeface="Arial" pitchFamily="34" charset="0"/>
                        <a:buNone/>
                      </a:pPr>
                      <a:r>
                        <a:rPr lang="en-US" sz="1000" b="0" dirty="0"/>
                        <a:t>RHOC Development</a:t>
                      </a:r>
                      <a:r>
                        <a:rPr lang="en-US" sz="1000" b="0" baseline="0" dirty="0"/>
                        <a:t> Program, including SMC </a:t>
                      </a:r>
                      <a:r>
                        <a:rPr lang="en-US" sz="1000" b="0" baseline="0" dirty="0" err="1"/>
                        <a:t>Productization</a:t>
                      </a:r>
                      <a:r>
                        <a:rPr lang="en-US" sz="1000" b="0" baseline="0" dirty="0"/>
                        <a:t> &amp; Qualification Investments providing comprehensive/stable 150nm product base; continue to provide system/component technical support to DDR&amp;E and RHOC to develop a timely and affordable 90nm and smaller  technology/foundry strategy </a:t>
                      </a:r>
                      <a:endParaRPr lang="en-US" sz="1000" b="0" u="sng" dirty="0"/>
                    </a:p>
                  </a:txBody>
                  <a:tcPr marR="9525" marT="9525" marB="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1"/>
                  </a:ext>
                </a:extLst>
              </a:tr>
              <a:tr h="588763">
                <a:tc>
                  <a:txBody>
                    <a:bodyPr/>
                    <a:lstStyle/>
                    <a:p>
                      <a:pPr marL="0" lvl="1" indent="0" algn="l" fontAlgn="b"/>
                      <a:r>
                        <a:rPr lang="en-US" sz="1200" b="1" i="0" u="none" strike="noStrike" dirty="0">
                          <a:solidFill>
                            <a:srgbClr val="000000"/>
                          </a:solidFill>
                          <a:latin typeface="Arial"/>
                        </a:rPr>
                        <a:t>FPA/IR Detectors</a:t>
                      </a:r>
                    </a:p>
                  </a:txBody>
                  <a:tcPr marR="9525"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200" b="1" i="0" u="none" strike="noStrike" kern="1200" dirty="0">
                          <a:solidFill>
                            <a:srgbClr val="000000"/>
                          </a:solidFill>
                          <a:latin typeface="Arial"/>
                          <a:ea typeface="+mn-ea"/>
                          <a:cs typeface="+mn-cs"/>
                        </a:rPr>
                        <a:t>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41000">
                          <a:srgbClr val="00B050"/>
                        </a:gs>
                        <a:gs pos="54000">
                          <a:srgbClr val="FFFF00">
                            <a:alpha val="80000"/>
                          </a:srgbClr>
                        </a:gs>
                      </a:gsLst>
                      <a:lin ang="4800000" scaled="0"/>
                    </a:gradFill>
                  </a:tcPr>
                </a:tc>
                <a:tc>
                  <a:txBody>
                    <a:body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000" dirty="0" err="1">
                          <a:solidFill>
                            <a:schemeClr val="tx1"/>
                          </a:solidFill>
                        </a:rPr>
                        <a:t>HgCdTe</a:t>
                      </a:r>
                      <a:r>
                        <a:rPr lang="en-US" sz="1000" dirty="0">
                          <a:solidFill>
                            <a:schemeClr val="tx1"/>
                          </a:solidFill>
                        </a:rPr>
                        <a:t> (MCT) critical for NSS Infrared (IR) Detectors, but difficult to produce for Strategic Requirements (</a:t>
                      </a:r>
                      <a:r>
                        <a:rPr lang="en-US" sz="1000" b="0" dirty="0">
                          <a:solidFill>
                            <a:schemeClr val="tx1"/>
                          </a:solidFill>
                        </a:rPr>
                        <a:t>Low Yields, Long Cycle Times, Increasing Physical Sizes; Most severe with Long Wave and Multi-Band IR) </a:t>
                      </a:r>
                      <a:r>
                        <a:rPr lang="en-US" sz="1000" b="0" dirty="0"/>
                        <a:t> Facilitate funding to a</a:t>
                      </a:r>
                      <a:r>
                        <a:rPr lang="en-US" sz="1000" b="0" baseline="0" dirty="0"/>
                        <a:t>ddress detector manufacturing yield improvements, FPA (detector/ROIC) </a:t>
                      </a:r>
                      <a:r>
                        <a:rPr lang="en-US" sz="1000" b="0" baseline="0" dirty="0" err="1"/>
                        <a:t>producibility</a:t>
                      </a:r>
                      <a:r>
                        <a:rPr lang="en-US" sz="1000" b="0" baseline="0" dirty="0"/>
                        <a:t>/integration issues</a:t>
                      </a:r>
                      <a:endParaRPr lang="en-US" sz="1000" b="0" dirty="0"/>
                    </a:p>
                  </a:txBody>
                  <a:tcPr marR="9525" marT="9525"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0002"/>
                  </a:ext>
                </a:extLst>
              </a:tr>
              <a:tr h="588763">
                <a:tc>
                  <a:txBody>
                    <a:bodyPr/>
                    <a:lstStyle/>
                    <a:p>
                      <a:pPr marL="0" lvl="1" indent="0" algn="l" fontAlgn="b"/>
                      <a:r>
                        <a:rPr lang="en-US" sz="1200" b="1" dirty="0">
                          <a:latin typeface="Arial" pitchFamily="34" charset="0"/>
                          <a:cs typeface="Arial" pitchFamily="34" charset="0"/>
                        </a:rPr>
                        <a:t>Read Out Integrated Circuits (ROICs)</a:t>
                      </a:r>
                      <a:endParaRPr lang="en-US" sz="1200" b="1" i="0" u="none" strike="noStrike" dirty="0">
                        <a:solidFill>
                          <a:srgbClr val="000000"/>
                        </a:solidFill>
                        <a:latin typeface="Arial"/>
                      </a:endParaRPr>
                    </a:p>
                  </a:txBody>
                  <a:tcPr marR="9525"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kern="1200" dirty="0">
                          <a:solidFill>
                            <a:srgbClr val="000000"/>
                          </a:solidFill>
                          <a:latin typeface="Arial"/>
                          <a:ea typeface="+mn-ea"/>
                          <a:cs typeface="+mn-cs"/>
                        </a:rPr>
                        <a:t>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69000">
                          <a:srgbClr val="FFFF00"/>
                        </a:gs>
                        <a:gs pos="0">
                          <a:srgbClr val="00B050"/>
                        </a:gs>
                      </a:gsLst>
                      <a:lin ang="4800000" scaled="0"/>
                      <a:tileRect/>
                    </a:gradFill>
                  </a:tcPr>
                </a:tc>
                <a:tc>
                  <a:txBody>
                    <a:bodyPr/>
                    <a:lstStyle/>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dirty="0"/>
                        <a:t>ROICs integral to IR focal planes; Currently 2 domestic suppliers, both subject to recent acquisitions (1 Foreign);  Concerns that low-volume specialty manufacturing requirements may drive suppliers from market; Support on-going Title III 180nm program at one contractor and facilitate funding at other; fund periodic wafer runs at both suppliers to maintain capability and improve yield</a:t>
                      </a:r>
                      <a:endParaRPr lang="en-US" sz="1000" b="0" i="0" u="none" strike="noStrike" dirty="0">
                        <a:solidFill>
                          <a:srgbClr val="000000"/>
                        </a:solidFill>
                        <a:latin typeface="+mn-lt"/>
                      </a:endParaRPr>
                    </a:p>
                  </a:txBody>
                  <a:tcPr marR="9525" marT="9525"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3"/>
                  </a:ext>
                </a:extLst>
              </a:tr>
              <a:tr h="443837">
                <a:tc>
                  <a:txBody>
                    <a:bodyPr/>
                    <a:lstStyle/>
                    <a:p>
                      <a:pPr marL="0" lvl="1" indent="0" algn="l" fontAlgn="b"/>
                      <a:r>
                        <a:rPr lang="en-US" sz="1200" b="1" dirty="0">
                          <a:solidFill>
                            <a:schemeClr val="tx1"/>
                          </a:solidFill>
                          <a:latin typeface="Arial" pitchFamily="34" charset="0"/>
                          <a:cs typeface="Arial" pitchFamily="34" charset="0"/>
                        </a:rPr>
                        <a:t>Li-Ion Battery Material &amp; Cell Qualification </a:t>
                      </a:r>
                      <a:endParaRPr lang="en-US" sz="1200" b="1" i="0" u="none" strike="noStrike" dirty="0">
                        <a:solidFill>
                          <a:schemeClr val="tx1"/>
                        </a:solidFill>
                        <a:latin typeface="Arial" pitchFamily="34" charset="0"/>
                        <a:cs typeface="Arial" pitchFamily="34" charset="0"/>
                      </a:endParaRPr>
                    </a:p>
                  </a:txBody>
                  <a:tcPr marR="9525"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200" b="1" i="0" u="none" strike="noStrike" kern="1200" dirty="0">
                          <a:solidFill>
                            <a:srgbClr val="000000"/>
                          </a:solidFill>
                          <a:latin typeface="+mn-lt"/>
                          <a:ea typeface="+mn-ea"/>
                          <a:cs typeface="+mn-cs"/>
                        </a:rPr>
                        <a:t>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21000">
                          <a:srgbClr val="00B050"/>
                        </a:gs>
                        <a:gs pos="54000">
                          <a:srgbClr val="FFFF00"/>
                        </a:gs>
                      </a:gsLst>
                      <a:lin ang="4800000" scaled="0"/>
                      <a:tileRect/>
                    </a:gradFill>
                  </a:tcPr>
                </a:tc>
                <a:tc>
                  <a:txBody>
                    <a:bodyPr/>
                    <a:lstStyle/>
                    <a:p>
                      <a:r>
                        <a:rPr lang="en-US" sz="1000" b="0" kern="1200" baseline="0" dirty="0">
                          <a:solidFill>
                            <a:schemeClr val="tx1"/>
                          </a:solidFill>
                          <a:latin typeface="+mn-lt"/>
                          <a:ea typeface="+mn-ea"/>
                          <a:cs typeface="+mn-cs"/>
                        </a:rPr>
                        <a:t>Current on-going Title III program to establish a domestic source of spacecraft quality lithium-ion 50Ah cells and raw material for lithium-ion production for satellite programs; </a:t>
                      </a:r>
                      <a:r>
                        <a:rPr lang="en-US" sz="1000" kern="1200" baseline="0" dirty="0">
                          <a:solidFill>
                            <a:schemeClr val="tx1"/>
                          </a:solidFill>
                          <a:latin typeface="+mn-lt"/>
                          <a:ea typeface="+mn-ea"/>
                          <a:cs typeface="+mn-cs"/>
                        </a:rPr>
                        <a:t>Establish domestic source of LCO cathode materials and anode material MCMB for satellite applications</a:t>
                      </a:r>
                      <a:endParaRPr lang="en-US" sz="1000" b="0" dirty="0"/>
                    </a:p>
                  </a:txBody>
                  <a:tcPr marR="9525" marT="9525" marB="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0004"/>
                  </a:ext>
                </a:extLst>
              </a:tr>
              <a:tr h="588763">
                <a:tc>
                  <a:txBody>
                    <a:bodyPr/>
                    <a:lstStyle/>
                    <a:p>
                      <a:pPr marL="0" marR="0" lvl="1" indent="0" algn="l" defTabSz="914400" rtl="0" eaLnBrk="1" fontAlgn="b" latinLnBrk="0" hangingPunct="1">
                        <a:lnSpc>
                          <a:spcPct val="100000"/>
                        </a:lnSpc>
                        <a:spcBef>
                          <a:spcPts val="0"/>
                        </a:spcBef>
                        <a:spcAft>
                          <a:spcPts val="0"/>
                        </a:spcAft>
                        <a:buClrTx/>
                        <a:buSzTx/>
                        <a:buFontTx/>
                        <a:buNone/>
                        <a:tabLst/>
                        <a:defRPr/>
                      </a:pPr>
                      <a:r>
                        <a:rPr lang="en-US" sz="1200" b="1" dirty="0">
                          <a:solidFill>
                            <a:schemeClr val="tx1"/>
                          </a:solidFill>
                          <a:latin typeface="Arial" pitchFamily="34" charset="0"/>
                          <a:cs typeface="Arial" pitchFamily="34" charset="0"/>
                        </a:rPr>
                        <a:t>Solar Cells/Arrays</a:t>
                      </a:r>
                      <a:endParaRPr lang="en-US" sz="1200" b="1" i="0" u="none" strike="noStrike" dirty="0">
                        <a:solidFill>
                          <a:schemeClr val="tx1"/>
                        </a:solidFill>
                        <a:latin typeface="Arial" pitchFamily="34" charset="0"/>
                        <a:cs typeface="Arial" pitchFamily="34" charset="0"/>
                      </a:endParaRPr>
                    </a:p>
                  </a:txBody>
                  <a:tcPr marR="9525"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dirty="0">
                          <a:solidFill>
                            <a:srgbClr val="000000"/>
                          </a:solidFill>
                          <a:latin typeface="Arial"/>
                        </a:rPr>
                        <a:t>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00B050"/>
                        </a:gs>
                        <a:gs pos="50000">
                          <a:srgbClr val="FFFF00"/>
                        </a:gs>
                      </a:gsLst>
                      <a:lin ang="4800000" scaled="0"/>
                    </a:gradFill>
                  </a:tcPr>
                </a:tc>
                <a:tc>
                  <a:txBody>
                    <a:bodyPr/>
                    <a:lstStyle/>
                    <a:p>
                      <a:pPr>
                        <a:buFont typeface="Wingdings" pitchFamily="2" charset="2"/>
                        <a:buNone/>
                      </a:pPr>
                      <a:r>
                        <a:rPr lang="en-US" sz="1000" b="0" dirty="0"/>
                        <a:t>Two domestic suppliers for Solar Cells (</a:t>
                      </a:r>
                      <a:r>
                        <a:rPr lang="en-US" sz="1000" b="0" dirty="0" err="1"/>
                        <a:t>Spectrolab</a:t>
                      </a:r>
                      <a:r>
                        <a:rPr lang="en-US" sz="1000" b="0" dirty="0"/>
                        <a:t> (Boeing), </a:t>
                      </a:r>
                      <a:r>
                        <a:rPr lang="en-US" sz="1000" b="0" dirty="0" err="1"/>
                        <a:t>Emcore</a:t>
                      </a:r>
                      <a:r>
                        <a:rPr lang="en-US" sz="1000" b="0" dirty="0"/>
                        <a:t> Inc.); both in red or barely profitable for last several years; both companies undergone major downsizing (people, facilities) in last few years; Both suppliers needed to meet NSS production needs; 30%</a:t>
                      </a:r>
                      <a:r>
                        <a:rPr lang="en-US" sz="1000" b="0" baseline="0" dirty="0"/>
                        <a:t> cell </a:t>
                      </a:r>
                      <a:r>
                        <a:rPr lang="en-US" sz="1000" b="0" baseline="0" dirty="0" err="1"/>
                        <a:t>qual</a:t>
                      </a:r>
                      <a:r>
                        <a:rPr lang="en-US" sz="1000" b="0" baseline="0" dirty="0"/>
                        <a:t> program and 33% cell development program on-going at both suppliers</a:t>
                      </a:r>
                      <a:r>
                        <a:rPr lang="en-US" sz="1000" b="0" dirty="0"/>
                        <a:t> </a:t>
                      </a:r>
                      <a:endParaRPr lang="en-US" sz="1000" b="0" i="0" u="none" strike="noStrike" dirty="0">
                        <a:solidFill>
                          <a:srgbClr val="000000"/>
                        </a:solidFill>
                        <a:latin typeface="+mn-lt"/>
                      </a:endParaRPr>
                    </a:p>
                  </a:txBody>
                  <a:tcPr marR="9525" marT="9525"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5"/>
                  </a:ext>
                </a:extLst>
              </a:tr>
              <a:tr h="588763">
                <a:tc>
                  <a:txBody>
                    <a:bodyPr/>
                    <a:lstStyle/>
                    <a:p>
                      <a:pPr marL="0" lvl="1" indent="0" algn="l" fontAlgn="b"/>
                      <a:r>
                        <a:rPr lang="en-US" sz="1200" b="1" dirty="0">
                          <a:solidFill>
                            <a:schemeClr val="tx1"/>
                          </a:solidFill>
                          <a:latin typeface="Arial" pitchFamily="34" charset="0"/>
                          <a:cs typeface="Arial" pitchFamily="34" charset="0"/>
                        </a:rPr>
                        <a:t>KA Band Traveling Wave Tube (TWT)</a:t>
                      </a:r>
                      <a:endParaRPr lang="en-US" sz="1200" b="1" i="0" u="none" strike="noStrike" dirty="0">
                        <a:solidFill>
                          <a:schemeClr val="tx1"/>
                        </a:solidFill>
                        <a:latin typeface="Arial" pitchFamily="34" charset="0"/>
                        <a:cs typeface="Arial" pitchFamily="34" charset="0"/>
                      </a:endParaRPr>
                    </a:p>
                  </a:txBody>
                  <a:tcPr marR="9525"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200" b="1" i="0" u="none" strike="noStrike" dirty="0">
                          <a:solidFill>
                            <a:srgbClr val="000000"/>
                          </a:solidFill>
                          <a:latin typeface="+mn-lt"/>
                        </a:rPr>
                        <a:t>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45000">
                          <a:srgbClr val="00B050"/>
                        </a:gs>
                        <a:gs pos="54000">
                          <a:srgbClr val="FFFF00"/>
                        </a:gs>
                      </a:gsLst>
                      <a:lin ang="4800000" scaled="0"/>
                      <a:tileRect/>
                    </a:gradFill>
                  </a:tcPr>
                </a:tc>
                <a:tc>
                  <a:txBody>
                    <a:bodyPr/>
                    <a:lstStyle/>
                    <a:p>
                      <a:pPr>
                        <a:lnSpc>
                          <a:spcPct val="100000"/>
                        </a:lnSpc>
                        <a:spcBef>
                          <a:spcPts val="0"/>
                        </a:spcBef>
                        <a:spcAft>
                          <a:spcPts val="0"/>
                        </a:spcAft>
                      </a:pPr>
                      <a:r>
                        <a:rPr lang="en-US" sz="1000" b="0" kern="1200" baseline="0" dirty="0">
                          <a:solidFill>
                            <a:schemeClr val="tx1"/>
                          </a:solidFill>
                          <a:latin typeface="+mn-lt"/>
                          <a:ea typeface="+mn-ea"/>
                          <a:cs typeface="+mn-cs"/>
                        </a:rPr>
                        <a:t>Boeing/EDD was single domestic source (2003-05 negative profits); sold to L3Comm in CY 2005; D</a:t>
                      </a:r>
                      <a:r>
                        <a:rPr lang="en-US" sz="1000" b="0" dirty="0">
                          <a:solidFill>
                            <a:schemeClr val="tx1"/>
                          </a:solidFill>
                        </a:rPr>
                        <a:t>emand for K-Band TWTAs on military satellites is growing, but only one foreign source (Thales) for these devices; Title III program awarded to domestic supplier complete process development and ground-based life testing for an existing engineering model K-Band TWTA</a:t>
                      </a:r>
                    </a:p>
                  </a:txBody>
                  <a:tcPr marR="9525" marT="9525"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0006"/>
                  </a:ext>
                </a:extLst>
              </a:tr>
              <a:tr h="289853">
                <a:tc>
                  <a:txBody>
                    <a:bodyPr/>
                    <a:lstStyle/>
                    <a:p>
                      <a:pPr marL="0" lvl="1" indent="0" algn="l" fontAlgn="b"/>
                      <a:r>
                        <a:rPr lang="en-US" sz="1200" b="1" dirty="0" err="1">
                          <a:latin typeface="Arial" pitchFamily="34" charset="0"/>
                          <a:cs typeface="Arial" pitchFamily="34" charset="0"/>
                        </a:rPr>
                        <a:t>CdZnTe</a:t>
                      </a:r>
                      <a:r>
                        <a:rPr lang="en-US" sz="1200" b="1" dirty="0">
                          <a:latin typeface="Arial" pitchFamily="34" charset="0"/>
                          <a:cs typeface="Arial" pitchFamily="34" charset="0"/>
                        </a:rPr>
                        <a:t> Substrates</a:t>
                      </a:r>
                      <a:endParaRPr lang="en-US" sz="1200" b="1" i="0" u="none" strike="noStrike" dirty="0">
                        <a:solidFill>
                          <a:srgbClr val="000000"/>
                        </a:solidFill>
                        <a:latin typeface="Arial" pitchFamily="34" charset="0"/>
                        <a:cs typeface="Arial" pitchFamily="34" charset="0"/>
                      </a:endParaRPr>
                    </a:p>
                  </a:txBody>
                  <a:tcPr marR="9525"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ctr" fontAlgn="b"/>
                      <a:r>
                        <a:rPr lang="en-US" sz="1200" b="1" i="0" u="none" strike="noStrike" dirty="0">
                          <a:solidFill>
                            <a:srgbClr val="000000"/>
                          </a:solidFill>
                          <a:latin typeface="Arial"/>
                        </a:rPr>
                        <a:t>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25000">
                          <a:srgbClr val="FFFF00"/>
                        </a:gs>
                        <a:gs pos="54000">
                          <a:srgbClr val="00B050"/>
                        </a:gs>
                      </a:gsLst>
                      <a:lin ang="4800000" scaled="0"/>
                    </a:gradFill>
                  </a:tcPr>
                </a:tc>
                <a:tc>
                  <a:txBody>
                    <a:bodyPr/>
                    <a:lstStyle/>
                    <a:p>
                      <a:pPr algn="l" fontAlgn="b">
                        <a:lnSpc>
                          <a:spcPct val="100000"/>
                        </a:lnSpc>
                        <a:buFont typeface="Arial" pitchFamily="34" charset="0"/>
                        <a:buNone/>
                      </a:pPr>
                      <a:r>
                        <a:rPr lang="en-US" sz="1000" b="0" i="0" u="none" strike="noStrike" dirty="0">
                          <a:solidFill>
                            <a:schemeClr val="tx1"/>
                          </a:solidFill>
                          <a:latin typeface="+mn-lt"/>
                        </a:rPr>
                        <a:t>Japanese Sole Source Supplier of High Quality </a:t>
                      </a:r>
                      <a:r>
                        <a:rPr lang="en-US" sz="1000" b="0" i="0" u="none" strike="noStrike" dirty="0" err="1">
                          <a:solidFill>
                            <a:schemeClr val="tx1"/>
                          </a:solidFill>
                          <a:latin typeface="+mn-lt"/>
                        </a:rPr>
                        <a:t>CdZnTe</a:t>
                      </a:r>
                      <a:r>
                        <a:rPr lang="en-US" sz="1000" b="0" i="0" u="none" strike="noStrike" dirty="0">
                          <a:solidFill>
                            <a:schemeClr val="tx1"/>
                          </a:solidFill>
                          <a:latin typeface="+mn-lt"/>
                        </a:rPr>
                        <a:t> (CZT) Substrates essential </a:t>
                      </a:r>
                      <a:r>
                        <a:rPr lang="en-US" sz="1000" b="0" i="0" u="none" strike="noStrike" dirty="0" err="1">
                          <a:solidFill>
                            <a:schemeClr val="tx1"/>
                          </a:solidFill>
                          <a:latin typeface="+mn-lt"/>
                        </a:rPr>
                        <a:t>HgCdTe</a:t>
                      </a:r>
                      <a:r>
                        <a:rPr lang="en-US" sz="1000" b="0" i="0" u="none" strike="noStrike" dirty="0">
                          <a:solidFill>
                            <a:schemeClr val="tx1"/>
                          </a:solidFill>
                          <a:latin typeface="+mn-lt"/>
                        </a:rPr>
                        <a:t> (MCT) Detector Production; Safe-guard measures being assessed such as stockpiling and 2nd sources</a:t>
                      </a:r>
                      <a:endParaRPr lang="en-US" sz="1000" b="0" i="0" u="none" strike="noStrike" dirty="0">
                        <a:solidFill>
                          <a:schemeClr val="tx1"/>
                        </a:solidFill>
                        <a:latin typeface="Arial"/>
                      </a:endParaRPr>
                    </a:p>
                  </a:txBody>
                  <a:tcPr marR="9525" marT="0" marB="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7"/>
                  </a:ext>
                </a:extLst>
              </a:tr>
              <a:tr h="443837">
                <a:tc>
                  <a:txBody>
                    <a:bodyPr/>
                    <a:lstStyle/>
                    <a:p>
                      <a:pPr marL="0" lvl="1" indent="0" algn="l" fontAlgn="b"/>
                      <a:r>
                        <a:rPr lang="en-US" sz="1200" b="1" dirty="0">
                          <a:solidFill>
                            <a:schemeClr val="tx1"/>
                          </a:solidFill>
                          <a:latin typeface="Arial" pitchFamily="34" charset="0"/>
                          <a:cs typeface="Arial" pitchFamily="34" charset="0"/>
                        </a:rPr>
                        <a:t>Teflon-30/NiH2 Batteries </a:t>
                      </a:r>
                      <a:endParaRPr lang="en-US" sz="1200" b="1" i="0" u="none" strike="noStrike" dirty="0">
                        <a:solidFill>
                          <a:schemeClr val="tx1"/>
                        </a:solidFill>
                        <a:latin typeface="Arial" pitchFamily="34" charset="0"/>
                        <a:cs typeface="Arial" pitchFamily="34" charset="0"/>
                      </a:endParaRPr>
                    </a:p>
                  </a:txBody>
                  <a:tcPr marR="9525"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200" b="1" i="0" u="none" strike="noStrike" dirty="0">
                          <a:solidFill>
                            <a:srgbClr val="000000"/>
                          </a:solidFill>
                          <a:latin typeface="Arial"/>
                        </a:rPr>
                        <a:t>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25000">
                          <a:srgbClr val="FFFF00"/>
                        </a:gs>
                        <a:gs pos="54000">
                          <a:srgbClr val="00B050"/>
                        </a:gs>
                      </a:gsLst>
                      <a:lin ang="4800000" scaled="0"/>
                    </a:gradFill>
                  </a:tcPr>
                </a:tc>
                <a:tc>
                  <a:txBody>
                    <a:bodyPr/>
                    <a:lstStyle/>
                    <a:p>
                      <a:pPr>
                        <a:lnSpc>
                          <a:spcPct val="100000"/>
                        </a:lnSpc>
                      </a:pPr>
                      <a:r>
                        <a:rPr lang="en-US" sz="1000" b="0" dirty="0"/>
                        <a:t>Teflon-30 being phased out by end of 2012 by sole manufacturer (DuPont) due to environmental hazards; NSS programs </a:t>
                      </a:r>
                      <a:r>
                        <a:rPr lang="en-US" sz="1000" b="0" dirty="0" err="1"/>
                        <a:t>baselining</a:t>
                      </a:r>
                      <a:r>
                        <a:rPr lang="en-US" sz="1000" b="0" dirty="0"/>
                        <a:t> NiH</a:t>
                      </a:r>
                      <a:r>
                        <a:rPr lang="en-US" sz="1000" b="0" baseline="-25000" dirty="0"/>
                        <a:t>2</a:t>
                      </a:r>
                      <a:r>
                        <a:rPr lang="en-US" sz="1000" b="0" dirty="0"/>
                        <a:t> batteries to 2015; Shelf-life </a:t>
                      </a:r>
                      <a:r>
                        <a:rPr lang="en-US" sz="1000" b="0" baseline="0" dirty="0"/>
                        <a:t>program initiated to manufacture electrodes and do periodic testing to demonstrate shelf-life consistent with projected needs </a:t>
                      </a:r>
                      <a:endParaRPr lang="en-US" sz="1000" b="0" i="0" u="none" strike="noStrike" dirty="0">
                        <a:solidFill>
                          <a:srgbClr val="000000"/>
                        </a:solidFill>
                        <a:latin typeface="+mn-lt"/>
                      </a:endParaRPr>
                    </a:p>
                  </a:txBody>
                  <a:tcPr marR="9525" marT="9525"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0008"/>
                  </a:ext>
                </a:extLst>
              </a:tr>
              <a:tr h="443837">
                <a:tc>
                  <a:txBody>
                    <a:bodyPr/>
                    <a:lstStyle/>
                    <a:p>
                      <a:pPr marL="0" lvl="1" indent="0" algn="l" fontAlgn="b"/>
                      <a:r>
                        <a:rPr lang="en-US" sz="1200" b="1" dirty="0">
                          <a:latin typeface="Arial" pitchFamily="34" charset="0"/>
                          <a:cs typeface="Arial" pitchFamily="34" charset="0"/>
                        </a:rPr>
                        <a:t>Visible Sensors/CCDs (in Star Trackers)</a:t>
                      </a:r>
                      <a:endParaRPr lang="en-US" sz="1200" b="1" i="0" u="none" strike="noStrike" dirty="0">
                        <a:solidFill>
                          <a:srgbClr val="000000"/>
                        </a:solidFill>
                        <a:latin typeface="Arial" pitchFamily="34" charset="0"/>
                        <a:cs typeface="Arial" pitchFamily="34" charset="0"/>
                      </a:endParaRPr>
                    </a:p>
                  </a:txBody>
                  <a:tcPr marR="9525"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solidFill>
                      <a:schemeClr val="bg1"/>
                    </a:solidFill>
                  </a:tcPr>
                </a:tc>
                <a:tc>
                  <a:txBody>
                    <a:bodyPr/>
                    <a:lstStyle/>
                    <a:p>
                      <a:pPr algn="ctr" fontAlgn="b"/>
                      <a:r>
                        <a:rPr lang="en-US" sz="1200" b="1" i="0" u="none" strike="noStrike" dirty="0">
                          <a:solidFill>
                            <a:srgbClr val="000000"/>
                          </a:solidFill>
                          <a:latin typeface="Arial"/>
                        </a:rPr>
                        <a:t>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16000">
                          <a:srgbClr val="00B050"/>
                        </a:gs>
                        <a:gs pos="53000">
                          <a:srgbClr val="FFFF00"/>
                        </a:gs>
                      </a:gsLst>
                      <a:lin ang="4800000" scaled="0"/>
                      <a:tileRect/>
                    </a:gradFill>
                  </a:tcPr>
                </a:tc>
                <a:tc>
                  <a:txBody>
                    <a:bodyPr/>
                    <a:lstStyle/>
                    <a:p>
                      <a:pPr algn="l">
                        <a:buFont typeface="Arial" pitchFamily="34" charset="0"/>
                        <a:buNone/>
                      </a:pPr>
                      <a:r>
                        <a:rPr lang="en-US" sz="1000" b="0" dirty="0"/>
                        <a:t>Foreign government subsidized investments created low cost offshore solutions for low/medium performing high volume sensors.  Reduced US volumes prevent investment in NSS low volume requirements.  Funding transition from CCD to CMOS technology to create US alternatives</a:t>
                      </a:r>
                    </a:p>
                  </a:txBody>
                  <a:tcPr marR="9525" marT="9525"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43837">
                <a:tc>
                  <a:txBody>
                    <a:bodyPr/>
                    <a:lstStyle/>
                    <a:p>
                      <a:pPr marL="0" lvl="1" indent="0" algn="l" fontAlgn="b"/>
                      <a:r>
                        <a:rPr lang="en-US" sz="1200" b="1" dirty="0">
                          <a:latin typeface="Arial" pitchFamily="34" charset="0"/>
                          <a:cs typeface="Arial" pitchFamily="34" charset="0"/>
                        </a:rPr>
                        <a:t>Space Qualified Diodes</a:t>
                      </a:r>
                      <a:endParaRPr lang="en-US" sz="1200" b="1" i="0" u="none" strike="noStrike" dirty="0">
                        <a:solidFill>
                          <a:srgbClr val="000000"/>
                        </a:solidFill>
                        <a:latin typeface="Arial" pitchFamily="34" charset="0"/>
                        <a:cs typeface="Arial" pitchFamily="34" charset="0"/>
                      </a:endParaRPr>
                    </a:p>
                  </a:txBody>
                  <a:tcPr marR="9525"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38100" cap="flat" cmpd="sng" algn="ctr">
                      <a:noFill/>
                      <a:prstDash val="solid"/>
                      <a:round/>
                      <a:headEnd type="none" w="med" len="med"/>
                      <a:tailEnd type="none" w="med" len="med"/>
                    </a:lnB>
                    <a:solidFill>
                      <a:schemeClr val="bg1">
                        <a:lumMod val="95000"/>
                      </a:schemeClr>
                    </a:solidFill>
                  </a:tcPr>
                </a:tc>
                <a:tc>
                  <a:txBody>
                    <a:bodyPr/>
                    <a:lstStyle/>
                    <a:p>
                      <a:pPr algn="ctr" fontAlgn="b"/>
                      <a:r>
                        <a:rPr lang="en-US" sz="1200" b="1" i="0" u="none" strike="noStrike" dirty="0">
                          <a:solidFill>
                            <a:srgbClr val="000000"/>
                          </a:solidFill>
                          <a:latin typeface="+mn-lt"/>
                        </a:rPr>
                        <a:t>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29000">
                          <a:srgbClr val="00B050"/>
                        </a:gs>
                        <a:gs pos="21000">
                          <a:srgbClr val="FFFF00"/>
                        </a:gs>
                      </a:gsLst>
                      <a:lin ang="4800000" scaled="0"/>
                    </a:gradFill>
                  </a:tcPr>
                </a:tc>
                <a:tc>
                  <a:txBody>
                    <a:bodyPr/>
                    <a:lstStyle/>
                    <a:p>
                      <a:pPr marL="0" indent="0" eaLnBrk="0" hangingPunct="0">
                        <a:spcBef>
                          <a:spcPct val="0"/>
                        </a:spcBef>
                        <a:buFontTx/>
                        <a:buNone/>
                      </a:pPr>
                      <a:r>
                        <a:rPr lang="en-US" sz="1000" dirty="0"/>
                        <a:t>Satellites use 1000s of diodes in various circuit applications; A sole source for</a:t>
                      </a:r>
                      <a:r>
                        <a:rPr lang="en-US" sz="1000" baseline="0" dirty="0"/>
                        <a:t> </a:t>
                      </a:r>
                      <a:r>
                        <a:rPr lang="en-US" sz="1000" dirty="0"/>
                        <a:t>JANS (space-qualified) diodes has caused instability in deliveries, quality over</a:t>
                      </a:r>
                      <a:r>
                        <a:rPr lang="en-US" sz="1000" baseline="0" dirty="0"/>
                        <a:t> last year; corrective actions implemented and supplier is working backlog orders; Sole source status a continuing concern; assessing alternatives</a:t>
                      </a:r>
                      <a:endParaRPr lang="en-US" sz="1000" b="0" i="0" u="none" strike="noStrike" dirty="0">
                        <a:solidFill>
                          <a:srgbClr val="000000"/>
                        </a:solidFill>
                        <a:latin typeface="+mn-lt"/>
                      </a:endParaRPr>
                    </a:p>
                  </a:txBody>
                  <a:tcPr marR="9525" marT="9525"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618628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676400" y="228600"/>
            <a:ext cx="7313613" cy="796925"/>
          </a:xfrm>
        </p:spPr>
        <p:txBody>
          <a:bodyPr/>
          <a:lstStyle/>
          <a:p>
            <a:r>
              <a:rPr lang="en-US" sz="3200" i="1" dirty="0"/>
              <a:t>Unique Requirements for Space </a:t>
            </a:r>
            <a:br>
              <a:rPr lang="en-US" sz="3200" i="1" dirty="0"/>
            </a:br>
            <a:r>
              <a:rPr lang="en-US" sz="3200" i="1" dirty="0"/>
              <a:t>Parts, Materials &amp;Processes (PM&amp;P)</a:t>
            </a:r>
          </a:p>
        </p:txBody>
      </p:sp>
      <p:sp>
        <p:nvSpPr>
          <p:cNvPr id="87043" name="Rectangle 3"/>
          <p:cNvSpPr>
            <a:spLocks noGrp="1" noChangeArrowheads="1"/>
          </p:cNvSpPr>
          <p:nvPr>
            <p:ph idx="1"/>
          </p:nvPr>
        </p:nvSpPr>
        <p:spPr>
          <a:xfrm>
            <a:off x="381000" y="1524000"/>
            <a:ext cx="8382000" cy="4114800"/>
          </a:xfrm>
        </p:spPr>
        <p:txBody>
          <a:bodyPr>
            <a:noAutofit/>
          </a:bodyPr>
          <a:lstStyle/>
          <a:p>
            <a:pPr marL="228600" indent="-228600">
              <a:defRPr/>
            </a:pPr>
            <a:r>
              <a:rPr lang="en-US" sz="1800" dirty="0"/>
              <a:t>Cannot repair or service during mission operation</a:t>
            </a:r>
          </a:p>
          <a:p>
            <a:pPr lvl="1">
              <a:defRPr/>
            </a:pPr>
            <a:r>
              <a:rPr lang="en-US" sz="1800" dirty="0">
                <a:cs typeface="+mn-cs"/>
              </a:rPr>
              <a:t>Requires long mission life, high quality, high reliability, very high MTTF, </a:t>
            </a:r>
            <a:r>
              <a:rPr lang="en-US" sz="1800" dirty="0" err="1">
                <a:cs typeface="+mn-cs"/>
              </a:rPr>
              <a:t>derating</a:t>
            </a:r>
            <a:r>
              <a:rPr lang="en-US" sz="1800" dirty="0">
                <a:cs typeface="+mn-cs"/>
              </a:rPr>
              <a:t> of application operational conditions</a:t>
            </a:r>
          </a:p>
          <a:p>
            <a:pPr marL="228600" indent="-228600">
              <a:defRPr/>
            </a:pPr>
            <a:r>
              <a:rPr lang="en-US" sz="1800" dirty="0"/>
              <a:t>Radiation hardness (or tolerance) required, both total dose and single event effects</a:t>
            </a:r>
          </a:p>
          <a:p>
            <a:pPr marL="228600" indent="-228600">
              <a:defRPr/>
            </a:pPr>
            <a:r>
              <a:rPr lang="en-US" sz="1800" dirty="0"/>
              <a:t>Spacecraft charging</a:t>
            </a:r>
          </a:p>
          <a:p>
            <a:pPr marL="228600" indent="-228600">
              <a:defRPr/>
            </a:pPr>
            <a:r>
              <a:rPr lang="en-US" sz="1800" dirty="0"/>
              <a:t>Contamination control</a:t>
            </a:r>
          </a:p>
          <a:p>
            <a:pPr lvl="1">
              <a:defRPr/>
            </a:pPr>
            <a:r>
              <a:rPr lang="en-US" sz="1800" dirty="0">
                <a:cs typeface="+mn-cs"/>
              </a:rPr>
              <a:t>Within parts to improve reliability</a:t>
            </a:r>
          </a:p>
          <a:p>
            <a:pPr lvl="1">
              <a:defRPr/>
            </a:pPr>
            <a:r>
              <a:rPr lang="en-US" sz="1800" dirty="0">
                <a:cs typeface="+mn-cs"/>
              </a:rPr>
              <a:t>Outgassing requirements to prevent contamination of sensitive surfaces</a:t>
            </a:r>
          </a:p>
          <a:p>
            <a:pPr marL="228600" indent="-228600">
              <a:defRPr/>
            </a:pPr>
            <a:r>
              <a:rPr lang="en-US" sz="1800" dirty="0"/>
              <a:t>Operates in vacuum</a:t>
            </a:r>
          </a:p>
          <a:p>
            <a:pPr lvl="1">
              <a:defRPr/>
            </a:pPr>
            <a:r>
              <a:rPr lang="en-US" sz="1800" dirty="0">
                <a:cs typeface="+mn-cs"/>
              </a:rPr>
              <a:t>Can cause thermal dissipation/stress issues</a:t>
            </a:r>
          </a:p>
          <a:p>
            <a:pPr marL="228600" indent="-228600">
              <a:defRPr/>
            </a:pPr>
            <a:r>
              <a:rPr lang="en-US" sz="1800" dirty="0"/>
              <a:t>Possible High shock, temperature cycling and temperature extremes</a:t>
            </a:r>
          </a:p>
          <a:p>
            <a:pPr marL="228600" indent="-228600">
              <a:defRPr/>
            </a:pPr>
            <a:r>
              <a:rPr lang="en-US" sz="1800" dirty="0"/>
              <a:t>Degradation from aging</a:t>
            </a:r>
          </a:p>
          <a:p>
            <a:pPr marL="228600" indent="-228600">
              <a:defRPr/>
            </a:pPr>
            <a:r>
              <a:rPr lang="en-US" sz="1800" dirty="0"/>
              <a:t>Obsolescence management</a:t>
            </a:r>
          </a:p>
        </p:txBody>
      </p:sp>
      <p:sp>
        <p:nvSpPr>
          <p:cNvPr id="47108" name="Text Box 4"/>
          <p:cNvSpPr txBox="1">
            <a:spLocks noChangeArrowheads="1"/>
          </p:cNvSpPr>
          <p:nvPr/>
        </p:nvSpPr>
        <p:spPr bwMode="auto">
          <a:xfrm>
            <a:off x="381000" y="5791200"/>
            <a:ext cx="8391525" cy="822325"/>
          </a:xfrm>
          <a:prstGeom prst="rect">
            <a:avLst/>
          </a:prstGeom>
          <a:solidFill>
            <a:srgbClr val="CCCC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5613" indent="-455613"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algn="ctr" eaLnBrk="1" hangingPunct="1"/>
            <a:r>
              <a:rPr lang="en-US" altLang="en-US" sz="2400" b="1" dirty="0">
                <a:solidFill>
                  <a:srgbClr val="120468"/>
                </a:solidFill>
              </a:rPr>
              <a:t>Unique space environments and requirements drive PM&amp;P designs, screening and qualification practices</a:t>
            </a:r>
          </a:p>
        </p:txBody>
      </p:sp>
    </p:spTree>
    <p:extLst>
      <p:ext uri="{BB962C8B-B14F-4D97-AF65-F5344CB8AC3E}">
        <p14:creationId xmlns:p14="http://schemas.microsoft.com/office/powerpoint/2010/main" val="2124299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341895" y="228600"/>
            <a:ext cx="7772400" cy="1470025"/>
          </a:xfrm>
        </p:spPr>
        <p:txBody>
          <a:bodyPr/>
          <a:lstStyle/>
          <a:p>
            <a:r>
              <a:rPr lang="en-US" sz="3600" i="1" dirty="0"/>
              <a:t>Examples of PM&amp;P Failures</a:t>
            </a:r>
          </a:p>
        </p:txBody>
      </p:sp>
      <p:sp>
        <p:nvSpPr>
          <p:cNvPr id="48131" name="Rectangle 3"/>
          <p:cNvSpPr>
            <a:spLocks noChangeArrowheads="1"/>
          </p:cNvSpPr>
          <p:nvPr/>
        </p:nvSpPr>
        <p:spPr bwMode="auto">
          <a:xfrm>
            <a:off x="838200" y="1295400"/>
            <a:ext cx="6934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7013" indent="-227013">
              <a:spcBef>
                <a:spcPct val="20000"/>
              </a:spcBef>
              <a:buClr>
                <a:srgbClr val="FF00FF"/>
              </a:buClr>
              <a:buFontTx/>
              <a:buChar char="•"/>
            </a:pPr>
            <a:endParaRPr lang="en-US" sz="2400" b="1" dirty="0">
              <a:solidFill>
                <a:schemeClr val="tx1"/>
              </a:solidFill>
              <a:cs typeface="Times New Roman" pitchFamily="18" charset="0"/>
            </a:endParaRPr>
          </a:p>
          <a:p>
            <a:pPr marL="227013" indent="-227013">
              <a:spcBef>
                <a:spcPct val="20000"/>
              </a:spcBef>
              <a:spcAft>
                <a:spcPts val="1200"/>
              </a:spcAft>
              <a:buClr>
                <a:srgbClr val="FF00FF"/>
              </a:buClr>
            </a:pPr>
            <a:r>
              <a:rPr lang="en-US" sz="2400" b="1" dirty="0">
                <a:solidFill>
                  <a:srgbClr val="C00000"/>
                </a:solidFill>
                <a:cs typeface="Times New Roman" pitchFamily="18" charset="0"/>
              </a:rPr>
              <a:t>Costly PM&amp;P Problems</a:t>
            </a:r>
            <a:endParaRPr lang="en-US" sz="2400" b="1" dirty="0">
              <a:solidFill>
                <a:schemeClr val="tx1"/>
              </a:solidFill>
              <a:cs typeface="Times New Roman" pitchFamily="18" charset="0"/>
            </a:endParaRPr>
          </a:p>
          <a:p>
            <a:pPr marL="520700" lvl="1">
              <a:spcBef>
                <a:spcPct val="20000"/>
              </a:spcBef>
            </a:pPr>
            <a:r>
              <a:rPr lang="en-US" sz="2200" b="1" dirty="0" err="1">
                <a:solidFill>
                  <a:schemeClr val="tx1"/>
                </a:solidFill>
                <a:cs typeface="Times New Roman" pitchFamily="18" charset="0"/>
              </a:rPr>
              <a:t>Heterojunction</a:t>
            </a:r>
            <a:r>
              <a:rPr lang="en-US" sz="2200" b="1" dirty="0">
                <a:solidFill>
                  <a:schemeClr val="tx1"/>
                </a:solidFill>
                <a:cs typeface="Times New Roman" pitchFamily="18" charset="0"/>
              </a:rPr>
              <a:t> Bipolar Transistor (HBT) </a:t>
            </a:r>
          </a:p>
          <a:p>
            <a:pPr lvl="2">
              <a:spcBef>
                <a:spcPct val="20000"/>
              </a:spcBef>
            </a:pPr>
            <a:r>
              <a:rPr lang="en-US" dirty="0">
                <a:solidFill>
                  <a:schemeClr val="tx1"/>
                </a:solidFill>
              </a:rPr>
              <a:t>Inadequately Qualified</a:t>
            </a:r>
          </a:p>
          <a:p>
            <a:pPr marL="520700" lvl="1">
              <a:spcBef>
                <a:spcPct val="20000"/>
              </a:spcBef>
            </a:pPr>
            <a:r>
              <a:rPr lang="en-US" sz="2200" b="1" dirty="0">
                <a:solidFill>
                  <a:schemeClr val="tx1"/>
                </a:solidFill>
              </a:rPr>
              <a:t>Field Programmable Gate Array (FPGA) </a:t>
            </a:r>
            <a:endParaRPr lang="en-US" sz="2200" dirty="0">
              <a:solidFill>
                <a:schemeClr val="tx1"/>
              </a:solidFill>
            </a:endParaRPr>
          </a:p>
          <a:p>
            <a:pPr lvl="2">
              <a:spcBef>
                <a:spcPct val="20000"/>
              </a:spcBef>
            </a:pPr>
            <a:r>
              <a:rPr lang="en-US" dirty="0">
                <a:solidFill>
                  <a:schemeClr val="tx1"/>
                </a:solidFill>
              </a:rPr>
              <a:t>Inadequate Test</a:t>
            </a:r>
          </a:p>
          <a:p>
            <a:pPr marL="520700" lvl="1"/>
            <a:r>
              <a:rPr lang="en-US" sz="2200" b="1" dirty="0">
                <a:solidFill>
                  <a:schemeClr val="tx1"/>
                </a:solidFill>
              </a:rPr>
              <a:t>Ceramic capacitors </a:t>
            </a:r>
          </a:p>
          <a:p>
            <a:pPr lvl="2"/>
            <a:r>
              <a:rPr lang="en-US" dirty="0">
                <a:solidFill>
                  <a:schemeClr val="tx1"/>
                </a:solidFill>
              </a:rPr>
              <a:t>Defective</a:t>
            </a:r>
          </a:p>
          <a:p>
            <a:pPr marL="520700" lvl="1">
              <a:spcBef>
                <a:spcPct val="20000"/>
              </a:spcBef>
            </a:pPr>
            <a:r>
              <a:rPr lang="en-US" sz="2200" b="1" dirty="0">
                <a:solidFill>
                  <a:schemeClr val="tx1"/>
                </a:solidFill>
                <a:cs typeface="Times New Roman" pitchFamily="18" charset="0"/>
              </a:rPr>
              <a:t>Stacked ceramic capacitors</a:t>
            </a:r>
            <a:endParaRPr lang="en-US" b="1" dirty="0">
              <a:solidFill>
                <a:schemeClr val="tx1"/>
              </a:solidFill>
              <a:cs typeface="Times New Roman" pitchFamily="18" charset="0"/>
            </a:endParaRPr>
          </a:p>
          <a:p>
            <a:pPr lvl="2">
              <a:spcBef>
                <a:spcPct val="20000"/>
              </a:spcBef>
            </a:pPr>
            <a:r>
              <a:rPr lang="en-US" dirty="0">
                <a:solidFill>
                  <a:schemeClr val="tx1"/>
                </a:solidFill>
                <a:cs typeface="Times New Roman" pitchFamily="18" charset="0"/>
              </a:rPr>
              <a:t>Inadequate Process Control</a:t>
            </a:r>
          </a:p>
          <a:p>
            <a:pPr marL="520700" lvl="1">
              <a:spcBef>
                <a:spcPct val="20000"/>
              </a:spcBef>
            </a:pPr>
            <a:r>
              <a:rPr lang="en-US" sz="2200" b="1" dirty="0">
                <a:solidFill>
                  <a:schemeClr val="tx1"/>
                </a:solidFill>
                <a:cs typeface="Times New Roman" pitchFamily="18" charset="0"/>
              </a:rPr>
              <a:t>Tin Whiskers 	</a:t>
            </a:r>
            <a:r>
              <a:rPr lang="en-US" b="1" dirty="0">
                <a:solidFill>
                  <a:schemeClr val="tx1"/>
                </a:solidFill>
                <a:cs typeface="Times New Roman" pitchFamily="18" charset="0"/>
              </a:rPr>
              <a:t>                  </a:t>
            </a:r>
          </a:p>
          <a:p>
            <a:pPr lvl="2">
              <a:spcBef>
                <a:spcPct val="20000"/>
              </a:spcBef>
            </a:pPr>
            <a:r>
              <a:rPr lang="en-US" sz="1600" dirty="0">
                <a:solidFill>
                  <a:schemeClr val="tx1"/>
                </a:solidFill>
                <a:cs typeface="Times New Roman" pitchFamily="18" charset="0"/>
              </a:rPr>
              <a:t>Poor Prohibited Materials Control</a:t>
            </a:r>
          </a:p>
        </p:txBody>
      </p:sp>
    </p:spTree>
    <p:extLst>
      <p:ext uri="{BB962C8B-B14F-4D97-AF65-F5344CB8AC3E}">
        <p14:creationId xmlns:p14="http://schemas.microsoft.com/office/powerpoint/2010/main" val="22566999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354810" y="228600"/>
            <a:ext cx="7772400" cy="1470025"/>
          </a:xfrm>
        </p:spPr>
        <p:txBody>
          <a:bodyPr/>
          <a:lstStyle/>
          <a:p>
            <a:r>
              <a:rPr lang="en-US" sz="3600" i="1" dirty="0"/>
              <a:t>Space Radiation Environment</a:t>
            </a:r>
          </a:p>
        </p:txBody>
      </p:sp>
      <p:sp>
        <p:nvSpPr>
          <p:cNvPr id="49155" name="Rectangle 3"/>
          <p:cNvSpPr>
            <a:spLocks noChangeArrowheads="1"/>
          </p:cNvSpPr>
          <p:nvPr/>
        </p:nvSpPr>
        <p:spPr bwMode="auto">
          <a:xfrm>
            <a:off x="6477000" y="6096000"/>
            <a:ext cx="16922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buClr>
                <a:schemeClr val="tx2"/>
              </a:buClr>
              <a:buSzPct val="65000"/>
              <a:buFont typeface="Monotype Sorts"/>
              <a:buNone/>
            </a:pPr>
            <a:r>
              <a:rPr lang="en-US" sz="1200" b="1" i="1" dirty="0">
                <a:solidFill>
                  <a:srgbClr val="000099"/>
                </a:solidFill>
              </a:rPr>
              <a:t>Nikkei Science, Inc.</a:t>
            </a:r>
          </a:p>
          <a:p>
            <a:pPr>
              <a:buClr>
                <a:schemeClr val="tx2"/>
              </a:buClr>
              <a:buSzPct val="65000"/>
              <a:buFont typeface="Monotype Sorts"/>
              <a:buNone/>
            </a:pPr>
            <a:r>
              <a:rPr lang="en-US" sz="1200" b="1" i="1" dirty="0">
                <a:solidFill>
                  <a:srgbClr val="000099"/>
                </a:solidFill>
              </a:rPr>
              <a:t>of Japan, by K. Endo</a:t>
            </a:r>
          </a:p>
        </p:txBody>
      </p:sp>
      <p:grpSp>
        <p:nvGrpSpPr>
          <p:cNvPr id="49156" name="Group 4"/>
          <p:cNvGrpSpPr>
            <a:grpSpLocks/>
          </p:cNvGrpSpPr>
          <p:nvPr/>
        </p:nvGrpSpPr>
        <p:grpSpPr bwMode="auto">
          <a:xfrm>
            <a:off x="1066800" y="1600200"/>
            <a:ext cx="6705600" cy="4419600"/>
            <a:chOff x="1008" y="935"/>
            <a:chExt cx="4037" cy="2642"/>
          </a:xfrm>
        </p:grpSpPr>
        <p:pic>
          <p:nvPicPr>
            <p:cNvPr id="4915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35"/>
              <a:ext cx="4037" cy="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9158" name="Rectangle 6"/>
            <p:cNvSpPr>
              <a:spLocks noChangeArrowheads="1"/>
            </p:cNvSpPr>
            <p:nvPr/>
          </p:nvSpPr>
          <p:spPr bwMode="auto">
            <a:xfrm>
              <a:off x="3345" y="3006"/>
              <a:ext cx="130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buClr>
                  <a:schemeClr val="tx2"/>
                </a:buClr>
                <a:buSzPct val="65000"/>
                <a:buFont typeface="Monotype Sorts"/>
                <a:buNone/>
              </a:pPr>
              <a:r>
                <a:rPr lang="en-US"/>
                <a:t>Trapped Particles</a:t>
              </a:r>
            </a:p>
          </p:txBody>
        </p:sp>
        <p:sp>
          <p:nvSpPr>
            <p:cNvPr id="49159" name="Rectangle 7"/>
            <p:cNvSpPr>
              <a:spLocks noChangeArrowheads="1"/>
            </p:cNvSpPr>
            <p:nvPr/>
          </p:nvSpPr>
          <p:spPr bwMode="auto">
            <a:xfrm>
              <a:off x="1932" y="1052"/>
              <a:ext cx="216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buClr>
                  <a:schemeClr val="tx2"/>
                </a:buClr>
                <a:buSzPct val="65000"/>
                <a:buFont typeface="Monotype Sorts"/>
                <a:buNone/>
              </a:pPr>
              <a:r>
                <a:rPr lang="en-US"/>
                <a:t>Galactic Cosmic Rays (GCRs)</a:t>
              </a:r>
            </a:p>
          </p:txBody>
        </p:sp>
        <p:sp>
          <p:nvSpPr>
            <p:cNvPr id="49160" name="Rectangle 8"/>
            <p:cNvSpPr>
              <a:spLocks noChangeArrowheads="1"/>
            </p:cNvSpPr>
            <p:nvPr/>
          </p:nvSpPr>
          <p:spPr bwMode="auto">
            <a:xfrm>
              <a:off x="2041" y="2401"/>
              <a:ext cx="1035"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nSpc>
                  <a:spcPct val="80000"/>
                </a:lnSpc>
                <a:buClr>
                  <a:schemeClr val="tx2"/>
                </a:buClr>
                <a:buSzPct val="65000"/>
                <a:buFont typeface="Monotype Sorts"/>
                <a:buNone/>
              </a:pPr>
              <a:r>
                <a:rPr lang="en-US"/>
                <a:t>Solar Protons</a:t>
              </a:r>
            </a:p>
            <a:p>
              <a:pPr>
                <a:lnSpc>
                  <a:spcPct val="80000"/>
                </a:lnSpc>
                <a:buClr>
                  <a:schemeClr val="tx2"/>
                </a:buClr>
                <a:buSzPct val="65000"/>
                <a:buFont typeface="Monotype Sorts"/>
                <a:buNone/>
              </a:pPr>
              <a:r>
                <a:rPr lang="en-US"/>
                <a:t>&amp;</a:t>
              </a:r>
            </a:p>
            <a:p>
              <a:pPr>
                <a:lnSpc>
                  <a:spcPct val="80000"/>
                </a:lnSpc>
                <a:buClr>
                  <a:schemeClr val="tx2"/>
                </a:buClr>
                <a:buSzPct val="65000"/>
                <a:buFont typeface="Monotype Sorts"/>
                <a:buNone/>
              </a:pPr>
              <a:r>
                <a:rPr lang="en-US"/>
                <a:t>Heavier Ions</a:t>
              </a:r>
            </a:p>
          </p:txBody>
        </p:sp>
      </p:grpSp>
    </p:spTree>
    <p:extLst>
      <p:ext uri="{BB962C8B-B14F-4D97-AF65-F5344CB8AC3E}">
        <p14:creationId xmlns:p14="http://schemas.microsoft.com/office/powerpoint/2010/main" val="34078184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427163" y="185278"/>
            <a:ext cx="7507287"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275" tIns="43854" rIns="89275" bIns="43854" anchor="ctr"/>
          <a:lstStyle/>
          <a:p>
            <a:pPr algn="r">
              <a:lnSpc>
                <a:spcPct val="90000"/>
              </a:lnSpc>
            </a:pPr>
            <a:r>
              <a:rPr lang="en-US" sz="3600" b="1" i="1" dirty="0">
                <a:solidFill>
                  <a:schemeClr val="bg1"/>
                </a:solidFill>
                <a:latin typeface="+mj-lt"/>
              </a:rPr>
              <a:t>DoD Has Unique Radiation Requirements</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271588"/>
            <a:ext cx="861060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244123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AutoShape 2"/>
          <p:cNvSpPr>
            <a:spLocks noChangeArrowheads="1"/>
          </p:cNvSpPr>
          <p:nvPr/>
        </p:nvSpPr>
        <p:spPr bwMode="auto">
          <a:xfrm>
            <a:off x="3405188" y="1314450"/>
            <a:ext cx="2674937" cy="366713"/>
          </a:xfrm>
          <a:prstGeom prst="octagon">
            <a:avLst>
              <a:gd name="adj" fmla="val 29259"/>
            </a:avLst>
          </a:prstGeom>
          <a:solidFill>
            <a:srgbClr val="FCFEB9"/>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3" name="Rectangle 3"/>
          <p:cNvSpPr>
            <a:spLocks noChangeArrowheads="1"/>
          </p:cNvSpPr>
          <p:nvPr/>
        </p:nvSpPr>
        <p:spPr bwMode="auto">
          <a:xfrm>
            <a:off x="493713" y="995363"/>
            <a:ext cx="1801812" cy="4800600"/>
          </a:xfrm>
          <a:prstGeom prst="rect">
            <a:avLst/>
          </a:prstGeom>
          <a:solidFill>
            <a:schemeClr val="bg1"/>
          </a:solidFill>
          <a:ln w="12700">
            <a:solidFill>
              <a:schemeClr val="tx1"/>
            </a:solidFill>
            <a:miter lim="800000"/>
            <a:headEnd/>
            <a:tailEnd/>
          </a:ln>
        </p:spPr>
        <p:txBody>
          <a:bodyPr wrap="none" anchor="ctr"/>
          <a:lstStyle/>
          <a:p>
            <a:endParaRPr lang="en-US">
              <a:solidFill>
                <a:schemeClr val="tx1"/>
              </a:solidFill>
            </a:endParaRPr>
          </a:p>
        </p:txBody>
      </p:sp>
      <p:sp>
        <p:nvSpPr>
          <p:cNvPr id="51204" name="Rectangle 4"/>
          <p:cNvSpPr>
            <a:spLocks noChangeArrowheads="1"/>
          </p:cNvSpPr>
          <p:nvPr/>
        </p:nvSpPr>
        <p:spPr bwMode="auto">
          <a:xfrm>
            <a:off x="836613" y="5864225"/>
            <a:ext cx="7469187" cy="392113"/>
          </a:xfrm>
          <a:prstGeom prst="rect">
            <a:avLst/>
          </a:prstGeom>
          <a:solidFill>
            <a:srgbClr val="FCFEB9"/>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5" name="Rectangle 5"/>
          <p:cNvSpPr>
            <a:spLocks noGrp="1" noChangeArrowheads="1"/>
          </p:cNvSpPr>
          <p:nvPr>
            <p:ph type="title"/>
          </p:nvPr>
        </p:nvSpPr>
        <p:spPr>
          <a:xfrm>
            <a:off x="1371599" y="244475"/>
            <a:ext cx="7620001" cy="796925"/>
          </a:xfrm>
          <a:noFill/>
        </p:spPr>
        <p:txBody>
          <a:bodyPr lIns="90488" tIns="44450" rIns="90488" bIns="44450"/>
          <a:lstStyle/>
          <a:p>
            <a:r>
              <a:rPr lang="en-US" sz="3600" i="1" dirty="0"/>
              <a:t>System Hardness Trade Space</a:t>
            </a:r>
          </a:p>
        </p:txBody>
      </p:sp>
      <p:sp>
        <p:nvSpPr>
          <p:cNvPr id="51206" name="Rectangle 6"/>
          <p:cNvSpPr>
            <a:spLocks noChangeArrowheads="1"/>
          </p:cNvSpPr>
          <p:nvPr/>
        </p:nvSpPr>
        <p:spPr bwMode="auto">
          <a:xfrm>
            <a:off x="941388" y="5853113"/>
            <a:ext cx="7286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p>
            <a:pPr>
              <a:lnSpc>
                <a:spcPct val="90000"/>
              </a:lnSpc>
              <a:spcBef>
                <a:spcPct val="50000"/>
              </a:spcBef>
            </a:pPr>
            <a:r>
              <a:rPr lang="en-US" b="1">
                <a:solidFill>
                  <a:schemeClr val="tx2"/>
                </a:solidFill>
              </a:rPr>
              <a:t>Highly reliable, survivable systems require Rad Hard parts</a:t>
            </a:r>
          </a:p>
        </p:txBody>
      </p:sp>
      <p:grpSp>
        <p:nvGrpSpPr>
          <p:cNvPr id="51207" name="Group 7"/>
          <p:cNvGrpSpPr>
            <a:grpSpLocks/>
          </p:cNvGrpSpPr>
          <p:nvPr/>
        </p:nvGrpSpPr>
        <p:grpSpPr bwMode="auto">
          <a:xfrm>
            <a:off x="4084638" y="2051050"/>
            <a:ext cx="2617787" cy="1192213"/>
            <a:chOff x="2565" y="1535"/>
            <a:chExt cx="1649" cy="751"/>
          </a:xfrm>
        </p:grpSpPr>
        <p:sp>
          <p:nvSpPr>
            <p:cNvPr id="51271" name="Rectangle 8"/>
            <p:cNvSpPr>
              <a:spLocks noChangeArrowheads="1"/>
            </p:cNvSpPr>
            <p:nvPr/>
          </p:nvSpPr>
          <p:spPr bwMode="auto">
            <a:xfrm>
              <a:off x="2565" y="1990"/>
              <a:ext cx="1649" cy="144"/>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2" name="Rectangle 9"/>
            <p:cNvSpPr>
              <a:spLocks noChangeArrowheads="1"/>
            </p:cNvSpPr>
            <p:nvPr/>
          </p:nvSpPr>
          <p:spPr bwMode="auto">
            <a:xfrm>
              <a:off x="2565" y="1688"/>
              <a:ext cx="1649" cy="143"/>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1273" name="Group 10"/>
            <p:cNvGrpSpPr>
              <a:grpSpLocks/>
            </p:cNvGrpSpPr>
            <p:nvPr/>
          </p:nvGrpSpPr>
          <p:grpSpPr bwMode="auto">
            <a:xfrm>
              <a:off x="2565" y="1535"/>
              <a:ext cx="1649" cy="751"/>
              <a:chOff x="2565" y="1535"/>
              <a:chExt cx="1649" cy="751"/>
            </a:xfrm>
          </p:grpSpPr>
          <p:sp>
            <p:nvSpPr>
              <p:cNvPr id="51274" name="Rectangle 11"/>
              <p:cNvSpPr>
                <a:spLocks noChangeArrowheads="1"/>
              </p:cNvSpPr>
              <p:nvPr/>
            </p:nvSpPr>
            <p:spPr bwMode="auto">
              <a:xfrm>
                <a:off x="2565" y="2142"/>
                <a:ext cx="1649" cy="144"/>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5" name="Rectangle 12"/>
              <p:cNvSpPr>
                <a:spLocks noChangeArrowheads="1"/>
              </p:cNvSpPr>
              <p:nvPr/>
            </p:nvSpPr>
            <p:spPr bwMode="auto">
              <a:xfrm>
                <a:off x="2565" y="1839"/>
                <a:ext cx="1649" cy="143"/>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6" name="Rectangle 13"/>
              <p:cNvSpPr>
                <a:spLocks noChangeArrowheads="1"/>
              </p:cNvSpPr>
              <p:nvPr/>
            </p:nvSpPr>
            <p:spPr bwMode="auto">
              <a:xfrm>
                <a:off x="2565" y="1535"/>
                <a:ext cx="1649" cy="145"/>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1277" name="Group 14"/>
              <p:cNvGrpSpPr>
                <a:grpSpLocks/>
              </p:cNvGrpSpPr>
              <p:nvPr/>
            </p:nvGrpSpPr>
            <p:grpSpPr bwMode="auto">
              <a:xfrm>
                <a:off x="2794" y="1555"/>
                <a:ext cx="1200" cy="710"/>
                <a:chOff x="2794" y="1555"/>
                <a:chExt cx="1200" cy="710"/>
              </a:xfrm>
            </p:grpSpPr>
            <p:sp>
              <p:nvSpPr>
                <p:cNvPr id="51278" name="Line 15"/>
                <p:cNvSpPr>
                  <a:spLocks noChangeShapeType="1"/>
                </p:cNvSpPr>
                <p:nvPr/>
              </p:nvSpPr>
              <p:spPr bwMode="auto">
                <a:xfrm>
                  <a:off x="2794" y="1555"/>
                  <a:ext cx="0" cy="709"/>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9" name="Line 16"/>
                <p:cNvSpPr>
                  <a:spLocks noChangeShapeType="1"/>
                </p:cNvSpPr>
                <p:nvPr/>
              </p:nvSpPr>
              <p:spPr bwMode="auto">
                <a:xfrm>
                  <a:off x="3034" y="1555"/>
                  <a:ext cx="0" cy="709"/>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0" name="Line 17"/>
                <p:cNvSpPr>
                  <a:spLocks noChangeShapeType="1"/>
                </p:cNvSpPr>
                <p:nvPr/>
              </p:nvSpPr>
              <p:spPr bwMode="auto">
                <a:xfrm>
                  <a:off x="3273" y="1555"/>
                  <a:ext cx="0" cy="710"/>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1" name="Line 18"/>
                <p:cNvSpPr>
                  <a:spLocks noChangeShapeType="1"/>
                </p:cNvSpPr>
                <p:nvPr/>
              </p:nvSpPr>
              <p:spPr bwMode="auto">
                <a:xfrm>
                  <a:off x="3514" y="1555"/>
                  <a:ext cx="0" cy="710"/>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2" name="Line 19"/>
                <p:cNvSpPr>
                  <a:spLocks noChangeShapeType="1"/>
                </p:cNvSpPr>
                <p:nvPr/>
              </p:nvSpPr>
              <p:spPr bwMode="auto">
                <a:xfrm>
                  <a:off x="3754" y="1555"/>
                  <a:ext cx="0" cy="709"/>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3" name="Line 20"/>
                <p:cNvSpPr>
                  <a:spLocks noChangeShapeType="1"/>
                </p:cNvSpPr>
                <p:nvPr/>
              </p:nvSpPr>
              <p:spPr bwMode="auto">
                <a:xfrm>
                  <a:off x="3994" y="1555"/>
                  <a:ext cx="0" cy="709"/>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sp>
        <p:nvSpPr>
          <p:cNvPr id="51208" name="Line 21"/>
          <p:cNvSpPr>
            <a:spLocks noChangeShapeType="1"/>
          </p:cNvSpPr>
          <p:nvPr/>
        </p:nvSpPr>
        <p:spPr bwMode="auto">
          <a:xfrm flipH="1">
            <a:off x="2711450" y="2081213"/>
            <a:ext cx="1387475" cy="509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09" name="Line 22"/>
          <p:cNvSpPr>
            <a:spLocks noChangeShapeType="1"/>
          </p:cNvSpPr>
          <p:nvPr/>
        </p:nvSpPr>
        <p:spPr bwMode="auto">
          <a:xfrm flipH="1">
            <a:off x="2738438" y="2322513"/>
            <a:ext cx="1366837" cy="52863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10" name="Line 23"/>
          <p:cNvSpPr>
            <a:spLocks noChangeShapeType="1"/>
          </p:cNvSpPr>
          <p:nvPr/>
        </p:nvSpPr>
        <p:spPr bwMode="auto">
          <a:xfrm flipH="1">
            <a:off x="2738438" y="2578100"/>
            <a:ext cx="1349375" cy="520700"/>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11" name="Line 24"/>
          <p:cNvSpPr>
            <a:spLocks noChangeShapeType="1"/>
          </p:cNvSpPr>
          <p:nvPr/>
        </p:nvSpPr>
        <p:spPr bwMode="auto">
          <a:xfrm flipH="1">
            <a:off x="2738438" y="2811463"/>
            <a:ext cx="1366837" cy="561975"/>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12" name="Line 25"/>
          <p:cNvSpPr>
            <a:spLocks noChangeShapeType="1"/>
          </p:cNvSpPr>
          <p:nvPr/>
        </p:nvSpPr>
        <p:spPr bwMode="auto">
          <a:xfrm flipH="1">
            <a:off x="2738438" y="3046413"/>
            <a:ext cx="1347787" cy="600075"/>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13" name="Line 26"/>
          <p:cNvSpPr>
            <a:spLocks noChangeShapeType="1"/>
          </p:cNvSpPr>
          <p:nvPr/>
        </p:nvSpPr>
        <p:spPr bwMode="auto">
          <a:xfrm flipV="1">
            <a:off x="2759075" y="2465388"/>
            <a:ext cx="0" cy="154781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14" name="Freeform 27"/>
          <p:cNvSpPr>
            <a:spLocks/>
          </p:cNvSpPr>
          <p:nvPr/>
        </p:nvSpPr>
        <p:spPr bwMode="auto">
          <a:xfrm>
            <a:off x="2754313" y="3279775"/>
            <a:ext cx="3951287" cy="738188"/>
          </a:xfrm>
          <a:custGeom>
            <a:avLst/>
            <a:gdLst>
              <a:gd name="T0" fmla="*/ 0 w 2481"/>
              <a:gd name="T1" fmla="*/ 2147483647 h 433"/>
              <a:gd name="T2" fmla="*/ 2147483647 w 2481"/>
              <a:gd name="T3" fmla="*/ 0 h 433"/>
              <a:gd name="T4" fmla="*/ 2147483647 w 2481"/>
              <a:gd name="T5" fmla="*/ 0 h 433"/>
              <a:gd name="T6" fmla="*/ 2147483647 w 2481"/>
              <a:gd name="T7" fmla="*/ 2147483647 h 433"/>
              <a:gd name="T8" fmla="*/ 0 w 2481"/>
              <a:gd name="T9" fmla="*/ 2147483647 h 433"/>
              <a:gd name="T10" fmla="*/ 0 60000 65536"/>
              <a:gd name="T11" fmla="*/ 0 60000 65536"/>
              <a:gd name="T12" fmla="*/ 0 60000 65536"/>
              <a:gd name="T13" fmla="*/ 0 60000 65536"/>
              <a:gd name="T14" fmla="*/ 0 60000 65536"/>
              <a:gd name="T15" fmla="*/ 0 w 2481"/>
              <a:gd name="T16" fmla="*/ 0 h 433"/>
              <a:gd name="T17" fmla="*/ 2481 w 2481"/>
              <a:gd name="T18" fmla="*/ 433 h 433"/>
            </a:gdLst>
            <a:ahLst/>
            <a:cxnLst>
              <a:cxn ang="T10">
                <a:pos x="T0" y="T1"/>
              </a:cxn>
              <a:cxn ang="T11">
                <a:pos x="T2" y="T3"/>
              </a:cxn>
              <a:cxn ang="T12">
                <a:pos x="T4" y="T5"/>
              </a:cxn>
              <a:cxn ang="T13">
                <a:pos x="T6" y="T7"/>
              </a:cxn>
              <a:cxn ang="T14">
                <a:pos x="T8" y="T9"/>
              </a:cxn>
            </a:cxnLst>
            <a:rect l="T15" t="T16" r="T17" b="T18"/>
            <a:pathLst>
              <a:path w="2481" h="433">
                <a:moveTo>
                  <a:pt x="0" y="432"/>
                </a:moveTo>
                <a:lnTo>
                  <a:pt x="792" y="0"/>
                </a:lnTo>
                <a:lnTo>
                  <a:pt x="2480" y="0"/>
                </a:lnTo>
                <a:lnTo>
                  <a:pt x="1782" y="432"/>
                </a:lnTo>
                <a:lnTo>
                  <a:pt x="0" y="432"/>
                </a:lnTo>
              </a:path>
            </a:pathLst>
          </a:custGeom>
          <a:solidFill>
            <a:srgbClr val="FFFFFF"/>
          </a:solidFill>
          <a:ln w="25400" cap="rnd" cmpd="sng">
            <a:solidFill>
              <a:srgbClr val="000000"/>
            </a:solidFill>
            <a:prstDash val="solid"/>
            <a:round/>
            <a:headEnd type="none" w="med" len="med"/>
            <a:tailEnd type="none" w="med" len="med"/>
          </a:ln>
        </p:spPr>
        <p:txBody>
          <a:bodyPr/>
          <a:lstStyle/>
          <a:p>
            <a:endParaRPr lang="en-US"/>
          </a:p>
        </p:txBody>
      </p:sp>
      <p:grpSp>
        <p:nvGrpSpPr>
          <p:cNvPr id="51215" name="Group 28"/>
          <p:cNvGrpSpPr>
            <a:grpSpLocks/>
          </p:cNvGrpSpPr>
          <p:nvPr/>
        </p:nvGrpSpPr>
        <p:grpSpPr bwMode="auto">
          <a:xfrm>
            <a:off x="4316413" y="2466975"/>
            <a:ext cx="1076325" cy="1019175"/>
            <a:chOff x="2719" y="1797"/>
            <a:chExt cx="678" cy="642"/>
          </a:xfrm>
        </p:grpSpPr>
        <p:pic>
          <p:nvPicPr>
            <p:cNvPr id="51232" name="Picture 2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9" y="1797"/>
              <a:ext cx="678"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1233" name="Group 30"/>
            <p:cNvGrpSpPr>
              <a:grpSpLocks/>
            </p:cNvGrpSpPr>
            <p:nvPr/>
          </p:nvGrpSpPr>
          <p:grpSpPr bwMode="auto">
            <a:xfrm>
              <a:off x="2933" y="1907"/>
              <a:ext cx="169" cy="192"/>
              <a:chOff x="2933" y="1907"/>
              <a:chExt cx="169" cy="192"/>
            </a:xfrm>
          </p:grpSpPr>
          <p:sp>
            <p:nvSpPr>
              <p:cNvPr id="51234" name="Freeform 31"/>
              <p:cNvSpPr>
                <a:spLocks/>
              </p:cNvSpPr>
              <p:nvPr/>
            </p:nvSpPr>
            <p:spPr bwMode="auto">
              <a:xfrm>
                <a:off x="2978" y="1914"/>
                <a:ext cx="88" cy="184"/>
              </a:xfrm>
              <a:custGeom>
                <a:avLst/>
                <a:gdLst>
                  <a:gd name="T0" fmla="*/ 72 w 88"/>
                  <a:gd name="T1" fmla="*/ 0 h 184"/>
                  <a:gd name="T2" fmla="*/ 87 w 88"/>
                  <a:gd name="T3" fmla="*/ 13 h 184"/>
                  <a:gd name="T4" fmla="*/ 6 w 88"/>
                  <a:gd name="T5" fmla="*/ 183 h 184"/>
                  <a:gd name="T6" fmla="*/ 0 w 88"/>
                  <a:gd name="T7" fmla="*/ 152 h 184"/>
                  <a:gd name="T8" fmla="*/ 72 w 88"/>
                  <a:gd name="T9" fmla="*/ 0 h 184"/>
                  <a:gd name="T10" fmla="*/ 0 60000 65536"/>
                  <a:gd name="T11" fmla="*/ 0 60000 65536"/>
                  <a:gd name="T12" fmla="*/ 0 60000 65536"/>
                  <a:gd name="T13" fmla="*/ 0 60000 65536"/>
                  <a:gd name="T14" fmla="*/ 0 60000 65536"/>
                  <a:gd name="T15" fmla="*/ 0 w 88"/>
                  <a:gd name="T16" fmla="*/ 0 h 184"/>
                  <a:gd name="T17" fmla="*/ 88 w 88"/>
                  <a:gd name="T18" fmla="*/ 184 h 184"/>
                </a:gdLst>
                <a:ahLst/>
                <a:cxnLst>
                  <a:cxn ang="T10">
                    <a:pos x="T0" y="T1"/>
                  </a:cxn>
                  <a:cxn ang="T11">
                    <a:pos x="T2" y="T3"/>
                  </a:cxn>
                  <a:cxn ang="T12">
                    <a:pos x="T4" y="T5"/>
                  </a:cxn>
                  <a:cxn ang="T13">
                    <a:pos x="T6" y="T7"/>
                  </a:cxn>
                  <a:cxn ang="T14">
                    <a:pos x="T8" y="T9"/>
                  </a:cxn>
                </a:cxnLst>
                <a:rect l="T15" t="T16" r="T17" b="T18"/>
                <a:pathLst>
                  <a:path w="88" h="184">
                    <a:moveTo>
                      <a:pt x="72" y="0"/>
                    </a:moveTo>
                    <a:lnTo>
                      <a:pt x="87" y="13"/>
                    </a:lnTo>
                    <a:lnTo>
                      <a:pt x="6" y="183"/>
                    </a:lnTo>
                    <a:lnTo>
                      <a:pt x="0" y="152"/>
                    </a:lnTo>
                    <a:lnTo>
                      <a:pt x="72" y="0"/>
                    </a:lnTo>
                  </a:path>
                </a:pathLst>
              </a:custGeom>
              <a:solidFill>
                <a:srgbClr val="404040"/>
              </a:solidFill>
              <a:ln w="12700" cap="rnd" cmpd="sng">
                <a:solidFill>
                  <a:srgbClr val="000000"/>
                </a:solidFill>
                <a:prstDash val="solid"/>
                <a:round/>
                <a:headEnd type="none" w="med" len="med"/>
                <a:tailEnd type="none" w="med" len="med"/>
              </a:ln>
            </p:spPr>
            <p:txBody>
              <a:bodyPr/>
              <a:lstStyle/>
              <a:p>
                <a:endParaRPr lang="en-US"/>
              </a:p>
            </p:txBody>
          </p:sp>
          <p:sp>
            <p:nvSpPr>
              <p:cNvPr id="51235" name="Freeform 32"/>
              <p:cNvSpPr>
                <a:spLocks/>
              </p:cNvSpPr>
              <p:nvPr/>
            </p:nvSpPr>
            <p:spPr bwMode="auto">
              <a:xfrm>
                <a:off x="2978" y="2003"/>
                <a:ext cx="113" cy="69"/>
              </a:xfrm>
              <a:custGeom>
                <a:avLst/>
                <a:gdLst>
                  <a:gd name="T0" fmla="*/ 0 w 113"/>
                  <a:gd name="T1" fmla="*/ 52 h 69"/>
                  <a:gd name="T2" fmla="*/ 9 w 113"/>
                  <a:gd name="T3" fmla="*/ 68 h 69"/>
                  <a:gd name="T4" fmla="*/ 112 w 113"/>
                  <a:gd name="T5" fmla="*/ 17 h 69"/>
                  <a:gd name="T6" fmla="*/ 105 w 113"/>
                  <a:gd name="T7" fmla="*/ 0 h 69"/>
                  <a:gd name="T8" fmla="*/ 0 w 113"/>
                  <a:gd name="T9" fmla="*/ 52 h 69"/>
                  <a:gd name="T10" fmla="*/ 0 60000 65536"/>
                  <a:gd name="T11" fmla="*/ 0 60000 65536"/>
                  <a:gd name="T12" fmla="*/ 0 60000 65536"/>
                  <a:gd name="T13" fmla="*/ 0 60000 65536"/>
                  <a:gd name="T14" fmla="*/ 0 60000 65536"/>
                  <a:gd name="T15" fmla="*/ 0 w 113"/>
                  <a:gd name="T16" fmla="*/ 0 h 69"/>
                  <a:gd name="T17" fmla="*/ 113 w 113"/>
                  <a:gd name="T18" fmla="*/ 69 h 69"/>
                </a:gdLst>
                <a:ahLst/>
                <a:cxnLst>
                  <a:cxn ang="T10">
                    <a:pos x="T0" y="T1"/>
                  </a:cxn>
                  <a:cxn ang="T11">
                    <a:pos x="T2" y="T3"/>
                  </a:cxn>
                  <a:cxn ang="T12">
                    <a:pos x="T4" y="T5"/>
                  </a:cxn>
                  <a:cxn ang="T13">
                    <a:pos x="T6" y="T7"/>
                  </a:cxn>
                  <a:cxn ang="T14">
                    <a:pos x="T8" y="T9"/>
                  </a:cxn>
                </a:cxnLst>
                <a:rect l="T15" t="T16" r="T17" b="T18"/>
                <a:pathLst>
                  <a:path w="113" h="69">
                    <a:moveTo>
                      <a:pt x="0" y="52"/>
                    </a:moveTo>
                    <a:lnTo>
                      <a:pt x="9" y="68"/>
                    </a:lnTo>
                    <a:lnTo>
                      <a:pt x="112" y="17"/>
                    </a:lnTo>
                    <a:lnTo>
                      <a:pt x="105" y="0"/>
                    </a:lnTo>
                    <a:lnTo>
                      <a:pt x="0" y="52"/>
                    </a:lnTo>
                  </a:path>
                </a:pathLst>
              </a:custGeom>
              <a:solidFill>
                <a:srgbClr val="808080"/>
              </a:solidFill>
              <a:ln w="12700" cap="rnd" cmpd="sng">
                <a:solidFill>
                  <a:srgbClr val="000000"/>
                </a:solidFill>
                <a:prstDash val="solid"/>
                <a:round/>
                <a:headEnd type="none" w="med" len="med"/>
                <a:tailEnd type="none" w="med" len="med"/>
              </a:ln>
            </p:spPr>
            <p:txBody>
              <a:bodyPr/>
              <a:lstStyle/>
              <a:p>
                <a:endParaRPr lang="en-US"/>
              </a:p>
            </p:txBody>
          </p:sp>
          <p:sp>
            <p:nvSpPr>
              <p:cNvPr id="51236" name="Freeform 33"/>
              <p:cNvSpPr>
                <a:spLocks/>
              </p:cNvSpPr>
              <p:nvPr/>
            </p:nvSpPr>
            <p:spPr bwMode="auto">
              <a:xfrm>
                <a:off x="2983" y="2019"/>
                <a:ext cx="108" cy="64"/>
              </a:xfrm>
              <a:custGeom>
                <a:avLst/>
                <a:gdLst>
                  <a:gd name="T0" fmla="*/ 6 w 108"/>
                  <a:gd name="T1" fmla="*/ 49 h 64"/>
                  <a:gd name="T2" fmla="*/ 0 w 108"/>
                  <a:gd name="T3" fmla="*/ 63 h 64"/>
                  <a:gd name="T4" fmla="*/ 104 w 108"/>
                  <a:gd name="T5" fmla="*/ 13 h 64"/>
                  <a:gd name="T6" fmla="*/ 107 w 108"/>
                  <a:gd name="T7" fmla="*/ 0 h 64"/>
                  <a:gd name="T8" fmla="*/ 6 w 108"/>
                  <a:gd name="T9" fmla="*/ 49 h 64"/>
                  <a:gd name="T10" fmla="*/ 0 60000 65536"/>
                  <a:gd name="T11" fmla="*/ 0 60000 65536"/>
                  <a:gd name="T12" fmla="*/ 0 60000 65536"/>
                  <a:gd name="T13" fmla="*/ 0 60000 65536"/>
                  <a:gd name="T14" fmla="*/ 0 60000 65536"/>
                  <a:gd name="T15" fmla="*/ 0 w 108"/>
                  <a:gd name="T16" fmla="*/ 0 h 64"/>
                  <a:gd name="T17" fmla="*/ 108 w 108"/>
                  <a:gd name="T18" fmla="*/ 64 h 64"/>
                </a:gdLst>
                <a:ahLst/>
                <a:cxnLst>
                  <a:cxn ang="T10">
                    <a:pos x="T0" y="T1"/>
                  </a:cxn>
                  <a:cxn ang="T11">
                    <a:pos x="T2" y="T3"/>
                  </a:cxn>
                  <a:cxn ang="T12">
                    <a:pos x="T4" y="T5"/>
                  </a:cxn>
                  <a:cxn ang="T13">
                    <a:pos x="T6" y="T7"/>
                  </a:cxn>
                  <a:cxn ang="T14">
                    <a:pos x="T8" y="T9"/>
                  </a:cxn>
                </a:cxnLst>
                <a:rect l="T15" t="T16" r="T17" b="T18"/>
                <a:pathLst>
                  <a:path w="108" h="64">
                    <a:moveTo>
                      <a:pt x="6" y="49"/>
                    </a:moveTo>
                    <a:lnTo>
                      <a:pt x="0" y="63"/>
                    </a:lnTo>
                    <a:lnTo>
                      <a:pt x="104" y="13"/>
                    </a:lnTo>
                    <a:lnTo>
                      <a:pt x="107" y="0"/>
                    </a:lnTo>
                    <a:lnTo>
                      <a:pt x="6" y="49"/>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en-US"/>
              </a:p>
            </p:txBody>
          </p:sp>
          <p:sp>
            <p:nvSpPr>
              <p:cNvPr id="51237" name="Freeform 34"/>
              <p:cNvSpPr>
                <a:spLocks/>
              </p:cNvSpPr>
              <p:nvPr/>
            </p:nvSpPr>
            <p:spPr bwMode="auto">
              <a:xfrm>
                <a:off x="2985" y="2032"/>
                <a:ext cx="106" cy="56"/>
              </a:xfrm>
              <a:custGeom>
                <a:avLst/>
                <a:gdLst>
                  <a:gd name="T0" fmla="*/ 0 w 106"/>
                  <a:gd name="T1" fmla="*/ 48 h 56"/>
                  <a:gd name="T2" fmla="*/ 4 w 106"/>
                  <a:gd name="T3" fmla="*/ 55 h 56"/>
                  <a:gd name="T4" fmla="*/ 105 w 106"/>
                  <a:gd name="T5" fmla="*/ 8 h 56"/>
                  <a:gd name="T6" fmla="*/ 101 w 106"/>
                  <a:gd name="T7" fmla="*/ 0 h 56"/>
                  <a:gd name="T8" fmla="*/ 0 w 106"/>
                  <a:gd name="T9" fmla="*/ 48 h 56"/>
                  <a:gd name="T10" fmla="*/ 0 60000 65536"/>
                  <a:gd name="T11" fmla="*/ 0 60000 65536"/>
                  <a:gd name="T12" fmla="*/ 0 60000 65536"/>
                  <a:gd name="T13" fmla="*/ 0 60000 65536"/>
                  <a:gd name="T14" fmla="*/ 0 60000 65536"/>
                  <a:gd name="T15" fmla="*/ 0 w 106"/>
                  <a:gd name="T16" fmla="*/ 0 h 56"/>
                  <a:gd name="T17" fmla="*/ 106 w 106"/>
                  <a:gd name="T18" fmla="*/ 56 h 56"/>
                </a:gdLst>
                <a:ahLst/>
                <a:cxnLst>
                  <a:cxn ang="T10">
                    <a:pos x="T0" y="T1"/>
                  </a:cxn>
                  <a:cxn ang="T11">
                    <a:pos x="T2" y="T3"/>
                  </a:cxn>
                  <a:cxn ang="T12">
                    <a:pos x="T4" y="T5"/>
                  </a:cxn>
                  <a:cxn ang="T13">
                    <a:pos x="T6" y="T7"/>
                  </a:cxn>
                  <a:cxn ang="T14">
                    <a:pos x="T8" y="T9"/>
                  </a:cxn>
                </a:cxnLst>
                <a:rect l="T15" t="T16" r="T17" b="T18"/>
                <a:pathLst>
                  <a:path w="106" h="56">
                    <a:moveTo>
                      <a:pt x="0" y="48"/>
                    </a:moveTo>
                    <a:lnTo>
                      <a:pt x="4" y="55"/>
                    </a:lnTo>
                    <a:lnTo>
                      <a:pt x="105" y="8"/>
                    </a:lnTo>
                    <a:lnTo>
                      <a:pt x="101" y="0"/>
                    </a:lnTo>
                    <a:lnTo>
                      <a:pt x="0" y="48"/>
                    </a:lnTo>
                  </a:path>
                </a:pathLst>
              </a:custGeom>
              <a:solidFill>
                <a:srgbClr val="808080"/>
              </a:solidFill>
              <a:ln w="12700" cap="rnd" cmpd="sng">
                <a:solidFill>
                  <a:srgbClr val="000000"/>
                </a:solidFill>
                <a:prstDash val="solid"/>
                <a:round/>
                <a:headEnd type="none" w="med" len="med"/>
                <a:tailEnd type="none" w="med" len="med"/>
              </a:ln>
            </p:spPr>
            <p:txBody>
              <a:bodyPr/>
              <a:lstStyle/>
              <a:p>
                <a:endParaRPr lang="en-US"/>
              </a:p>
            </p:txBody>
          </p:sp>
          <p:sp>
            <p:nvSpPr>
              <p:cNvPr id="51238" name="Freeform 35"/>
              <p:cNvSpPr>
                <a:spLocks/>
              </p:cNvSpPr>
              <p:nvPr/>
            </p:nvSpPr>
            <p:spPr bwMode="auto">
              <a:xfrm>
                <a:off x="2969" y="2063"/>
                <a:ext cx="22" cy="36"/>
              </a:xfrm>
              <a:custGeom>
                <a:avLst/>
                <a:gdLst>
                  <a:gd name="T0" fmla="*/ 7 w 22"/>
                  <a:gd name="T1" fmla="*/ 0 h 36"/>
                  <a:gd name="T2" fmla="*/ 21 w 22"/>
                  <a:gd name="T3" fmla="*/ 31 h 36"/>
                  <a:gd name="T4" fmla="*/ 11 w 22"/>
                  <a:gd name="T5" fmla="*/ 35 h 36"/>
                  <a:gd name="T6" fmla="*/ 0 w 22"/>
                  <a:gd name="T7" fmla="*/ 3 h 36"/>
                  <a:gd name="T8" fmla="*/ 7 w 22"/>
                  <a:gd name="T9" fmla="*/ 0 h 36"/>
                  <a:gd name="T10" fmla="*/ 0 60000 65536"/>
                  <a:gd name="T11" fmla="*/ 0 60000 65536"/>
                  <a:gd name="T12" fmla="*/ 0 60000 65536"/>
                  <a:gd name="T13" fmla="*/ 0 60000 65536"/>
                  <a:gd name="T14" fmla="*/ 0 60000 65536"/>
                  <a:gd name="T15" fmla="*/ 0 w 22"/>
                  <a:gd name="T16" fmla="*/ 0 h 36"/>
                  <a:gd name="T17" fmla="*/ 22 w 22"/>
                  <a:gd name="T18" fmla="*/ 36 h 36"/>
                </a:gdLst>
                <a:ahLst/>
                <a:cxnLst>
                  <a:cxn ang="T10">
                    <a:pos x="T0" y="T1"/>
                  </a:cxn>
                  <a:cxn ang="T11">
                    <a:pos x="T2" y="T3"/>
                  </a:cxn>
                  <a:cxn ang="T12">
                    <a:pos x="T4" y="T5"/>
                  </a:cxn>
                  <a:cxn ang="T13">
                    <a:pos x="T6" y="T7"/>
                  </a:cxn>
                  <a:cxn ang="T14">
                    <a:pos x="T8" y="T9"/>
                  </a:cxn>
                </a:cxnLst>
                <a:rect l="T15" t="T16" r="T17" b="T18"/>
                <a:pathLst>
                  <a:path w="22" h="36">
                    <a:moveTo>
                      <a:pt x="7" y="0"/>
                    </a:moveTo>
                    <a:lnTo>
                      <a:pt x="21" y="31"/>
                    </a:lnTo>
                    <a:lnTo>
                      <a:pt x="11" y="35"/>
                    </a:lnTo>
                    <a:lnTo>
                      <a:pt x="0" y="3"/>
                    </a:lnTo>
                    <a:lnTo>
                      <a:pt x="7" y="0"/>
                    </a:lnTo>
                  </a:path>
                </a:pathLst>
              </a:custGeom>
              <a:solidFill>
                <a:srgbClr val="606060"/>
              </a:solidFill>
              <a:ln w="12700" cap="rnd" cmpd="sng">
                <a:solidFill>
                  <a:srgbClr val="000000"/>
                </a:solidFill>
                <a:prstDash val="solid"/>
                <a:round/>
                <a:headEnd type="none" w="med" len="med"/>
                <a:tailEnd type="none" w="med" len="med"/>
              </a:ln>
            </p:spPr>
            <p:txBody>
              <a:bodyPr/>
              <a:lstStyle/>
              <a:p>
                <a:endParaRPr lang="en-US"/>
              </a:p>
            </p:txBody>
          </p:sp>
          <p:sp>
            <p:nvSpPr>
              <p:cNvPr id="51239" name="Freeform 36"/>
              <p:cNvSpPr>
                <a:spLocks/>
              </p:cNvSpPr>
              <p:nvPr/>
            </p:nvSpPr>
            <p:spPr bwMode="auto">
              <a:xfrm>
                <a:off x="3079" y="2012"/>
                <a:ext cx="23" cy="34"/>
              </a:xfrm>
              <a:custGeom>
                <a:avLst/>
                <a:gdLst>
                  <a:gd name="T0" fmla="*/ 0 w 23"/>
                  <a:gd name="T1" fmla="*/ 3 h 34"/>
                  <a:gd name="T2" fmla="*/ 13 w 23"/>
                  <a:gd name="T3" fmla="*/ 33 h 34"/>
                  <a:gd name="T4" fmla="*/ 22 w 23"/>
                  <a:gd name="T5" fmla="*/ 29 h 34"/>
                  <a:gd name="T6" fmla="*/ 8 w 23"/>
                  <a:gd name="T7" fmla="*/ 0 h 34"/>
                  <a:gd name="T8" fmla="*/ 0 w 23"/>
                  <a:gd name="T9" fmla="*/ 3 h 34"/>
                  <a:gd name="T10" fmla="*/ 0 60000 65536"/>
                  <a:gd name="T11" fmla="*/ 0 60000 65536"/>
                  <a:gd name="T12" fmla="*/ 0 60000 65536"/>
                  <a:gd name="T13" fmla="*/ 0 60000 65536"/>
                  <a:gd name="T14" fmla="*/ 0 60000 65536"/>
                  <a:gd name="T15" fmla="*/ 0 w 23"/>
                  <a:gd name="T16" fmla="*/ 0 h 34"/>
                  <a:gd name="T17" fmla="*/ 23 w 23"/>
                  <a:gd name="T18" fmla="*/ 34 h 34"/>
                </a:gdLst>
                <a:ahLst/>
                <a:cxnLst>
                  <a:cxn ang="T10">
                    <a:pos x="T0" y="T1"/>
                  </a:cxn>
                  <a:cxn ang="T11">
                    <a:pos x="T2" y="T3"/>
                  </a:cxn>
                  <a:cxn ang="T12">
                    <a:pos x="T4" y="T5"/>
                  </a:cxn>
                  <a:cxn ang="T13">
                    <a:pos x="T6" y="T7"/>
                  </a:cxn>
                  <a:cxn ang="T14">
                    <a:pos x="T8" y="T9"/>
                  </a:cxn>
                </a:cxnLst>
                <a:rect l="T15" t="T16" r="T17" b="T18"/>
                <a:pathLst>
                  <a:path w="23" h="34">
                    <a:moveTo>
                      <a:pt x="0" y="3"/>
                    </a:moveTo>
                    <a:lnTo>
                      <a:pt x="13" y="33"/>
                    </a:lnTo>
                    <a:lnTo>
                      <a:pt x="22" y="29"/>
                    </a:lnTo>
                    <a:lnTo>
                      <a:pt x="8" y="0"/>
                    </a:lnTo>
                    <a:lnTo>
                      <a:pt x="0" y="3"/>
                    </a:lnTo>
                  </a:path>
                </a:pathLst>
              </a:custGeom>
              <a:solidFill>
                <a:srgbClr val="606060"/>
              </a:solidFill>
              <a:ln w="12700" cap="rnd" cmpd="sng">
                <a:solidFill>
                  <a:srgbClr val="000000"/>
                </a:solidFill>
                <a:prstDash val="solid"/>
                <a:round/>
                <a:headEnd type="none" w="med" len="med"/>
                <a:tailEnd type="none" w="med" len="med"/>
              </a:ln>
            </p:spPr>
            <p:txBody>
              <a:bodyPr/>
              <a:lstStyle/>
              <a:p>
                <a:endParaRPr lang="en-US"/>
              </a:p>
            </p:txBody>
          </p:sp>
          <p:sp>
            <p:nvSpPr>
              <p:cNvPr id="51240" name="Freeform 37"/>
              <p:cNvSpPr>
                <a:spLocks/>
              </p:cNvSpPr>
              <p:nvPr/>
            </p:nvSpPr>
            <p:spPr bwMode="auto">
              <a:xfrm>
                <a:off x="3050" y="1908"/>
                <a:ext cx="48" cy="133"/>
              </a:xfrm>
              <a:custGeom>
                <a:avLst/>
                <a:gdLst>
                  <a:gd name="T0" fmla="*/ 0 w 48"/>
                  <a:gd name="T1" fmla="*/ 0 h 133"/>
                  <a:gd name="T2" fmla="*/ 27 w 48"/>
                  <a:gd name="T3" fmla="*/ 103 h 133"/>
                  <a:gd name="T4" fmla="*/ 47 w 48"/>
                  <a:gd name="T5" fmla="*/ 132 h 133"/>
                  <a:gd name="T6" fmla="*/ 22 w 48"/>
                  <a:gd name="T7" fmla="*/ 18 h 133"/>
                  <a:gd name="T8" fmla="*/ 0 w 48"/>
                  <a:gd name="T9" fmla="*/ 0 h 133"/>
                  <a:gd name="T10" fmla="*/ 0 60000 65536"/>
                  <a:gd name="T11" fmla="*/ 0 60000 65536"/>
                  <a:gd name="T12" fmla="*/ 0 60000 65536"/>
                  <a:gd name="T13" fmla="*/ 0 60000 65536"/>
                  <a:gd name="T14" fmla="*/ 0 60000 65536"/>
                  <a:gd name="T15" fmla="*/ 0 w 48"/>
                  <a:gd name="T16" fmla="*/ 0 h 133"/>
                  <a:gd name="T17" fmla="*/ 48 w 48"/>
                  <a:gd name="T18" fmla="*/ 133 h 133"/>
                </a:gdLst>
                <a:ahLst/>
                <a:cxnLst>
                  <a:cxn ang="T10">
                    <a:pos x="T0" y="T1"/>
                  </a:cxn>
                  <a:cxn ang="T11">
                    <a:pos x="T2" y="T3"/>
                  </a:cxn>
                  <a:cxn ang="T12">
                    <a:pos x="T4" y="T5"/>
                  </a:cxn>
                  <a:cxn ang="T13">
                    <a:pos x="T6" y="T7"/>
                  </a:cxn>
                  <a:cxn ang="T14">
                    <a:pos x="T8" y="T9"/>
                  </a:cxn>
                </a:cxnLst>
                <a:rect l="T15" t="T16" r="T17" b="T18"/>
                <a:pathLst>
                  <a:path w="48" h="133">
                    <a:moveTo>
                      <a:pt x="0" y="0"/>
                    </a:moveTo>
                    <a:lnTo>
                      <a:pt x="27" y="103"/>
                    </a:lnTo>
                    <a:lnTo>
                      <a:pt x="47" y="132"/>
                    </a:lnTo>
                    <a:lnTo>
                      <a:pt x="22" y="18"/>
                    </a:lnTo>
                    <a:lnTo>
                      <a:pt x="0" y="0"/>
                    </a:lnTo>
                  </a:path>
                </a:pathLst>
              </a:custGeom>
              <a:solidFill>
                <a:srgbClr val="404040"/>
              </a:solidFill>
              <a:ln w="12700" cap="rnd" cmpd="sng">
                <a:solidFill>
                  <a:srgbClr val="000000"/>
                </a:solidFill>
                <a:prstDash val="solid"/>
                <a:round/>
                <a:headEnd type="none" w="med" len="med"/>
                <a:tailEnd type="none" w="med" len="med"/>
              </a:ln>
            </p:spPr>
            <p:txBody>
              <a:bodyPr/>
              <a:lstStyle/>
              <a:p>
                <a:endParaRPr lang="en-US"/>
              </a:p>
            </p:txBody>
          </p:sp>
          <p:sp>
            <p:nvSpPr>
              <p:cNvPr id="51241" name="Freeform 38"/>
              <p:cNvSpPr>
                <a:spLocks/>
              </p:cNvSpPr>
              <p:nvPr/>
            </p:nvSpPr>
            <p:spPr bwMode="auto">
              <a:xfrm>
                <a:off x="2978" y="1914"/>
                <a:ext cx="104" cy="143"/>
              </a:xfrm>
              <a:custGeom>
                <a:avLst/>
                <a:gdLst>
                  <a:gd name="T0" fmla="*/ 72 w 104"/>
                  <a:gd name="T1" fmla="*/ 7 h 143"/>
                  <a:gd name="T2" fmla="*/ 0 w 104"/>
                  <a:gd name="T3" fmla="*/ 142 h 143"/>
                  <a:gd name="T4" fmla="*/ 103 w 104"/>
                  <a:gd name="T5" fmla="*/ 91 h 143"/>
                  <a:gd name="T6" fmla="*/ 75 w 104"/>
                  <a:gd name="T7" fmla="*/ 0 h 143"/>
                  <a:gd name="T8" fmla="*/ 72 w 104"/>
                  <a:gd name="T9" fmla="*/ 7 h 143"/>
                  <a:gd name="T10" fmla="*/ 0 60000 65536"/>
                  <a:gd name="T11" fmla="*/ 0 60000 65536"/>
                  <a:gd name="T12" fmla="*/ 0 60000 65536"/>
                  <a:gd name="T13" fmla="*/ 0 60000 65536"/>
                  <a:gd name="T14" fmla="*/ 0 60000 65536"/>
                  <a:gd name="T15" fmla="*/ 0 w 104"/>
                  <a:gd name="T16" fmla="*/ 0 h 143"/>
                  <a:gd name="T17" fmla="*/ 104 w 104"/>
                  <a:gd name="T18" fmla="*/ 143 h 143"/>
                </a:gdLst>
                <a:ahLst/>
                <a:cxnLst>
                  <a:cxn ang="T10">
                    <a:pos x="T0" y="T1"/>
                  </a:cxn>
                  <a:cxn ang="T11">
                    <a:pos x="T2" y="T3"/>
                  </a:cxn>
                  <a:cxn ang="T12">
                    <a:pos x="T4" y="T5"/>
                  </a:cxn>
                  <a:cxn ang="T13">
                    <a:pos x="T6" y="T7"/>
                  </a:cxn>
                  <a:cxn ang="T14">
                    <a:pos x="T8" y="T9"/>
                  </a:cxn>
                </a:cxnLst>
                <a:rect l="T15" t="T16" r="T17" b="T18"/>
                <a:pathLst>
                  <a:path w="104" h="143">
                    <a:moveTo>
                      <a:pt x="72" y="7"/>
                    </a:moveTo>
                    <a:lnTo>
                      <a:pt x="0" y="142"/>
                    </a:lnTo>
                    <a:lnTo>
                      <a:pt x="103" y="91"/>
                    </a:lnTo>
                    <a:lnTo>
                      <a:pt x="75" y="0"/>
                    </a:lnTo>
                    <a:lnTo>
                      <a:pt x="72" y="7"/>
                    </a:lnTo>
                  </a:path>
                </a:pathLst>
              </a:custGeom>
              <a:solidFill>
                <a:srgbClr val="C0FEF9"/>
              </a:solidFill>
              <a:ln w="12700" cap="rnd" cmpd="sng">
                <a:solidFill>
                  <a:srgbClr val="000000"/>
                </a:solidFill>
                <a:prstDash val="solid"/>
                <a:round/>
                <a:headEnd type="none" w="med" len="med"/>
                <a:tailEnd type="none" w="med" len="med"/>
              </a:ln>
            </p:spPr>
            <p:txBody>
              <a:bodyPr/>
              <a:lstStyle/>
              <a:p>
                <a:endParaRPr lang="en-US"/>
              </a:p>
            </p:txBody>
          </p:sp>
          <p:sp>
            <p:nvSpPr>
              <p:cNvPr id="51242" name="Freeform 39"/>
              <p:cNvSpPr>
                <a:spLocks/>
              </p:cNvSpPr>
              <p:nvPr/>
            </p:nvSpPr>
            <p:spPr bwMode="auto">
              <a:xfrm>
                <a:off x="3051" y="1917"/>
                <a:ext cx="31" cy="99"/>
              </a:xfrm>
              <a:custGeom>
                <a:avLst/>
                <a:gdLst>
                  <a:gd name="T0" fmla="*/ 0 w 31"/>
                  <a:gd name="T1" fmla="*/ 0 h 99"/>
                  <a:gd name="T2" fmla="*/ 4 w 31"/>
                  <a:gd name="T3" fmla="*/ 0 h 99"/>
                  <a:gd name="T4" fmla="*/ 30 w 31"/>
                  <a:gd name="T5" fmla="*/ 97 h 99"/>
                  <a:gd name="T6" fmla="*/ 26 w 31"/>
                  <a:gd name="T7" fmla="*/ 98 h 99"/>
                  <a:gd name="T8" fmla="*/ 0 w 31"/>
                  <a:gd name="T9" fmla="*/ 0 h 99"/>
                  <a:gd name="T10" fmla="*/ 0 60000 65536"/>
                  <a:gd name="T11" fmla="*/ 0 60000 65536"/>
                  <a:gd name="T12" fmla="*/ 0 60000 65536"/>
                  <a:gd name="T13" fmla="*/ 0 60000 65536"/>
                  <a:gd name="T14" fmla="*/ 0 60000 65536"/>
                  <a:gd name="T15" fmla="*/ 0 w 31"/>
                  <a:gd name="T16" fmla="*/ 0 h 99"/>
                  <a:gd name="T17" fmla="*/ 31 w 31"/>
                  <a:gd name="T18" fmla="*/ 99 h 99"/>
                </a:gdLst>
                <a:ahLst/>
                <a:cxnLst>
                  <a:cxn ang="T10">
                    <a:pos x="T0" y="T1"/>
                  </a:cxn>
                  <a:cxn ang="T11">
                    <a:pos x="T2" y="T3"/>
                  </a:cxn>
                  <a:cxn ang="T12">
                    <a:pos x="T4" y="T5"/>
                  </a:cxn>
                  <a:cxn ang="T13">
                    <a:pos x="T6" y="T7"/>
                  </a:cxn>
                  <a:cxn ang="T14">
                    <a:pos x="T8" y="T9"/>
                  </a:cxn>
                </a:cxnLst>
                <a:rect l="T15" t="T16" r="T17" b="T18"/>
                <a:pathLst>
                  <a:path w="31" h="99">
                    <a:moveTo>
                      <a:pt x="0" y="0"/>
                    </a:moveTo>
                    <a:lnTo>
                      <a:pt x="4" y="0"/>
                    </a:lnTo>
                    <a:lnTo>
                      <a:pt x="30" y="97"/>
                    </a:lnTo>
                    <a:lnTo>
                      <a:pt x="26" y="98"/>
                    </a:lnTo>
                    <a:lnTo>
                      <a:pt x="0" y="0"/>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en-US"/>
              </a:p>
            </p:txBody>
          </p:sp>
          <p:sp>
            <p:nvSpPr>
              <p:cNvPr id="51243" name="Freeform 40"/>
              <p:cNvSpPr>
                <a:spLocks/>
              </p:cNvSpPr>
              <p:nvPr/>
            </p:nvSpPr>
            <p:spPr bwMode="auto">
              <a:xfrm>
                <a:off x="2969" y="1911"/>
                <a:ext cx="83" cy="157"/>
              </a:xfrm>
              <a:custGeom>
                <a:avLst/>
                <a:gdLst>
                  <a:gd name="T0" fmla="*/ 0 w 83"/>
                  <a:gd name="T1" fmla="*/ 156 h 157"/>
                  <a:gd name="T2" fmla="*/ 76 w 83"/>
                  <a:gd name="T3" fmla="*/ 4 h 157"/>
                  <a:gd name="T4" fmla="*/ 82 w 83"/>
                  <a:gd name="T5" fmla="*/ 0 h 157"/>
                  <a:gd name="T6" fmla="*/ 8 w 83"/>
                  <a:gd name="T7" fmla="*/ 151 h 157"/>
                  <a:gd name="T8" fmla="*/ 0 w 83"/>
                  <a:gd name="T9" fmla="*/ 156 h 157"/>
                  <a:gd name="T10" fmla="*/ 0 60000 65536"/>
                  <a:gd name="T11" fmla="*/ 0 60000 65536"/>
                  <a:gd name="T12" fmla="*/ 0 60000 65536"/>
                  <a:gd name="T13" fmla="*/ 0 60000 65536"/>
                  <a:gd name="T14" fmla="*/ 0 60000 65536"/>
                  <a:gd name="T15" fmla="*/ 0 w 83"/>
                  <a:gd name="T16" fmla="*/ 0 h 157"/>
                  <a:gd name="T17" fmla="*/ 83 w 83"/>
                  <a:gd name="T18" fmla="*/ 157 h 157"/>
                </a:gdLst>
                <a:ahLst/>
                <a:cxnLst>
                  <a:cxn ang="T10">
                    <a:pos x="T0" y="T1"/>
                  </a:cxn>
                  <a:cxn ang="T11">
                    <a:pos x="T2" y="T3"/>
                  </a:cxn>
                  <a:cxn ang="T12">
                    <a:pos x="T4" y="T5"/>
                  </a:cxn>
                  <a:cxn ang="T13">
                    <a:pos x="T6" y="T7"/>
                  </a:cxn>
                  <a:cxn ang="T14">
                    <a:pos x="T8" y="T9"/>
                  </a:cxn>
                </a:cxnLst>
                <a:rect l="T15" t="T16" r="T17" b="T18"/>
                <a:pathLst>
                  <a:path w="83" h="157">
                    <a:moveTo>
                      <a:pt x="0" y="156"/>
                    </a:moveTo>
                    <a:lnTo>
                      <a:pt x="76" y="4"/>
                    </a:lnTo>
                    <a:lnTo>
                      <a:pt x="82" y="0"/>
                    </a:lnTo>
                    <a:lnTo>
                      <a:pt x="8" y="151"/>
                    </a:lnTo>
                    <a:lnTo>
                      <a:pt x="0" y="156"/>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en-US"/>
              </a:p>
            </p:txBody>
          </p:sp>
          <p:grpSp>
            <p:nvGrpSpPr>
              <p:cNvPr id="51244" name="Group 41"/>
              <p:cNvGrpSpPr>
                <a:grpSpLocks/>
              </p:cNvGrpSpPr>
              <p:nvPr/>
            </p:nvGrpSpPr>
            <p:grpSpPr bwMode="auto">
              <a:xfrm>
                <a:off x="2995" y="2070"/>
                <a:ext cx="15" cy="8"/>
                <a:chOff x="2995" y="2070"/>
                <a:chExt cx="15" cy="8"/>
              </a:xfrm>
            </p:grpSpPr>
            <p:sp>
              <p:nvSpPr>
                <p:cNvPr id="51269" name="Oval 42"/>
                <p:cNvSpPr>
                  <a:spLocks noChangeArrowheads="1"/>
                </p:cNvSpPr>
                <p:nvPr/>
              </p:nvSpPr>
              <p:spPr bwMode="auto">
                <a:xfrm rot="-2700000">
                  <a:off x="2997" y="2070"/>
                  <a:ext cx="13" cy="8"/>
                </a:xfrm>
                <a:prstGeom prst="ellipse">
                  <a:avLst/>
                </a:prstGeom>
                <a:solidFill>
                  <a:srgbClr val="202020"/>
                </a:solidFill>
                <a:ln w="12700">
                  <a:solidFill>
                    <a:srgbClr val="000000"/>
                  </a:solidFill>
                  <a:round/>
                  <a:headEnd/>
                  <a:tailEnd/>
                </a:ln>
              </p:spPr>
              <p:txBody>
                <a:bodyPr wrap="none" anchor="ctr"/>
                <a:lstStyle/>
                <a:p>
                  <a:endParaRPr lang="en-US"/>
                </a:p>
              </p:txBody>
            </p:sp>
            <p:sp>
              <p:nvSpPr>
                <p:cNvPr id="51270" name="Oval 43"/>
                <p:cNvSpPr>
                  <a:spLocks noChangeArrowheads="1"/>
                </p:cNvSpPr>
                <p:nvPr/>
              </p:nvSpPr>
              <p:spPr bwMode="auto">
                <a:xfrm rot="-2700000">
                  <a:off x="2995" y="2070"/>
                  <a:ext cx="14" cy="8"/>
                </a:xfrm>
                <a:prstGeom prst="ellipse">
                  <a:avLst/>
                </a:prstGeom>
                <a:solidFill>
                  <a:srgbClr val="404040"/>
                </a:solidFill>
                <a:ln w="12700">
                  <a:solidFill>
                    <a:srgbClr val="000000"/>
                  </a:solidFill>
                  <a:round/>
                  <a:headEnd/>
                  <a:tailEnd/>
                </a:ln>
              </p:spPr>
              <p:txBody>
                <a:bodyPr wrap="none" anchor="ctr"/>
                <a:lstStyle/>
                <a:p>
                  <a:endParaRPr lang="en-US"/>
                </a:p>
              </p:txBody>
            </p:sp>
          </p:grpSp>
          <p:grpSp>
            <p:nvGrpSpPr>
              <p:cNvPr id="51245" name="Group 44"/>
              <p:cNvGrpSpPr>
                <a:grpSpLocks/>
              </p:cNvGrpSpPr>
              <p:nvPr/>
            </p:nvGrpSpPr>
            <p:grpSpPr bwMode="auto">
              <a:xfrm>
                <a:off x="3015" y="2032"/>
                <a:ext cx="75" cy="37"/>
                <a:chOff x="3015" y="2032"/>
                <a:chExt cx="75" cy="37"/>
              </a:xfrm>
            </p:grpSpPr>
            <p:grpSp>
              <p:nvGrpSpPr>
                <p:cNvPr id="51252" name="Group 45"/>
                <p:cNvGrpSpPr>
                  <a:grpSpLocks/>
                </p:cNvGrpSpPr>
                <p:nvPr/>
              </p:nvGrpSpPr>
              <p:grpSpPr bwMode="auto">
                <a:xfrm>
                  <a:off x="3018" y="2034"/>
                  <a:ext cx="72" cy="35"/>
                  <a:chOff x="3018" y="2034"/>
                  <a:chExt cx="72" cy="35"/>
                </a:xfrm>
              </p:grpSpPr>
              <p:sp>
                <p:nvSpPr>
                  <p:cNvPr id="51262" name="Oval 46"/>
                  <p:cNvSpPr>
                    <a:spLocks noChangeArrowheads="1"/>
                  </p:cNvSpPr>
                  <p:nvPr/>
                </p:nvSpPr>
                <p:spPr bwMode="auto">
                  <a:xfrm rot="-2700000">
                    <a:off x="3066" y="2037"/>
                    <a:ext cx="13"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3" name="Oval 47"/>
                  <p:cNvSpPr>
                    <a:spLocks noChangeArrowheads="1"/>
                  </p:cNvSpPr>
                  <p:nvPr/>
                </p:nvSpPr>
                <p:spPr bwMode="auto">
                  <a:xfrm rot="-2700000">
                    <a:off x="3027" y="2057"/>
                    <a:ext cx="14"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4" name="Oval 48"/>
                  <p:cNvSpPr>
                    <a:spLocks noChangeArrowheads="1"/>
                  </p:cNvSpPr>
                  <p:nvPr/>
                </p:nvSpPr>
                <p:spPr bwMode="auto">
                  <a:xfrm rot="-2700000">
                    <a:off x="3047" y="2046"/>
                    <a:ext cx="14"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5" name="Oval 49"/>
                  <p:cNvSpPr>
                    <a:spLocks noChangeArrowheads="1"/>
                  </p:cNvSpPr>
                  <p:nvPr/>
                </p:nvSpPr>
                <p:spPr bwMode="auto">
                  <a:xfrm rot="-2700000">
                    <a:off x="3057" y="2041"/>
                    <a:ext cx="13"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6" name="Oval 50"/>
                  <p:cNvSpPr>
                    <a:spLocks noChangeArrowheads="1"/>
                  </p:cNvSpPr>
                  <p:nvPr/>
                </p:nvSpPr>
                <p:spPr bwMode="auto">
                  <a:xfrm rot="-2700000">
                    <a:off x="3037" y="2051"/>
                    <a:ext cx="13"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7" name="Oval 51"/>
                  <p:cNvSpPr>
                    <a:spLocks noChangeArrowheads="1"/>
                  </p:cNvSpPr>
                  <p:nvPr/>
                </p:nvSpPr>
                <p:spPr bwMode="auto">
                  <a:xfrm rot="-2700000">
                    <a:off x="3018" y="2061"/>
                    <a:ext cx="13"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51268" name="Oval 52"/>
                  <p:cNvSpPr>
                    <a:spLocks noChangeArrowheads="1"/>
                  </p:cNvSpPr>
                  <p:nvPr/>
                </p:nvSpPr>
                <p:spPr bwMode="auto">
                  <a:xfrm rot="-2700000">
                    <a:off x="3077" y="2034"/>
                    <a:ext cx="13" cy="8"/>
                  </a:xfrm>
                  <a:prstGeom prst="ellipse">
                    <a:avLst/>
                  </a:prstGeom>
                  <a:solidFill>
                    <a:srgbClr val="808080"/>
                  </a:solidFill>
                  <a:ln w="12700">
                    <a:solidFill>
                      <a:srgbClr val="000000"/>
                    </a:solidFill>
                    <a:round/>
                    <a:headEnd/>
                    <a:tailEnd/>
                  </a:ln>
                </p:spPr>
                <p:txBody>
                  <a:bodyPr wrap="none" anchor="ctr"/>
                  <a:lstStyle/>
                  <a:p>
                    <a:endParaRPr lang="en-US"/>
                  </a:p>
                </p:txBody>
              </p:sp>
            </p:grpSp>
            <p:grpSp>
              <p:nvGrpSpPr>
                <p:cNvPr id="51253" name="Group 53"/>
                <p:cNvGrpSpPr>
                  <a:grpSpLocks/>
                </p:cNvGrpSpPr>
                <p:nvPr/>
              </p:nvGrpSpPr>
              <p:grpSpPr bwMode="auto">
                <a:xfrm>
                  <a:off x="3015" y="2032"/>
                  <a:ext cx="75" cy="35"/>
                  <a:chOff x="3015" y="2032"/>
                  <a:chExt cx="75" cy="35"/>
                </a:xfrm>
              </p:grpSpPr>
              <p:grpSp>
                <p:nvGrpSpPr>
                  <p:cNvPr id="51254" name="Group 54"/>
                  <p:cNvGrpSpPr>
                    <a:grpSpLocks/>
                  </p:cNvGrpSpPr>
                  <p:nvPr/>
                </p:nvGrpSpPr>
                <p:grpSpPr bwMode="auto">
                  <a:xfrm>
                    <a:off x="3026" y="2032"/>
                    <a:ext cx="64" cy="30"/>
                    <a:chOff x="3026" y="2032"/>
                    <a:chExt cx="64" cy="30"/>
                  </a:xfrm>
                </p:grpSpPr>
                <p:sp>
                  <p:nvSpPr>
                    <p:cNvPr id="51256" name="Oval 55"/>
                    <p:cNvSpPr>
                      <a:spLocks noChangeArrowheads="1"/>
                    </p:cNvSpPr>
                    <p:nvPr/>
                  </p:nvSpPr>
                  <p:spPr bwMode="auto">
                    <a:xfrm rot="-2700000">
                      <a:off x="3077" y="2032"/>
                      <a:ext cx="13" cy="8"/>
                    </a:xfrm>
                    <a:prstGeom prst="ellipse">
                      <a:avLst/>
                    </a:prstGeom>
                    <a:solidFill>
                      <a:srgbClr val="FF0000"/>
                    </a:solidFill>
                    <a:ln w="12700">
                      <a:solidFill>
                        <a:srgbClr val="000000"/>
                      </a:solidFill>
                      <a:round/>
                      <a:headEnd/>
                      <a:tailEnd/>
                    </a:ln>
                  </p:spPr>
                  <p:txBody>
                    <a:bodyPr wrap="none" anchor="ctr"/>
                    <a:lstStyle/>
                    <a:p>
                      <a:endParaRPr lang="en-US"/>
                    </a:p>
                  </p:txBody>
                </p:sp>
                <p:sp>
                  <p:nvSpPr>
                    <p:cNvPr id="51257" name="Oval 56"/>
                    <p:cNvSpPr>
                      <a:spLocks noChangeArrowheads="1"/>
                    </p:cNvSpPr>
                    <p:nvPr/>
                  </p:nvSpPr>
                  <p:spPr bwMode="auto">
                    <a:xfrm rot="-2700000">
                      <a:off x="3037" y="2049"/>
                      <a:ext cx="13" cy="8"/>
                    </a:xfrm>
                    <a:prstGeom prst="ellipse">
                      <a:avLst/>
                    </a:prstGeom>
                    <a:solidFill>
                      <a:srgbClr val="FF0000"/>
                    </a:solidFill>
                    <a:ln w="12700">
                      <a:solidFill>
                        <a:srgbClr val="000000"/>
                      </a:solidFill>
                      <a:round/>
                      <a:headEnd/>
                      <a:tailEnd/>
                    </a:ln>
                  </p:spPr>
                  <p:txBody>
                    <a:bodyPr wrap="none" anchor="ctr"/>
                    <a:lstStyle/>
                    <a:p>
                      <a:endParaRPr lang="en-US"/>
                    </a:p>
                  </p:txBody>
                </p:sp>
                <p:sp>
                  <p:nvSpPr>
                    <p:cNvPr id="51258" name="Oval 57"/>
                    <p:cNvSpPr>
                      <a:spLocks noChangeArrowheads="1"/>
                    </p:cNvSpPr>
                    <p:nvPr/>
                  </p:nvSpPr>
                  <p:spPr bwMode="auto">
                    <a:xfrm rot="-2700000">
                      <a:off x="3055" y="2041"/>
                      <a:ext cx="14" cy="8"/>
                    </a:xfrm>
                    <a:prstGeom prst="ellipse">
                      <a:avLst/>
                    </a:prstGeom>
                    <a:solidFill>
                      <a:srgbClr val="FF0000"/>
                    </a:solidFill>
                    <a:ln w="12700">
                      <a:solidFill>
                        <a:srgbClr val="000000"/>
                      </a:solidFill>
                      <a:round/>
                      <a:headEnd/>
                      <a:tailEnd/>
                    </a:ln>
                  </p:spPr>
                  <p:txBody>
                    <a:bodyPr wrap="none" anchor="ctr"/>
                    <a:lstStyle/>
                    <a:p>
                      <a:endParaRPr lang="en-US"/>
                    </a:p>
                  </p:txBody>
                </p:sp>
                <p:sp>
                  <p:nvSpPr>
                    <p:cNvPr id="51259" name="Oval 58"/>
                    <p:cNvSpPr>
                      <a:spLocks noChangeArrowheads="1"/>
                    </p:cNvSpPr>
                    <p:nvPr/>
                  </p:nvSpPr>
                  <p:spPr bwMode="auto">
                    <a:xfrm rot="-2700000">
                      <a:off x="3066" y="2036"/>
                      <a:ext cx="13" cy="8"/>
                    </a:xfrm>
                    <a:prstGeom prst="ellipse">
                      <a:avLst/>
                    </a:prstGeom>
                    <a:solidFill>
                      <a:srgbClr val="FF0000"/>
                    </a:solidFill>
                    <a:ln w="12700">
                      <a:solidFill>
                        <a:srgbClr val="000000"/>
                      </a:solidFill>
                      <a:round/>
                      <a:headEnd/>
                      <a:tailEnd/>
                    </a:ln>
                  </p:spPr>
                  <p:txBody>
                    <a:bodyPr wrap="none" anchor="ctr"/>
                    <a:lstStyle/>
                    <a:p>
                      <a:endParaRPr lang="en-US"/>
                    </a:p>
                  </p:txBody>
                </p:sp>
                <p:sp>
                  <p:nvSpPr>
                    <p:cNvPr id="51260" name="Oval 59"/>
                    <p:cNvSpPr>
                      <a:spLocks noChangeArrowheads="1"/>
                    </p:cNvSpPr>
                    <p:nvPr/>
                  </p:nvSpPr>
                  <p:spPr bwMode="auto">
                    <a:xfrm rot="-2700000">
                      <a:off x="3045" y="2046"/>
                      <a:ext cx="13" cy="8"/>
                    </a:xfrm>
                    <a:prstGeom prst="ellipse">
                      <a:avLst/>
                    </a:prstGeom>
                    <a:solidFill>
                      <a:srgbClr val="FF0000"/>
                    </a:solidFill>
                    <a:ln w="12700">
                      <a:solidFill>
                        <a:srgbClr val="000000"/>
                      </a:solidFill>
                      <a:round/>
                      <a:headEnd/>
                      <a:tailEnd/>
                    </a:ln>
                  </p:spPr>
                  <p:txBody>
                    <a:bodyPr wrap="none" anchor="ctr"/>
                    <a:lstStyle/>
                    <a:p>
                      <a:endParaRPr lang="en-US"/>
                    </a:p>
                  </p:txBody>
                </p:sp>
                <p:sp>
                  <p:nvSpPr>
                    <p:cNvPr id="51261" name="Oval 60"/>
                    <p:cNvSpPr>
                      <a:spLocks noChangeArrowheads="1"/>
                    </p:cNvSpPr>
                    <p:nvPr/>
                  </p:nvSpPr>
                  <p:spPr bwMode="auto">
                    <a:xfrm rot="-2700000">
                      <a:off x="3026" y="2054"/>
                      <a:ext cx="13" cy="8"/>
                    </a:xfrm>
                    <a:prstGeom prst="ellipse">
                      <a:avLst/>
                    </a:prstGeom>
                    <a:solidFill>
                      <a:srgbClr val="FF0000"/>
                    </a:solidFill>
                    <a:ln w="12700">
                      <a:solidFill>
                        <a:srgbClr val="000000"/>
                      </a:solidFill>
                      <a:round/>
                      <a:headEnd/>
                      <a:tailEnd/>
                    </a:ln>
                  </p:spPr>
                  <p:txBody>
                    <a:bodyPr wrap="none" anchor="ctr"/>
                    <a:lstStyle/>
                    <a:p>
                      <a:endParaRPr lang="en-US"/>
                    </a:p>
                  </p:txBody>
                </p:sp>
              </p:grpSp>
              <p:sp>
                <p:nvSpPr>
                  <p:cNvPr id="51255" name="Oval 61"/>
                  <p:cNvSpPr>
                    <a:spLocks noChangeArrowheads="1"/>
                  </p:cNvSpPr>
                  <p:nvPr/>
                </p:nvSpPr>
                <p:spPr bwMode="auto">
                  <a:xfrm rot="-2700000">
                    <a:off x="3015" y="2059"/>
                    <a:ext cx="14" cy="8"/>
                  </a:xfrm>
                  <a:prstGeom prst="ellipse">
                    <a:avLst/>
                  </a:prstGeom>
                  <a:solidFill>
                    <a:srgbClr val="FF0000"/>
                  </a:solidFill>
                  <a:ln w="12700">
                    <a:solidFill>
                      <a:srgbClr val="000000"/>
                    </a:solidFill>
                    <a:round/>
                    <a:headEnd/>
                    <a:tailEnd/>
                  </a:ln>
                </p:spPr>
                <p:txBody>
                  <a:bodyPr wrap="none" anchor="ctr"/>
                  <a:lstStyle/>
                  <a:p>
                    <a:endParaRPr lang="en-US"/>
                  </a:p>
                </p:txBody>
              </p:sp>
            </p:grpSp>
          </p:grpSp>
          <p:sp>
            <p:nvSpPr>
              <p:cNvPr id="51246" name="Freeform 62"/>
              <p:cNvSpPr>
                <a:spLocks/>
              </p:cNvSpPr>
              <p:nvPr/>
            </p:nvSpPr>
            <p:spPr bwMode="auto">
              <a:xfrm>
                <a:off x="2969" y="1913"/>
                <a:ext cx="81" cy="159"/>
              </a:xfrm>
              <a:custGeom>
                <a:avLst/>
                <a:gdLst>
                  <a:gd name="T0" fmla="*/ 80 w 81"/>
                  <a:gd name="T1" fmla="*/ 2 h 159"/>
                  <a:gd name="T2" fmla="*/ 60 w 81"/>
                  <a:gd name="T3" fmla="*/ 0 h 159"/>
                  <a:gd name="T4" fmla="*/ 0 w 81"/>
                  <a:gd name="T5" fmla="*/ 158 h 159"/>
                  <a:gd name="T6" fmla="*/ 4 w 81"/>
                  <a:gd name="T7" fmla="*/ 153 h 159"/>
                  <a:gd name="T8" fmla="*/ 80 w 81"/>
                  <a:gd name="T9" fmla="*/ 2 h 159"/>
                  <a:gd name="T10" fmla="*/ 0 60000 65536"/>
                  <a:gd name="T11" fmla="*/ 0 60000 65536"/>
                  <a:gd name="T12" fmla="*/ 0 60000 65536"/>
                  <a:gd name="T13" fmla="*/ 0 60000 65536"/>
                  <a:gd name="T14" fmla="*/ 0 60000 65536"/>
                  <a:gd name="T15" fmla="*/ 0 w 81"/>
                  <a:gd name="T16" fmla="*/ 0 h 159"/>
                  <a:gd name="T17" fmla="*/ 81 w 81"/>
                  <a:gd name="T18" fmla="*/ 159 h 159"/>
                </a:gdLst>
                <a:ahLst/>
                <a:cxnLst>
                  <a:cxn ang="T10">
                    <a:pos x="T0" y="T1"/>
                  </a:cxn>
                  <a:cxn ang="T11">
                    <a:pos x="T2" y="T3"/>
                  </a:cxn>
                  <a:cxn ang="T12">
                    <a:pos x="T4" y="T5"/>
                  </a:cxn>
                  <a:cxn ang="T13">
                    <a:pos x="T6" y="T7"/>
                  </a:cxn>
                  <a:cxn ang="T14">
                    <a:pos x="T8" y="T9"/>
                  </a:cxn>
                </a:cxnLst>
                <a:rect l="T15" t="T16" r="T17" b="T18"/>
                <a:pathLst>
                  <a:path w="81" h="159">
                    <a:moveTo>
                      <a:pt x="80" y="2"/>
                    </a:moveTo>
                    <a:lnTo>
                      <a:pt x="60" y="0"/>
                    </a:lnTo>
                    <a:lnTo>
                      <a:pt x="0" y="158"/>
                    </a:lnTo>
                    <a:lnTo>
                      <a:pt x="4" y="153"/>
                    </a:lnTo>
                    <a:lnTo>
                      <a:pt x="80" y="2"/>
                    </a:lnTo>
                  </a:path>
                </a:pathLst>
              </a:custGeom>
              <a:solidFill>
                <a:srgbClr val="404040"/>
              </a:solidFill>
              <a:ln w="12700" cap="rnd" cmpd="sng">
                <a:solidFill>
                  <a:srgbClr val="000000"/>
                </a:solidFill>
                <a:prstDash val="solid"/>
                <a:round/>
                <a:headEnd type="none" w="med" len="med"/>
                <a:tailEnd type="none" w="med" len="med"/>
              </a:ln>
            </p:spPr>
            <p:txBody>
              <a:bodyPr/>
              <a:lstStyle/>
              <a:p>
                <a:endParaRPr lang="en-US"/>
              </a:p>
            </p:txBody>
          </p:sp>
          <p:sp>
            <p:nvSpPr>
              <p:cNvPr id="51247" name="Freeform 63"/>
              <p:cNvSpPr>
                <a:spLocks/>
              </p:cNvSpPr>
              <p:nvPr/>
            </p:nvSpPr>
            <p:spPr bwMode="auto">
              <a:xfrm>
                <a:off x="2933" y="1951"/>
                <a:ext cx="50" cy="113"/>
              </a:xfrm>
              <a:custGeom>
                <a:avLst/>
                <a:gdLst>
                  <a:gd name="T0" fmla="*/ 49 w 50"/>
                  <a:gd name="T1" fmla="*/ 109 h 113"/>
                  <a:gd name="T2" fmla="*/ 32 w 50"/>
                  <a:gd name="T3" fmla="*/ 112 h 113"/>
                  <a:gd name="T4" fmla="*/ 0 w 50"/>
                  <a:gd name="T5" fmla="*/ 0 h 113"/>
                  <a:gd name="T6" fmla="*/ 14 w 50"/>
                  <a:gd name="T7" fmla="*/ 1 h 113"/>
                  <a:gd name="T8" fmla="*/ 49 w 50"/>
                  <a:gd name="T9" fmla="*/ 109 h 113"/>
                  <a:gd name="T10" fmla="*/ 0 60000 65536"/>
                  <a:gd name="T11" fmla="*/ 0 60000 65536"/>
                  <a:gd name="T12" fmla="*/ 0 60000 65536"/>
                  <a:gd name="T13" fmla="*/ 0 60000 65536"/>
                  <a:gd name="T14" fmla="*/ 0 60000 65536"/>
                  <a:gd name="T15" fmla="*/ 0 w 50"/>
                  <a:gd name="T16" fmla="*/ 0 h 113"/>
                  <a:gd name="T17" fmla="*/ 50 w 50"/>
                  <a:gd name="T18" fmla="*/ 113 h 113"/>
                </a:gdLst>
                <a:ahLst/>
                <a:cxnLst>
                  <a:cxn ang="T10">
                    <a:pos x="T0" y="T1"/>
                  </a:cxn>
                  <a:cxn ang="T11">
                    <a:pos x="T2" y="T3"/>
                  </a:cxn>
                  <a:cxn ang="T12">
                    <a:pos x="T4" y="T5"/>
                  </a:cxn>
                  <a:cxn ang="T13">
                    <a:pos x="T6" y="T7"/>
                  </a:cxn>
                  <a:cxn ang="T14">
                    <a:pos x="T8" y="T9"/>
                  </a:cxn>
                </a:cxnLst>
                <a:rect l="T15" t="T16" r="T17" b="T18"/>
                <a:pathLst>
                  <a:path w="50" h="113">
                    <a:moveTo>
                      <a:pt x="49" y="109"/>
                    </a:moveTo>
                    <a:lnTo>
                      <a:pt x="32" y="112"/>
                    </a:lnTo>
                    <a:lnTo>
                      <a:pt x="0" y="0"/>
                    </a:lnTo>
                    <a:lnTo>
                      <a:pt x="14" y="1"/>
                    </a:lnTo>
                    <a:lnTo>
                      <a:pt x="49" y="109"/>
                    </a:lnTo>
                  </a:path>
                </a:pathLst>
              </a:custGeom>
              <a:solidFill>
                <a:srgbClr val="808080"/>
              </a:solidFill>
              <a:ln w="12700" cap="rnd" cmpd="sng">
                <a:solidFill>
                  <a:srgbClr val="000000"/>
                </a:solidFill>
                <a:prstDash val="solid"/>
                <a:round/>
                <a:headEnd type="none" w="med" len="med"/>
                <a:tailEnd type="none" w="med" len="med"/>
              </a:ln>
            </p:spPr>
            <p:txBody>
              <a:bodyPr/>
              <a:lstStyle/>
              <a:p>
                <a:endParaRPr lang="en-US"/>
              </a:p>
            </p:txBody>
          </p:sp>
          <p:sp>
            <p:nvSpPr>
              <p:cNvPr id="51248" name="Freeform 64"/>
              <p:cNvSpPr>
                <a:spLocks/>
              </p:cNvSpPr>
              <p:nvPr/>
            </p:nvSpPr>
            <p:spPr bwMode="auto">
              <a:xfrm>
                <a:off x="2934" y="1907"/>
                <a:ext cx="113" cy="48"/>
              </a:xfrm>
              <a:custGeom>
                <a:avLst/>
                <a:gdLst>
                  <a:gd name="T0" fmla="*/ 112 w 113"/>
                  <a:gd name="T1" fmla="*/ 3 h 48"/>
                  <a:gd name="T2" fmla="*/ 22 w 113"/>
                  <a:gd name="T3" fmla="*/ 47 h 48"/>
                  <a:gd name="T4" fmla="*/ 0 w 113"/>
                  <a:gd name="T5" fmla="*/ 42 h 48"/>
                  <a:gd name="T6" fmla="*/ 91 w 113"/>
                  <a:gd name="T7" fmla="*/ 0 h 48"/>
                  <a:gd name="T8" fmla="*/ 112 w 113"/>
                  <a:gd name="T9" fmla="*/ 3 h 48"/>
                  <a:gd name="T10" fmla="*/ 0 60000 65536"/>
                  <a:gd name="T11" fmla="*/ 0 60000 65536"/>
                  <a:gd name="T12" fmla="*/ 0 60000 65536"/>
                  <a:gd name="T13" fmla="*/ 0 60000 65536"/>
                  <a:gd name="T14" fmla="*/ 0 60000 65536"/>
                  <a:gd name="T15" fmla="*/ 0 w 113"/>
                  <a:gd name="T16" fmla="*/ 0 h 48"/>
                  <a:gd name="T17" fmla="*/ 113 w 113"/>
                  <a:gd name="T18" fmla="*/ 48 h 48"/>
                </a:gdLst>
                <a:ahLst/>
                <a:cxnLst>
                  <a:cxn ang="T10">
                    <a:pos x="T0" y="T1"/>
                  </a:cxn>
                  <a:cxn ang="T11">
                    <a:pos x="T2" y="T3"/>
                  </a:cxn>
                  <a:cxn ang="T12">
                    <a:pos x="T4" y="T5"/>
                  </a:cxn>
                  <a:cxn ang="T13">
                    <a:pos x="T6" y="T7"/>
                  </a:cxn>
                  <a:cxn ang="T14">
                    <a:pos x="T8" y="T9"/>
                  </a:cxn>
                </a:cxnLst>
                <a:rect l="T15" t="T16" r="T17" b="T18"/>
                <a:pathLst>
                  <a:path w="113" h="48">
                    <a:moveTo>
                      <a:pt x="112" y="3"/>
                    </a:moveTo>
                    <a:lnTo>
                      <a:pt x="22" y="47"/>
                    </a:lnTo>
                    <a:lnTo>
                      <a:pt x="0" y="42"/>
                    </a:lnTo>
                    <a:lnTo>
                      <a:pt x="91" y="0"/>
                    </a:lnTo>
                    <a:lnTo>
                      <a:pt x="112" y="3"/>
                    </a:lnTo>
                  </a:path>
                </a:pathLst>
              </a:custGeom>
              <a:solidFill>
                <a:srgbClr val="404040"/>
              </a:solidFill>
              <a:ln w="12700" cap="rnd" cmpd="sng">
                <a:solidFill>
                  <a:srgbClr val="000000"/>
                </a:solidFill>
                <a:prstDash val="solid"/>
                <a:round/>
                <a:headEnd type="none" w="med" len="med"/>
                <a:tailEnd type="none" w="med" len="med"/>
              </a:ln>
            </p:spPr>
            <p:txBody>
              <a:bodyPr/>
              <a:lstStyle/>
              <a:p>
                <a:endParaRPr lang="en-US"/>
              </a:p>
            </p:txBody>
          </p:sp>
          <p:sp>
            <p:nvSpPr>
              <p:cNvPr id="51249" name="Freeform 65"/>
              <p:cNvSpPr>
                <a:spLocks/>
              </p:cNvSpPr>
              <p:nvPr/>
            </p:nvSpPr>
            <p:spPr bwMode="auto">
              <a:xfrm>
                <a:off x="2949" y="1913"/>
                <a:ext cx="98" cy="147"/>
              </a:xfrm>
              <a:custGeom>
                <a:avLst/>
                <a:gdLst>
                  <a:gd name="T0" fmla="*/ 94 w 98"/>
                  <a:gd name="T1" fmla="*/ 7 h 147"/>
                  <a:gd name="T2" fmla="*/ 33 w 98"/>
                  <a:gd name="T3" fmla="*/ 146 h 147"/>
                  <a:gd name="T4" fmla="*/ 0 w 98"/>
                  <a:gd name="T5" fmla="*/ 42 h 147"/>
                  <a:gd name="T6" fmla="*/ 97 w 98"/>
                  <a:gd name="T7" fmla="*/ 0 h 147"/>
                  <a:gd name="T8" fmla="*/ 94 w 98"/>
                  <a:gd name="T9" fmla="*/ 7 h 147"/>
                  <a:gd name="T10" fmla="*/ 0 60000 65536"/>
                  <a:gd name="T11" fmla="*/ 0 60000 65536"/>
                  <a:gd name="T12" fmla="*/ 0 60000 65536"/>
                  <a:gd name="T13" fmla="*/ 0 60000 65536"/>
                  <a:gd name="T14" fmla="*/ 0 60000 65536"/>
                  <a:gd name="T15" fmla="*/ 0 w 98"/>
                  <a:gd name="T16" fmla="*/ 0 h 147"/>
                  <a:gd name="T17" fmla="*/ 98 w 98"/>
                  <a:gd name="T18" fmla="*/ 147 h 147"/>
                </a:gdLst>
                <a:ahLst/>
                <a:cxnLst>
                  <a:cxn ang="T10">
                    <a:pos x="T0" y="T1"/>
                  </a:cxn>
                  <a:cxn ang="T11">
                    <a:pos x="T2" y="T3"/>
                  </a:cxn>
                  <a:cxn ang="T12">
                    <a:pos x="T4" y="T5"/>
                  </a:cxn>
                  <a:cxn ang="T13">
                    <a:pos x="T6" y="T7"/>
                  </a:cxn>
                  <a:cxn ang="T14">
                    <a:pos x="T8" y="T9"/>
                  </a:cxn>
                </a:cxnLst>
                <a:rect l="T15" t="T16" r="T17" b="T18"/>
                <a:pathLst>
                  <a:path w="98" h="147">
                    <a:moveTo>
                      <a:pt x="94" y="7"/>
                    </a:moveTo>
                    <a:lnTo>
                      <a:pt x="33" y="146"/>
                    </a:lnTo>
                    <a:lnTo>
                      <a:pt x="0" y="42"/>
                    </a:lnTo>
                    <a:lnTo>
                      <a:pt x="97" y="0"/>
                    </a:lnTo>
                    <a:lnTo>
                      <a:pt x="94" y="7"/>
                    </a:lnTo>
                  </a:path>
                </a:pathLst>
              </a:custGeom>
              <a:solidFill>
                <a:srgbClr val="C0FEF9"/>
              </a:solidFill>
              <a:ln w="12700" cap="rnd" cmpd="sng">
                <a:solidFill>
                  <a:srgbClr val="000000"/>
                </a:solidFill>
                <a:prstDash val="solid"/>
                <a:round/>
                <a:headEnd type="none" w="med" len="med"/>
                <a:tailEnd type="none" w="med" len="med"/>
              </a:ln>
            </p:spPr>
            <p:txBody>
              <a:bodyPr/>
              <a:lstStyle/>
              <a:p>
                <a:endParaRPr lang="en-US"/>
              </a:p>
            </p:txBody>
          </p:sp>
          <p:sp>
            <p:nvSpPr>
              <p:cNvPr id="51250" name="Freeform 66"/>
              <p:cNvSpPr>
                <a:spLocks/>
              </p:cNvSpPr>
              <p:nvPr/>
            </p:nvSpPr>
            <p:spPr bwMode="auto">
              <a:xfrm>
                <a:off x="2951" y="1912"/>
                <a:ext cx="95" cy="44"/>
              </a:xfrm>
              <a:custGeom>
                <a:avLst/>
                <a:gdLst>
                  <a:gd name="T0" fmla="*/ 94 w 95"/>
                  <a:gd name="T1" fmla="*/ 4 h 44"/>
                  <a:gd name="T2" fmla="*/ 92 w 95"/>
                  <a:gd name="T3" fmla="*/ 0 h 44"/>
                  <a:gd name="T4" fmla="*/ 0 w 95"/>
                  <a:gd name="T5" fmla="*/ 39 h 44"/>
                  <a:gd name="T6" fmla="*/ 2 w 95"/>
                  <a:gd name="T7" fmla="*/ 43 h 44"/>
                  <a:gd name="T8" fmla="*/ 94 w 95"/>
                  <a:gd name="T9" fmla="*/ 4 h 44"/>
                  <a:gd name="T10" fmla="*/ 0 60000 65536"/>
                  <a:gd name="T11" fmla="*/ 0 60000 65536"/>
                  <a:gd name="T12" fmla="*/ 0 60000 65536"/>
                  <a:gd name="T13" fmla="*/ 0 60000 65536"/>
                  <a:gd name="T14" fmla="*/ 0 60000 65536"/>
                  <a:gd name="T15" fmla="*/ 0 w 95"/>
                  <a:gd name="T16" fmla="*/ 0 h 44"/>
                  <a:gd name="T17" fmla="*/ 95 w 95"/>
                  <a:gd name="T18" fmla="*/ 44 h 44"/>
                </a:gdLst>
                <a:ahLst/>
                <a:cxnLst>
                  <a:cxn ang="T10">
                    <a:pos x="T0" y="T1"/>
                  </a:cxn>
                  <a:cxn ang="T11">
                    <a:pos x="T2" y="T3"/>
                  </a:cxn>
                  <a:cxn ang="T12">
                    <a:pos x="T4" y="T5"/>
                  </a:cxn>
                  <a:cxn ang="T13">
                    <a:pos x="T6" y="T7"/>
                  </a:cxn>
                  <a:cxn ang="T14">
                    <a:pos x="T8" y="T9"/>
                  </a:cxn>
                </a:cxnLst>
                <a:rect l="T15" t="T16" r="T17" b="T18"/>
                <a:pathLst>
                  <a:path w="95" h="44">
                    <a:moveTo>
                      <a:pt x="94" y="4"/>
                    </a:moveTo>
                    <a:lnTo>
                      <a:pt x="92" y="0"/>
                    </a:lnTo>
                    <a:lnTo>
                      <a:pt x="0" y="39"/>
                    </a:lnTo>
                    <a:lnTo>
                      <a:pt x="2" y="43"/>
                    </a:lnTo>
                    <a:lnTo>
                      <a:pt x="94" y="4"/>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en-US"/>
              </a:p>
            </p:txBody>
          </p:sp>
          <p:sp>
            <p:nvSpPr>
              <p:cNvPr id="51251" name="Freeform 67"/>
              <p:cNvSpPr>
                <a:spLocks/>
              </p:cNvSpPr>
              <p:nvPr/>
            </p:nvSpPr>
            <p:spPr bwMode="auto">
              <a:xfrm>
                <a:off x="2978" y="1911"/>
                <a:ext cx="69" cy="165"/>
              </a:xfrm>
              <a:custGeom>
                <a:avLst/>
                <a:gdLst>
                  <a:gd name="T0" fmla="*/ 1 w 69"/>
                  <a:gd name="T1" fmla="*/ 164 h 165"/>
                  <a:gd name="T2" fmla="*/ 68 w 69"/>
                  <a:gd name="T3" fmla="*/ 8 h 165"/>
                  <a:gd name="T4" fmla="*/ 68 w 69"/>
                  <a:gd name="T5" fmla="*/ 0 h 165"/>
                  <a:gd name="T6" fmla="*/ 0 w 69"/>
                  <a:gd name="T7" fmla="*/ 154 h 165"/>
                  <a:gd name="T8" fmla="*/ 1 w 69"/>
                  <a:gd name="T9" fmla="*/ 164 h 165"/>
                  <a:gd name="T10" fmla="*/ 0 60000 65536"/>
                  <a:gd name="T11" fmla="*/ 0 60000 65536"/>
                  <a:gd name="T12" fmla="*/ 0 60000 65536"/>
                  <a:gd name="T13" fmla="*/ 0 60000 65536"/>
                  <a:gd name="T14" fmla="*/ 0 60000 65536"/>
                  <a:gd name="T15" fmla="*/ 0 w 69"/>
                  <a:gd name="T16" fmla="*/ 0 h 165"/>
                  <a:gd name="T17" fmla="*/ 69 w 69"/>
                  <a:gd name="T18" fmla="*/ 165 h 165"/>
                </a:gdLst>
                <a:ahLst/>
                <a:cxnLst>
                  <a:cxn ang="T10">
                    <a:pos x="T0" y="T1"/>
                  </a:cxn>
                  <a:cxn ang="T11">
                    <a:pos x="T2" y="T3"/>
                  </a:cxn>
                  <a:cxn ang="T12">
                    <a:pos x="T4" y="T5"/>
                  </a:cxn>
                  <a:cxn ang="T13">
                    <a:pos x="T6" y="T7"/>
                  </a:cxn>
                  <a:cxn ang="T14">
                    <a:pos x="T8" y="T9"/>
                  </a:cxn>
                </a:cxnLst>
                <a:rect l="T15" t="T16" r="T17" b="T18"/>
                <a:pathLst>
                  <a:path w="69" h="165">
                    <a:moveTo>
                      <a:pt x="1" y="164"/>
                    </a:moveTo>
                    <a:lnTo>
                      <a:pt x="68" y="8"/>
                    </a:lnTo>
                    <a:lnTo>
                      <a:pt x="68" y="0"/>
                    </a:lnTo>
                    <a:lnTo>
                      <a:pt x="0" y="154"/>
                    </a:lnTo>
                    <a:lnTo>
                      <a:pt x="1" y="164"/>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en-US"/>
              </a:p>
            </p:txBody>
          </p:sp>
        </p:grpSp>
      </p:grpSp>
      <p:sp>
        <p:nvSpPr>
          <p:cNvPr id="51216" name="Rectangle 68"/>
          <p:cNvSpPr>
            <a:spLocks noChangeArrowheads="1"/>
          </p:cNvSpPr>
          <p:nvPr/>
        </p:nvSpPr>
        <p:spPr bwMode="auto">
          <a:xfrm>
            <a:off x="4657725" y="3719513"/>
            <a:ext cx="100965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0325" tIns="30162" rIns="60325" bIns="30162">
            <a:spAutoFit/>
          </a:bodyPr>
          <a:lstStyle/>
          <a:p>
            <a:pPr defTabSz="382588"/>
            <a:r>
              <a:rPr lang="en-US" sz="1200" b="1">
                <a:solidFill>
                  <a:schemeClr val="tx2"/>
                </a:solidFill>
              </a:rPr>
              <a:t>Unhardened</a:t>
            </a:r>
          </a:p>
        </p:txBody>
      </p:sp>
      <p:sp>
        <p:nvSpPr>
          <p:cNvPr id="51217" name="Rectangle 69"/>
          <p:cNvSpPr>
            <a:spLocks noChangeArrowheads="1"/>
          </p:cNvSpPr>
          <p:nvPr/>
        </p:nvSpPr>
        <p:spPr bwMode="auto">
          <a:xfrm>
            <a:off x="5468938" y="3262313"/>
            <a:ext cx="950912"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0325" tIns="30162" rIns="60325" bIns="30162">
            <a:spAutoFit/>
          </a:bodyPr>
          <a:lstStyle/>
          <a:p>
            <a:pPr defTabSz="382588"/>
            <a:r>
              <a:rPr lang="en-US" sz="1200" b="1"/>
              <a:t>Upper Hard</a:t>
            </a:r>
          </a:p>
        </p:txBody>
      </p:sp>
      <p:sp>
        <p:nvSpPr>
          <p:cNvPr id="51218" name="Rectangle 70"/>
          <p:cNvSpPr>
            <a:spLocks noChangeArrowheads="1"/>
          </p:cNvSpPr>
          <p:nvPr/>
        </p:nvSpPr>
        <p:spPr bwMode="auto">
          <a:xfrm rot="-5400000">
            <a:off x="5239544" y="4264819"/>
            <a:ext cx="7032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0325" tIns="30162" rIns="60325" bIns="30162">
            <a:spAutoFit/>
          </a:bodyPr>
          <a:lstStyle/>
          <a:p>
            <a:pPr defTabSz="382588"/>
            <a:r>
              <a:rPr lang="en-US" sz="1400" b="1">
                <a:solidFill>
                  <a:schemeClr val="tx2"/>
                </a:solidFill>
              </a:rPr>
              <a:t>Severe</a:t>
            </a:r>
          </a:p>
        </p:txBody>
      </p:sp>
      <p:sp>
        <p:nvSpPr>
          <p:cNvPr id="51219" name="Rectangle 71"/>
          <p:cNvSpPr>
            <a:spLocks noChangeArrowheads="1"/>
          </p:cNvSpPr>
          <p:nvPr/>
        </p:nvSpPr>
        <p:spPr bwMode="auto">
          <a:xfrm rot="-5400000">
            <a:off x="2447925" y="4198938"/>
            <a:ext cx="809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0325" tIns="30162" rIns="60325" bIns="30162">
            <a:spAutoFit/>
          </a:bodyPr>
          <a:lstStyle/>
          <a:p>
            <a:pPr defTabSz="382588"/>
            <a:r>
              <a:rPr lang="en-US" sz="1400" b="1">
                <a:solidFill>
                  <a:schemeClr val="tx1"/>
                </a:solidFill>
              </a:rPr>
              <a:t>Natural</a:t>
            </a:r>
          </a:p>
        </p:txBody>
      </p:sp>
      <p:sp>
        <p:nvSpPr>
          <p:cNvPr id="51220" name="Rectangle 72"/>
          <p:cNvSpPr>
            <a:spLocks noChangeArrowheads="1"/>
          </p:cNvSpPr>
          <p:nvPr/>
        </p:nvSpPr>
        <p:spPr bwMode="auto">
          <a:xfrm>
            <a:off x="3452813" y="1374775"/>
            <a:ext cx="26177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7788" tIns="36512" rIns="77788" bIns="36512">
            <a:spAutoFit/>
          </a:bodyPr>
          <a:lstStyle/>
          <a:p>
            <a:pPr defTabSz="644525"/>
            <a:r>
              <a:rPr lang="en-US" sz="1400" b="1">
                <a:solidFill>
                  <a:schemeClr val="tx2"/>
                </a:solidFill>
              </a:rPr>
              <a:t>THE SYSTEM TRADE SPACE</a:t>
            </a:r>
          </a:p>
        </p:txBody>
      </p:sp>
      <p:sp>
        <p:nvSpPr>
          <p:cNvPr id="51221" name="Rectangle 73"/>
          <p:cNvSpPr>
            <a:spLocks noChangeArrowheads="1"/>
          </p:cNvSpPr>
          <p:nvPr/>
        </p:nvSpPr>
        <p:spPr bwMode="auto">
          <a:xfrm>
            <a:off x="3149600" y="4084638"/>
            <a:ext cx="2166938" cy="236537"/>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51222" name="Rectangle 74"/>
          <p:cNvSpPr>
            <a:spLocks noChangeArrowheads="1"/>
          </p:cNvSpPr>
          <p:nvPr/>
        </p:nvSpPr>
        <p:spPr bwMode="auto">
          <a:xfrm>
            <a:off x="3163888" y="4076700"/>
            <a:ext cx="20955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7788" tIns="36512" rIns="77788" bIns="36512">
            <a:spAutoFit/>
          </a:bodyPr>
          <a:lstStyle/>
          <a:p>
            <a:pPr defTabSz="644525"/>
            <a:r>
              <a:rPr lang="en-US" sz="1400" b="1">
                <a:solidFill>
                  <a:srgbClr val="0000FF"/>
                </a:solidFill>
              </a:rPr>
              <a:t>Radiation Environment</a:t>
            </a:r>
          </a:p>
        </p:txBody>
      </p:sp>
      <p:sp>
        <p:nvSpPr>
          <p:cNvPr id="51223" name="Rectangle 75"/>
          <p:cNvSpPr>
            <a:spLocks noChangeArrowheads="1"/>
          </p:cNvSpPr>
          <p:nvPr/>
        </p:nvSpPr>
        <p:spPr bwMode="auto">
          <a:xfrm rot="-1980000">
            <a:off x="5640388" y="3679825"/>
            <a:ext cx="1370012" cy="230188"/>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51224" name="Rectangle 76"/>
          <p:cNvSpPr>
            <a:spLocks noChangeArrowheads="1"/>
          </p:cNvSpPr>
          <p:nvPr/>
        </p:nvSpPr>
        <p:spPr bwMode="auto">
          <a:xfrm rot="-1980000">
            <a:off x="5662613" y="3633788"/>
            <a:ext cx="1427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5088" tIns="31750" rIns="65088" bIns="31750">
            <a:spAutoFit/>
          </a:bodyPr>
          <a:lstStyle/>
          <a:p>
            <a:pPr defTabSz="449263"/>
            <a:r>
              <a:rPr lang="en-US" sz="1400" b="1">
                <a:solidFill>
                  <a:srgbClr val="0000FF"/>
                </a:solidFill>
              </a:rPr>
              <a:t>Part Hardness</a:t>
            </a:r>
          </a:p>
        </p:txBody>
      </p:sp>
      <p:sp>
        <p:nvSpPr>
          <p:cNvPr id="51225" name="Rectangle 77"/>
          <p:cNvSpPr>
            <a:spLocks noChangeArrowheads="1"/>
          </p:cNvSpPr>
          <p:nvPr/>
        </p:nvSpPr>
        <p:spPr bwMode="auto">
          <a:xfrm>
            <a:off x="2390775" y="2595563"/>
            <a:ext cx="246063" cy="1627187"/>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51226" name="Rectangle 78"/>
          <p:cNvSpPr>
            <a:spLocks noChangeArrowheads="1"/>
          </p:cNvSpPr>
          <p:nvPr/>
        </p:nvSpPr>
        <p:spPr bwMode="auto">
          <a:xfrm rot="-5460000">
            <a:off x="1673225" y="3211513"/>
            <a:ext cx="16732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7788" tIns="36512" rIns="77788" bIns="36512">
            <a:spAutoFit/>
          </a:bodyPr>
          <a:lstStyle/>
          <a:p>
            <a:pPr defTabSz="644525"/>
            <a:r>
              <a:rPr lang="en-US" sz="1400" b="1">
                <a:solidFill>
                  <a:srgbClr val="0000FF"/>
                </a:solidFill>
              </a:rPr>
              <a:t>System Solutions</a:t>
            </a:r>
          </a:p>
        </p:txBody>
      </p:sp>
      <p:sp>
        <p:nvSpPr>
          <p:cNvPr id="51227" name="Rectangle 79"/>
          <p:cNvSpPr>
            <a:spLocks noChangeArrowheads="1"/>
          </p:cNvSpPr>
          <p:nvPr/>
        </p:nvSpPr>
        <p:spPr bwMode="auto">
          <a:xfrm>
            <a:off x="457200" y="990600"/>
            <a:ext cx="18510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a:r>
              <a:rPr lang="en-US" sz="1600" b="1" u="sng">
                <a:solidFill>
                  <a:schemeClr val="tx1"/>
                </a:solidFill>
              </a:rPr>
              <a:t>System Trade Options</a:t>
            </a:r>
          </a:p>
        </p:txBody>
      </p:sp>
      <p:sp>
        <p:nvSpPr>
          <p:cNvPr id="51228" name="Rectangle 80"/>
          <p:cNvSpPr>
            <a:spLocks noChangeArrowheads="1"/>
          </p:cNvSpPr>
          <p:nvPr/>
        </p:nvSpPr>
        <p:spPr bwMode="auto">
          <a:xfrm>
            <a:off x="7053263" y="995363"/>
            <a:ext cx="1593850" cy="370840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51229" name="Rectangle 81"/>
          <p:cNvSpPr>
            <a:spLocks noChangeArrowheads="1"/>
          </p:cNvSpPr>
          <p:nvPr/>
        </p:nvSpPr>
        <p:spPr bwMode="auto">
          <a:xfrm>
            <a:off x="6921500" y="990600"/>
            <a:ext cx="18510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a:r>
              <a:rPr lang="en-US" sz="1600" b="1" u="sng">
                <a:solidFill>
                  <a:schemeClr val="tx1"/>
                </a:solidFill>
              </a:rPr>
              <a:t>System Trade Impacts</a:t>
            </a:r>
          </a:p>
        </p:txBody>
      </p:sp>
      <p:sp>
        <p:nvSpPr>
          <p:cNvPr id="51230" name="Rectangle 82"/>
          <p:cNvSpPr>
            <a:spLocks noChangeArrowheads="1"/>
          </p:cNvSpPr>
          <p:nvPr/>
        </p:nvSpPr>
        <p:spPr bwMode="auto">
          <a:xfrm>
            <a:off x="7034213" y="1704975"/>
            <a:ext cx="1697037"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165100" indent="-165100">
              <a:lnSpc>
                <a:spcPct val="90000"/>
              </a:lnSpc>
              <a:spcBef>
                <a:spcPct val="20000"/>
              </a:spcBef>
              <a:buFontTx/>
              <a:buChar char="•"/>
            </a:pPr>
            <a:r>
              <a:rPr lang="en-US" sz="1600" b="1">
                <a:solidFill>
                  <a:schemeClr val="tx1"/>
                </a:solidFill>
              </a:rPr>
              <a:t>Mission Reliability</a:t>
            </a:r>
          </a:p>
          <a:p>
            <a:pPr marL="165100" indent="-165100">
              <a:lnSpc>
                <a:spcPct val="90000"/>
              </a:lnSpc>
              <a:spcBef>
                <a:spcPct val="20000"/>
              </a:spcBef>
            </a:pPr>
            <a:endParaRPr lang="en-US" sz="900" b="1">
              <a:solidFill>
                <a:schemeClr val="tx1"/>
              </a:solidFill>
            </a:endParaRPr>
          </a:p>
          <a:p>
            <a:pPr marL="165100" indent="-165100">
              <a:lnSpc>
                <a:spcPct val="90000"/>
              </a:lnSpc>
              <a:spcBef>
                <a:spcPct val="20000"/>
              </a:spcBef>
              <a:buFontTx/>
              <a:buChar char="•"/>
            </a:pPr>
            <a:r>
              <a:rPr lang="en-US" sz="1600" b="1">
                <a:solidFill>
                  <a:schemeClr val="tx1"/>
                </a:solidFill>
              </a:rPr>
              <a:t>Performance</a:t>
            </a:r>
          </a:p>
          <a:p>
            <a:pPr marL="165100" indent="-165100">
              <a:lnSpc>
                <a:spcPct val="90000"/>
              </a:lnSpc>
              <a:spcBef>
                <a:spcPct val="20000"/>
              </a:spcBef>
            </a:pPr>
            <a:endParaRPr lang="en-US" sz="900" b="1">
              <a:solidFill>
                <a:schemeClr val="tx1"/>
              </a:solidFill>
            </a:endParaRPr>
          </a:p>
          <a:p>
            <a:pPr marL="165100" indent="-165100">
              <a:lnSpc>
                <a:spcPct val="90000"/>
              </a:lnSpc>
              <a:spcBef>
                <a:spcPct val="20000"/>
              </a:spcBef>
              <a:buFontTx/>
              <a:buChar char="•"/>
            </a:pPr>
            <a:r>
              <a:rPr lang="en-US" sz="1600" b="1">
                <a:solidFill>
                  <a:schemeClr val="tx1"/>
                </a:solidFill>
              </a:rPr>
              <a:t>Lifecycle Cost</a:t>
            </a:r>
          </a:p>
          <a:p>
            <a:pPr marL="165100" indent="-165100">
              <a:lnSpc>
                <a:spcPct val="90000"/>
              </a:lnSpc>
              <a:spcBef>
                <a:spcPct val="20000"/>
              </a:spcBef>
            </a:pPr>
            <a:endParaRPr lang="en-US" sz="900" b="1">
              <a:solidFill>
                <a:schemeClr val="tx1"/>
              </a:solidFill>
            </a:endParaRPr>
          </a:p>
          <a:p>
            <a:pPr marL="165100" indent="-165100">
              <a:lnSpc>
                <a:spcPct val="90000"/>
              </a:lnSpc>
              <a:spcBef>
                <a:spcPct val="20000"/>
              </a:spcBef>
              <a:buFontTx/>
              <a:buChar char="•"/>
            </a:pPr>
            <a:r>
              <a:rPr lang="en-US" sz="1600" b="1">
                <a:solidFill>
                  <a:schemeClr val="tx1"/>
                </a:solidFill>
              </a:rPr>
              <a:t>Weight</a:t>
            </a:r>
          </a:p>
          <a:p>
            <a:pPr marL="165100" indent="-165100">
              <a:lnSpc>
                <a:spcPct val="90000"/>
              </a:lnSpc>
              <a:spcBef>
                <a:spcPct val="20000"/>
              </a:spcBef>
            </a:pPr>
            <a:endParaRPr lang="en-US" sz="900" b="1">
              <a:solidFill>
                <a:schemeClr val="tx1"/>
              </a:solidFill>
            </a:endParaRPr>
          </a:p>
          <a:p>
            <a:pPr marL="165100" indent="-165100">
              <a:lnSpc>
                <a:spcPct val="90000"/>
              </a:lnSpc>
              <a:spcBef>
                <a:spcPct val="20000"/>
              </a:spcBef>
              <a:buFontTx/>
              <a:buChar char="•"/>
            </a:pPr>
            <a:r>
              <a:rPr lang="en-US" sz="1600" b="1">
                <a:solidFill>
                  <a:schemeClr val="tx1"/>
                </a:solidFill>
              </a:rPr>
              <a:t>Hardness</a:t>
            </a:r>
          </a:p>
          <a:p>
            <a:pPr marL="165100" indent="-165100">
              <a:lnSpc>
                <a:spcPct val="90000"/>
              </a:lnSpc>
              <a:spcBef>
                <a:spcPct val="20000"/>
              </a:spcBef>
            </a:pPr>
            <a:endParaRPr lang="en-US" sz="900" b="1">
              <a:solidFill>
                <a:schemeClr val="tx1"/>
              </a:solidFill>
            </a:endParaRPr>
          </a:p>
          <a:p>
            <a:pPr marL="165100" indent="-165100">
              <a:lnSpc>
                <a:spcPct val="90000"/>
              </a:lnSpc>
              <a:spcBef>
                <a:spcPct val="20000"/>
              </a:spcBef>
              <a:buFontTx/>
              <a:buChar char="•"/>
            </a:pPr>
            <a:r>
              <a:rPr lang="en-US" sz="1600" b="1">
                <a:solidFill>
                  <a:schemeClr val="tx1"/>
                </a:solidFill>
              </a:rPr>
              <a:t>Risk</a:t>
            </a:r>
          </a:p>
          <a:p>
            <a:pPr marL="165100" indent="-165100" latinLnBrk="1">
              <a:lnSpc>
                <a:spcPct val="90000"/>
              </a:lnSpc>
              <a:spcBef>
                <a:spcPct val="20000"/>
              </a:spcBef>
              <a:buFontTx/>
              <a:buChar char="•"/>
            </a:pPr>
            <a:endParaRPr lang="en-US" sz="1600" b="1">
              <a:solidFill>
                <a:schemeClr val="tx1"/>
              </a:solidFill>
            </a:endParaRPr>
          </a:p>
        </p:txBody>
      </p:sp>
      <p:sp>
        <p:nvSpPr>
          <p:cNvPr id="51231" name="Rectangle 83"/>
          <p:cNvSpPr>
            <a:spLocks noChangeArrowheads="1"/>
          </p:cNvSpPr>
          <p:nvPr/>
        </p:nvSpPr>
        <p:spPr bwMode="auto">
          <a:xfrm>
            <a:off x="469900" y="1693863"/>
            <a:ext cx="1795463" cy="281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119063" indent="-119063">
              <a:spcBef>
                <a:spcPct val="75000"/>
              </a:spcBef>
              <a:buFontTx/>
              <a:buChar char="•"/>
            </a:pPr>
            <a:r>
              <a:rPr lang="en-US" sz="1400" b="1">
                <a:solidFill>
                  <a:schemeClr val="tx1"/>
                </a:solidFill>
              </a:rPr>
              <a:t>Deployment</a:t>
            </a:r>
            <a:endParaRPr lang="en-US" sz="800" b="1">
              <a:solidFill>
                <a:schemeClr val="tx1"/>
              </a:solidFill>
            </a:endParaRPr>
          </a:p>
          <a:p>
            <a:pPr marL="119063" indent="-119063">
              <a:spcBef>
                <a:spcPct val="75000"/>
              </a:spcBef>
              <a:buFontTx/>
              <a:buChar char="•"/>
            </a:pPr>
            <a:r>
              <a:rPr lang="en-US" sz="1400" b="1">
                <a:solidFill>
                  <a:schemeClr val="tx1"/>
                </a:solidFill>
              </a:rPr>
              <a:t>Battle Mgmt</a:t>
            </a:r>
          </a:p>
          <a:p>
            <a:pPr marL="119063" indent="-119063">
              <a:spcBef>
                <a:spcPct val="75000"/>
              </a:spcBef>
              <a:buFontTx/>
              <a:buChar char="•"/>
            </a:pPr>
            <a:r>
              <a:rPr lang="en-US" sz="1400" b="1">
                <a:solidFill>
                  <a:schemeClr val="tx1"/>
                </a:solidFill>
              </a:rPr>
              <a:t>Orbit</a:t>
            </a:r>
            <a:endParaRPr lang="en-US" sz="800" b="1">
              <a:solidFill>
                <a:schemeClr val="tx1"/>
              </a:solidFill>
            </a:endParaRPr>
          </a:p>
          <a:p>
            <a:pPr marL="119063" indent="-119063">
              <a:spcBef>
                <a:spcPct val="75000"/>
              </a:spcBef>
              <a:buFontTx/>
              <a:buChar char="•"/>
            </a:pPr>
            <a:r>
              <a:rPr lang="en-US" sz="1400" b="1">
                <a:solidFill>
                  <a:schemeClr val="tx1"/>
                </a:solidFill>
              </a:rPr>
              <a:t>C&amp;R Approach</a:t>
            </a:r>
            <a:endParaRPr lang="en-US" sz="800" b="1">
              <a:solidFill>
                <a:schemeClr val="tx1"/>
              </a:solidFill>
            </a:endParaRPr>
          </a:p>
          <a:p>
            <a:pPr marL="119063" indent="-119063">
              <a:spcBef>
                <a:spcPct val="75000"/>
              </a:spcBef>
              <a:buFontTx/>
              <a:buChar char="•"/>
            </a:pPr>
            <a:r>
              <a:rPr lang="en-US" sz="1400" b="1">
                <a:solidFill>
                  <a:schemeClr val="tx1"/>
                </a:solidFill>
              </a:rPr>
              <a:t>Shielding</a:t>
            </a:r>
            <a:endParaRPr lang="en-US" sz="800" b="1">
              <a:solidFill>
                <a:schemeClr val="tx1"/>
              </a:solidFill>
            </a:endParaRPr>
          </a:p>
          <a:p>
            <a:pPr marL="119063" indent="-119063">
              <a:spcBef>
                <a:spcPct val="75000"/>
              </a:spcBef>
              <a:buFontTx/>
              <a:buChar char="•"/>
            </a:pPr>
            <a:r>
              <a:rPr lang="en-US" sz="1400" b="1">
                <a:solidFill>
                  <a:schemeClr val="tx1"/>
                </a:solidFill>
              </a:rPr>
              <a:t>RH Electronics</a:t>
            </a:r>
            <a:endParaRPr lang="en-US" sz="800" b="1">
              <a:solidFill>
                <a:schemeClr val="tx1"/>
              </a:solidFill>
            </a:endParaRPr>
          </a:p>
          <a:p>
            <a:pPr marL="119063" indent="-119063">
              <a:spcBef>
                <a:spcPct val="75000"/>
              </a:spcBef>
              <a:buFontTx/>
              <a:buChar char="•"/>
            </a:pPr>
            <a:r>
              <a:rPr lang="en-US" sz="1400" b="1">
                <a:solidFill>
                  <a:schemeClr val="tx1"/>
                </a:solidFill>
              </a:rPr>
              <a:t>RT Electronics</a:t>
            </a:r>
            <a:endParaRPr lang="en-US" sz="800" b="1">
              <a:solidFill>
                <a:schemeClr val="tx1"/>
              </a:solidFill>
            </a:endParaRPr>
          </a:p>
          <a:p>
            <a:pPr marL="119063" indent="-119063">
              <a:spcBef>
                <a:spcPct val="75000"/>
              </a:spcBef>
              <a:buFontTx/>
              <a:buChar char="•"/>
            </a:pPr>
            <a:r>
              <a:rPr lang="en-US" sz="1400" b="1">
                <a:solidFill>
                  <a:schemeClr val="tx1"/>
                </a:solidFill>
              </a:rPr>
              <a:t>Upscreened Electronics</a:t>
            </a:r>
          </a:p>
          <a:p>
            <a:pPr marL="119063" indent="-119063">
              <a:spcBef>
                <a:spcPct val="75000"/>
              </a:spcBef>
              <a:buFontTx/>
              <a:buChar char="•"/>
            </a:pPr>
            <a:r>
              <a:rPr lang="en-US" sz="1400" b="1">
                <a:solidFill>
                  <a:schemeClr val="tx1"/>
                </a:solidFill>
              </a:rPr>
              <a:t>Hardened By Design Electronics</a:t>
            </a:r>
          </a:p>
        </p:txBody>
      </p:sp>
    </p:spTree>
    <p:extLst>
      <p:ext uri="{BB962C8B-B14F-4D97-AF65-F5344CB8AC3E}">
        <p14:creationId xmlns:p14="http://schemas.microsoft.com/office/powerpoint/2010/main" val="4194644301"/>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362200" y="152400"/>
            <a:ext cx="6590872" cy="796925"/>
          </a:xfrm>
        </p:spPr>
        <p:txBody>
          <a:bodyPr/>
          <a:lstStyle/>
          <a:p>
            <a:r>
              <a:rPr lang="en-US" sz="3600" i="1" dirty="0">
                <a:latin typeface="Arial" pitchFamily="34" charset="0"/>
              </a:rPr>
              <a:t>Detailed RHOC Roadmaps</a:t>
            </a:r>
          </a:p>
        </p:txBody>
      </p:sp>
      <p:sp>
        <p:nvSpPr>
          <p:cNvPr id="2" name="Content Placeholder 1"/>
          <p:cNvSpPr>
            <a:spLocks noGrp="1"/>
          </p:cNvSpPr>
          <p:nvPr>
            <p:ph idx="1"/>
          </p:nvPr>
        </p:nvSpPr>
        <p:spPr/>
        <p:txBody>
          <a:bodyPr/>
          <a:lstStyle/>
          <a:p>
            <a:endParaRPr lang="en-US"/>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38200"/>
            <a:ext cx="7696200" cy="216693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pic>
      <p:pic>
        <p:nvPicPr>
          <p:cNvPr id="522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66800"/>
            <a:ext cx="7620000" cy="2709863"/>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pic>
      <p:pic>
        <p:nvPicPr>
          <p:cNvPr id="522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b="30119"/>
          <a:stretch>
            <a:fillRect/>
          </a:stretch>
        </p:blipFill>
        <p:spPr bwMode="auto">
          <a:xfrm>
            <a:off x="685800" y="1371600"/>
            <a:ext cx="7391400" cy="3736975"/>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pic>
      <p:pic>
        <p:nvPicPr>
          <p:cNvPr id="522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1676400"/>
            <a:ext cx="7239000" cy="4292600"/>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pic>
      <p:pic>
        <p:nvPicPr>
          <p:cNvPr id="522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00" y="2057400"/>
            <a:ext cx="7075488" cy="2854325"/>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pic>
      <p:pic>
        <p:nvPicPr>
          <p:cNvPr id="522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9800" y="2320925"/>
            <a:ext cx="6172200" cy="4079875"/>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pic>
      <p:sp>
        <p:nvSpPr>
          <p:cNvPr id="52233" name="Text Box 9"/>
          <p:cNvSpPr txBox="1">
            <a:spLocks noChangeArrowheads="1"/>
          </p:cNvSpPr>
          <p:nvPr/>
        </p:nvSpPr>
        <p:spPr bwMode="auto">
          <a:xfrm>
            <a:off x="3427413" y="6561138"/>
            <a:ext cx="2384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algn="ctr" eaLnBrk="1" hangingPunct="1"/>
            <a:r>
              <a:rPr lang="en-US" sz="1400" b="1"/>
              <a:t>FOR OFFICIAL USE ONLY</a:t>
            </a:r>
          </a:p>
        </p:txBody>
      </p:sp>
      <p:sp>
        <p:nvSpPr>
          <p:cNvPr id="52234" name="Text Box 10"/>
          <p:cNvSpPr txBox="1">
            <a:spLocks noChangeArrowheads="1"/>
          </p:cNvSpPr>
          <p:nvPr/>
        </p:nvSpPr>
        <p:spPr bwMode="auto">
          <a:xfrm>
            <a:off x="3429000" y="0"/>
            <a:ext cx="2384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algn="ctr" eaLnBrk="1" hangingPunct="1"/>
            <a:r>
              <a:rPr lang="en-US" sz="1400" b="1"/>
              <a:t>FOR OFFICIAL USE ONLY</a:t>
            </a:r>
          </a:p>
        </p:txBody>
      </p:sp>
    </p:spTree>
    <p:extLst>
      <p:ext uri="{BB962C8B-B14F-4D97-AF65-F5344CB8AC3E}">
        <p14:creationId xmlns:p14="http://schemas.microsoft.com/office/powerpoint/2010/main" val="6371270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524000" y="152400"/>
            <a:ext cx="7353946" cy="796925"/>
          </a:xfrm>
        </p:spPr>
        <p:txBody>
          <a:bodyPr/>
          <a:lstStyle/>
          <a:p>
            <a:r>
              <a:rPr lang="en-US" altLang="en-US" sz="3600" i="1" dirty="0" err="1"/>
              <a:t>Productization</a:t>
            </a:r>
            <a:r>
              <a:rPr lang="en-US" altLang="en-US" sz="3600" i="1" dirty="0"/>
              <a:t> &amp; Qualification—</a:t>
            </a:r>
            <a:br>
              <a:rPr lang="en-US" altLang="en-US" sz="3600" i="1" dirty="0"/>
            </a:br>
            <a:r>
              <a:rPr lang="en-US" altLang="en-US" sz="3600" i="1" dirty="0"/>
              <a:t>What is it &amp; Why?</a:t>
            </a:r>
          </a:p>
        </p:txBody>
      </p:sp>
      <p:sp>
        <p:nvSpPr>
          <p:cNvPr id="53251" name="Rectangle 3"/>
          <p:cNvSpPr>
            <a:spLocks noGrp="1" noChangeArrowheads="1"/>
          </p:cNvSpPr>
          <p:nvPr>
            <p:ph idx="1"/>
          </p:nvPr>
        </p:nvSpPr>
        <p:spPr>
          <a:xfrm>
            <a:off x="228600" y="2362200"/>
            <a:ext cx="8664575" cy="4106576"/>
          </a:xfrm>
        </p:spPr>
        <p:txBody>
          <a:bodyPr>
            <a:normAutofit fontScale="77500" lnSpcReduction="20000"/>
          </a:bodyPr>
          <a:lstStyle/>
          <a:p>
            <a:pPr>
              <a:lnSpc>
                <a:spcPct val="110000"/>
              </a:lnSpc>
              <a:spcAft>
                <a:spcPts val="600"/>
              </a:spcAft>
            </a:pPr>
            <a:r>
              <a:rPr lang="en-US" altLang="en-US" dirty="0">
                <a:latin typeface="Arial" pitchFamily="34" charset="0"/>
              </a:rPr>
              <a:t>First part “</a:t>
            </a:r>
            <a:r>
              <a:rPr lang="en-US" altLang="en-US" dirty="0" err="1">
                <a:latin typeface="Arial" pitchFamily="34" charset="0"/>
              </a:rPr>
              <a:t>productization</a:t>
            </a:r>
            <a:r>
              <a:rPr lang="en-US" altLang="en-US" dirty="0">
                <a:latin typeface="Arial" pitchFamily="34" charset="0"/>
              </a:rPr>
              <a:t>” (e.g., 16M SRAM) in new technology is a combination of part </a:t>
            </a:r>
            <a:r>
              <a:rPr lang="en-US" altLang="en-US" dirty="0" err="1">
                <a:latin typeface="Arial" pitchFamily="34" charset="0"/>
              </a:rPr>
              <a:t>productization</a:t>
            </a:r>
            <a:r>
              <a:rPr lang="en-US" altLang="en-US" dirty="0">
                <a:latin typeface="Arial" pitchFamily="34" charset="0"/>
              </a:rPr>
              <a:t>  and process/design rule/layout rule improvement benefiting all subsequent products</a:t>
            </a:r>
          </a:p>
          <a:p>
            <a:pPr>
              <a:lnSpc>
                <a:spcPct val="110000"/>
              </a:lnSpc>
              <a:spcAft>
                <a:spcPts val="600"/>
              </a:spcAft>
            </a:pPr>
            <a:r>
              <a:rPr lang="en-US" altLang="en-US" dirty="0">
                <a:latin typeface="Arial" pitchFamily="34" charset="0"/>
              </a:rPr>
              <a:t>Benefits:  Higher yields &amp; reliability, faster deliveries, better performance, expanded market (by lower $/part)</a:t>
            </a:r>
          </a:p>
          <a:p>
            <a:pPr>
              <a:lnSpc>
                <a:spcPct val="110000"/>
              </a:lnSpc>
              <a:spcAft>
                <a:spcPts val="600"/>
              </a:spcAft>
            </a:pPr>
            <a:r>
              <a:rPr lang="en-US" altLang="en-US" dirty="0" err="1">
                <a:latin typeface="Arial" pitchFamily="34" charset="0"/>
              </a:rPr>
              <a:t>Productization</a:t>
            </a:r>
            <a:r>
              <a:rPr lang="en-US" altLang="en-US" dirty="0">
                <a:latin typeface="Arial" pitchFamily="34" charset="0"/>
              </a:rPr>
              <a:t>: optimizes the hundreds of inter-dependent design, layout, and process variables</a:t>
            </a:r>
          </a:p>
          <a:p>
            <a:pPr>
              <a:lnSpc>
                <a:spcPct val="110000"/>
              </a:lnSpc>
            </a:pPr>
            <a:r>
              <a:rPr lang="en-US" altLang="en-US" dirty="0">
                <a:latin typeface="Arial" pitchFamily="34" charset="0"/>
              </a:rPr>
              <a:t>Qualification: Gov’t (DSCC) standards met &amp; ready to produce reliable products w/ guaranteed hardness</a:t>
            </a:r>
          </a:p>
        </p:txBody>
      </p:sp>
      <p:sp>
        <p:nvSpPr>
          <p:cNvPr id="53252" name="AutoShape 4"/>
          <p:cNvSpPr>
            <a:spLocks noChangeArrowheads="1"/>
          </p:cNvSpPr>
          <p:nvPr/>
        </p:nvSpPr>
        <p:spPr bwMode="auto">
          <a:xfrm>
            <a:off x="152400" y="1600200"/>
            <a:ext cx="8763000" cy="533400"/>
          </a:xfrm>
          <a:prstGeom prst="roundRect">
            <a:avLst>
              <a:gd name="adj" fmla="val 16667"/>
            </a:avLst>
          </a:prstGeom>
          <a:solidFill>
            <a:schemeClr val="bg1"/>
          </a:solidFill>
          <a:ln w="19050">
            <a:solidFill>
              <a:schemeClr val="tx1"/>
            </a:solidFill>
            <a:round/>
            <a:headEnd/>
            <a:tailEnd/>
          </a:ln>
          <a:effectLst>
            <a:outerShdw dist="107763" dir="2700000" algn="ctr" rotWithShape="0">
              <a:schemeClr val="bg2"/>
            </a:outerShdw>
          </a:effectLst>
        </p:spPr>
        <p:txBody>
          <a:bodyPr wrap="none" anchor="ctr"/>
          <a:lstStyle/>
          <a:p>
            <a:pPr algn="ctr"/>
            <a:r>
              <a:rPr lang="en-US" altLang="en-US" sz="2400" b="1" dirty="0">
                <a:solidFill>
                  <a:schemeClr val="tx1"/>
                </a:solidFill>
                <a:latin typeface="Times New Roman" pitchFamily="18" charset="0"/>
              </a:rPr>
              <a:t>Single prototype device       smooth, high-volume production flow</a:t>
            </a:r>
          </a:p>
        </p:txBody>
      </p:sp>
      <p:sp>
        <p:nvSpPr>
          <p:cNvPr id="53253" name="AutoShape 5"/>
          <p:cNvSpPr>
            <a:spLocks noChangeArrowheads="1"/>
          </p:cNvSpPr>
          <p:nvPr/>
        </p:nvSpPr>
        <p:spPr bwMode="auto">
          <a:xfrm>
            <a:off x="3429000" y="1371600"/>
            <a:ext cx="304800" cy="228600"/>
          </a:xfrm>
          <a:prstGeom prst="rightArrow">
            <a:avLst>
              <a:gd name="adj1" fmla="val 50000"/>
              <a:gd name="adj2" fmla="val 3333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Tree>
    <p:extLst>
      <p:ext uri="{BB962C8B-B14F-4D97-AF65-F5344CB8AC3E}">
        <p14:creationId xmlns:p14="http://schemas.microsoft.com/office/powerpoint/2010/main" val="25926291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Title 1"/>
          <p:cNvSpPr>
            <a:spLocks noGrp="1"/>
          </p:cNvSpPr>
          <p:nvPr>
            <p:ph type="title"/>
          </p:nvPr>
        </p:nvSpPr>
        <p:spPr>
          <a:xfrm>
            <a:off x="1676400" y="-381000"/>
            <a:ext cx="7361695" cy="1905000"/>
          </a:xfrm>
        </p:spPr>
        <p:txBody>
          <a:bodyPr/>
          <a:lstStyle/>
          <a:p>
            <a:br>
              <a:rPr lang="en-US" i="1" dirty="0">
                <a:solidFill>
                  <a:srgbClr val="002060"/>
                </a:solidFill>
              </a:rPr>
            </a:br>
            <a:r>
              <a:rPr lang="en-US" sz="3600" i="1" dirty="0"/>
              <a:t>Spacecraft Processing Incidents</a:t>
            </a:r>
            <a:br>
              <a:rPr lang="en-US" i="1" dirty="0">
                <a:solidFill>
                  <a:srgbClr val="002060"/>
                </a:solidFill>
              </a:rPr>
            </a:br>
            <a:endParaRPr lang="en-US" i="1" dirty="0">
              <a:solidFill>
                <a:srgbClr val="002060"/>
              </a:solidFill>
            </a:endParaRPr>
          </a:p>
        </p:txBody>
      </p:sp>
      <p:sp>
        <p:nvSpPr>
          <p:cNvPr id="54275" name="Content Placeholder 2"/>
          <p:cNvSpPr>
            <a:spLocks noGrp="1"/>
          </p:cNvSpPr>
          <p:nvPr>
            <p:ph idx="1"/>
          </p:nvPr>
        </p:nvSpPr>
        <p:spPr>
          <a:xfrm>
            <a:off x="381000" y="1447800"/>
            <a:ext cx="8305799" cy="5029200"/>
          </a:xfrm>
        </p:spPr>
        <p:txBody>
          <a:bodyPr>
            <a:normAutofit/>
          </a:bodyPr>
          <a:lstStyle/>
          <a:p>
            <a:r>
              <a:rPr lang="en-US" sz="1200" b="1" dirty="0">
                <a:latin typeface="Arial" pitchFamily="34" charset="0"/>
              </a:rPr>
              <a:t>Connector de-mated hot; Blew fuse, potential overstress, considerable cost to disposition </a:t>
            </a:r>
          </a:p>
          <a:p>
            <a:r>
              <a:rPr lang="en-US" sz="1200" b="1" dirty="0">
                <a:latin typeface="Arial" pitchFamily="34" charset="0"/>
              </a:rPr>
              <a:t>Tool socket fell off vehicle; FOD event </a:t>
            </a:r>
          </a:p>
          <a:p>
            <a:r>
              <a:rPr lang="en-US" sz="1200" b="1" dirty="0">
                <a:latin typeface="Arial" pitchFamily="34" charset="0"/>
              </a:rPr>
              <a:t>Reaction Wheel Inadvertent Spin –up -- Traced to command buffer stack-up condition</a:t>
            </a:r>
          </a:p>
          <a:p>
            <a:r>
              <a:rPr lang="en-US" sz="1200" b="1" dirty="0">
                <a:latin typeface="Arial" pitchFamily="34" charset="0"/>
              </a:rPr>
              <a:t>Emergency Shut-down / HVAC Failure -- Air conditioning failure causes TWTAs to exceed red temperature limit </a:t>
            </a:r>
          </a:p>
          <a:p>
            <a:r>
              <a:rPr lang="en-US" sz="1200" b="1" dirty="0">
                <a:latin typeface="Arial" pitchFamily="34" charset="0"/>
              </a:rPr>
              <a:t>TVAC heater shut-off -- Technician pushed wrong button causing vehicle lift points to go into low temp red zone </a:t>
            </a:r>
          </a:p>
          <a:p>
            <a:r>
              <a:rPr lang="en-US" sz="1200" b="1" dirty="0">
                <a:latin typeface="Arial" pitchFamily="34" charset="0"/>
              </a:rPr>
              <a:t>Laboratory pressure regulator explosion --  250 psi regulator was put on a 2200 psi line; No damage to flight hardware occurred</a:t>
            </a:r>
          </a:p>
          <a:p>
            <a:r>
              <a:rPr lang="en-US" sz="1200" b="1" dirty="0">
                <a:latin typeface="Arial" pitchFamily="34" charset="0"/>
              </a:rPr>
              <a:t>Failure with a Printed Wiring Board (PWB);  PWB open circuit failure due to thermal mechanical stresses on a porous layer of copper </a:t>
            </a:r>
          </a:p>
          <a:p>
            <a:r>
              <a:rPr lang="en-US" sz="1200" b="1" dirty="0">
                <a:latin typeface="Arial" pitchFamily="34" charset="0"/>
              </a:rPr>
              <a:t>Board fabrication issue -  fabricated &amp; populated  dozen+ boards when subcontractor discovered board manufacturer errors in the wiring connections of PWB net list.</a:t>
            </a:r>
          </a:p>
          <a:p>
            <a:r>
              <a:rPr lang="en-US" sz="1200" b="1" dirty="0">
                <a:latin typeface="Arial" pitchFamily="34" charset="0"/>
              </a:rPr>
              <a:t> Microwave attenuator experienced test failure </a:t>
            </a:r>
          </a:p>
          <a:p>
            <a:r>
              <a:rPr lang="en-US" sz="1200" b="1" dirty="0">
                <a:latin typeface="Arial" pitchFamily="34" charset="0"/>
              </a:rPr>
              <a:t>Rejected parts with pure tin terminations and parts were found installed in other satellite systems  </a:t>
            </a:r>
          </a:p>
          <a:p>
            <a:r>
              <a:rPr lang="en-US" sz="1200" b="1" dirty="0">
                <a:latin typeface="Arial" pitchFamily="34" charset="0"/>
              </a:rPr>
              <a:t> </a:t>
            </a:r>
            <a:r>
              <a:rPr lang="en-US" sz="1200" b="1" dirty="0" err="1">
                <a:latin typeface="Arial" pitchFamily="34" charset="0"/>
              </a:rPr>
              <a:t>GaAs</a:t>
            </a:r>
            <a:r>
              <a:rPr lang="en-US" sz="1200" b="1" dirty="0">
                <a:latin typeface="Arial" pitchFamily="34" charset="0"/>
              </a:rPr>
              <a:t> power FET has a cracked output substrate </a:t>
            </a:r>
          </a:p>
          <a:p>
            <a:r>
              <a:rPr lang="en-US" sz="1200" b="1" dirty="0" err="1">
                <a:latin typeface="Arial" pitchFamily="34" charset="0"/>
              </a:rPr>
              <a:t>RADHard</a:t>
            </a:r>
            <a:r>
              <a:rPr lang="en-US" sz="1200" b="1" dirty="0">
                <a:latin typeface="Arial" pitchFamily="34" charset="0"/>
              </a:rPr>
              <a:t> MOSFETs failed Total Ionizing Dose (TID) requirements </a:t>
            </a:r>
          </a:p>
          <a:p>
            <a:r>
              <a:rPr lang="en-US" sz="1200" b="1" dirty="0">
                <a:latin typeface="Arial" pitchFamily="34" charset="0"/>
              </a:rPr>
              <a:t>Rectifiers have cracked, buckled, and flaking lead finish  </a:t>
            </a:r>
          </a:p>
          <a:p>
            <a:r>
              <a:rPr lang="en-US" sz="1200" b="1" dirty="0">
                <a:latin typeface="Arial" pitchFamily="34" charset="0"/>
              </a:rPr>
              <a:t>Particle Impact noise Detection (PIND) failures in a LNA hybrid   </a:t>
            </a:r>
          </a:p>
          <a:p>
            <a:r>
              <a:rPr lang="en-US" sz="1200" b="1" dirty="0">
                <a:latin typeface="Arial" pitchFamily="34" charset="0"/>
              </a:rPr>
              <a:t>Wrong-value components installed -- Wrong components due to incorrect kitting occurred  </a:t>
            </a:r>
          </a:p>
          <a:p>
            <a:r>
              <a:rPr lang="en-US" sz="1200" b="1" dirty="0">
                <a:latin typeface="Arial" pitchFamily="34" charset="0"/>
              </a:rPr>
              <a:t>Diode anomalies in the plating layers that are not acceptable for flight  - Solder coating on the leads of flaking off the leads</a:t>
            </a:r>
          </a:p>
          <a:p>
            <a:r>
              <a:rPr lang="en-US" sz="1200" b="1" dirty="0">
                <a:latin typeface="Arial" pitchFamily="34" charset="0"/>
              </a:rPr>
              <a:t>Ferrule for SMA male connector used on semi-rigid coax machined incorrectly   </a:t>
            </a:r>
          </a:p>
          <a:p>
            <a:r>
              <a:rPr lang="en-US" sz="1200" b="1" dirty="0">
                <a:latin typeface="Arial" pitchFamily="34" charset="0"/>
              </a:rPr>
              <a:t>Solid-Tantalum capacitors failed</a:t>
            </a:r>
          </a:p>
          <a:p>
            <a:endParaRPr lang="en-US" sz="1200" b="1" dirty="0">
              <a:latin typeface="Arial" pitchFamily="34" charset="0"/>
            </a:endParaRPr>
          </a:p>
        </p:txBody>
      </p:sp>
      <p:sp>
        <p:nvSpPr>
          <p:cNvPr id="54276" name="Slide Number Placeholder 3"/>
          <p:cNvSpPr txBox="1">
            <a:spLocks noGrp="1"/>
          </p:cNvSpPr>
          <p:nvPr/>
        </p:nvSpPr>
        <p:spPr bwMode="auto">
          <a:xfrm>
            <a:off x="8006316" y="6503988"/>
            <a:ext cx="85352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fld id="{61EF1C31-2DDA-4651-BA46-84C8DA5CE454}" type="slidenum">
              <a:rPr lang="en-US" sz="1400">
                <a:solidFill>
                  <a:srgbClr val="000000"/>
                </a:solidFill>
              </a:rPr>
              <a:pPr eaLnBrk="1" hangingPunct="1"/>
              <a:t>158</a:t>
            </a:fld>
            <a:endParaRPr lang="en-US" sz="1400">
              <a:solidFill>
                <a:srgbClr val="000000"/>
              </a:solidFill>
            </a:endParaRPr>
          </a:p>
        </p:txBody>
      </p:sp>
    </p:spTree>
    <p:extLst>
      <p:ext uri="{BB962C8B-B14F-4D97-AF65-F5344CB8AC3E}">
        <p14:creationId xmlns:p14="http://schemas.microsoft.com/office/powerpoint/2010/main" val="32739204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362200" y="228600"/>
            <a:ext cx="6590872" cy="796925"/>
          </a:xfrm>
        </p:spPr>
        <p:txBody>
          <a:bodyPr/>
          <a:lstStyle/>
          <a:p>
            <a:r>
              <a:rPr lang="en-US" sz="3600" i="1" dirty="0"/>
              <a:t>Risk of Counterfeit Parts</a:t>
            </a:r>
          </a:p>
        </p:txBody>
      </p:sp>
      <p:sp>
        <p:nvSpPr>
          <p:cNvPr id="134147" name="Rectangle 3"/>
          <p:cNvSpPr>
            <a:spLocks noGrp="1" noChangeArrowheads="1"/>
          </p:cNvSpPr>
          <p:nvPr>
            <p:ph idx="1"/>
          </p:nvPr>
        </p:nvSpPr>
        <p:spPr>
          <a:xfrm>
            <a:off x="381000" y="1524000"/>
            <a:ext cx="8381999" cy="4876800"/>
          </a:xfrm>
        </p:spPr>
        <p:txBody>
          <a:bodyPr>
            <a:normAutofit/>
          </a:bodyPr>
          <a:lstStyle/>
          <a:p>
            <a:pPr marL="228600" indent="-228600">
              <a:buFontTx/>
              <a:buChar char="•"/>
              <a:defRPr/>
            </a:pPr>
            <a:r>
              <a:rPr lang="en-US" sz="1800" b="1" dirty="0">
                <a:latin typeface="Arial" pitchFamily="34" charset="0"/>
              </a:rPr>
              <a:t>What are counterfeit parts?</a:t>
            </a:r>
          </a:p>
          <a:p>
            <a:pPr marL="623888" lvl="1" indent="-228600">
              <a:buFontTx/>
              <a:buChar char="•"/>
              <a:defRPr/>
            </a:pPr>
            <a:r>
              <a:rPr lang="en-US" sz="1800" b="1" dirty="0">
                <a:latin typeface="Arial" pitchFamily="34" charset="0"/>
                <a:cs typeface="+mn-cs"/>
              </a:rPr>
              <a:t>“Counterfeiting is the unauthorized marking on an article, product or component with the intent to misrepresent its source, contents or quality”</a:t>
            </a:r>
          </a:p>
          <a:p>
            <a:pPr marL="623888" lvl="1" indent="-228600">
              <a:spcAft>
                <a:spcPct val="40000"/>
              </a:spcAft>
              <a:buFontTx/>
              <a:buChar char="•"/>
              <a:defRPr/>
            </a:pPr>
            <a:r>
              <a:rPr lang="en-US" sz="1800" b="1" dirty="0">
                <a:latin typeface="Arial" pitchFamily="34" charset="0"/>
                <a:cs typeface="+mn-cs"/>
              </a:rPr>
              <a:t>Majority of incidents traced to non-authorized distributors/brokers</a:t>
            </a:r>
          </a:p>
          <a:p>
            <a:pPr marL="228600" indent="-228600">
              <a:buFontTx/>
              <a:buChar char="•"/>
              <a:defRPr/>
            </a:pPr>
            <a:r>
              <a:rPr lang="en-US" sz="1800" b="1" dirty="0">
                <a:latin typeface="Arial" pitchFamily="34" charset="0"/>
              </a:rPr>
              <a:t>How significant is the problem?</a:t>
            </a:r>
          </a:p>
          <a:p>
            <a:pPr marL="623888" lvl="1" indent="-228600">
              <a:spcBef>
                <a:spcPct val="0"/>
              </a:spcBef>
              <a:buFontTx/>
              <a:buChar char="•"/>
              <a:defRPr/>
            </a:pPr>
            <a:r>
              <a:rPr lang="en-US" sz="1800" b="1" dirty="0">
                <a:latin typeface="Arial" pitchFamily="34" charset="0"/>
                <a:cs typeface="+mn-cs"/>
              </a:rPr>
              <a:t>US Patent and Trade Office estimates $250 Billion</a:t>
            </a:r>
          </a:p>
          <a:p>
            <a:pPr marL="623888" lvl="1" indent="-228600">
              <a:spcBef>
                <a:spcPct val="0"/>
              </a:spcBef>
              <a:buFontTx/>
              <a:buChar char="•"/>
              <a:defRPr/>
            </a:pPr>
            <a:r>
              <a:rPr lang="en-US" sz="1800" b="1" dirty="0">
                <a:latin typeface="Arial" pitchFamily="34" charset="0"/>
                <a:cs typeface="+mn-cs"/>
              </a:rPr>
              <a:t>CP is shared by </a:t>
            </a:r>
            <a:r>
              <a:rPr lang="en-US" sz="1800" b="1" dirty="0" err="1">
                <a:latin typeface="Arial" pitchFamily="34" charset="0"/>
                <a:cs typeface="+mn-cs"/>
              </a:rPr>
              <a:t>Govt</a:t>
            </a:r>
            <a:r>
              <a:rPr lang="en-US" sz="1800" b="1" dirty="0">
                <a:latin typeface="Arial" pitchFamily="34" charset="0"/>
                <a:cs typeface="+mn-cs"/>
              </a:rPr>
              <a:t> and Industry </a:t>
            </a:r>
          </a:p>
          <a:p>
            <a:pPr marL="228600" indent="-228600">
              <a:buFontTx/>
              <a:buChar char="•"/>
              <a:defRPr/>
            </a:pPr>
            <a:r>
              <a:rPr lang="en-US" sz="1800" b="1" dirty="0">
                <a:latin typeface="Arial" pitchFamily="34" charset="0"/>
              </a:rPr>
              <a:t>Why do we have the problem?</a:t>
            </a:r>
          </a:p>
          <a:p>
            <a:pPr marL="623888" lvl="1" indent="-228600">
              <a:buFontTx/>
              <a:buChar char="•"/>
              <a:defRPr/>
            </a:pPr>
            <a:r>
              <a:rPr lang="en-US" sz="1800" b="1" dirty="0">
                <a:latin typeface="Arial" pitchFamily="34" charset="0"/>
                <a:cs typeface="+mn-cs"/>
              </a:rPr>
              <a:t>Legacy HW is not available – obsolescence, Diminishing </a:t>
            </a:r>
            <a:r>
              <a:rPr lang="en-US" sz="1800" b="1" dirty="0" err="1">
                <a:latin typeface="Arial" pitchFamily="34" charset="0"/>
                <a:cs typeface="+mn-cs"/>
              </a:rPr>
              <a:t>Mfg</a:t>
            </a:r>
            <a:r>
              <a:rPr lang="en-US" sz="1800" b="1" dirty="0">
                <a:latin typeface="Arial" pitchFamily="34" charset="0"/>
                <a:cs typeface="+mn-cs"/>
              </a:rPr>
              <a:t> Sources</a:t>
            </a:r>
          </a:p>
          <a:p>
            <a:pPr marL="623888" lvl="1" indent="-228600">
              <a:buFontTx/>
              <a:buChar char="•"/>
              <a:defRPr/>
            </a:pPr>
            <a:r>
              <a:rPr lang="en-US" sz="1800" b="1" dirty="0">
                <a:latin typeface="Arial" pitchFamily="34" charset="0"/>
                <a:cs typeface="+mn-cs"/>
              </a:rPr>
              <a:t>In electronics, part lifetime is decreasing</a:t>
            </a:r>
          </a:p>
          <a:p>
            <a:pPr marL="623888" lvl="1" indent="-228600">
              <a:buFontTx/>
              <a:buChar char="•"/>
              <a:defRPr/>
            </a:pPr>
            <a:r>
              <a:rPr lang="en-US" sz="1800" b="1" dirty="0">
                <a:latin typeface="Arial" pitchFamily="34" charset="0"/>
                <a:cs typeface="+mn-cs"/>
              </a:rPr>
              <a:t>Increased use of internet (credit card) purchases</a:t>
            </a:r>
          </a:p>
          <a:p>
            <a:pPr marL="623888" lvl="1" indent="-228600">
              <a:buFontTx/>
              <a:buChar char="•"/>
              <a:defRPr/>
            </a:pPr>
            <a:r>
              <a:rPr lang="en-US" sz="1800" b="1" dirty="0">
                <a:latin typeface="Arial" pitchFamily="34" charset="0"/>
                <a:cs typeface="+mn-cs"/>
              </a:rPr>
              <a:t>EU Waste Electrical &amp; Electronic Equipment (WEEE) legislation requires recycling</a:t>
            </a:r>
          </a:p>
          <a:p>
            <a:pPr marL="623888" lvl="1" indent="-228600">
              <a:buFontTx/>
              <a:buChar char="•"/>
              <a:defRPr/>
            </a:pPr>
            <a:r>
              <a:rPr lang="en-US" sz="1800" b="1" dirty="0">
                <a:latin typeface="Arial" pitchFamily="34" charset="0"/>
                <a:cs typeface="+mn-cs"/>
              </a:rPr>
              <a:t>Escalated in Dec 2003 due to decrease in Chinese export regulation</a:t>
            </a:r>
          </a:p>
        </p:txBody>
      </p:sp>
    </p:spTree>
    <p:extLst>
      <p:ext uri="{BB962C8B-B14F-4D97-AF65-F5344CB8AC3E}">
        <p14:creationId xmlns:p14="http://schemas.microsoft.com/office/powerpoint/2010/main" val="411755721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7752056" cy="1143000"/>
          </a:xfrm>
        </p:spPr>
        <p:txBody>
          <a:bodyPr/>
          <a:lstStyle/>
          <a:p>
            <a:r>
              <a:rPr lang="en-US" sz="3600" dirty="0"/>
              <a:t>IMP/IMS</a:t>
            </a:r>
            <a:br>
              <a:rPr lang="en-US" sz="3600" dirty="0"/>
            </a:br>
            <a:r>
              <a:rPr lang="en-US" sz="3600" dirty="0"/>
              <a:t>Exercise</a:t>
            </a:r>
          </a:p>
        </p:txBody>
      </p:sp>
      <p:sp>
        <p:nvSpPr>
          <p:cNvPr id="3" name="Content Placeholder 2"/>
          <p:cNvSpPr>
            <a:spLocks noGrp="1"/>
          </p:cNvSpPr>
          <p:nvPr>
            <p:ph idx="1"/>
          </p:nvPr>
        </p:nvSpPr>
        <p:spPr>
          <a:xfrm>
            <a:off x="609600" y="1447800"/>
            <a:ext cx="8000999" cy="4953000"/>
          </a:xfrm>
        </p:spPr>
        <p:txBody>
          <a:bodyPr>
            <a:normAutofit fontScale="92500" lnSpcReduction="20000"/>
          </a:bodyPr>
          <a:lstStyle/>
          <a:p>
            <a:pPr>
              <a:spcAft>
                <a:spcPts val="600"/>
              </a:spcAft>
            </a:pPr>
            <a:r>
              <a:rPr lang="en-US" dirty="0"/>
              <a:t>Use the IMP Template</a:t>
            </a:r>
          </a:p>
          <a:p>
            <a:pPr lvl="1">
              <a:buSzPct val="60000"/>
              <a:buFont typeface="Wingdings" pitchFamily="2" charset="2"/>
              <a:buChar char="t"/>
            </a:pPr>
            <a:r>
              <a:rPr lang="en-US" dirty="0"/>
              <a:t>Develop a list of tasks</a:t>
            </a:r>
          </a:p>
          <a:p>
            <a:pPr lvl="2">
              <a:buSzPct val="125000"/>
            </a:pPr>
            <a:r>
              <a:rPr lang="en-US" sz="1700" dirty="0">
                <a:latin typeface="Arial" pitchFamily="34" charset="0"/>
                <a:cs typeface="Arial" pitchFamily="34" charset="0"/>
              </a:rPr>
              <a:t>Event</a:t>
            </a:r>
          </a:p>
          <a:p>
            <a:pPr lvl="3">
              <a:buSzPct val="125000"/>
            </a:pPr>
            <a:r>
              <a:rPr lang="en-US" sz="1700" dirty="0">
                <a:latin typeface="Arial" pitchFamily="34" charset="0"/>
                <a:cs typeface="Arial" pitchFamily="34" charset="0"/>
              </a:rPr>
              <a:t>Accomplishment</a:t>
            </a:r>
          </a:p>
          <a:p>
            <a:pPr lvl="4">
              <a:spcAft>
                <a:spcPts val="1200"/>
              </a:spcAft>
              <a:buSzPct val="125000"/>
            </a:pPr>
            <a:r>
              <a:rPr lang="en-US" sz="1700" dirty="0">
                <a:latin typeface="Arial" pitchFamily="34" charset="0"/>
                <a:cs typeface="Arial" pitchFamily="34" charset="0"/>
              </a:rPr>
              <a:t>Criteria</a:t>
            </a:r>
          </a:p>
          <a:p>
            <a:pPr>
              <a:spcAft>
                <a:spcPts val="600"/>
              </a:spcAft>
            </a:pPr>
            <a:r>
              <a:rPr lang="en-US" dirty="0"/>
              <a:t>Use the IMP and build the Schedule (IMS)</a:t>
            </a:r>
          </a:p>
          <a:p>
            <a:pPr lvl="1">
              <a:buSzPct val="60000"/>
              <a:buFont typeface="Wingdings" pitchFamily="2" charset="2"/>
              <a:buChar char="t"/>
            </a:pPr>
            <a:r>
              <a:rPr lang="en-US" dirty="0"/>
              <a:t>Break down IMP Criteria to the TASK level</a:t>
            </a:r>
          </a:p>
          <a:p>
            <a:pPr lvl="1">
              <a:buSzPct val="60000"/>
              <a:buFont typeface="Wingdings" pitchFamily="2" charset="2"/>
              <a:buChar char="t"/>
            </a:pPr>
            <a:r>
              <a:rPr lang="en-US" dirty="0"/>
              <a:t>Start and finish dates (duration)</a:t>
            </a:r>
          </a:p>
          <a:p>
            <a:pPr lvl="1">
              <a:buSzPct val="60000"/>
              <a:buFont typeface="Wingdings" pitchFamily="2" charset="2"/>
              <a:buChar char="t"/>
            </a:pPr>
            <a:r>
              <a:rPr lang="en-US" dirty="0"/>
              <a:t>String them together in a logical relationship</a:t>
            </a:r>
          </a:p>
          <a:p>
            <a:pPr lvl="2">
              <a:buSzPct val="125000"/>
            </a:pPr>
            <a:r>
              <a:rPr lang="en-US" dirty="0">
                <a:latin typeface="Arial" pitchFamily="34" charset="0"/>
                <a:cs typeface="Arial" pitchFamily="34" charset="0"/>
              </a:rPr>
              <a:t>Predecessors</a:t>
            </a:r>
          </a:p>
          <a:p>
            <a:pPr lvl="2">
              <a:spcAft>
                <a:spcPts val="1800"/>
              </a:spcAft>
              <a:buSzPct val="125000"/>
            </a:pPr>
            <a:r>
              <a:rPr lang="en-US" dirty="0">
                <a:latin typeface="Arial" pitchFamily="34" charset="0"/>
                <a:cs typeface="Arial" pitchFamily="34" charset="0"/>
              </a:rPr>
              <a:t>Dependencies and/or independent items</a:t>
            </a:r>
            <a:endParaRPr lang="en-US" dirty="0"/>
          </a:p>
          <a:p>
            <a:pPr lvl="1">
              <a:buSzPct val="60000"/>
              <a:buFont typeface="Wingdings" pitchFamily="2" charset="2"/>
              <a:buChar char="t"/>
            </a:pPr>
            <a:r>
              <a:rPr lang="en-US" dirty="0"/>
              <a:t>Resource loading?</a:t>
            </a:r>
          </a:p>
          <a:p>
            <a:pPr lvl="1">
              <a:buSzPct val="60000"/>
              <a:buFont typeface="Wingdings" pitchFamily="2" charset="2"/>
              <a:buChar char="t"/>
            </a:pPr>
            <a:r>
              <a:rPr lang="en-US" dirty="0"/>
              <a:t>Critical Path</a:t>
            </a:r>
          </a:p>
        </p:txBody>
      </p:sp>
      <p:sp>
        <p:nvSpPr>
          <p:cNvPr id="4" name="Slide Number Placeholder 3"/>
          <p:cNvSpPr>
            <a:spLocks noGrp="1"/>
          </p:cNvSpPr>
          <p:nvPr>
            <p:ph type="sldNum" sz="quarter" idx="10"/>
          </p:nvPr>
        </p:nvSpPr>
        <p:spPr/>
        <p:txBody>
          <a:bodyPr/>
          <a:lstStyle/>
          <a:p>
            <a:pPr>
              <a:defRPr/>
            </a:pPr>
            <a:fld id="{83C708AF-3EF1-4304-9B98-38BF18D1B2B3}" type="slidenum">
              <a:rPr lang="en-US" smtClean="0">
                <a:solidFill>
                  <a:prstClr val="black"/>
                </a:solidFill>
              </a:rPr>
              <a:pPr>
                <a:defRPr/>
              </a:pPr>
              <a:t>16</a:t>
            </a:fld>
            <a:endParaRPr lang="en-US" dirty="0">
              <a:solidFill>
                <a:prstClr val="black"/>
              </a:solidFill>
            </a:endParaRPr>
          </a:p>
        </p:txBody>
      </p:sp>
      <p:sp>
        <p:nvSpPr>
          <p:cNvPr id="5" name="TextBox 4"/>
          <p:cNvSpPr txBox="1"/>
          <p:nvPr/>
        </p:nvSpPr>
        <p:spPr>
          <a:xfrm>
            <a:off x="1219200" y="6553200"/>
            <a:ext cx="4073679" cy="276999"/>
          </a:xfrm>
          <a:prstGeom prst="rect">
            <a:avLst/>
          </a:prstGeom>
          <a:noFill/>
        </p:spPr>
        <p:txBody>
          <a:bodyPr wrap="none" rtlCol="0">
            <a:spAutoFit/>
          </a:bodyPr>
          <a:lstStyle/>
          <a:p>
            <a:r>
              <a:rPr lang="en-US" sz="1200" dirty="0"/>
              <a:t>IMP: Integrated Master Plan	IMS: Integrated Master Schedule</a:t>
            </a:r>
          </a:p>
        </p:txBody>
      </p:sp>
    </p:spTree>
    <p:extLst>
      <p:ext uri="{BB962C8B-B14F-4D97-AF65-F5344CB8AC3E}">
        <p14:creationId xmlns:p14="http://schemas.microsoft.com/office/powerpoint/2010/main" val="33035353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7431437" cy="796925"/>
          </a:xfrm>
        </p:spPr>
        <p:txBody>
          <a:bodyPr/>
          <a:lstStyle/>
          <a:p>
            <a:r>
              <a:rPr lang="en-US" sz="3600" i="1" dirty="0"/>
              <a:t>How SE is Applied to Defense Acquisition</a:t>
            </a:r>
          </a:p>
        </p:txBody>
      </p:sp>
      <p:sp>
        <p:nvSpPr>
          <p:cNvPr id="3" name="Slide Number Placeholder 2"/>
          <p:cNvSpPr>
            <a:spLocks noGrp="1"/>
          </p:cNvSpPr>
          <p:nvPr>
            <p:ph type="sldNum" sz="quarter" idx="4294967295"/>
          </p:nvPr>
        </p:nvSpPr>
        <p:spPr>
          <a:xfrm>
            <a:off x="7870825" y="6503988"/>
            <a:ext cx="414338" cy="304800"/>
          </a:xfrm>
          <a:prstGeom prst="rect">
            <a:avLst/>
          </a:prstGeom>
        </p:spPr>
        <p:txBody>
          <a:bodyPr/>
          <a:lstStyle/>
          <a:p>
            <a:pPr>
              <a:defRPr/>
            </a:pPr>
            <a:fld id="{D7852911-6049-4DD6-9FC5-8A4CB031E6EB}" type="slidenum">
              <a:rPr lang="en-US" smtClean="0"/>
              <a:pPr>
                <a:defRPr/>
              </a:pPr>
              <a:t>160</a:t>
            </a:fld>
            <a:endParaRPr lang="en-US" dirty="0"/>
          </a:p>
        </p:txBody>
      </p:sp>
      <p:pic>
        <p:nvPicPr>
          <p:cNvPr id="6" name="Picture 3" descr="C:\Users\mhanson2\AppData\Local\Microsoft\Windows\Temporary Internet Files\Content.IE5\089W0V6V\MC900441523[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68675" y="1504950"/>
            <a:ext cx="1873250" cy="1600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41"/>
          <p:cNvSpPr txBox="1">
            <a:spLocks noChangeArrowheads="1"/>
          </p:cNvSpPr>
          <p:nvPr/>
        </p:nvSpPr>
        <p:spPr bwMode="auto">
          <a:xfrm>
            <a:off x="5943600" y="4114800"/>
            <a:ext cx="708025" cy="277813"/>
          </a:xfrm>
          <a:prstGeom prst="rect">
            <a:avLst/>
          </a:prstGeom>
          <a:noFill/>
          <a:ln w="9525">
            <a:noFill/>
            <a:miter lim="800000"/>
            <a:headEnd/>
            <a:tailEnd/>
          </a:ln>
        </p:spPr>
        <p:txBody>
          <a:bodyPr>
            <a:spAutoFit/>
          </a:bodyPr>
          <a:lstStyle/>
          <a:p>
            <a:pPr algn="ctr"/>
            <a:r>
              <a:rPr lang="en-US" dirty="0">
                <a:latin typeface="Arial Black" pitchFamily="34" charset="0"/>
              </a:rPr>
              <a:t>IOC</a:t>
            </a:r>
          </a:p>
        </p:txBody>
      </p:sp>
      <p:sp>
        <p:nvSpPr>
          <p:cNvPr id="10" name="TextBox 42"/>
          <p:cNvSpPr txBox="1">
            <a:spLocks noChangeArrowheads="1"/>
          </p:cNvSpPr>
          <p:nvPr/>
        </p:nvSpPr>
        <p:spPr bwMode="auto">
          <a:xfrm>
            <a:off x="7543800" y="4114800"/>
            <a:ext cx="709613" cy="277813"/>
          </a:xfrm>
          <a:prstGeom prst="rect">
            <a:avLst/>
          </a:prstGeom>
          <a:noFill/>
          <a:ln w="9525">
            <a:noFill/>
            <a:miter lim="800000"/>
            <a:headEnd/>
            <a:tailEnd/>
          </a:ln>
        </p:spPr>
        <p:txBody>
          <a:bodyPr>
            <a:spAutoFit/>
          </a:bodyPr>
          <a:lstStyle/>
          <a:p>
            <a:pPr algn="ctr"/>
            <a:r>
              <a:rPr lang="en-US" dirty="0">
                <a:latin typeface="Arial Black" pitchFamily="34" charset="0"/>
              </a:rPr>
              <a:t>FOC</a:t>
            </a:r>
          </a:p>
        </p:txBody>
      </p:sp>
      <p:sp>
        <p:nvSpPr>
          <p:cNvPr id="11" name="TextBox 40"/>
          <p:cNvSpPr txBox="1">
            <a:spLocks noChangeArrowheads="1"/>
          </p:cNvSpPr>
          <p:nvPr/>
        </p:nvSpPr>
        <p:spPr bwMode="auto">
          <a:xfrm>
            <a:off x="3458399" y="4066469"/>
            <a:ext cx="1089281" cy="431777"/>
          </a:xfrm>
          <a:prstGeom prst="rect">
            <a:avLst/>
          </a:prstGeom>
          <a:noFill/>
          <a:ln w="9525">
            <a:noFill/>
            <a:miter lim="800000"/>
            <a:headEnd/>
            <a:tailEnd/>
          </a:ln>
        </p:spPr>
        <p:txBody>
          <a:bodyPr>
            <a:spAutoFit/>
          </a:bodyPr>
          <a:lstStyle/>
          <a:p>
            <a:r>
              <a:rPr lang="en-US" sz="1100" b="1" dirty="0">
                <a:latin typeface="Arial Black" pitchFamily="34" charset="0"/>
              </a:rPr>
              <a:t>(Program Initiation)</a:t>
            </a:r>
          </a:p>
        </p:txBody>
      </p:sp>
      <p:sp>
        <p:nvSpPr>
          <p:cNvPr id="12" name="Trapezoid 11"/>
          <p:cNvSpPr/>
          <p:nvPr/>
        </p:nvSpPr>
        <p:spPr bwMode="auto">
          <a:xfrm flipV="1">
            <a:off x="909462" y="5334352"/>
            <a:ext cx="2360246" cy="220663"/>
          </a:xfrm>
          <a:prstGeom prst="trapezoid">
            <a:avLst>
              <a:gd name="adj" fmla="val 9902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b="1" dirty="0">
              <a:solidFill>
                <a:schemeClr val="tx1"/>
              </a:solidFill>
              <a:latin typeface="Arial Black" pitchFamily="34" charset="0"/>
            </a:endParaRPr>
          </a:p>
        </p:txBody>
      </p:sp>
      <p:sp>
        <p:nvSpPr>
          <p:cNvPr id="13" name="TextBox 22"/>
          <p:cNvSpPr txBox="1">
            <a:spLocks noChangeArrowheads="1"/>
          </p:cNvSpPr>
          <p:nvPr/>
        </p:nvSpPr>
        <p:spPr bwMode="auto">
          <a:xfrm>
            <a:off x="1280039" y="5310542"/>
            <a:ext cx="1606124" cy="227762"/>
          </a:xfrm>
          <a:prstGeom prst="rect">
            <a:avLst/>
          </a:prstGeom>
          <a:noFill/>
          <a:ln w="9525">
            <a:noFill/>
            <a:miter lim="800000"/>
            <a:headEnd/>
            <a:tailEnd/>
          </a:ln>
        </p:spPr>
        <p:txBody>
          <a:bodyPr>
            <a:spAutoFit/>
          </a:bodyPr>
          <a:lstStyle/>
          <a:p>
            <a:pPr algn="ctr"/>
            <a:r>
              <a:rPr lang="en-US" sz="900" b="1" dirty="0">
                <a:latin typeface="Arial Rounded MT Bold" pitchFamily="34" charset="0"/>
              </a:rPr>
              <a:t>Pre-Systems Acquisition </a:t>
            </a:r>
          </a:p>
        </p:txBody>
      </p:sp>
      <p:sp>
        <p:nvSpPr>
          <p:cNvPr id="14" name="Trapezoid 13"/>
          <p:cNvSpPr/>
          <p:nvPr/>
        </p:nvSpPr>
        <p:spPr bwMode="auto">
          <a:xfrm flipV="1">
            <a:off x="3258100" y="5334353"/>
            <a:ext cx="3774716" cy="220663"/>
          </a:xfrm>
          <a:prstGeom prst="trapezoid">
            <a:avLst>
              <a:gd name="adj" fmla="val 9902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b="1" dirty="0">
              <a:solidFill>
                <a:schemeClr val="tx1"/>
              </a:solidFill>
              <a:latin typeface="Arial Black" pitchFamily="34" charset="0"/>
            </a:endParaRPr>
          </a:p>
        </p:txBody>
      </p:sp>
      <p:sp>
        <p:nvSpPr>
          <p:cNvPr id="15" name="TextBox 27"/>
          <p:cNvSpPr txBox="1">
            <a:spLocks noChangeArrowheads="1"/>
          </p:cNvSpPr>
          <p:nvPr/>
        </p:nvSpPr>
        <p:spPr bwMode="auto">
          <a:xfrm>
            <a:off x="3671576" y="5310542"/>
            <a:ext cx="2970465" cy="230307"/>
          </a:xfrm>
          <a:prstGeom prst="rect">
            <a:avLst/>
          </a:prstGeom>
          <a:noFill/>
          <a:ln w="9525">
            <a:noFill/>
            <a:miter lim="800000"/>
            <a:headEnd/>
            <a:tailEnd/>
          </a:ln>
        </p:spPr>
        <p:txBody>
          <a:bodyPr>
            <a:spAutoFit/>
          </a:bodyPr>
          <a:lstStyle/>
          <a:p>
            <a:pPr algn="ctr"/>
            <a:r>
              <a:rPr lang="en-US" sz="900" b="1" dirty="0">
                <a:latin typeface="Arial Rounded MT Bold" pitchFamily="34" charset="0"/>
              </a:rPr>
              <a:t>Systems Acquisition </a:t>
            </a:r>
          </a:p>
        </p:txBody>
      </p:sp>
      <p:sp>
        <p:nvSpPr>
          <p:cNvPr id="16" name="Trapezoid 15"/>
          <p:cNvSpPr/>
          <p:nvPr/>
        </p:nvSpPr>
        <p:spPr bwMode="auto">
          <a:xfrm flipV="1">
            <a:off x="7044540" y="5334353"/>
            <a:ext cx="1553822" cy="220663"/>
          </a:xfrm>
          <a:prstGeom prst="trapezoid">
            <a:avLst>
              <a:gd name="adj" fmla="val 9902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b="1" dirty="0">
              <a:solidFill>
                <a:schemeClr val="tx1"/>
              </a:solidFill>
              <a:latin typeface="Arial Black" pitchFamily="34" charset="0"/>
            </a:endParaRPr>
          </a:p>
        </p:txBody>
      </p:sp>
      <p:sp>
        <p:nvSpPr>
          <p:cNvPr id="17" name="TextBox 30"/>
          <p:cNvSpPr txBox="1">
            <a:spLocks noChangeArrowheads="1"/>
          </p:cNvSpPr>
          <p:nvPr/>
        </p:nvSpPr>
        <p:spPr bwMode="auto">
          <a:xfrm>
            <a:off x="7216113" y="5310542"/>
            <a:ext cx="1208250" cy="230303"/>
          </a:xfrm>
          <a:prstGeom prst="rect">
            <a:avLst/>
          </a:prstGeom>
          <a:noFill/>
          <a:ln w="9525">
            <a:noFill/>
            <a:miter lim="800000"/>
            <a:headEnd/>
            <a:tailEnd/>
          </a:ln>
        </p:spPr>
        <p:txBody>
          <a:bodyPr>
            <a:spAutoFit/>
          </a:bodyPr>
          <a:lstStyle/>
          <a:p>
            <a:pPr algn="ctr"/>
            <a:r>
              <a:rPr lang="en-US" sz="900" b="1" dirty="0">
                <a:latin typeface="Arial Rounded MT Bold" pitchFamily="34" charset="0"/>
              </a:rPr>
              <a:t>Sustainment</a:t>
            </a:r>
          </a:p>
        </p:txBody>
      </p:sp>
      <p:sp>
        <p:nvSpPr>
          <p:cNvPr id="18" name="Rectangle 17"/>
          <p:cNvSpPr/>
          <p:nvPr/>
        </p:nvSpPr>
        <p:spPr bwMode="auto">
          <a:xfrm>
            <a:off x="2056245" y="4435287"/>
            <a:ext cx="1212056" cy="900112"/>
          </a:xfrm>
          <a:prstGeom prst="rect">
            <a:avLst/>
          </a:prstGeom>
          <a:gradFill flip="none" rotWithShape="1">
            <a:gsLst>
              <a:gs pos="0">
                <a:srgbClr val="C3B9FF"/>
              </a:gs>
              <a:gs pos="25000">
                <a:srgbClr val="9696FF"/>
              </a:gs>
              <a:gs pos="64000">
                <a:srgbClr val="7D7DFF"/>
              </a:gs>
              <a:gs pos="92000">
                <a:srgbClr val="4F4FFF"/>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19" name="Rectangle 18"/>
          <p:cNvSpPr/>
          <p:nvPr/>
        </p:nvSpPr>
        <p:spPr bwMode="auto">
          <a:xfrm>
            <a:off x="3275445" y="4435287"/>
            <a:ext cx="1752600" cy="900112"/>
          </a:xfrm>
          <a:prstGeom prst="rect">
            <a:avLst/>
          </a:prstGeom>
          <a:gradFill flip="none" rotWithShape="1">
            <a:gsLst>
              <a:gs pos="0">
                <a:srgbClr val="FECACA"/>
              </a:gs>
              <a:gs pos="25000">
                <a:srgbClr val="FF8181"/>
              </a:gs>
              <a:gs pos="65000">
                <a:srgbClr val="FF4747"/>
              </a:gs>
              <a:gs pos="95000">
                <a:srgbClr val="FF000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20" name="Rectangle 9"/>
          <p:cNvSpPr/>
          <p:nvPr/>
        </p:nvSpPr>
        <p:spPr bwMode="auto">
          <a:xfrm>
            <a:off x="5028045" y="4435287"/>
            <a:ext cx="2011363" cy="900112"/>
          </a:xfrm>
          <a:prstGeom prst="rect">
            <a:avLst/>
          </a:prstGeom>
          <a:gradFill flip="none" rotWithShape="1">
            <a:gsLst>
              <a:gs pos="0">
                <a:srgbClr val="E4F4E4"/>
              </a:gs>
              <a:gs pos="25000">
                <a:srgbClr val="7DFF7D"/>
              </a:gs>
              <a:gs pos="66000">
                <a:srgbClr val="2FFF2F"/>
              </a:gs>
              <a:gs pos="95000">
                <a:srgbClr val="00B05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Production and Deployment</a:t>
            </a:r>
            <a:endParaRPr lang="en-US" sz="600" b="1" dirty="0">
              <a:solidFill>
                <a:schemeClr val="tx1"/>
              </a:solidFill>
              <a:latin typeface="Arial Black" pitchFamily="34" charset="0"/>
            </a:endParaRPr>
          </a:p>
        </p:txBody>
      </p:sp>
      <p:sp>
        <p:nvSpPr>
          <p:cNvPr id="21" name="Rectangle 10"/>
          <p:cNvSpPr/>
          <p:nvPr/>
        </p:nvSpPr>
        <p:spPr bwMode="auto">
          <a:xfrm>
            <a:off x="7039408" y="4435287"/>
            <a:ext cx="1535113" cy="900112"/>
          </a:xfrm>
          <a:prstGeom prst="rect">
            <a:avLst/>
          </a:prstGeom>
          <a:gradFill>
            <a:gsLst>
              <a:gs pos="0">
                <a:schemeClr val="bg1"/>
              </a:gs>
              <a:gs pos="26000">
                <a:schemeClr val="bg1">
                  <a:lumMod val="85000"/>
                </a:schemeClr>
              </a:gs>
              <a:gs pos="65000">
                <a:schemeClr val="bg1">
                  <a:lumMod val="75000"/>
                </a:schemeClr>
              </a:gs>
              <a:gs pos="95000">
                <a:schemeClr val="bg1">
                  <a:lumMod val="65000"/>
                </a:schemeClr>
              </a:gs>
            </a:gsLst>
            <a:path path="shape">
              <a:fillToRect l="50000" t="50000" r="50000" b="50000"/>
            </a:path>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
        <p:nvSpPr>
          <p:cNvPr id="22" name="TextBox 37"/>
          <p:cNvSpPr txBox="1">
            <a:spLocks noChangeArrowheads="1"/>
          </p:cNvSpPr>
          <p:nvPr/>
        </p:nvSpPr>
        <p:spPr bwMode="auto">
          <a:xfrm>
            <a:off x="3438456" y="5040514"/>
            <a:ext cx="523875" cy="30638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PDR A</a:t>
            </a:r>
            <a:endParaRPr lang="en-US" sz="600" dirty="0">
              <a:solidFill>
                <a:srgbClr val="0017C0"/>
              </a:solidFill>
              <a:latin typeface="Arial Black" pitchFamily="34" charset="0"/>
            </a:endParaRPr>
          </a:p>
        </p:txBody>
      </p:sp>
      <p:sp>
        <p:nvSpPr>
          <p:cNvPr id="23" name="TextBox 38"/>
          <p:cNvSpPr txBox="1">
            <a:spLocks noChangeArrowheads="1"/>
          </p:cNvSpPr>
          <p:nvPr/>
        </p:nvSpPr>
        <p:spPr bwMode="auto">
          <a:xfrm>
            <a:off x="4341744" y="5037339"/>
            <a:ext cx="523875" cy="307975"/>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CDR A</a:t>
            </a:r>
            <a:endParaRPr lang="en-US" sz="600" dirty="0">
              <a:solidFill>
                <a:srgbClr val="0017C0"/>
              </a:solidFill>
              <a:latin typeface="Arial Black" pitchFamily="34" charset="0"/>
            </a:endParaRPr>
          </a:p>
        </p:txBody>
      </p:sp>
      <p:sp>
        <p:nvSpPr>
          <p:cNvPr id="24" name="TextBox 39"/>
          <p:cNvSpPr txBox="1">
            <a:spLocks noChangeArrowheads="1"/>
          </p:cNvSpPr>
          <p:nvPr/>
        </p:nvSpPr>
        <p:spPr bwMode="auto">
          <a:xfrm>
            <a:off x="5853413" y="4954789"/>
            <a:ext cx="660400" cy="41433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FRP –Decision Review</a:t>
            </a:r>
            <a:endParaRPr lang="en-US" sz="600" dirty="0">
              <a:solidFill>
                <a:srgbClr val="0017C0"/>
              </a:solidFill>
              <a:latin typeface="Arial Black" pitchFamily="34" charset="0"/>
            </a:endParaRPr>
          </a:p>
        </p:txBody>
      </p:sp>
      <p:sp>
        <p:nvSpPr>
          <p:cNvPr id="25" name="Isosceles Triangle 24"/>
          <p:cNvSpPr/>
          <p:nvPr/>
        </p:nvSpPr>
        <p:spPr bwMode="auto">
          <a:xfrm>
            <a:off x="1848194" y="4107512"/>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A</a:t>
            </a:r>
          </a:p>
        </p:txBody>
      </p:sp>
      <p:sp>
        <p:nvSpPr>
          <p:cNvPr id="26" name="Isosceles Triangle 10"/>
          <p:cNvSpPr/>
          <p:nvPr/>
        </p:nvSpPr>
        <p:spPr bwMode="auto">
          <a:xfrm>
            <a:off x="3035732" y="4107512"/>
            <a:ext cx="468313"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27" name="Isosceles Triangle 26"/>
          <p:cNvSpPr/>
          <p:nvPr/>
        </p:nvSpPr>
        <p:spPr bwMode="auto">
          <a:xfrm>
            <a:off x="4816909" y="4107512"/>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28" name="Diamond 27"/>
          <p:cNvSpPr/>
          <p:nvPr/>
        </p:nvSpPr>
        <p:spPr bwMode="auto">
          <a:xfrm>
            <a:off x="3322569" y="5072264"/>
            <a:ext cx="195262" cy="220662"/>
          </a:xfrm>
          <a:prstGeom prst="diamond">
            <a:avLst/>
          </a:prstGeom>
          <a:solidFill>
            <a:srgbClr val="FFFF00"/>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 name="Diamond 28"/>
          <p:cNvSpPr/>
          <p:nvPr/>
        </p:nvSpPr>
        <p:spPr bwMode="auto">
          <a:xfrm>
            <a:off x="4243319" y="5072264"/>
            <a:ext cx="193675"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 name="Diamond 29"/>
          <p:cNvSpPr/>
          <p:nvPr/>
        </p:nvSpPr>
        <p:spPr bwMode="auto">
          <a:xfrm>
            <a:off x="5723238" y="5072264"/>
            <a:ext cx="195263"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Rectangle 30"/>
          <p:cNvSpPr/>
          <p:nvPr/>
        </p:nvSpPr>
        <p:spPr>
          <a:xfrm>
            <a:off x="1065645" y="3444687"/>
            <a:ext cx="1547884" cy="228600"/>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User Needs</a:t>
            </a:r>
          </a:p>
        </p:txBody>
      </p:sp>
      <p:sp>
        <p:nvSpPr>
          <p:cNvPr id="32" name="Rectangle 31"/>
          <p:cNvSpPr/>
          <p:nvPr/>
        </p:nvSpPr>
        <p:spPr>
          <a:xfrm>
            <a:off x="1065645" y="3749487"/>
            <a:ext cx="2971800" cy="252258"/>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Technology Opportunities &amp; Resources</a:t>
            </a:r>
          </a:p>
        </p:txBody>
      </p:sp>
      <p:cxnSp>
        <p:nvCxnSpPr>
          <p:cNvPr id="33" name="Elbow Connector 32"/>
          <p:cNvCxnSpPr>
            <a:stCxn id="31" idx="1"/>
            <a:endCxn id="36" idx="1"/>
          </p:cNvCxnSpPr>
          <p:nvPr/>
        </p:nvCxnSpPr>
        <p:spPr>
          <a:xfrm rot="10800000" flipV="1">
            <a:off x="815613" y="3558987"/>
            <a:ext cx="250032" cy="1596232"/>
          </a:xfrm>
          <a:prstGeom prst="bentConnector3">
            <a:avLst>
              <a:gd name="adj1" fmla="val 191428"/>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Elbow Connector 33"/>
          <p:cNvCxnSpPr>
            <a:stCxn id="32" idx="1"/>
            <a:endCxn id="36" idx="1"/>
          </p:cNvCxnSpPr>
          <p:nvPr/>
        </p:nvCxnSpPr>
        <p:spPr>
          <a:xfrm rot="10800000" flipV="1">
            <a:off x="815613" y="3875615"/>
            <a:ext cx="250032" cy="1279603"/>
          </a:xfrm>
          <a:prstGeom prst="bentConnector3">
            <a:avLst>
              <a:gd name="adj1" fmla="val 191428"/>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913281" y="4435287"/>
            <a:ext cx="1142964" cy="899532"/>
          </a:xfrm>
          <a:prstGeom prst="rect">
            <a:avLst/>
          </a:prstGeom>
          <a:gradFill flip="none" rotWithShape="1">
            <a:gsLst>
              <a:gs pos="0">
                <a:srgbClr val="FBFE80"/>
              </a:gs>
              <a:gs pos="26000">
                <a:srgbClr val="FFFE6A"/>
              </a:gs>
              <a:gs pos="65000">
                <a:srgbClr val="F8FD17"/>
              </a:gs>
              <a:gs pos="92000">
                <a:srgbClr val="E6EC02"/>
              </a:gs>
            </a:gsLst>
            <a:path path="shape">
              <a:fillToRect l="50000" t="50000" r="50000" b="50000"/>
            </a:path>
            <a:tileRect/>
          </a:gra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schemeClr val="tx1"/>
                </a:solidFill>
                <a:latin typeface="Arial Black" pitchFamily="34" charset="0"/>
              </a:rPr>
              <a:t>Material Solution Analysis</a:t>
            </a:r>
          </a:p>
          <a:p>
            <a:pPr marL="58738">
              <a:defRPr/>
            </a:pPr>
            <a:r>
              <a:rPr lang="en-US" sz="800" b="1" dirty="0">
                <a:solidFill>
                  <a:srgbClr val="0017C0"/>
                </a:solidFill>
                <a:latin typeface="Arial Black" pitchFamily="34" charset="0"/>
              </a:rPr>
              <a:t>Material Development Decision</a:t>
            </a:r>
          </a:p>
        </p:txBody>
      </p:sp>
      <p:sp>
        <p:nvSpPr>
          <p:cNvPr id="36" name="Diamond 35"/>
          <p:cNvSpPr/>
          <p:nvPr/>
        </p:nvSpPr>
        <p:spPr bwMode="auto">
          <a:xfrm>
            <a:off x="815613" y="5044887"/>
            <a:ext cx="195263" cy="220663"/>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697435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Title 1"/>
          <p:cNvSpPr>
            <a:spLocks noGrp="1"/>
          </p:cNvSpPr>
          <p:nvPr>
            <p:ph type="title"/>
          </p:nvPr>
        </p:nvSpPr>
        <p:spPr>
          <a:xfrm>
            <a:off x="1752600" y="228600"/>
            <a:ext cx="7263546" cy="796925"/>
          </a:xfrm>
        </p:spPr>
        <p:txBody>
          <a:bodyPr/>
          <a:lstStyle/>
          <a:p>
            <a:r>
              <a:rPr lang="en-US" sz="3600" i="1" dirty="0"/>
              <a:t>SE Support to Acquisition Lifecycle </a:t>
            </a:r>
          </a:p>
        </p:txBody>
      </p:sp>
      <p:sp>
        <p:nvSpPr>
          <p:cNvPr id="44035" name="Slide Number Placeholder 2"/>
          <p:cNvSpPr>
            <a:spLocks noGrp="1"/>
          </p:cNvSpPr>
          <p:nvPr>
            <p:ph type="sldNum" sz="quarter" idx="4294967295"/>
          </p:nvPr>
        </p:nvSpPr>
        <p:spPr>
          <a:xfrm>
            <a:off x="7870824" y="6503988"/>
            <a:ext cx="834075" cy="304800"/>
          </a:xfrm>
          <a:prstGeom prst="rect">
            <a:avLst/>
          </a:prstGeom>
          <a:noFill/>
        </p:spPr>
        <p:txBody>
          <a:bodyPr/>
          <a:lstStyle/>
          <a:p>
            <a:fld id="{AA3F68FD-80A3-4C1F-BE77-3383F8C9F7C5}" type="slidenum">
              <a:rPr lang="en-US" smtClean="0">
                <a:latin typeface="Arial" pitchFamily="34" charset="0"/>
                <a:cs typeface="Arial" pitchFamily="34" charset="0"/>
              </a:rPr>
              <a:pPr/>
              <a:t>161</a:t>
            </a:fld>
            <a:endParaRPr lang="en-US" dirty="0">
              <a:latin typeface="Arial" pitchFamily="34" charset="0"/>
              <a:cs typeface="Arial" pitchFamily="34" charset="0"/>
            </a:endParaRPr>
          </a:p>
        </p:txBody>
      </p:sp>
      <p:sp>
        <p:nvSpPr>
          <p:cNvPr id="5" name="TextBox 4"/>
          <p:cNvSpPr txBox="1"/>
          <p:nvPr/>
        </p:nvSpPr>
        <p:spPr>
          <a:xfrm>
            <a:off x="307975" y="3541629"/>
            <a:ext cx="1711325" cy="2032000"/>
          </a:xfrm>
          <a:prstGeom prst="rect">
            <a:avLst/>
          </a:prstGeom>
          <a:solidFill>
            <a:srgbClr val="FFFF99"/>
          </a:solidFill>
          <a:ln w="3175">
            <a:solidFill>
              <a:schemeClr val="bg1">
                <a:lumMod val="65000"/>
              </a:schemeClr>
            </a:solidFill>
          </a:ln>
        </p:spPr>
        <p:txBody>
          <a:bodyPr>
            <a:spAutoFit/>
          </a:bodyPr>
          <a:lstStyle/>
          <a:p>
            <a:pPr marL="52388" indent="-52388">
              <a:buFont typeface="Arial" pitchFamily="34" charset="0"/>
              <a:buChar char="•"/>
              <a:defRPr/>
            </a:pPr>
            <a:r>
              <a:rPr lang="en-US" sz="900" b="1" dirty="0">
                <a:latin typeface="Arial" pitchFamily="34" charset="0"/>
                <a:ea typeface="ＭＳ Ｐゴシック"/>
                <a:cs typeface="ＭＳ Ｐゴシック"/>
              </a:rPr>
              <a:t>Support AoA technical analysis</a:t>
            </a:r>
            <a:endParaRPr lang="en-US" sz="900" b="1" dirty="0">
              <a:latin typeface="+mj-lt"/>
              <a:cs typeface="Arial" charset="0"/>
            </a:endParaRPr>
          </a:p>
          <a:p>
            <a:pPr marL="63500" indent="-63500">
              <a:spcBef>
                <a:spcPct val="20000"/>
              </a:spcBef>
              <a:buFont typeface="Wingdings" pitchFamily="2" charset="2"/>
              <a:buChar char="§"/>
              <a:defRPr/>
            </a:pPr>
            <a:r>
              <a:rPr lang="en-US" sz="900" b="1" dirty="0">
                <a:latin typeface="Arial" pitchFamily="34" charset="0"/>
                <a:ea typeface="ＭＳ Ｐゴシック"/>
                <a:cs typeface="ＭＳ Ｐゴシック"/>
              </a:rPr>
              <a:t>Technology Development Strategy (TDS)</a:t>
            </a:r>
          </a:p>
          <a:p>
            <a:pPr marL="63500" indent="-63500">
              <a:spcBef>
                <a:spcPct val="20000"/>
              </a:spcBef>
              <a:buFont typeface="Wingdings" pitchFamily="2" charset="2"/>
              <a:buChar char="§"/>
              <a:defRPr/>
            </a:pPr>
            <a:r>
              <a:rPr lang="en-US" sz="900" b="1" dirty="0">
                <a:latin typeface="Arial" pitchFamily="34" charset="0"/>
                <a:ea typeface="ＭＳ Ｐゴシック"/>
                <a:cs typeface="ＭＳ Ｐゴシック"/>
              </a:rPr>
              <a:t>Support initial development of:</a:t>
            </a:r>
          </a:p>
          <a:p>
            <a:pPr marL="168275" lvl="1" indent="-63500">
              <a:spcBef>
                <a:spcPct val="20000"/>
              </a:spcBef>
              <a:buFont typeface="Wingdings" pitchFamily="2" charset="2"/>
              <a:buChar char="§"/>
              <a:defRPr/>
            </a:pPr>
            <a:r>
              <a:rPr lang="en-US" sz="900" b="1" dirty="0">
                <a:latin typeface="+mj-lt"/>
                <a:cs typeface="Arial" charset="0"/>
              </a:rPr>
              <a:t>Test and Evaluation Strategy (TES) </a:t>
            </a:r>
          </a:p>
          <a:p>
            <a:pPr marL="168275" lvl="1" indent="-63500">
              <a:spcBef>
                <a:spcPct val="20000"/>
              </a:spcBef>
              <a:buFont typeface="Wingdings" pitchFamily="2" charset="2"/>
              <a:buChar char="§"/>
              <a:defRPr/>
            </a:pPr>
            <a:r>
              <a:rPr lang="en-US" sz="900" b="1" dirty="0">
                <a:latin typeface="+mj-lt"/>
                <a:cs typeface="Arial" charset="0"/>
              </a:rPr>
              <a:t>Systems Engineering Plans (SEP)</a:t>
            </a:r>
          </a:p>
          <a:p>
            <a:pPr marL="63500" lvl="1" indent="-63500">
              <a:spcBef>
                <a:spcPct val="20000"/>
              </a:spcBef>
              <a:buFont typeface="Wingdings" pitchFamily="2" charset="2"/>
              <a:buChar char="§"/>
              <a:defRPr/>
            </a:pPr>
            <a:r>
              <a:rPr lang="en-US" sz="900" b="1" dirty="0">
                <a:latin typeface="+mj-lt"/>
                <a:ea typeface="ＭＳ Ｐゴシック"/>
                <a:cs typeface="ＭＳ Ｐゴシック"/>
              </a:rPr>
              <a:t>Identify critical technology elements (CTEs) requiring risk-reduction </a:t>
            </a:r>
          </a:p>
        </p:txBody>
      </p:sp>
      <p:sp>
        <p:nvSpPr>
          <p:cNvPr id="55" name="TextBox 54"/>
          <p:cNvSpPr txBox="1"/>
          <p:nvPr/>
        </p:nvSpPr>
        <p:spPr>
          <a:xfrm>
            <a:off x="2025650" y="3541629"/>
            <a:ext cx="1712913" cy="2586037"/>
          </a:xfrm>
          <a:prstGeom prst="rect">
            <a:avLst/>
          </a:prstGeom>
          <a:solidFill>
            <a:srgbClr val="99CCFF"/>
          </a:solidFill>
          <a:ln w="3175">
            <a:solidFill>
              <a:schemeClr val="bg1">
                <a:lumMod val="65000"/>
              </a:schemeClr>
            </a:solidFill>
          </a:ln>
        </p:spPr>
        <p:txBody>
          <a:bodyPr>
            <a:spAutoFit/>
          </a:bodyPr>
          <a:lstStyle/>
          <a:p>
            <a:pPr marL="52388" indent="-52388">
              <a:buFont typeface="Arial" pitchFamily="34" charset="0"/>
              <a:buChar char="•"/>
              <a:defRPr/>
            </a:pPr>
            <a:r>
              <a:rPr lang="en-US" sz="900" b="1" dirty="0">
                <a:latin typeface="Arial" pitchFamily="34" charset="0"/>
                <a:ea typeface="ＭＳ Ｐゴシック"/>
                <a:cs typeface="ＭＳ Ｐゴシック"/>
              </a:rPr>
              <a:t>Technology maturation through risk reduction &amp; competitive Prototyping</a:t>
            </a:r>
          </a:p>
          <a:p>
            <a:pPr marL="52388" indent="-52388">
              <a:buFont typeface="Arial" pitchFamily="34" charset="0"/>
              <a:buChar char="•"/>
              <a:defRPr/>
            </a:pPr>
            <a:r>
              <a:rPr lang="en-US" sz="900" b="1" dirty="0">
                <a:latin typeface="Arial" pitchFamily="34" charset="0"/>
                <a:ea typeface="ＭＳ Ｐゴシック"/>
                <a:cs typeface="ＭＳ Ｐゴシック"/>
              </a:rPr>
              <a:t>End-item design through allocated baseline &amp; preliminary design</a:t>
            </a:r>
          </a:p>
          <a:p>
            <a:pPr marL="114300" indent="-52388">
              <a:buFont typeface="Arial" pitchFamily="34" charset="0"/>
              <a:buChar char="•"/>
              <a:defRPr/>
            </a:pPr>
            <a:r>
              <a:rPr lang="en-US" sz="900" b="1" dirty="0">
                <a:latin typeface="Arial" pitchFamily="34" charset="0"/>
                <a:ea typeface="ＭＳ Ｐゴシック"/>
                <a:cs typeface="ＭＳ Ｐゴシック"/>
              </a:rPr>
              <a:t>Set system requirements</a:t>
            </a:r>
          </a:p>
          <a:p>
            <a:pPr marL="114300" indent="-52388">
              <a:buFont typeface="Arial" pitchFamily="34" charset="0"/>
              <a:buChar char="•"/>
              <a:defRPr/>
            </a:pPr>
            <a:r>
              <a:rPr lang="en-US" sz="900" b="1" dirty="0">
                <a:latin typeface="Arial" pitchFamily="34" charset="0"/>
                <a:ea typeface="ＭＳ Ｐゴシック"/>
                <a:cs typeface="ＭＳ Ｐゴシック"/>
              </a:rPr>
              <a:t>Requirements decomposition</a:t>
            </a:r>
          </a:p>
          <a:p>
            <a:pPr marL="114300" indent="-52388">
              <a:buFont typeface="Arial" pitchFamily="34" charset="0"/>
              <a:buChar char="•"/>
              <a:defRPr/>
            </a:pPr>
            <a:r>
              <a:rPr lang="en-US" sz="900" b="1" dirty="0">
                <a:latin typeface="Arial" pitchFamily="34" charset="0"/>
                <a:ea typeface="ＭＳ Ｐゴシック"/>
                <a:cs typeface="ＭＳ Ｐゴシック"/>
              </a:rPr>
              <a:t>Establish functional architecture</a:t>
            </a:r>
          </a:p>
          <a:p>
            <a:pPr marL="114300" indent="-52388">
              <a:buFont typeface="Arial" pitchFamily="34" charset="0"/>
              <a:buChar char="•"/>
              <a:defRPr/>
            </a:pPr>
            <a:r>
              <a:rPr lang="en-US" sz="900" b="1" dirty="0">
                <a:latin typeface="Arial" pitchFamily="34" charset="0"/>
                <a:ea typeface="ＭＳ Ｐゴシック"/>
                <a:cs typeface="ＭＳ Ｐゴシック"/>
              </a:rPr>
              <a:t>Define functional baseline</a:t>
            </a:r>
          </a:p>
          <a:p>
            <a:pPr marL="114300" indent="-52388">
              <a:buFont typeface="Arial" pitchFamily="34" charset="0"/>
              <a:buChar char="•"/>
              <a:defRPr/>
            </a:pPr>
            <a:r>
              <a:rPr lang="en-US" sz="900" b="1" dirty="0">
                <a:latin typeface="Arial" pitchFamily="34" charset="0"/>
                <a:ea typeface="ＭＳ Ｐゴシック"/>
                <a:cs typeface="ＭＳ Ｐゴシック"/>
              </a:rPr>
              <a:t>Determine physical architecture</a:t>
            </a:r>
          </a:p>
          <a:p>
            <a:pPr marL="114300" indent="-52388">
              <a:buFont typeface="Arial" pitchFamily="34" charset="0"/>
              <a:buChar char="•"/>
              <a:defRPr/>
            </a:pPr>
            <a:r>
              <a:rPr lang="en-US" sz="900" b="1" dirty="0">
                <a:latin typeface="Arial" pitchFamily="34" charset="0"/>
                <a:ea typeface="ＭＳ Ｐゴシック"/>
                <a:cs typeface="ＭＳ Ｐゴシック"/>
              </a:rPr>
              <a:t>Allocate functionality and performance to physical elements</a:t>
            </a:r>
            <a:endParaRPr lang="en-US" sz="900" b="1" dirty="0">
              <a:latin typeface="+mj-lt"/>
              <a:ea typeface="ＭＳ Ｐゴシック"/>
              <a:cs typeface="ＭＳ Ｐゴシック"/>
            </a:endParaRPr>
          </a:p>
        </p:txBody>
      </p:sp>
      <p:sp>
        <p:nvSpPr>
          <p:cNvPr id="56" name="TextBox 55"/>
          <p:cNvSpPr txBox="1"/>
          <p:nvPr/>
        </p:nvSpPr>
        <p:spPr>
          <a:xfrm>
            <a:off x="3736975" y="3541629"/>
            <a:ext cx="1712913" cy="3139321"/>
          </a:xfrm>
          <a:prstGeom prst="rect">
            <a:avLst/>
          </a:prstGeom>
          <a:solidFill>
            <a:srgbClr val="FFD8CD"/>
          </a:solidFill>
          <a:ln w="3175">
            <a:solidFill>
              <a:schemeClr val="bg1">
                <a:lumMod val="65000"/>
              </a:schemeClr>
            </a:solidFill>
          </a:ln>
        </p:spPr>
        <p:txBody>
          <a:bodyPr>
            <a:spAutoFit/>
          </a:bodyPr>
          <a:lstStyle/>
          <a:p>
            <a:pPr marL="52388" indent="-52388">
              <a:buFont typeface="Arial" pitchFamily="34" charset="0"/>
              <a:buChar char="•"/>
              <a:defRPr/>
            </a:pPr>
            <a:r>
              <a:rPr lang="en-US" sz="900" b="1" dirty="0">
                <a:latin typeface="Arial" pitchFamily="34" charset="0"/>
                <a:ea typeface="ＭＳ Ｐゴシック"/>
                <a:cs typeface="ＭＳ Ｐゴシック"/>
              </a:rPr>
              <a:t>Evolve CI Functional Specs into Product “Build-to” Documentation and Inspection Plan</a:t>
            </a:r>
          </a:p>
          <a:p>
            <a:pPr marL="52388" indent="-52388">
              <a:buFont typeface="Arial" pitchFamily="34" charset="0"/>
              <a:buChar char="•"/>
              <a:defRPr/>
            </a:pPr>
            <a:r>
              <a:rPr lang="en-US" sz="900" b="1" dirty="0">
                <a:latin typeface="Arial" pitchFamily="34" charset="0"/>
                <a:ea typeface="ＭＳ Ｐゴシック"/>
                <a:cs typeface="ＭＳ Ｐゴシック"/>
              </a:rPr>
              <a:t>Fabricate, Assemble, Code to “Build-to” Documentation</a:t>
            </a:r>
          </a:p>
          <a:p>
            <a:pPr marL="52388" indent="-52388">
              <a:buFont typeface="Arial" pitchFamily="34" charset="0"/>
              <a:buChar char="•"/>
              <a:defRPr/>
            </a:pPr>
            <a:r>
              <a:rPr lang="en-US" sz="900" b="1" dirty="0">
                <a:latin typeface="Arial" pitchFamily="34" charset="0"/>
                <a:ea typeface="ＭＳ Ｐゴシック"/>
                <a:cs typeface="ＭＳ Ｐゴシック"/>
              </a:rPr>
              <a:t>Individual CI Verification DT&amp;E</a:t>
            </a:r>
          </a:p>
          <a:p>
            <a:pPr marL="52388" indent="-52388">
              <a:buFont typeface="Arial" pitchFamily="34" charset="0"/>
              <a:buChar char="•"/>
              <a:defRPr/>
            </a:pPr>
            <a:r>
              <a:rPr lang="en-US" sz="900" b="1" dirty="0">
                <a:latin typeface="Arial" pitchFamily="34" charset="0"/>
                <a:ea typeface="ＭＳ Ｐゴシック"/>
                <a:cs typeface="ＭＳ Ｐゴシック"/>
              </a:rPr>
              <a:t>Integrated DT&amp;E, LFT&amp;E, &amp; EOAs Verify Performance Compliance to Specs</a:t>
            </a:r>
          </a:p>
          <a:p>
            <a:pPr marL="52388" indent="-52388">
              <a:buFont typeface="Arial" pitchFamily="34" charset="0"/>
              <a:buChar char="•"/>
              <a:defRPr/>
            </a:pPr>
            <a:r>
              <a:rPr lang="en-US" sz="900" b="1" dirty="0">
                <a:latin typeface="Arial" pitchFamily="34" charset="0"/>
                <a:ea typeface="ＭＳ Ｐゴシック"/>
                <a:cs typeface="ＭＳ Ｐゴシック"/>
              </a:rPr>
              <a:t>System DT&amp;E, OT&amp;E, OAs Verify System Functionality &amp; Constraints Compliance to Specs</a:t>
            </a:r>
          </a:p>
          <a:p>
            <a:pPr marL="52388" indent="-52388">
              <a:buFont typeface="Arial" pitchFamily="34" charset="0"/>
              <a:buChar char="•"/>
              <a:defRPr/>
            </a:pPr>
            <a:r>
              <a:rPr lang="en-US" sz="900" b="1" dirty="0">
                <a:latin typeface="Arial" pitchFamily="34" charset="0"/>
                <a:ea typeface="ＭＳ Ｐゴシック"/>
                <a:cs typeface="ＭＳ Ｐゴシック"/>
              </a:rPr>
              <a:t>Combined DT&amp;E/OT&amp;E/ LFT&amp;E</a:t>
            </a:r>
          </a:p>
          <a:p>
            <a:pPr marL="52388" indent="-52388">
              <a:buFont typeface="Arial" pitchFamily="34" charset="0"/>
              <a:buChar char="•"/>
              <a:defRPr/>
            </a:pPr>
            <a:r>
              <a:rPr lang="en-US" sz="900" b="1" dirty="0">
                <a:latin typeface="Arial" pitchFamily="34" charset="0"/>
                <a:ea typeface="ＭＳ Ｐゴシック"/>
                <a:cs typeface="ＭＳ Ｐゴシック"/>
              </a:rPr>
              <a:t>Demonstrate System to Specified User Needs &amp; Environmental Constraints</a:t>
            </a:r>
          </a:p>
        </p:txBody>
      </p:sp>
      <p:sp>
        <p:nvSpPr>
          <p:cNvPr id="57" name="TextBox 56"/>
          <p:cNvSpPr txBox="1"/>
          <p:nvPr/>
        </p:nvSpPr>
        <p:spPr>
          <a:xfrm>
            <a:off x="5441950" y="3541629"/>
            <a:ext cx="1711325" cy="2529923"/>
          </a:xfrm>
          <a:prstGeom prst="rect">
            <a:avLst/>
          </a:prstGeom>
          <a:solidFill>
            <a:srgbClr val="CCFFCC"/>
          </a:solidFill>
          <a:ln w="3175">
            <a:solidFill>
              <a:schemeClr val="bg1">
                <a:lumMod val="65000"/>
              </a:schemeClr>
            </a:solidFill>
          </a:ln>
        </p:spPr>
        <p:txBody>
          <a:bodyPr>
            <a:spAutoFit/>
          </a:bodyPr>
          <a:lstStyle/>
          <a:p>
            <a:pPr marL="52388" indent="-52388">
              <a:buFont typeface="Arial" pitchFamily="34" charset="0"/>
              <a:buChar char="•"/>
              <a:defRPr/>
            </a:pPr>
            <a:r>
              <a:rPr lang="en-US" sz="900" b="1" dirty="0">
                <a:latin typeface="Arial" pitchFamily="34" charset="0"/>
                <a:ea typeface="ＭＳ Ｐゴシック"/>
                <a:cs typeface="ＭＳ Ｐゴシック"/>
              </a:rPr>
              <a:t>Analyze Deficiencies to Determine Corrective Actions</a:t>
            </a:r>
          </a:p>
          <a:p>
            <a:pPr marL="52388" indent="-52388">
              <a:buFont typeface="Arial" pitchFamily="34" charset="0"/>
              <a:buChar char="•"/>
              <a:defRPr/>
            </a:pPr>
            <a:r>
              <a:rPr lang="en-US" sz="900" b="1" dirty="0">
                <a:latin typeface="Arial" pitchFamily="34" charset="0"/>
                <a:ea typeface="ＭＳ Ｐゴシック"/>
                <a:cs typeface="ＭＳ Ｐゴシック"/>
              </a:rPr>
              <a:t>Modify Configuration (Hardware/Software Specs) to Correct Deficiencies</a:t>
            </a:r>
          </a:p>
          <a:p>
            <a:pPr marL="52388" indent="-52388">
              <a:buFont typeface="Arial" pitchFamily="34" charset="0"/>
              <a:buChar char="•"/>
              <a:defRPr/>
            </a:pPr>
            <a:r>
              <a:rPr lang="en-US" sz="900" b="1" dirty="0">
                <a:latin typeface="Arial" pitchFamily="34" charset="0"/>
                <a:ea typeface="ＭＳ Ｐゴシック"/>
                <a:cs typeface="ＭＳ Ｐゴシック"/>
              </a:rPr>
              <a:t>Verify &amp; Validate Production Configuration</a:t>
            </a:r>
          </a:p>
          <a:p>
            <a:pPr marL="52388" indent="-52388">
              <a:buFont typeface="Arial" pitchFamily="34" charset="0"/>
              <a:buChar char="•"/>
              <a:defRPr/>
            </a:pPr>
            <a:r>
              <a:rPr lang="en-US" sz="900" b="1" dirty="0">
                <a:latin typeface="Arial" pitchFamily="34" charset="0"/>
                <a:ea typeface="ＭＳ Ｐゴシック"/>
                <a:cs typeface="ＭＳ Ｐゴシック"/>
              </a:rPr>
              <a:t>Independent IOT&amp;E</a:t>
            </a:r>
          </a:p>
          <a:p>
            <a:pPr marL="52388" indent="-52388">
              <a:buFont typeface="Arial" pitchFamily="34" charset="0"/>
              <a:buChar char="•"/>
              <a:defRPr/>
            </a:pPr>
            <a:r>
              <a:rPr lang="en-US" sz="900" b="1" dirty="0">
                <a:latin typeface="Arial" pitchFamily="34" charset="0"/>
                <a:ea typeface="ＭＳ Ｐゴシック"/>
                <a:cs typeface="ＭＳ Ｐゴシック"/>
              </a:rPr>
              <a:t>Support:</a:t>
            </a:r>
          </a:p>
          <a:p>
            <a:pPr marL="168275" lvl="1" indent="-63500">
              <a:spcBef>
                <a:spcPct val="20000"/>
              </a:spcBef>
              <a:buFont typeface="Wingdings" pitchFamily="2" charset="2"/>
              <a:buChar char="§"/>
              <a:defRPr/>
            </a:pPr>
            <a:r>
              <a:rPr lang="en-US" sz="900" b="1" dirty="0">
                <a:latin typeface="+mj-lt"/>
                <a:cs typeface="Arial" charset="0"/>
              </a:rPr>
              <a:t>Full-up System Level LFT&amp;E</a:t>
            </a:r>
          </a:p>
          <a:p>
            <a:pPr marL="168275" lvl="1" indent="-63500">
              <a:spcBef>
                <a:spcPct val="20000"/>
              </a:spcBef>
              <a:buFont typeface="Wingdings" pitchFamily="2" charset="2"/>
              <a:buChar char="§"/>
              <a:defRPr/>
            </a:pPr>
            <a:r>
              <a:rPr lang="en-US" sz="900" b="1" dirty="0">
                <a:latin typeface="+mj-lt"/>
                <a:cs typeface="Arial" charset="0"/>
              </a:rPr>
              <a:t>JITC Interoperability Certification Testing</a:t>
            </a:r>
          </a:p>
          <a:p>
            <a:pPr marL="168275" lvl="1" indent="-63500">
              <a:spcBef>
                <a:spcPct val="20000"/>
              </a:spcBef>
              <a:buFont typeface="Wingdings" pitchFamily="2" charset="2"/>
              <a:buChar char="§"/>
              <a:defRPr/>
            </a:pPr>
            <a:r>
              <a:rPr lang="en-US" sz="900" b="1" dirty="0">
                <a:latin typeface="+mj-lt"/>
                <a:cs typeface="Arial" charset="0"/>
              </a:rPr>
              <a:t>J-6 Interoperability &amp; Supportability Validation</a:t>
            </a:r>
          </a:p>
        </p:txBody>
      </p:sp>
      <p:sp>
        <p:nvSpPr>
          <p:cNvPr id="58" name="TextBox 57"/>
          <p:cNvSpPr txBox="1"/>
          <p:nvPr/>
        </p:nvSpPr>
        <p:spPr>
          <a:xfrm>
            <a:off x="7151688" y="3541629"/>
            <a:ext cx="1711325" cy="2668423"/>
          </a:xfrm>
          <a:prstGeom prst="rect">
            <a:avLst/>
          </a:prstGeom>
          <a:solidFill>
            <a:schemeClr val="bg1">
              <a:lumMod val="85000"/>
            </a:schemeClr>
          </a:solidFill>
          <a:ln w="3175">
            <a:solidFill>
              <a:schemeClr val="bg1">
                <a:lumMod val="65000"/>
              </a:schemeClr>
            </a:solidFill>
          </a:ln>
        </p:spPr>
        <p:txBody>
          <a:bodyPr>
            <a:spAutoFit/>
          </a:bodyPr>
          <a:lstStyle/>
          <a:p>
            <a:pPr marL="52388" indent="-52388">
              <a:buFont typeface="Arial" pitchFamily="34" charset="0"/>
              <a:buChar char="•"/>
              <a:defRPr/>
            </a:pPr>
            <a:r>
              <a:rPr lang="en-US" sz="900" b="1" dirty="0">
                <a:latin typeface="Arial" pitchFamily="34" charset="0"/>
                <a:ea typeface="ＭＳ Ｐゴシック"/>
                <a:cs typeface="ＭＳ Ｐゴシック"/>
              </a:rPr>
              <a:t>Monitor &amp; Collect All Service Use &amp; Supply Chain Performance Data</a:t>
            </a:r>
          </a:p>
          <a:p>
            <a:pPr marL="52388" indent="-52388">
              <a:buFont typeface="Arial" pitchFamily="34" charset="0"/>
              <a:buChar char="•"/>
              <a:defRPr/>
            </a:pPr>
            <a:r>
              <a:rPr lang="en-US" sz="900" b="1" dirty="0">
                <a:latin typeface="Arial" pitchFamily="34" charset="0"/>
                <a:ea typeface="ＭＳ Ｐゴシック"/>
                <a:cs typeface="ＭＳ Ｐゴシック"/>
              </a:rPr>
              <a:t>Analyze Data to:</a:t>
            </a:r>
          </a:p>
          <a:p>
            <a:pPr marL="168275" lvl="1" indent="-63500">
              <a:spcBef>
                <a:spcPct val="20000"/>
              </a:spcBef>
              <a:buFont typeface="Wingdings" pitchFamily="2" charset="2"/>
              <a:buChar char="§"/>
              <a:defRPr/>
            </a:pPr>
            <a:r>
              <a:rPr lang="en-US" sz="900" b="1" dirty="0">
                <a:latin typeface="+mj-lt"/>
                <a:cs typeface="Arial" charset="0"/>
              </a:rPr>
              <a:t>Validate Failures, - Determine Root Cause, - Determine Opportunities to Reduce LCC/Improve Materiel Avail, - Project Future Issues</a:t>
            </a:r>
          </a:p>
          <a:p>
            <a:pPr marL="52388" indent="-52388">
              <a:buFont typeface="Arial" pitchFamily="34" charset="0"/>
              <a:buChar char="•"/>
              <a:defRPr/>
            </a:pPr>
            <a:r>
              <a:rPr lang="en-US" sz="900" b="1" dirty="0">
                <a:latin typeface="Arial" pitchFamily="34" charset="0"/>
                <a:ea typeface="ＭＳ Ｐゴシック"/>
                <a:cs typeface="ＭＳ Ｐゴシック"/>
              </a:rPr>
              <a:t>Determine System Risk/Hazard Severity</a:t>
            </a:r>
          </a:p>
          <a:p>
            <a:pPr marL="52388" indent="-52388">
              <a:buFont typeface="Arial" pitchFamily="34" charset="0"/>
              <a:buChar char="•"/>
              <a:defRPr/>
            </a:pPr>
            <a:r>
              <a:rPr lang="en-US" sz="900" b="1" dirty="0">
                <a:latin typeface="Arial" pitchFamily="34" charset="0"/>
                <a:ea typeface="ＭＳ Ｐゴシック"/>
                <a:cs typeface="ＭＳ Ｐゴシック"/>
              </a:rPr>
              <a:t>Develop Corrective Action</a:t>
            </a:r>
          </a:p>
          <a:p>
            <a:pPr marL="52388" indent="-52388">
              <a:buFont typeface="Arial" pitchFamily="34" charset="0"/>
              <a:buChar char="•"/>
              <a:defRPr/>
            </a:pPr>
            <a:r>
              <a:rPr lang="en-US" sz="900" b="1" dirty="0">
                <a:latin typeface="Arial" pitchFamily="34" charset="0"/>
                <a:ea typeface="ＭＳ Ｐゴシック"/>
                <a:cs typeface="ＭＳ Ｐゴシック"/>
              </a:rPr>
              <a:t>Integrate &amp; Test Corrective Action</a:t>
            </a:r>
          </a:p>
          <a:p>
            <a:pPr marL="52388" indent="-52388">
              <a:buFont typeface="Arial" pitchFamily="34" charset="0"/>
              <a:buChar char="•"/>
              <a:defRPr/>
            </a:pPr>
            <a:r>
              <a:rPr lang="en-US" sz="900" b="1" dirty="0">
                <a:latin typeface="Arial" pitchFamily="34" charset="0"/>
                <a:ea typeface="ＭＳ Ｐゴシック"/>
                <a:cs typeface="ＭＳ Ｐゴシック"/>
              </a:rPr>
              <a:t>Assess Risk of Improved System</a:t>
            </a:r>
          </a:p>
          <a:p>
            <a:pPr marL="52388" indent="-52388">
              <a:buFont typeface="Arial" pitchFamily="34" charset="0"/>
              <a:buChar char="•"/>
              <a:defRPr/>
            </a:pPr>
            <a:r>
              <a:rPr lang="en-US" sz="900" b="1" dirty="0">
                <a:latin typeface="Arial" pitchFamily="34" charset="0"/>
                <a:ea typeface="ＭＳ Ｐゴシック"/>
                <a:cs typeface="ＭＳ Ｐゴシック"/>
              </a:rPr>
              <a:t>Implement &amp; Field</a:t>
            </a:r>
          </a:p>
        </p:txBody>
      </p:sp>
      <p:sp>
        <p:nvSpPr>
          <p:cNvPr id="44041" name="TextBox 41"/>
          <p:cNvSpPr txBox="1">
            <a:spLocks noChangeArrowheads="1"/>
          </p:cNvSpPr>
          <p:nvPr/>
        </p:nvSpPr>
        <p:spPr bwMode="auto">
          <a:xfrm>
            <a:off x="6019800" y="1981200"/>
            <a:ext cx="708025" cy="277813"/>
          </a:xfrm>
          <a:prstGeom prst="rect">
            <a:avLst/>
          </a:prstGeom>
          <a:noFill/>
          <a:ln w="9525">
            <a:noFill/>
            <a:miter lim="800000"/>
            <a:headEnd/>
            <a:tailEnd/>
          </a:ln>
        </p:spPr>
        <p:txBody>
          <a:bodyPr>
            <a:spAutoFit/>
          </a:bodyPr>
          <a:lstStyle/>
          <a:p>
            <a:pPr algn="ctr"/>
            <a:r>
              <a:rPr lang="en-US" dirty="0">
                <a:latin typeface="Arial Black" pitchFamily="34" charset="0"/>
              </a:rPr>
              <a:t>IOC</a:t>
            </a:r>
          </a:p>
        </p:txBody>
      </p:sp>
      <p:sp>
        <p:nvSpPr>
          <p:cNvPr id="44042" name="TextBox 42"/>
          <p:cNvSpPr txBox="1">
            <a:spLocks noChangeArrowheads="1"/>
          </p:cNvSpPr>
          <p:nvPr/>
        </p:nvSpPr>
        <p:spPr bwMode="auto">
          <a:xfrm>
            <a:off x="7696200" y="1981200"/>
            <a:ext cx="709613" cy="277813"/>
          </a:xfrm>
          <a:prstGeom prst="rect">
            <a:avLst/>
          </a:prstGeom>
          <a:noFill/>
          <a:ln w="9525">
            <a:noFill/>
            <a:miter lim="800000"/>
            <a:headEnd/>
            <a:tailEnd/>
          </a:ln>
        </p:spPr>
        <p:txBody>
          <a:bodyPr>
            <a:spAutoFit/>
          </a:bodyPr>
          <a:lstStyle/>
          <a:p>
            <a:pPr algn="ctr"/>
            <a:r>
              <a:rPr lang="en-US" dirty="0">
                <a:latin typeface="Arial Black" pitchFamily="34" charset="0"/>
              </a:rPr>
              <a:t>FOC</a:t>
            </a:r>
          </a:p>
        </p:txBody>
      </p:sp>
      <p:sp>
        <p:nvSpPr>
          <p:cNvPr id="44068" name="TextBox 40"/>
          <p:cNvSpPr txBox="1">
            <a:spLocks noChangeArrowheads="1"/>
          </p:cNvSpPr>
          <p:nvPr/>
        </p:nvSpPr>
        <p:spPr bwMode="auto">
          <a:xfrm>
            <a:off x="3564937" y="1951890"/>
            <a:ext cx="1089281" cy="431777"/>
          </a:xfrm>
          <a:prstGeom prst="rect">
            <a:avLst/>
          </a:prstGeom>
          <a:noFill/>
          <a:ln w="9525">
            <a:noFill/>
            <a:miter lim="800000"/>
            <a:headEnd/>
            <a:tailEnd/>
          </a:ln>
        </p:spPr>
        <p:txBody>
          <a:bodyPr>
            <a:spAutoFit/>
          </a:bodyPr>
          <a:lstStyle/>
          <a:p>
            <a:r>
              <a:rPr lang="en-US" sz="1100" b="1" dirty="0">
                <a:latin typeface="Arial Black" pitchFamily="34" charset="0"/>
              </a:rPr>
              <a:t>(Program Initiation)</a:t>
            </a:r>
          </a:p>
        </p:txBody>
      </p:sp>
      <p:sp>
        <p:nvSpPr>
          <p:cNvPr id="19" name="Trapezoid 18"/>
          <p:cNvSpPr/>
          <p:nvPr/>
        </p:nvSpPr>
        <p:spPr bwMode="auto">
          <a:xfrm flipV="1">
            <a:off x="1016000" y="3219773"/>
            <a:ext cx="2360246" cy="220663"/>
          </a:xfrm>
          <a:prstGeom prst="trapezoid">
            <a:avLst>
              <a:gd name="adj" fmla="val 9902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b="1" dirty="0">
              <a:solidFill>
                <a:schemeClr val="tx1"/>
              </a:solidFill>
              <a:latin typeface="Arial Black" pitchFamily="34" charset="0"/>
            </a:endParaRPr>
          </a:p>
        </p:txBody>
      </p:sp>
      <p:sp>
        <p:nvSpPr>
          <p:cNvPr id="44067" name="TextBox 22"/>
          <p:cNvSpPr txBox="1">
            <a:spLocks noChangeArrowheads="1"/>
          </p:cNvSpPr>
          <p:nvPr/>
        </p:nvSpPr>
        <p:spPr bwMode="auto">
          <a:xfrm>
            <a:off x="1386577" y="3195963"/>
            <a:ext cx="1606124" cy="227762"/>
          </a:xfrm>
          <a:prstGeom prst="rect">
            <a:avLst/>
          </a:prstGeom>
          <a:noFill/>
          <a:ln w="9525">
            <a:noFill/>
            <a:miter lim="800000"/>
            <a:headEnd/>
            <a:tailEnd/>
          </a:ln>
        </p:spPr>
        <p:txBody>
          <a:bodyPr>
            <a:spAutoFit/>
          </a:bodyPr>
          <a:lstStyle/>
          <a:p>
            <a:pPr algn="ctr"/>
            <a:r>
              <a:rPr lang="en-US" sz="900" b="1" dirty="0">
                <a:latin typeface="Arial Rounded MT Bold" pitchFamily="34" charset="0"/>
              </a:rPr>
              <a:t>Pre-Systems Acquisition </a:t>
            </a:r>
          </a:p>
        </p:txBody>
      </p:sp>
      <p:sp>
        <p:nvSpPr>
          <p:cNvPr id="27" name="Trapezoid 26"/>
          <p:cNvSpPr/>
          <p:nvPr/>
        </p:nvSpPr>
        <p:spPr bwMode="auto">
          <a:xfrm flipV="1">
            <a:off x="3364638" y="3219774"/>
            <a:ext cx="3774716" cy="220663"/>
          </a:xfrm>
          <a:prstGeom prst="trapezoid">
            <a:avLst>
              <a:gd name="adj" fmla="val 9902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b="1" dirty="0">
              <a:solidFill>
                <a:schemeClr val="tx1"/>
              </a:solidFill>
              <a:latin typeface="Arial Black" pitchFamily="34" charset="0"/>
            </a:endParaRPr>
          </a:p>
        </p:txBody>
      </p:sp>
      <p:sp>
        <p:nvSpPr>
          <p:cNvPr id="44065" name="TextBox 27"/>
          <p:cNvSpPr txBox="1">
            <a:spLocks noChangeArrowheads="1"/>
          </p:cNvSpPr>
          <p:nvPr/>
        </p:nvSpPr>
        <p:spPr bwMode="auto">
          <a:xfrm>
            <a:off x="3778114" y="3195963"/>
            <a:ext cx="2970465" cy="230307"/>
          </a:xfrm>
          <a:prstGeom prst="rect">
            <a:avLst/>
          </a:prstGeom>
          <a:noFill/>
          <a:ln w="9525">
            <a:noFill/>
            <a:miter lim="800000"/>
            <a:headEnd/>
            <a:tailEnd/>
          </a:ln>
        </p:spPr>
        <p:txBody>
          <a:bodyPr>
            <a:spAutoFit/>
          </a:bodyPr>
          <a:lstStyle/>
          <a:p>
            <a:pPr algn="ctr"/>
            <a:r>
              <a:rPr lang="en-US" sz="900" b="1" dirty="0">
                <a:latin typeface="Arial Rounded MT Bold" pitchFamily="34" charset="0"/>
              </a:rPr>
              <a:t>Systems Acquisition </a:t>
            </a:r>
          </a:p>
        </p:txBody>
      </p:sp>
      <p:sp>
        <p:nvSpPr>
          <p:cNvPr id="30" name="Trapezoid 29"/>
          <p:cNvSpPr/>
          <p:nvPr/>
        </p:nvSpPr>
        <p:spPr bwMode="auto">
          <a:xfrm flipV="1">
            <a:off x="7151078" y="3219774"/>
            <a:ext cx="1553822" cy="220663"/>
          </a:xfrm>
          <a:prstGeom prst="trapezoid">
            <a:avLst>
              <a:gd name="adj" fmla="val 9902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b="1" dirty="0">
              <a:solidFill>
                <a:schemeClr val="tx1"/>
              </a:solidFill>
              <a:latin typeface="Arial Black" pitchFamily="34" charset="0"/>
            </a:endParaRPr>
          </a:p>
        </p:txBody>
      </p:sp>
      <p:sp>
        <p:nvSpPr>
          <p:cNvPr id="44063" name="TextBox 30"/>
          <p:cNvSpPr txBox="1">
            <a:spLocks noChangeArrowheads="1"/>
          </p:cNvSpPr>
          <p:nvPr/>
        </p:nvSpPr>
        <p:spPr bwMode="auto">
          <a:xfrm>
            <a:off x="7322651" y="3195963"/>
            <a:ext cx="1208250" cy="230303"/>
          </a:xfrm>
          <a:prstGeom prst="rect">
            <a:avLst/>
          </a:prstGeom>
          <a:noFill/>
          <a:ln w="9525">
            <a:noFill/>
            <a:miter lim="800000"/>
            <a:headEnd/>
            <a:tailEnd/>
          </a:ln>
        </p:spPr>
        <p:txBody>
          <a:bodyPr>
            <a:spAutoFit/>
          </a:bodyPr>
          <a:lstStyle/>
          <a:p>
            <a:pPr algn="ctr"/>
            <a:r>
              <a:rPr lang="en-US" sz="900" b="1" dirty="0">
                <a:latin typeface="Arial Rounded MT Bold" pitchFamily="34" charset="0"/>
              </a:rPr>
              <a:t>Sustainment</a:t>
            </a:r>
          </a:p>
        </p:txBody>
      </p:sp>
      <p:sp>
        <p:nvSpPr>
          <p:cNvPr id="44" name="Rectangle 43"/>
          <p:cNvSpPr/>
          <p:nvPr/>
        </p:nvSpPr>
        <p:spPr bwMode="auto">
          <a:xfrm>
            <a:off x="2162783" y="2320708"/>
            <a:ext cx="1212056" cy="900112"/>
          </a:xfrm>
          <a:prstGeom prst="rect">
            <a:avLst/>
          </a:prstGeom>
          <a:gradFill flip="none" rotWithShape="1">
            <a:gsLst>
              <a:gs pos="0">
                <a:srgbClr val="C3B9FF"/>
              </a:gs>
              <a:gs pos="25000">
                <a:srgbClr val="9696FF"/>
              </a:gs>
              <a:gs pos="64000">
                <a:srgbClr val="7D7DFF"/>
              </a:gs>
              <a:gs pos="92000">
                <a:srgbClr val="4F4FFF"/>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45" name="Rectangle 44"/>
          <p:cNvSpPr/>
          <p:nvPr/>
        </p:nvSpPr>
        <p:spPr bwMode="auto">
          <a:xfrm>
            <a:off x="3381983" y="2320708"/>
            <a:ext cx="1752600" cy="900112"/>
          </a:xfrm>
          <a:prstGeom prst="rect">
            <a:avLst/>
          </a:prstGeom>
          <a:gradFill flip="none" rotWithShape="1">
            <a:gsLst>
              <a:gs pos="0">
                <a:srgbClr val="FECACA"/>
              </a:gs>
              <a:gs pos="25000">
                <a:srgbClr val="FF8181"/>
              </a:gs>
              <a:gs pos="65000">
                <a:srgbClr val="FF4747"/>
              </a:gs>
              <a:gs pos="95000">
                <a:srgbClr val="FF000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48" name="Rectangle 9"/>
          <p:cNvSpPr/>
          <p:nvPr/>
        </p:nvSpPr>
        <p:spPr bwMode="auto">
          <a:xfrm>
            <a:off x="5134583" y="2320708"/>
            <a:ext cx="2011363" cy="900112"/>
          </a:xfrm>
          <a:prstGeom prst="rect">
            <a:avLst/>
          </a:prstGeom>
          <a:gradFill flip="none" rotWithShape="1">
            <a:gsLst>
              <a:gs pos="0">
                <a:srgbClr val="E4F4E4"/>
              </a:gs>
              <a:gs pos="25000">
                <a:srgbClr val="7DFF7D"/>
              </a:gs>
              <a:gs pos="66000">
                <a:srgbClr val="2FFF2F"/>
              </a:gs>
              <a:gs pos="95000">
                <a:srgbClr val="00B05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Production and Deployment</a:t>
            </a:r>
            <a:endParaRPr lang="en-US" sz="600" b="1" dirty="0">
              <a:solidFill>
                <a:schemeClr val="tx1"/>
              </a:solidFill>
              <a:latin typeface="Arial Black" pitchFamily="34" charset="0"/>
            </a:endParaRPr>
          </a:p>
        </p:txBody>
      </p:sp>
      <p:sp>
        <p:nvSpPr>
          <p:cNvPr id="67" name="Rectangle 10"/>
          <p:cNvSpPr/>
          <p:nvPr/>
        </p:nvSpPr>
        <p:spPr bwMode="auto">
          <a:xfrm>
            <a:off x="7145946" y="2320708"/>
            <a:ext cx="1535113" cy="900112"/>
          </a:xfrm>
          <a:prstGeom prst="rect">
            <a:avLst/>
          </a:prstGeom>
          <a:gradFill>
            <a:gsLst>
              <a:gs pos="0">
                <a:schemeClr val="bg1"/>
              </a:gs>
              <a:gs pos="26000">
                <a:schemeClr val="bg1">
                  <a:lumMod val="85000"/>
                </a:schemeClr>
              </a:gs>
              <a:gs pos="65000">
                <a:schemeClr val="bg1">
                  <a:lumMod val="75000"/>
                </a:schemeClr>
              </a:gs>
              <a:gs pos="95000">
                <a:schemeClr val="bg1">
                  <a:lumMod val="65000"/>
                </a:schemeClr>
              </a:gs>
            </a:gsLst>
            <a:path path="shape">
              <a:fillToRect l="50000" t="50000" r="50000" b="50000"/>
            </a:path>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
        <p:nvSpPr>
          <p:cNvPr id="68" name="TextBox 37"/>
          <p:cNvSpPr txBox="1">
            <a:spLocks noChangeArrowheads="1"/>
          </p:cNvSpPr>
          <p:nvPr/>
        </p:nvSpPr>
        <p:spPr bwMode="auto">
          <a:xfrm>
            <a:off x="3544994" y="2925935"/>
            <a:ext cx="523875" cy="30638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PDR A</a:t>
            </a:r>
            <a:endParaRPr lang="en-US" sz="600" dirty="0">
              <a:solidFill>
                <a:srgbClr val="0017C0"/>
              </a:solidFill>
              <a:latin typeface="Arial Black" pitchFamily="34" charset="0"/>
            </a:endParaRPr>
          </a:p>
        </p:txBody>
      </p:sp>
      <p:sp>
        <p:nvSpPr>
          <p:cNvPr id="69" name="TextBox 38"/>
          <p:cNvSpPr txBox="1">
            <a:spLocks noChangeArrowheads="1"/>
          </p:cNvSpPr>
          <p:nvPr/>
        </p:nvSpPr>
        <p:spPr bwMode="auto">
          <a:xfrm>
            <a:off x="4448282" y="2922760"/>
            <a:ext cx="523875" cy="307975"/>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CDR A</a:t>
            </a:r>
            <a:endParaRPr lang="en-US" sz="600" dirty="0">
              <a:solidFill>
                <a:srgbClr val="0017C0"/>
              </a:solidFill>
              <a:latin typeface="Arial Black" pitchFamily="34" charset="0"/>
            </a:endParaRPr>
          </a:p>
        </p:txBody>
      </p:sp>
      <p:sp>
        <p:nvSpPr>
          <p:cNvPr id="70" name="TextBox 39"/>
          <p:cNvSpPr txBox="1">
            <a:spLocks noChangeArrowheads="1"/>
          </p:cNvSpPr>
          <p:nvPr/>
        </p:nvSpPr>
        <p:spPr bwMode="auto">
          <a:xfrm>
            <a:off x="5959951" y="2840210"/>
            <a:ext cx="660400" cy="41433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FRP –Decision Review</a:t>
            </a:r>
            <a:endParaRPr lang="en-US" sz="600" dirty="0">
              <a:solidFill>
                <a:srgbClr val="0017C0"/>
              </a:solidFill>
              <a:latin typeface="Arial Black" pitchFamily="34" charset="0"/>
            </a:endParaRPr>
          </a:p>
        </p:txBody>
      </p:sp>
      <p:sp>
        <p:nvSpPr>
          <p:cNvPr id="71" name="Isosceles Triangle 70"/>
          <p:cNvSpPr/>
          <p:nvPr/>
        </p:nvSpPr>
        <p:spPr bwMode="auto">
          <a:xfrm>
            <a:off x="1954732" y="1992933"/>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A</a:t>
            </a:r>
          </a:p>
        </p:txBody>
      </p:sp>
      <p:sp>
        <p:nvSpPr>
          <p:cNvPr id="72" name="Isosceles Triangle 10"/>
          <p:cNvSpPr/>
          <p:nvPr/>
        </p:nvSpPr>
        <p:spPr bwMode="auto">
          <a:xfrm>
            <a:off x="3142270" y="1992933"/>
            <a:ext cx="468313"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73" name="Isosceles Triangle 72"/>
          <p:cNvSpPr/>
          <p:nvPr/>
        </p:nvSpPr>
        <p:spPr bwMode="auto">
          <a:xfrm>
            <a:off x="4923447" y="1992933"/>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74" name="Diamond 73"/>
          <p:cNvSpPr/>
          <p:nvPr/>
        </p:nvSpPr>
        <p:spPr bwMode="auto">
          <a:xfrm>
            <a:off x="3429107" y="2957685"/>
            <a:ext cx="195262" cy="220662"/>
          </a:xfrm>
          <a:prstGeom prst="diamond">
            <a:avLst/>
          </a:prstGeom>
          <a:solidFill>
            <a:srgbClr val="FFFF00"/>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 name="Diamond 74"/>
          <p:cNvSpPr/>
          <p:nvPr/>
        </p:nvSpPr>
        <p:spPr bwMode="auto">
          <a:xfrm>
            <a:off x="4349857" y="2957685"/>
            <a:ext cx="193675"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Diamond 75"/>
          <p:cNvSpPr/>
          <p:nvPr/>
        </p:nvSpPr>
        <p:spPr bwMode="auto">
          <a:xfrm>
            <a:off x="5829776" y="2957685"/>
            <a:ext cx="195263"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 name="Rectangle 76"/>
          <p:cNvSpPr/>
          <p:nvPr/>
        </p:nvSpPr>
        <p:spPr>
          <a:xfrm>
            <a:off x="1172183" y="1330108"/>
            <a:ext cx="1547884" cy="228600"/>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User Needs</a:t>
            </a:r>
          </a:p>
        </p:txBody>
      </p:sp>
      <p:sp>
        <p:nvSpPr>
          <p:cNvPr id="78" name="Rectangle 77"/>
          <p:cNvSpPr/>
          <p:nvPr/>
        </p:nvSpPr>
        <p:spPr>
          <a:xfrm>
            <a:off x="1172183" y="1634908"/>
            <a:ext cx="2971800" cy="252258"/>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Technology Opportunities &amp; Resources</a:t>
            </a:r>
          </a:p>
        </p:txBody>
      </p:sp>
      <p:cxnSp>
        <p:nvCxnSpPr>
          <p:cNvPr id="79" name="Elbow Connector 78"/>
          <p:cNvCxnSpPr>
            <a:stCxn id="77" idx="1"/>
            <a:endCxn id="82" idx="1"/>
          </p:cNvCxnSpPr>
          <p:nvPr/>
        </p:nvCxnSpPr>
        <p:spPr>
          <a:xfrm rot="10800000" flipV="1">
            <a:off x="922151" y="1444408"/>
            <a:ext cx="250032" cy="1596232"/>
          </a:xfrm>
          <a:prstGeom prst="bentConnector3">
            <a:avLst>
              <a:gd name="adj1" fmla="val 191428"/>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Elbow Connector 79"/>
          <p:cNvCxnSpPr>
            <a:stCxn id="78" idx="1"/>
            <a:endCxn id="82" idx="1"/>
          </p:cNvCxnSpPr>
          <p:nvPr/>
        </p:nvCxnSpPr>
        <p:spPr>
          <a:xfrm rot="10800000" flipV="1">
            <a:off x="922151" y="1761036"/>
            <a:ext cx="250032" cy="1279603"/>
          </a:xfrm>
          <a:prstGeom prst="bentConnector3">
            <a:avLst>
              <a:gd name="adj1" fmla="val 191428"/>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1019819" y="2320708"/>
            <a:ext cx="1142964" cy="899532"/>
          </a:xfrm>
          <a:prstGeom prst="rect">
            <a:avLst/>
          </a:prstGeom>
          <a:gradFill flip="none" rotWithShape="1">
            <a:gsLst>
              <a:gs pos="0">
                <a:srgbClr val="FBFE80"/>
              </a:gs>
              <a:gs pos="26000">
                <a:srgbClr val="FFFE6A"/>
              </a:gs>
              <a:gs pos="65000">
                <a:srgbClr val="F8FD17"/>
              </a:gs>
              <a:gs pos="92000">
                <a:srgbClr val="E6EC02"/>
              </a:gs>
            </a:gsLst>
            <a:path path="shape">
              <a:fillToRect l="50000" t="50000" r="50000" b="50000"/>
            </a:path>
            <a:tileRect/>
          </a:gra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schemeClr val="tx1"/>
                </a:solidFill>
                <a:latin typeface="Arial Black" pitchFamily="34" charset="0"/>
              </a:rPr>
              <a:t>Material Solution Analysis</a:t>
            </a:r>
          </a:p>
          <a:p>
            <a:pPr marL="58738">
              <a:defRPr/>
            </a:pPr>
            <a:r>
              <a:rPr lang="en-US" sz="800" b="1" dirty="0">
                <a:solidFill>
                  <a:srgbClr val="0017C0"/>
                </a:solidFill>
                <a:latin typeface="Arial Black" pitchFamily="34" charset="0"/>
              </a:rPr>
              <a:t>Material Development Decision</a:t>
            </a:r>
          </a:p>
        </p:txBody>
      </p:sp>
      <p:sp>
        <p:nvSpPr>
          <p:cNvPr id="82" name="Diamond 81"/>
          <p:cNvSpPr/>
          <p:nvPr/>
        </p:nvSpPr>
        <p:spPr bwMode="auto">
          <a:xfrm>
            <a:off x="922151" y="2930308"/>
            <a:ext cx="195263" cy="220663"/>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0919872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3"/>
          <p:cNvSpPr>
            <a:spLocks noGrp="1"/>
          </p:cNvSpPr>
          <p:nvPr>
            <p:ph type="title"/>
          </p:nvPr>
        </p:nvSpPr>
        <p:spPr>
          <a:xfrm>
            <a:off x="2438400" y="152400"/>
            <a:ext cx="6590872" cy="796925"/>
          </a:xfrm>
        </p:spPr>
        <p:txBody>
          <a:bodyPr/>
          <a:lstStyle/>
          <a:p>
            <a:r>
              <a:rPr lang="en-US" sz="3600" i="1" dirty="0"/>
              <a:t>Material Solution Analysis Phase SE</a:t>
            </a:r>
          </a:p>
        </p:txBody>
      </p:sp>
      <p:sp>
        <p:nvSpPr>
          <p:cNvPr id="45059" name="Content Placeholder 4"/>
          <p:cNvSpPr>
            <a:spLocks noGrp="1"/>
          </p:cNvSpPr>
          <p:nvPr>
            <p:ph idx="1"/>
          </p:nvPr>
        </p:nvSpPr>
        <p:spPr>
          <a:xfrm>
            <a:off x="381000" y="1600200"/>
            <a:ext cx="8229599" cy="4724400"/>
          </a:xfrm>
        </p:spPr>
        <p:txBody>
          <a:bodyPr>
            <a:normAutofit fontScale="85000" lnSpcReduction="20000"/>
          </a:bodyPr>
          <a:lstStyle/>
          <a:p>
            <a:r>
              <a:rPr lang="en-US" dirty="0"/>
              <a:t>First substantial opportunity to influence                      systems design guided by the </a:t>
            </a:r>
            <a:r>
              <a:rPr lang="en-US" dirty="0" err="1"/>
              <a:t>AoA</a:t>
            </a:r>
            <a:r>
              <a:rPr lang="en-US" dirty="0"/>
              <a:t> and the </a:t>
            </a:r>
          </a:p>
          <a:p>
            <a:pPr marL="0" indent="0">
              <a:buNone/>
            </a:pPr>
            <a:r>
              <a:rPr lang="en-US" dirty="0"/>
              <a:t>    ICD balancing: </a:t>
            </a:r>
          </a:p>
          <a:p>
            <a:pPr lvl="1"/>
            <a:r>
              <a:rPr lang="en-US" dirty="0"/>
              <a:t>Technology opportunities</a:t>
            </a:r>
          </a:p>
          <a:p>
            <a:pPr lvl="1"/>
            <a:r>
              <a:rPr lang="en-US" dirty="0"/>
              <a:t>Schedule constraints</a:t>
            </a:r>
          </a:p>
          <a:p>
            <a:pPr lvl="1"/>
            <a:r>
              <a:rPr lang="en-US" dirty="0"/>
              <a:t>Funding availability</a:t>
            </a:r>
          </a:p>
          <a:p>
            <a:pPr lvl="1"/>
            <a:r>
              <a:rPr lang="en-US" dirty="0"/>
              <a:t>System performance parameters (including operational and sustainment requirements)</a:t>
            </a:r>
          </a:p>
          <a:p>
            <a:r>
              <a:rPr lang="en-US" dirty="0"/>
              <a:t>Refines the initial concept and generates a Technology Development Strategy (TDS)</a:t>
            </a:r>
          </a:p>
          <a:p>
            <a:r>
              <a:rPr lang="en-US" dirty="0"/>
              <a:t> Entrance into this phase requires </a:t>
            </a:r>
          </a:p>
          <a:p>
            <a:pPr lvl="1"/>
            <a:r>
              <a:rPr lang="en-US" dirty="0"/>
              <a:t>Successful Materiel Development Decision </a:t>
            </a:r>
          </a:p>
          <a:p>
            <a:pPr lvl="1"/>
            <a:r>
              <a:rPr lang="en-US" dirty="0"/>
              <a:t>Approved ICD</a:t>
            </a:r>
          </a:p>
        </p:txBody>
      </p:sp>
      <p:sp>
        <p:nvSpPr>
          <p:cNvPr id="45060" name="Slide Number Placeholder 2"/>
          <p:cNvSpPr>
            <a:spLocks noGrp="1"/>
          </p:cNvSpPr>
          <p:nvPr>
            <p:ph type="sldNum" sz="quarter" idx="4294967295"/>
          </p:nvPr>
        </p:nvSpPr>
        <p:spPr>
          <a:xfrm>
            <a:off x="7738648" y="6461458"/>
            <a:ext cx="1001861" cy="304800"/>
          </a:xfrm>
          <a:prstGeom prst="rect">
            <a:avLst/>
          </a:prstGeom>
          <a:noFill/>
        </p:spPr>
        <p:txBody>
          <a:bodyPr/>
          <a:lstStyle/>
          <a:p>
            <a:fld id="{FD962A23-9846-4947-A6C2-87F0474F1A0B}" type="slidenum">
              <a:rPr lang="en-US" smtClean="0">
                <a:latin typeface="Arial" pitchFamily="34" charset="0"/>
                <a:cs typeface="Arial" pitchFamily="34" charset="0"/>
              </a:rPr>
              <a:pPr/>
              <a:t>162</a:t>
            </a:fld>
            <a:endParaRPr lang="en-US" dirty="0">
              <a:latin typeface="Arial" pitchFamily="34" charset="0"/>
              <a:cs typeface="Arial" pitchFamily="34" charset="0"/>
            </a:endParaRPr>
          </a:p>
        </p:txBody>
      </p:sp>
      <p:grpSp>
        <p:nvGrpSpPr>
          <p:cNvPr id="15" name="Group 14"/>
          <p:cNvGrpSpPr/>
          <p:nvPr/>
        </p:nvGrpSpPr>
        <p:grpSpPr>
          <a:xfrm>
            <a:off x="7474566" y="1304925"/>
            <a:ext cx="1499306" cy="1657350"/>
            <a:chOff x="7474566" y="1304925"/>
            <a:chExt cx="1499306" cy="1657350"/>
          </a:xfrm>
        </p:grpSpPr>
        <p:sp>
          <p:nvSpPr>
            <p:cNvPr id="45062" name="TextBox 26"/>
            <p:cNvSpPr txBox="1">
              <a:spLocks noChangeArrowheads="1"/>
            </p:cNvSpPr>
            <p:nvPr/>
          </p:nvSpPr>
          <p:spPr bwMode="auto">
            <a:xfrm>
              <a:off x="7613385" y="2562396"/>
              <a:ext cx="1030952" cy="399879"/>
            </a:xfrm>
            <a:prstGeom prst="rect">
              <a:avLst/>
            </a:prstGeom>
            <a:noFill/>
            <a:ln w="9525">
              <a:noFill/>
              <a:miter lim="800000"/>
              <a:headEnd/>
              <a:tailEnd/>
            </a:ln>
          </p:spPr>
          <p:txBody>
            <a:bodyPr>
              <a:spAutoFit/>
            </a:bodyPr>
            <a:lstStyle/>
            <a:p>
              <a:pPr algn="ctr"/>
              <a:r>
                <a:rPr lang="en-US" sz="1000" b="1" dirty="0">
                  <a:latin typeface="Arial Rounded MT Bold" pitchFamily="34" charset="0"/>
                </a:rPr>
                <a:t>Pre-Systems Acquisition</a:t>
              </a:r>
              <a:endParaRPr lang="en-US" sz="1000" dirty="0"/>
            </a:p>
          </p:txBody>
        </p:sp>
        <p:sp>
          <p:nvSpPr>
            <p:cNvPr id="11" name="Isosceles Triangle 10"/>
            <p:cNvSpPr/>
            <p:nvPr/>
          </p:nvSpPr>
          <p:spPr bwMode="auto">
            <a:xfrm>
              <a:off x="8507147" y="1304925"/>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A</a:t>
              </a:r>
            </a:p>
          </p:txBody>
        </p:sp>
        <p:sp>
          <p:nvSpPr>
            <p:cNvPr id="12" name="Rectangle 11"/>
            <p:cNvSpPr/>
            <p:nvPr/>
          </p:nvSpPr>
          <p:spPr>
            <a:xfrm>
              <a:off x="7572234" y="1632700"/>
              <a:ext cx="1142964" cy="899532"/>
            </a:xfrm>
            <a:prstGeom prst="rect">
              <a:avLst/>
            </a:prstGeom>
            <a:gradFill flip="none" rotWithShape="1">
              <a:gsLst>
                <a:gs pos="0">
                  <a:srgbClr val="FBFE80"/>
                </a:gs>
                <a:gs pos="26000">
                  <a:srgbClr val="FFFE6A"/>
                </a:gs>
                <a:gs pos="65000">
                  <a:srgbClr val="F8FD17"/>
                </a:gs>
                <a:gs pos="92000">
                  <a:srgbClr val="E6EC02"/>
                </a:gs>
              </a:gsLst>
              <a:path path="shape">
                <a:fillToRect l="50000" t="50000" r="50000" b="50000"/>
              </a:path>
              <a:tileRect/>
            </a:gra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schemeClr val="tx1"/>
                  </a:solidFill>
                  <a:latin typeface="Arial Black" pitchFamily="34" charset="0"/>
                </a:rPr>
                <a:t>Material Solution Analysis</a:t>
              </a:r>
            </a:p>
            <a:p>
              <a:pPr marL="58738">
                <a:defRPr/>
              </a:pPr>
              <a:r>
                <a:rPr lang="en-US" sz="800" b="1" dirty="0">
                  <a:solidFill>
                    <a:srgbClr val="0017C0"/>
                  </a:solidFill>
                  <a:latin typeface="Arial Black" pitchFamily="34" charset="0"/>
                </a:rPr>
                <a:t>Material Development Decision</a:t>
              </a:r>
            </a:p>
          </p:txBody>
        </p:sp>
        <p:sp>
          <p:nvSpPr>
            <p:cNvPr id="14" name="Diamond 13"/>
            <p:cNvSpPr/>
            <p:nvPr/>
          </p:nvSpPr>
          <p:spPr bwMode="auto">
            <a:xfrm>
              <a:off x="7474566" y="2242300"/>
              <a:ext cx="195263" cy="220663"/>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Tree>
    <p:extLst>
      <p:ext uri="{BB962C8B-B14F-4D97-AF65-F5344CB8AC3E}">
        <p14:creationId xmlns:p14="http://schemas.microsoft.com/office/powerpoint/2010/main" val="130006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59">
                                            <p:txEl>
                                              <p:pRg st="6" end="6"/>
                                            </p:txEl>
                                          </p:spTgt>
                                        </p:tgtEl>
                                        <p:attrNameLst>
                                          <p:attrName>style.visibility</p:attrName>
                                        </p:attrNameLst>
                                      </p:cBhvr>
                                      <p:to>
                                        <p:strVal val="visible"/>
                                      </p:to>
                                    </p:set>
                                    <p:animEffect transition="in" filter="fade">
                                      <p:cBhvr>
                                        <p:cTn id="7" dur="500"/>
                                        <p:tgtEl>
                                          <p:spTgt spid="45059">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059">
                                            <p:txEl>
                                              <p:pRg st="7" end="7"/>
                                            </p:txEl>
                                          </p:spTgt>
                                        </p:tgtEl>
                                        <p:attrNameLst>
                                          <p:attrName>style.visibility</p:attrName>
                                        </p:attrNameLst>
                                      </p:cBhvr>
                                      <p:to>
                                        <p:strVal val="visible"/>
                                      </p:to>
                                    </p:set>
                                    <p:animEffect transition="in" filter="fade">
                                      <p:cBhvr>
                                        <p:cTn id="12" dur="500"/>
                                        <p:tgtEl>
                                          <p:spTgt spid="45059">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5059">
                                            <p:txEl>
                                              <p:pRg st="8" end="8"/>
                                            </p:txEl>
                                          </p:spTgt>
                                        </p:tgtEl>
                                        <p:attrNameLst>
                                          <p:attrName>style.visibility</p:attrName>
                                        </p:attrNameLst>
                                      </p:cBhvr>
                                      <p:to>
                                        <p:strVal val="visible"/>
                                      </p:to>
                                    </p:set>
                                    <p:animEffect transition="in" filter="fade">
                                      <p:cBhvr>
                                        <p:cTn id="15" dur="500"/>
                                        <p:tgtEl>
                                          <p:spTgt spid="45059">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5059">
                                            <p:txEl>
                                              <p:pRg st="9" end="9"/>
                                            </p:txEl>
                                          </p:spTgt>
                                        </p:tgtEl>
                                        <p:attrNameLst>
                                          <p:attrName>style.visibility</p:attrName>
                                        </p:attrNameLst>
                                      </p:cBhvr>
                                      <p:to>
                                        <p:strVal val="visible"/>
                                      </p:to>
                                    </p:set>
                                    <p:animEffect transition="in" filter="fade">
                                      <p:cBhvr>
                                        <p:cTn id="18" dur="500"/>
                                        <p:tgtEl>
                                          <p:spTgt spid="450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Title 3"/>
          <p:cNvSpPr>
            <a:spLocks noGrp="1"/>
          </p:cNvSpPr>
          <p:nvPr>
            <p:ph type="title"/>
          </p:nvPr>
        </p:nvSpPr>
        <p:spPr>
          <a:xfrm>
            <a:off x="1371600" y="131474"/>
            <a:ext cx="6590872" cy="796925"/>
          </a:xfrm>
        </p:spPr>
        <p:txBody>
          <a:bodyPr/>
          <a:lstStyle/>
          <a:p>
            <a:r>
              <a:rPr lang="en-US" sz="3600" i="1" dirty="0"/>
              <a:t>Material Solution Analysis Phase SE (Cont.)</a:t>
            </a:r>
          </a:p>
        </p:txBody>
      </p:sp>
      <p:sp>
        <p:nvSpPr>
          <p:cNvPr id="46083" name="Content Placeholder 31"/>
          <p:cNvSpPr>
            <a:spLocks noGrp="1"/>
          </p:cNvSpPr>
          <p:nvPr>
            <p:ph idx="1"/>
          </p:nvPr>
        </p:nvSpPr>
        <p:spPr>
          <a:xfrm>
            <a:off x="304800" y="1600200"/>
            <a:ext cx="8610599" cy="4800600"/>
          </a:xfrm>
        </p:spPr>
        <p:txBody>
          <a:bodyPr>
            <a:normAutofit fontScale="92500" lnSpcReduction="20000"/>
          </a:bodyPr>
          <a:lstStyle/>
          <a:p>
            <a:r>
              <a:rPr lang="en-US" dirty="0"/>
              <a:t>JCIDS identifies capability gaps and needs, and suggests various approaches to provide needed capabilities within a specified functional or operational area</a:t>
            </a:r>
          </a:p>
          <a:p>
            <a:r>
              <a:rPr lang="en-US" dirty="0"/>
              <a:t>Analysis of Alternatives (AoA) uses SE to: </a:t>
            </a:r>
          </a:p>
          <a:p>
            <a:pPr lvl="1"/>
            <a:r>
              <a:rPr lang="en-US" dirty="0"/>
              <a:t>Examine materiel alternatives and identify a proposed solution</a:t>
            </a:r>
          </a:p>
          <a:p>
            <a:pPr lvl="1"/>
            <a:r>
              <a:rPr lang="en-US" dirty="0"/>
              <a:t>Provide a technical evaluation of the operational viability and relative costs of the alternative system concepts </a:t>
            </a:r>
          </a:p>
          <a:p>
            <a:pPr lvl="1"/>
            <a:r>
              <a:rPr lang="en-US" dirty="0"/>
              <a:t>Assess the advantages and disadvantages of the alternatives, including:</a:t>
            </a:r>
          </a:p>
          <a:p>
            <a:pPr lvl="2"/>
            <a:r>
              <a:rPr lang="en-US" sz="2600" dirty="0">
                <a:latin typeface="Arial" pitchFamily="34" charset="0"/>
                <a:cs typeface="Arial" pitchFamily="34" charset="0"/>
              </a:rPr>
              <a:t>Design considerations</a:t>
            </a:r>
          </a:p>
          <a:p>
            <a:pPr lvl="2"/>
            <a:r>
              <a:rPr lang="en-US" sz="2600" dirty="0">
                <a:latin typeface="Arial" pitchFamily="34" charset="0"/>
                <a:cs typeface="Arial" pitchFamily="34" charset="0"/>
              </a:rPr>
              <a:t>Sensitivity to changes in key assumptions or variables</a:t>
            </a:r>
          </a:p>
        </p:txBody>
      </p:sp>
      <p:sp>
        <p:nvSpPr>
          <p:cNvPr id="46084" name="Slide Number Placeholder 2"/>
          <p:cNvSpPr>
            <a:spLocks noGrp="1"/>
          </p:cNvSpPr>
          <p:nvPr>
            <p:ph type="sldNum" sz="quarter" idx="4294967295"/>
          </p:nvPr>
        </p:nvSpPr>
        <p:spPr>
          <a:xfrm>
            <a:off x="7549116" y="6503988"/>
            <a:ext cx="736047" cy="304800"/>
          </a:xfrm>
          <a:prstGeom prst="rect">
            <a:avLst/>
          </a:prstGeom>
          <a:noFill/>
        </p:spPr>
        <p:txBody>
          <a:bodyPr/>
          <a:lstStyle/>
          <a:p>
            <a:fld id="{89054C96-9A74-4B4F-BBB9-9E354B5A0463}" type="slidenum">
              <a:rPr lang="en-US" smtClean="0">
                <a:latin typeface="Arial" pitchFamily="34" charset="0"/>
                <a:cs typeface="Arial" pitchFamily="34" charset="0"/>
              </a:rPr>
              <a:pPr/>
              <a:t>163</a:t>
            </a:fld>
            <a:endParaRPr lang="en-US" dirty="0">
              <a:latin typeface="Arial" pitchFamily="34" charset="0"/>
              <a:cs typeface="Arial" pitchFamily="34" charset="0"/>
            </a:endParaRPr>
          </a:p>
        </p:txBody>
      </p:sp>
      <p:pic>
        <p:nvPicPr>
          <p:cNvPr id="7" name="Picture 6" descr="MS A Depiction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0664" y="90825"/>
            <a:ext cx="1082276" cy="1139669"/>
          </a:xfrm>
          <a:prstGeom prst="rect">
            <a:avLst/>
          </a:prstGeom>
        </p:spPr>
      </p:pic>
    </p:spTree>
    <p:extLst>
      <p:ext uri="{BB962C8B-B14F-4D97-AF65-F5344CB8AC3E}">
        <p14:creationId xmlns:p14="http://schemas.microsoft.com/office/powerpoint/2010/main" val="310864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3">
                                            <p:txEl>
                                              <p:pRg st="1" end="1"/>
                                            </p:txEl>
                                          </p:spTgt>
                                        </p:tgtEl>
                                        <p:attrNameLst>
                                          <p:attrName>style.visibility</p:attrName>
                                        </p:attrNameLst>
                                      </p:cBhvr>
                                      <p:to>
                                        <p:strVal val="visible"/>
                                      </p:to>
                                    </p:set>
                                    <p:animEffect transition="in" filter="fade">
                                      <p:cBhvr>
                                        <p:cTn id="7" dur="500"/>
                                        <p:tgtEl>
                                          <p:spTgt spid="4608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083">
                                            <p:txEl>
                                              <p:pRg st="2" end="2"/>
                                            </p:txEl>
                                          </p:spTgt>
                                        </p:tgtEl>
                                        <p:attrNameLst>
                                          <p:attrName>style.visibility</p:attrName>
                                        </p:attrNameLst>
                                      </p:cBhvr>
                                      <p:to>
                                        <p:strVal val="visible"/>
                                      </p:to>
                                    </p:set>
                                    <p:animEffect transition="in" filter="fade">
                                      <p:cBhvr>
                                        <p:cTn id="10" dur="500"/>
                                        <p:tgtEl>
                                          <p:spTgt spid="4608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6083">
                                            <p:txEl>
                                              <p:pRg st="3" end="3"/>
                                            </p:txEl>
                                          </p:spTgt>
                                        </p:tgtEl>
                                        <p:attrNameLst>
                                          <p:attrName>style.visibility</p:attrName>
                                        </p:attrNameLst>
                                      </p:cBhvr>
                                      <p:to>
                                        <p:strVal val="visible"/>
                                      </p:to>
                                    </p:set>
                                    <p:animEffect transition="in" filter="fade">
                                      <p:cBhvr>
                                        <p:cTn id="13" dur="500"/>
                                        <p:tgtEl>
                                          <p:spTgt spid="4608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6083">
                                            <p:txEl>
                                              <p:pRg st="4" end="4"/>
                                            </p:txEl>
                                          </p:spTgt>
                                        </p:tgtEl>
                                        <p:attrNameLst>
                                          <p:attrName>style.visibility</p:attrName>
                                        </p:attrNameLst>
                                      </p:cBhvr>
                                      <p:to>
                                        <p:strVal val="visible"/>
                                      </p:to>
                                    </p:set>
                                    <p:animEffect transition="in" filter="fade">
                                      <p:cBhvr>
                                        <p:cTn id="16" dur="500"/>
                                        <p:tgtEl>
                                          <p:spTgt spid="4608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6083">
                                            <p:txEl>
                                              <p:pRg st="5" end="5"/>
                                            </p:txEl>
                                          </p:spTgt>
                                        </p:tgtEl>
                                        <p:attrNameLst>
                                          <p:attrName>style.visibility</p:attrName>
                                        </p:attrNameLst>
                                      </p:cBhvr>
                                      <p:to>
                                        <p:strVal val="visible"/>
                                      </p:to>
                                    </p:set>
                                    <p:animEffect transition="in" filter="fade">
                                      <p:cBhvr>
                                        <p:cTn id="19" dur="500"/>
                                        <p:tgtEl>
                                          <p:spTgt spid="4608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6083">
                                            <p:txEl>
                                              <p:pRg st="6" end="6"/>
                                            </p:txEl>
                                          </p:spTgt>
                                        </p:tgtEl>
                                        <p:attrNameLst>
                                          <p:attrName>style.visibility</p:attrName>
                                        </p:attrNameLst>
                                      </p:cBhvr>
                                      <p:to>
                                        <p:strVal val="visible"/>
                                      </p:to>
                                    </p:set>
                                    <p:animEffect transition="in" filter="fade">
                                      <p:cBhvr>
                                        <p:cTn id="22" dur="500"/>
                                        <p:tgtEl>
                                          <p:spTgt spid="460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3"/>
          <p:cNvSpPr>
            <a:spLocks noGrp="1"/>
          </p:cNvSpPr>
          <p:nvPr>
            <p:ph type="title"/>
          </p:nvPr>
        </p:nvSpPr>
        <p:spPr>
          <a:xfrm>
            <a:off x="1066800" y="228600"/>
            <a:ext cx="6934200" cy="1143000"/>
          </a:xfrm>
        </p:spPr>
        <p:txBody>
          <a:bodyPr/>
          <a:lstStyle/>
          <a:p>
            <a:r>
              <a:rPr lang="en-US" sz="3200" i="1" dirty="0"/>
              <a:t>Key Systems Engineering Activities During Materiel Solution Analysis</a:t>
            </a:r>
            <a:endParaRPr lang="en-US" sz="3200" b="0" i="1" dirty="0"/>
          </a:p>
        </p:txBody>
      </p:sp>
      <p:sp>
        <p:nvSpPr>
          <p:cNvPr id="47107" name="Slide Number Placeholder 2"/>
          <p:cNvSpPr>
            <a:spLocks noGrp="1"/>
          </p:cNvSpPr>
          <p:nvPr>
            <p:ph type="sldNum" sz="quarter" idx="4294967295"/>
          </p:nvPr>
        </p:nvSpPr>
        <p:spPr>
          <a:xfrm>
            <a:off x="7884318" y="6553200"/>
            <a:ext cx="744537" cy="304800"/>
          </a:xfrm>
          <a:prstGeom prst="rect">
            <a:avLst/>
          </a:prstGeom>
          <a:noFill/>
        </p:spPr>
        <p:txBody>
          <a:bodyPr/>
          <a:lstStyle/>
          <a:p>
            <a:fld id="{EB837920-D585-41AE-9E45-309044FC0070}" type="slidenum">
              <a:rPr lang="en-US" smtClean="0">
                <a:latin typeface="Arial" pitchFamily="34" charset="0"/>
                <a:cs typeface="Arial" pitchFamily="34" charset="0"/>
              </a:rPr>
              <a:pPr/>
              <a:t>164</a:t>
            </a:fld>
            <a:endParaRPr lang="en-US" dirty="0">
              <a:latin typeface="Arial" pitchFamily="34" charset="0"/>
              <a:cs typeface="Arial" pitchFamily="34" charset="0"/>
            </a:endParaRPr>
          </a:p>
        </p:txBody>
      </p:sp>
      <p:sp>
        <p:nvSpPr>
          <p:cNvPr id="47151" name="TextBox 61"/>
          <p:cNvSpPr txBox="1">
            <a:spLocks noChangeArrowheads="1"/>
          </p:cNvSpPr>
          <p:nvPr/>
        </p:nvSpPr>
        <p:spPr bwMode="auto">
          <a:xfrm>
            <a:off x="25831" y="1524000"/>
            <a:ext cx="1073150" cy="508000"/>
          </a:xfrm>
          <a:prstGeom prst="rect">
            <a:avLst/>
          </a:prstGeom>
          <a:noFill/>
          <a:ln w="9525">
            <a:noFill/>
            <a:miter lim="800000"/>
            <a:headEnd/>
            <a:tailEnd/>
          </a:ln>
        </p:spPr>
        <p:txBody>
          <a:bodyPr>
            <a:spAutoFit/>
          </a:bodyPr>
          <a:lstStyle/>
          <a:p>
            <a:pPr algn="ctr"/>
            <a:r>
              <a:rPr lang="en-US" sz="900" dirty="0">
                <a:latin typeface="Arial Black" pitchFamily="34" charset="0"/>
              </a:rPr>
              <a:t>Material Development Decision</a:t>
            </a:r>
          </a:p>
        </p:txBody>
      </p:sp>
      <p:sp>
        <p:nvSpPr>
          <p:cNvPr id="47152" name="TextBox 63"/>
          <p:cNvSpPr txBox="1">
            <a:spLocks noChangeArrowheads="1"/>
          </p:cNvSpPr>
          <p:nvPr/>
        </p:nvSpPr>
        <p:spPr bwMode="auto">
          <a:xfrm>
            <a:off x="8189913" y="1465263"/>
            <a:ext cx="877887" cy="368300"/>
          </a:xfrm>
          <a:prstGeom prst="rect">
            <a:avLst/>
          </a:prstGeom>
          <a:noFill/>
          <a:ln w="9525">
            <a:noFill/>
            <a:miter lim="800000"/>
            <a:headEnd/>
            <a:tailEnd/>
          </a:ln>
        </p:spPr>
        <p:txBody>
          <a:bodyPr>
            <a:spAutoFit/>
          </a:bodyPr>
          <a:lstStyle/>
          <a:p>
            <a:pPr algn="ctr"/>
            <a:r>
              <a:rPr lang="en-US" sz="900" dirty="0">
                <a:latin typeface="Arial Black" pitchFamily="34" charset="0"/>
              </a:rPr>
              <a:t>Milestone A</a:t>
            </a:r>
          </a:p>
        </p:txBody>
      </p:sp>
      <p:grpSp>
        <p:nvGrpSpPr>
          <p:cNvPr id="2" name="Group 1"/>
          <p:cNvGrpSpPr/>
          <p:nvPr/>
        </p:nvGrpSpPr>
        <p:grpSpPr>
          <a:xfrm>
            <a:off x="533400" y="1600200"/>
            <a:ext cx="8053387" cy="5099050"/>
            <a:chOff x="576263" y="1354138"/>
            <a:chExt cx="8053387" cy="5099050"/>
          </a:xfrm>
        </p:grpSpPr>
        <p:cxnSp>
          <p:nvCxnSpPr>
            <p:cNvPr id="61" name="Straight Connector 60"/>
            <p:cNvCxnSpPr/>
            <p:nvPr/>
          </p:nvCxnSpPr>
          <p:spPr bwMode="auto">
            <a:xfrm rot="5400000">
              <a:off x="-1664493" y="4058444"/>
              <a:ext cx="44815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bwMode="auto">
            <a:xfrm rot="5400000">
              <a:off x="6388894" y="4058444"/>
              <a:ext cx="4481512"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Curved Up Arrow 48"/>
            <p:cNvSpPr/>
            <p:nvPr/>
          </p:nvSpPr>
          <p:spPr bwMode="auto">
            <a:xfrm rot="8205286">
              <a:off x="4953000" y="4121150"/>
              <a:ext cx="420688" cy="312738"/>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51" name="Curved Up Arrow 50"/>
            <p:cNvSpPr/>
            <p:nvPr/>
          </p:nvSpPr>
          <p:spPr bwMode="auto">
            <a:xfrm rot="8205286">
              <a:off x="5427663" y="3298825"/>
              <a:ext cx="419100" cy="312738"/>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53" name="Curved Up Arrow 52"/>
            <p:cNvSpPr/>
            <p:nvPr/>
          </p:nvSpPr>
          <p:spPr bwMode="auto">
            <a:xfrm rot="8205286">
              <a:off x="5902325" y="2503488"/>
              <a:ext cx="419100" cy="312737"/>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55" name="Curved Up Arrow 54"/>
            <p:cNvSpPr/>
            <p:nvPr/>
          </p:nvSpPr>
          <p:spPr bwMode="auto">
            <a:xfrm rot="8205286">
              <a:off x="4437063" y="4908550"/>
              <a:ext cx="419100" cy="312738"/>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56" name="TextBox 55"/>
            <p:cNvSpPr txBox="1"/>
            <p:nvPr/>
          </p:nvSpPr>
          <p:spPr bwMode="auto">
            <a:xfrm rot="19759443">
              <a:off x="4349750" y="4875213"/>
              <a:ext cx="492125" cy="215900"/>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sp>
          <p:nvSpPr>
            <p:cNvPr id="45" name="Curved Right Arrow 44"/>
            <p:cNvSpPr/>
            <p:nvPr/>
          </p:nvSpPr>
          <p:spPr bwMode="auto">
            <a:xfrm rot="14023236">
              <a:off x="5639594" y="5663407"/>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6" name="Curved Right Arrow 45"/>
            <p:cNvSpPr/>
            <p:nvPr/>
          </p:nvSpPr>
          <p:spPr bwMode="auto">
            <a:xfrm rot="14023236">
              <a:off x="6800056" y="4850607"/>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7" name="Curved Right Arrow 46"/>
            <p:cNvSpPr/>
            <p:nvPr/>
          </p:nvSpPr>
          <p:spPr bwMode="auto">
            <a:xfrm rot="14023236">
              <a:off x="7282656" y="4063207"/>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8" name="Curved Right Arrow 47"/>
            <p:cNvSpPr/>
            <p:nvPr/>
          </p:nvSpPr>
          <p:spPr bwMode="auto">
            <a:xfrm rot="14023236">
              <a:off x="7765256" y="3275807"/>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2" name="Curved Right Arrow 41"/>
            <p:cNvSpPr/>
            <p:nvPr/>
          </p:nvSpPr>
          <p:spPr bwMode="auto">
            <a:xfrm rot="20604619">
              <a:off x="1397000" y="4029075"/>
              <a:ext cx="263525"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3" name="Curved Right Arrow 42"/>
            <p:cNvSpPr/>
            <p:nvPr/>
          </p:nvSpPr>
          <p:spPr bwMode="auto">
            <a:xfrm rot="20604619">
              <a:off x="1863725" y="4824413"/>
              <a:ext cx="261938"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4" name="Curved Right Arrow 43"/>
            <p:cNvSpPr/>
            <p:nvPr/>
          </p:nvSpPr>
          <p:spPr bwMode="auto">
            <a:xfrm rot="20604619">
              <a:off x="3032125" y="5611813"/>
              <a:ext cx="261938"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1" name="Curved Right Arrow 40"/>
            <p:cNvSpPr/>
            <p:nvPr/>
          </p:nvSpPr>
          <p:spPr bwMode="auto">
            <a:xfrm rot="20604619">
              <a:off x="931863" y="3233738"/>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9" name="Curved Up Arrow 38"/>
            <p:cNvSpPr/>
            <p:nvPr/>
          </p:nvSpPr>
          <p:spPr bwMode="auto">
            <a:xfrm rot="19263641">
              <a:off x="4071938" y="5441950"/>
              <a:ext cx="420687" cy="312738"/>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0" name="TextBox 39"/>
            <p:cNvSpPr txBox="1"/>
            <p:nvPr/>
          </p:nvSpPr>
          <p:spPr bwMode="auto">
            <a:xfrm rot="19759443">
              <a:off x="4062413" y="5543550"/>
              <a:ext cx="492125" cy="215900"/>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sp>
          <p:nvSpPr>
            <p:cNvPr id="37" name="Curved Up Arrow 36"/>
            <p:cNvSpPr/>
            <p:nvPr/>
          </p:nvSpPr>
          <p:spPr bwMode="auto">
            <a:xfrm rot="19263641">
              <a:off x="3606800" y="4738688"/>
              <a:ext cx="420688" cy="292100"/>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8" name="TextBox 37"/>
            <p:cNvSpPr txBox="1"/>
            <p:nvPr/>
          </p:nvSpPr>
          <p:spPr bwMode="auto">
            <a:xfrm rot="19759443">
              <a:off x="3598863" y="4832350"/>
              <a:ext cx="492125" cy="215900"/>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sp>
          <p:nvSpPr>
            <p:cNvPr id="35" name="Curved Up Arrow 34"/>
            <p:cNvSpPr/>
            <p:nvPr/>
          </p:nvSpPr>
          <p:spPr bwMode="auto">
            <a:xfrm rot="19263641">
              <a:off x="3154363" y="3930650"/>
              <a:ext cx="419100" cy="292100"/>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6" name="TextBox 35"/>
            <p:cNvSpPr txBox="1"/>
            <p:nvPr/>
          </p:nvSpPr>
          <p:spPr bwMode="auto">
            <a:xfrm rot="19759443">
              <a:off x="3146425" y="4024313"/>
              <a:ext cx="492125" cy="215900"/>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sp>
          <p:nvSpPr>
            <p:cNvPr id="33" name="Curved Up Arrow 32"/>
            <p:cNvSpPr/>
            <p:nvPr/>
          </p:nvSpPr>
          <p:spPr bwMode="auto">
            <a:xfrm rot="19263641">
              <a:off x="2701925" y="3122613"/>
              <a:ext cx="419100" cy="292100"/>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8" name="Rectangle 7"/>
            <p:cNvSpPr/>
            <p:nvPr/>
          </p:nvSpPr>
          <p:spPr bwMode="auto">
            <a:xfrm>
              <a:off x="842963" y="2660650"/>
              <a:ext cx="2054225" cy="677863"/>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lstStyle/>
            <a:p>
              <a:pPr algn="ctr">
                <a:defRPr/>
              </a:pPr>
              <a:r>
                <a:rPr lang="en-US" sz="1050" b="1" dirty="0">
                  <a:latin typeface="+mn-lt"/>
                  <a:cs typeface="Arial" charset="0"/>
                </a:rPr>
                <a:t>Interpret User Needs, Analyze Operational Capabilities &amp; Environmental Constraints</a:t>
              </a:r>
            </a:p>
          </p:txBody>
        </p:sp>
        <p:sp>
          <p:nvSpPr>
            <p:cNvPr id="9" name="Rectangle 8"/>
            <p:cNvSpPr/>
            <p:nvPr/>
          </p:nvSpPr>
          <p:spPr bwMode="auto">
            <a:xfrm>
              <a:off x="1292225" y="3451225"/>
              <a:ext cx="2054225" cy="673100"/>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lstStyle/>
            <a:p>
              <a:pPr algn="ctr">
                <a:defRPr/>
              </a:pPr>
              <a:r>
                <a:rPr lang="en-US" sz="1050" b="1" dirty="0">
                  <a:cs typeface="Arial" charset="0"/>
                </a:rPr>
                <a:t>Develop Concept Performance &amp; Constraints Definition &amp; Verification Objectives</a:t>
              </a:r>
            </a:p>
          </p:txBody>
        </p:sp>
        <p:sp>
          <p:nvSpPr>
            <p:cNvPr id="10" name="Rectangle 9"/>
            <p:cNvSpPr/>
            <p:nvPr/>
          </p:nvSpPr>
          <p:spPr bwMode="auto">
            <a:xfrm>
              <a:off x="1743075" y="4243388"/>
              <a:ext cx="2052638" cy="673100"/>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lstStyle/>
            <a:p>
              <a:pPr algn="ctr">
                <a:defRPr/>
              </a:pPr>
              <a:r>
                <a:rPr lang="en-US" sz="1050" b="1" dirty="0">
                  <a:cs typeface="Arial" charset="0"/>
                </a:rPr>
                <a:t>Decompose Concept Performance into Functional Definition &amp; Verification Objectives</a:t>
              </a:r>
            </a:p>
          </p:txBody>
        </p:sp>
        <p:sp>
          <p:nvSpPr>
            <p:cNvPr id="11" name="Rectangle 10"/>
            <p:cNvSpPr/>
            <p:nvPr/>
          </p:nvSpPr>
          <p:spPr bwMode="auto">
            <a:xfrm>
              <a:off x="2192338" y="5033963"/>
              <a:ext cx="2052637" cy="673100"/>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lstStyle/>
            <a:p>
              <a:pPr algn="ctr">
                <a:defRPr/>
              </a:pPr>
              <a:r>
                <a:rPr lang="en-US" sz="1050" b="1" dirty="0">
                  <a:cs typeface="Arial" charset="0"/>
                </a:rPr>
                <a:t>Decompose Concept Functional Definition into Concept Components &amp; Assessment Objectives</a:t>
              </a:r>
            </a:p>
          </p:txBody>
        </p:sp>
        <p:sp>
          <p:nvSpPr>
            <p:cNvPr id="12" name="Rectangle 11"/>
            <p:cNvSpPr/>
            <p:nvPr/>
          </p:nvSpPr>
          <p:spPr bwMode="auto">
            <a:xfrm>
              <a:off x="3400425" y="5780088"/>
              <a:ext cx="2179638" cy="673100"/>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lstStyle/>
            <a:p>
              <a:pPr algn="ctr">
                <a:defRPr/>
              </a:pPr>
              <a:r>
                <a:rPr lang="en-US" sz="1050" b="1" dirty="0">
                  <a:cs typeface="Arial" charset="0"/>
                </a:rPr>
                <a:t>Develop Component Concepts, I.e. Enabling/Critical Technologies, Constraints &amp; Cost/Risk Drivers</a:t>
              </a:r>
            </a:p>
          </p:txBody>
        </p:sp>
        <p:sp>
          <p:nvSpPr>
            <p:cNvPr id="13" name="Rectangle 12"/>
            <p:cNvSpPr/>
            <p:nvPr/>
          </p:nvSpPr>
          <p:spPr bwMode="auto">
            <a:xfrm>
              <a:off x="4687888" y="5033963"/>
              <a:ext cx="2052637" cy="673100"/>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lstStyle/>
            <a:p>
              <a:pPr algn="ctr">
                <a:defRPr/>
              </a:pPr>
              <a:r>
                <a:rPr lang="en-US" sz="1050" b="1" dirty="0">
                  <a:cs typeface="Arial" charset="0"/>
                </a:rPr>
                <a:t>Analyze/Assess Enabling/Critical Components Versus Capabilities</a:t>
              </a:r>
            </a:p>
          </p:txBody>
        </p:sp>
        <p:sp>
          <p:nvSpPr>
            <p:cNvPr id="14" name="Rectangle 13"/>
            <p:cNvSpPr/>
            <p:nvPr/>
          </p:nvSpPr>
          <p:spPr bwMode="auto">
            <a:xfrm>
              <a:off x="5180013" y="4243388"/>
              <a:ext cx="2052637" cy="673100"/>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lstStyle/>
            <a:p>
              <a:pPr algn="ctr">
                <a:defRPr/>
              </a:pPr>
              <a:r>
                <a:rPr lang="en-US" sz="1050" b="1" dirty="0">
                  <a:cs typeface="Arial" charset="0"/>
                </a:rPr>
                <a:t>Analyze/Assess System Concept Versus Functional Capabilities</a:t>
              </a:r>
            </a:p>
          </p:txBody>
        </p:sp>
        <p:sp>
          <p:nvSpPr>
            <p:cNvPr id="15" name="Rectangle 14"/>
            <p:cNvSpPr/>
            <p:nvPr/>
          </p:nvSpPr>
          <p:spPr bwMode="auto">
            <a:xfrm>
              <a:off x="5672138" y="3451225"/>
              <a:ext cx="2052637" cy="673100"/>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lstStyle/>
            <a:p>
              <a:pPr algn="ctr">
                <a:defRPr/>
              </a:pPr>
              <a:r>
                <a:rPr lang="en-US" sz="1050" b="1" dirty="0">
                  <a:cs typeface="Arial" charset="0"/>
                </a:rPr>
                <a:t>Analyze/Assess Concept &amp; Verify System Concept’s Performance</a:t>
              </a:r>
            </a:p>
          </p:txBody>
        </p:sp>
        <p:sp>
          <p:nvSpPr>
            <p:cNvPr id="16" name="Rectangle 15"/>
            <p:cNvSpPr/>
            <p:nvPr/>
          </p:nvSpPr>
          <p:spPr bwMode="auto">
            <a:xfrm>
              <a:off x="6162675" y="2660650"/>
              <a:ext cx="2054225" cy="673100"/>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lstStyle/>
            <a:p>
              <a:pPr algn="ctr">
                <a:defRPr/>
              </a:pPr>
              <a:r>
                <a:rPr lang="en-US" sz="1050" b="1" dirty="0">
                  <a:cs typeface="Arial" charset="0"/>
                </a:rPr>
                <a:t>Analyze/Assess Concept Versus Defined User Needs &amp; Environmental Constraints</a:t>
              </a:r>
            </a:p>
          </p:txBody>
        </p:sp>
        <p:sp>
          <p:nvSpPr>
            <p:cNvPr id="18" name="Oval 17"/>
            <p:cNvSpPr/>
            <p:nvPr/>
          </p:nvSpPr>
          <p:spPr bwMode="auto">
            <a:xfrm>
              <a:off x="2787650" y="2527300"/>
              <a:ext cx="544513" cy="271463"/>
            </a:xfrm>
            <a:prstGeom prst="ellipse">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600" b="1" dirty="0">
                  <a:solidFill>
                    <a:schemeClr val="tx1"/>
                  </a:solidFill>
                  <a:latin typeface="Arial Black" pitchFamily="34" charset="0"/>
                </a:rPr>
                <a:t>ITR</a:t>
              </a:r>
            </a:p>
          </p:txBody>
        </p:sp>
        <p:sp>
          <p:nvSpPr>
            <p:cNvPr id="19" name="Oval 18"/>
            <p:cNvSpPr/>
            <p:nvPr/>
          </p:nvSpPr>
          <p:spPr bwMode="auto">
            <a:xfrm>
              <a:off x="8058150" y="2465388"/>
              <a:ext cx="544513" cy="2730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600" b="1" dirty="0">
                  <a:solidFill>
                    <a:schemeClr val="tx1"/>
                  </a:solidFill>
                  <a:latin typeface="Arial Black" pitchFamily="34" charset="0"/>
                </a:rPr>
                <a:t>ASR</a:t>
              </a:r>
            </a:p>
          </p:txBody>
        </p:sp>
        <p:cxnSp>
          <p:nvCxnSpPr>
            <p:cNvPr id="22" name="Straight Arrow Connector 21"/>
            <p:cNvCxnSpPr>
              <a:endCxn id="13" idx="1"/>
            </p:cNvCxnSpPr>
            <p:nvPr/>
          </p:nvCxnSpPr>
          <p:spPr bwMode="auto">
            <a:xfrm>
              <a:off x="4295775" y="5348288"/>
              <a:ext cx="392113" cy="22225"/>
            </a:xfrm>
            <a:prstGeom prst="straightConnector1">
              <a:avLst/>
            </a:prstGeom>
            <a:ln w="28575">
              <a:solidFill>
                <a:schemeClr val="tx1"/>
              </a:solidFill>
              <a:prstDash val="sysDash"/>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3"/>
              <a:endCxn id="14" idx="1"/>
            </p:cNvCxnSpPr>
            <p:nvPr/>
          </p:nvCxnSpPr>
          <p:spPr bwMode="auto">
            <a:xfrm>
              <a:off x="3795713" y="4579938"/>
              <a:ext cx="1384300" cy="1587"/>
            </a:xfrm>
            <a:prstGeom prst="straightConnector1">
              <a:avLst/>
            </a:prstGeom>
            <a:ln w="28575">
              <a:solidFill>
                <a:schemeClr val="tx1"/>
              </a:solidFill>
              <a:prstDash val="sysDash"/>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9" idx="3"/>
              <a:endCxn id="15" idx="1"/>
            </p:cNvCxnSpPr>
            <p:nvPr/>
          </p:nvCxnSpPr>
          <p:spPr bwMode="auto">
            <a:xfrm>
              <a:off x="3346450" y="3787775"/>
              <a:ext cx="2325688" cy="1588"/>
            </a:xfrm>
            <a:prstGeom prst="straightConnector1">
              <a:avLst/>
            </a:prstGeom>
            <a:ln w="28575">
              <a:solidFill>
                <a:schemeClr val="tx1"/>
              </a:solidFill>
              <a:prstDash val="sysDash"/>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8" idx="3"/>
              <a:endCxn id="16" idx="1"/>
            </p:cNvCxnSpPr>
            <p:nvPr/>
          </p:nvCxnSpPr>
          <p:spPr bwMode="auto">
            <a:xfrm flipV="1">
              <a:off x="2897188" y="2997200"/>
              <a:ext cx="3265487" cy="3175"/>
            </a:xfrm>
            <a:prstGeom prst="straightConnector1">
              <a:avLst/>
            </a:prstGeom>
            <a:ln w="28575">
              <a:solidFill>
                <a:schemeClr val="tx1"/>
              </a:solidFill>
              <a:prstDash val="sysDash"/>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bwMode="auto">
            <a:xfrm rot="19759443">
              <a:off x="2692400" y="3216275"/>
              <a:ext cx="492125" cy="215900"/>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sp>
          <p:nvSpPr>
            <p:cNvPr id="50" name="TextBox 49"/>
            <p:cNvSpPr txBox="1"/>
            <p:nvPr/>
          </p:nvSpPr>
          <p:spPr bwMode="auto">
            <a:xfrm rot="19759443">
              <a:off x="4865688" y="4087813"/>
              <a:ext cx="493712" cy="215900"/>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sp>
          <p:nvSpPr>
            <p:cNvPr id="52" name="TextBox 51"/>
            <p:cNvSpPr txBox="1"/>
            <p:nvPr/>
          </p:nvSpPr>
          <p:spPr bwMode="auto">
            <a:xfrm rot="19759443">
              <a:off x="5340350" y="3267075"/>
              <a:ext cx="492125" cy="214313"/>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sp>
          <p:nvSpPr>
            <p:cNvPr id="54" name="TextBox 53"/>
            <p:cNvSpPr txBox="1"/>
            <p:nvPr/>
          </p:nvSpPr>
          <p:spPr bwMode="auto">
            <a:xfrm rot="19759443">
              <a:off x="5815013" y="2479675"/>
              <a:ext cx="492125" cy="214313"/>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sp>
          <p:nvSpPr>
            <p:cNvPr id="58" name="Rounded Rectangle 57"/>
            <p:cNvSpPr/>
            <p:nvPr/>
          </p:nvSpPr>
          <p:spPr bwMode="auto">
            <a:xfrm>
              <a:off x="1220788" y="1768475"/>
              <a:ext cx="1539875" cy="736600"/>
            </a:xfrm>
            <a:prstGeom prst="roundRect">
              <a:avLst/>
            </a:prstGeom>
            <a:gradFill flip="none" rotWithShape="1">
              <a:gsLst>
                <a:gs pos="0">
                  <a:srgbClr val="FFEFD1"/>
                </a:gs>
                <a:gs pos="64999">
                  <a:srgbClr val="F0EBD5"/>
                </a:gs>
                <a:gs pos="100000">
                  <a:srgbClr val="D1C39F"/>
                </a:gs>
              </a:gsLst>
              <a:lin ang="5400000" scaled="0"/>
              <a:tileRect/>
            </a:gradFill>
          </p:spPr>
          <p:style>
            <a:lnRef idx="1">
              <a:schemeClr val="accent1"/>
            </a:lnRef>
            <a:fillRef idx="3">
              <a:schemeClr val="accent1"/>
            </a:fillRef>
            <a:effectRef idx="2">
              <a:schemeClr val="accent1"/>
            </a:effectRef>
            <a:fontRef idx="minor">
              <a:schemeClr val="lt1"/>
            </a:fontRef>
          </p:style>
          <p:txBody>
            <a:bodyPr lIns="45720" rIns="45720" anchor="ctr"/>
            <a:lstStyle/>
            <a:p>
              <a:pPr marL="60325" indent="-58738">
                <a:buFont typeface="Arial" pitchFamily="34" charset="0"/>
                <a:buChar char="•"/>
                <a:defRPr/>
              </a:pPr>
              <a:r>
                <a:rPr lang="en-US" sz="800" dirty="0">
                  <a:solidFill>
                    <a:schemeClr val="tx1"/>
                  </a:solidFill>
                  <a:latin typeface="Arial Black" pitchFamily="34" charset="0"/>
                </a:rPr>
                <a:t>ICD</a:t>
              </a:r>
            </a:p>
            <a:p>
              <a:pPr marL="60325" indent="-58738">
                <a:buFont typeface="Arial" pitchFamily="34" charset="0"/>
                <a:buChar char="•"/>
                <a:defRPr/>
              </a:pPr>
              <a:r>
                <a:rPr lang="en-US" sz="800" dirty="0">
                  <a:solidFill>
                    <a:schemeClr val="tx1"/>
                  </a:solidFill>
                  <a:latin typeface="Arial Black" pitchFamily="34" charset="0"/>
                </a:rPr>
                <a:t>AoA Plan</a:t>
              </a:r>
            </a:p>
            <a:p>
              <a:pPr marL="60325" indent="-58738">
                <a:buFont typeface="Arial" pitchFamily="34" charset="0"/>
                <a:buChar char="•"/>
                <a:defRPr/>
              </a:pPr>
              <a:r>
                <a:rPr lang="en-US" sz="800" dirty="0">
                  <a:solidFill>
                    <a:schemeClr val="tx1"/>
                  </a:solidFill>
                  <a:latin typeface="Arial Black" pitchFamily="34" charset="0"/>
                </a:rPr>
                <a:t>Alternative Maintenance &amp; Sustainment Concepts</a:t>
              </a:r>
            </a:p>
          </p:txBody>
        </p:sp>
        <p:sp>
          <p:nvSpPr>
            <p:cNvPr id="59" name="Rounded Rectangle 58"/>
            <p:cNvSpPr/>
            <p:nvPr/>
          </p:nvSpPr>
          <p:spPr bwMode="auto">
            <a:xfrm>
              <a:off x="6242050" y="1354138"/>
              <a:ext cx="1849438" cy="1231900"/>
            </a:xfrm>
            <a:prstGeom prst="roundRect">
              <a:avLst/>
            </a:prstGeom>
            <a:gradFill flip="none" rotWithShape="1">
              <a:gsLst>
                <a:gs pos="0">
                  <a:srgbClr val="FFEFD1"/>
                </a:gs>
                <a:gs pos="64999">
                  <a:srgbClr val="F0EBD5"/>
                </a:gs>
                <a:gs pos="100000">
                  <a:srgbClr val="D1C39F"/>
                </a:gs>
              </a:gsLst>
              <a:lin ang="5400000" scaled="0"/>
              <a:tileRect/>
            </a:gradFill>
          </p:spPr>
          <p:style>
            <a:lnRef idx="1">
              <a:schemeClr val="accent1"/>
            </a:lnRef>
            <a:fillRef idx="3">
              <a:schemeClr val="accent1"/>
            </a:fillRef>
            <a:effectRef idx="2">
              <a:schemeClr val="accent1"/>
            </a:effectRef>
            <a:fontRef idx="minor">
              <a:schemeClr val="lt1"/>
            </a:fontRef>
          </p:style>
          <p:txBody>
            <a:bodyPr lIns="45720" rIns="45720" anchor="ctr"/>
            <a:lstStyle/>
            <a:p>
              <a:pPr marL="60325" indent="-58738">
                <a:buFont typeface="Arial" pitchFamily="34" charset="0"/>
                <a:buChar char="•"/>
                <a:defRPr/>
              </a:pPr>
              <a:r>
                <a:rPr lang="en-US" sz="800" dirty="0">
                  <a:solidFill>
                    <a:schemeClr val="tx1"/>
                  </a:solidFill>
                  <a:latin typeface="Arial Black" pitchFamily="34" charset="0"/>
                </a:rPr>
                <a:t>Draft System Reqts</a:t>
              </a:r>
            </a:p>
            <a:p>
              <a:pPr marL="60325" indent="-58738">
                <a:buFont typeface="Arial" pitchFamily="34" charset="0"/>
                <a:buChar char="•"/>
                <a:defRPr/>
              </a:pPr>
              <a:r>
                <a:rPr lang="en-US" sz="800" dirty="0">
                  <a:solidFill>
                    <a:schemeClr val="tx1"/>
                  </a:solidFill>
                  <a:latin typeface="Arial Black" pitchFamily="34" charset="0"/>
                </a:rPr>
                <a:t>T&amp;E Strategy</a:t>
              </a:r>
            </a:p>
            <a:p>
              <a:pPr marL="60325" indent="-58738">
                <a:buFont typeface="Arial" pitchFamily="34" charset="0"/>
                <a:buChar char="•"/>
                <a:defRPr/>
              </a:pPr>
              <a:r>
                <a:rPr lang="en-US" sz="800" dirty="0">
                  <a:solidFill>
                    <a:schemeClr val="tx1"/>
                  </a:solidFill>
                  <a:latin typeface="Arial Black" pitchFamily="34" charset="0"/>
                </a:rPr>
                <a:t>SEP</a:t>
              </a:r>
            </a:p>
            <a:p>
              <a:pPr marL="60325" indent="-58738">
                <a:buFont typeface="Arial" pitchFamily="34" charset="0"/>
                <a:buChar char="•"/>
                <a:defRPr/>
              </a:pPr>
              <a:r>
                <a:rPr lang="en-US" sz="800" dirty="0">
                  <a:solidFill>
                    <a:schemeClr val="tx1"/>
                  </a:solidFill>
                  <a:latin typeface="Arial Black" pitchFamily="34" charset="0"/>
                </a:rPr>
                <a:t>System Safety Analysis</a:t>
              </a:r>
            </a:p>
            <a:p>
              <a:pPr marL="60325" indent="-58738">
                <a:buFont typeface="Arial" pitchFamily="34" charset="0"/>
                <a:buChar char="•"/>
                <a:defRPr/>
              </a:pPr>
              <a:r>
                <a:rPr lang="en-US" sz="800" dirty="0">
                  <a:solidFill>
                    <a:schemeClr val="tx1"/>
                  </a:solidFill>
                  <a:latin typeface="Arial Black" pitchFamily="34" charset="0"/>
                </a:rPr>
                <a:t>Support &amp; Maintenance Concepts &amp; Technologies</a:t>
              </a:r>
            </a:p>
            <a:p>
              <a:pPr marL="60325" indent="-58738">
                <a:buFont typeface="Arial" pitchFamily="34" charset="0"/>
                <a:buChar char="•"/>
                <a:defRPr/>
              </a:pPr>
              <a:r>
                <a:rPr lang="en-US" sz="800" dirty="0">
                  <a:solidFill>
                    <a:schemeClr val="tx1"/>
                  </a:solidFill>
                  <a:latin typeface="Arial Black" pitchFamily="34" charset="0"/>
                </a:rPr>
                <a:t>Inputs to </a:t>
              </a:r>
            </a:p>
            <a:p>
              <a:pPr marL="119063" lvl="1" indent="-58738">
                <a:buFont typeface="Arial" pitchFamily="34" charset="0"/>
                <a:buChar char="•"/>
                <a:defRPr/>
              </a:pPr>
              <a:r>
                <a:rPr lang="en-US" sz="800" dirty="0">
                  <a:solidFill>
                    <a:schemeClr val="tx1"/>
                  </a:solidFill>
                  <a:latin typeface="Arial Black" pitchFamily="34" charset="0"/>
                </a:rPr>
                <a:t>Updated ICD – TDS – AoA Cost &amp; Manpower Est</a:t>
              </a:r>
            </a:p>
          </p:txBody>
        </p:sp>
        <p:sp>
          <p:nvSpPr>
            <p:cNvPr id="47153" name="TextBox 64"/>
            <p:cNvSpPr txBox="1">
              <a:spLocks noChangeArrowheads="1"/>
            </p:cNvSpPr>
            <p:nvPr/>
          </p:nvSpPr>
          <p:spPr bwMode="auto">
            <a:xfrm>
              <a:off x="1449388" y="1574800"/>
              <a:ext cx="1073150" cy="230188"/>
            </a:xfrm>
            <a:prstGeom prst="rect">
              <a:avLst/>
            </a:prstGeom>
            <a:noFill/>
            <a:ln w="9525">
              <a:noFill/>
              <a:miter lim="800000"/>
              <a:headEnd/>
              <a:tailEnd/>
            </a:ln>
          </p:spPr>
          <p:txBody>
            <a:bodyPr>
              <a:spAutoFit/>
            </a:bodyPr>
            <a:lstStyle/>
            <a:p>
              <a:pPr algn="ctr"/>
              <a:r>
                <a:rPr lang="en-US" sz="900" dirty="0">
                  <a:latin typeface="Arial Black" pitchFamily="34" charset="0"/>
                </a:rPr>
                <a:t>Inputs</a:t>
              </a:r>
            </a:p>
          </p:txBody>
        </p:sp>
        <p:sp>
          <p:nvSpPr>
            <p:cNvPr id="47154" name="TextBox 65"/>
            <p:cNvSpPr txBox="1">
              <a:spLocks noChangeArrowheads="1"/>
            </p:cNvSpPr>
            <p:nvPr/>
          </p:nvSpPr>
          <p:spPr bwMode="auto">
            <a:xfrm>
              <a:off x="5159375" y="1795463"/>
              <a:ext cx="1071563" cy="230187"/>
            </a:xfrm>
            <a:prstGeom prst="rect">
              <a:avLst/>
            </a:prstGeom>
            <a:noFill/>
            <a:ln w="9525">
              <a:noFill/>
              <a:miter lim="800000"/>
              <a:headEnd/>
              <a:tailEnd/>
            </a:ln>
          </p:spPr>
          <p:txBody>
            <a:bodyPr>
              <a:spAutoFit/>
            </a:bodyPr>
            <a:lstStyle/>
            <a:p>
              <a:pPr algn="ctr"/>
              <a:r>
                <a:rPr lang="en-US" sz="900" dirty="0">
                  <a:latin typeface="Arial Black" pitchFamily="34" charset="0"/>
                </a:rPr>
                <a:t>Outputs</a:t>
              </a:r>
            </a:p>
          </p:txBody>
        </p:sp>
      </p:grpSp>
      <p:pic>
        <p:nvPicPr>
          <p:cNvPr id="57" name="Picture 56" descr="MS A Depiction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0664" y="165274"/>
            <a:ext cx="1082276" cy="1139669"/>
          </a:xfrm>
          <a:prstGeom prst="rect">
            <a:avLst/>
          </a:prstGeom>
        </p:spPr>
      </p:pic>
      <p:sp>
        <p:nvSpPr>
          <p:cNvPr id="60" name="TextBox 59"/>
          <p:cNvSpPr txBox="1"/>
          <p:nvPr/>
        </p:nvSpPr>
        <p:spPr>
          <a:xfrm>
            <a:off x="914400" y="6477000"/>
            <a:ext cx="1686424" cy="276999"/>
          </a:xfrm>
          <a:prstGeom prst="rect">
            <a:avLst/>
          </a:prstGeom>
          <a:noFill/>
        </p:spPr>
        <p:txBody>
          <a:bodyPr wrap="none" rtlCol="0">
            <a:spAutoFit/>
          </a:bodyPr>
          <a:lstStyle/>
          <a:p>
            <a:r>
              <a:rPr lang="en-US" sz="1200" dirty="0"/>
              <a:t>SE: Systems Engineering</a:t>
            </a:r>
          </a:p>
        </p:txBody>
      </p:sp>
    </p:spTree>
    <p:extLst>
      <p:ext uri="{BB962C8B-B14F-4D97-AF65-F5344CB8AC3E}">
        <p14:creationId xmlns:p14="http://schemas.microsoft.com/office/powerpoint/2010/main" val="15993139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Title 3"/>
          <p:cNvSpPr>
            <a:spLocks noGrp="1"/>
          </p:cNvSpPr>
          <p:nvPr>
            <p:ph type="title"/>
          </p:nvPr>
        </p:nvSpPr>
        <p:spPr>
          <a:xfrm>
            <a:off x="1371600" y="166985"/>
            <a:ext cx="6590872" cy="796925"/>
          </a:xfrm>
        </p:spPr>
        <p:txBody>
          <a:bodyPr/>
          <a:lstStyle/>
          <a:p>
            <a:r>
              <a:rPr lang="en-US" sz="3200" i="1" dirty="0"/>
              <a:t>Summary Outputs of SE Material Solution Analysis Phase</a:t>
            </a:r>
          </a:p>
        </p:txBody>
      </p:sp>
      <p:sp>
        <p:nvSpPr>
          <p:cNvPr id="49155" name="Content Placeholder 31"/>
          <p:cNvSpPr>
            <a:spLocks noGrp="1"/>
          </p:cNvSpPr>
          <p:nvPr>
            <p:ph idx="1"/>
          </p:nvPr>
        </p:nvSpPr>
        <p:spPr>
          <a:xfrm>
            <a:off x="304800" y="1524000"/>
            <a:ext cx="8610599" cy="4953000"/>
          </a:xfrm>
        </p:spPr>
        <p:txBody>
          <a:bodyPr>
            <a:normAutofit/>
          </a:bodyPr>
          <a:lstStyle/>
          <a:p>
            <a:pPr>
              <a:lnSpc>
                <a:spcPct val="100000"/>
              </a:lnSpc>
            </a:pPr>
            <a:r>
              <a:rPr lang="en-US" sz="2000" b="1" dirty="0"/>
              <a:t>Preliminary System Specification</a:t>
            </a:r>
          </a:p>
          <a:p>
            <a:pPr>
              <a:lnSpc>
                <a:spcPct val="100000"/>
              </a:lnSpc>
            </a:pPr>
            <a:r>
              <a:rPr lang="en-US" sz="2000" b="1" dirty="0"/>
              <a:t>Test and Evaluation Strategy (TES)</a:t>
            </a:r>
          </a:p>
          <a:p>
            <a:pPr>
              <a:lnSpc>
                <a:spcPct val="100000"/>
              </a:lnSpc>
            </a:pPr>
            <a:r>
              <a:rPr lang="en-US" sz="2000" b="1" dirty="0"/>
              <a:t>System Safety Analyses (ensure a Preliminary Hazard List is completed for each system concept)</a:t>
            </a:r>
          </a:p>
          <a:p>
            <a:pPr>
              <a:lnSpc>
                <a:spcPct val="100000"/>
              </a:lnSpc>
            </a:pPr>
            <a:r>
              <a:rPr lang="en-US" sz="2000" b="1" dirty="0"/>
              <a:t>Systems Engineering Plan (to include competitive prototype planning) (SEP)</a:t>
            </a:r>
          </a:p>
          <a:p>
            <a:pPr>
              <a:lnSpc>
                <a:spcPct val="100000"/>
              </a:lnSpc>
            </a:pPr>
            <a:r>
              <a:rPr lang="en-US" sz="2000" b="1" dirty="0"/>
              <a:t>Support and Maintenance Concepts and Technologies</a:t>
            </a:r>
          </a:p>
          <a:p>
            <a:pPr>
              <a:lnSpc>
                <a:spcPct val="100000"/>
              </a:lnSpc>
            </a:pPr>
            <a:r>
              <a:rPr lang="en-US" sz="2000" b="1" dirty="0"/>
              <a:t>Inputs to draft Capability Development Document</a:t>
            </a:r>
          </a:p>
          <a:p>
            <a:pPr>
              <a:lnSpc>
                <a:spcPct val="100000"/>
              </a:lnSpc>
            </a:pPr>
            <a:r>
              <a:rPr lang="en-US" sz="2000" b="1" dirty="0"/>
              <a:t>Inputs to Technology Development Strategy, to include competitive prototype planning</a:t>
            </a:r>
          </a:p>
          <a:p>
            <a:pPr>
              <a:lnSpc>
                <a:spcPct val="100000"/>
              </a:lnSpc>
            </a:pPr>
            <a:r>
              <a:rPr lang="en-US" sz="2000" b="1" dirty="0"/>
              <a:t>Inputs to Analysis of Alternatives (AoA)</a:t>
            </a:r>
          </a:p>
          <a:p>
            <a:pPr>
              <a:lnSpc>
                <a:spcPct val="100000"/>
              </a:lnSpc>
            </a:pPr>
            <a:r>
              <a:rPr lang="en-US" sz="2000" b="1" dirty="0"/>
              <a:t>Inputs to Cost and Manpower Estimate</a:t>
            </a:r>
          </a:p>
        </p:txBody>
      </p:sp>
      <p:sp>
        <p:nvSpPr>
          <p:cNvPr id="49156" name="Slide Number Placeholder 2"/>
          <p:cNvSpPr>
            <a:spLocks noGrp="1"/>
          </p:cNvSpPr>
          <p:nvPr>
            <p:ph type="sldNum" sz="quarter" idx="4294967295"/>
          </p:nvPr>
        </p:nvSpPr>
        <p:spPr>
          <a:xfrm>
            <a:off x="7870824" y="6503988"/>
            <a:ext cx="963209" cy="222276"/>
          </a:xfrm>
          <a:prstGeom prst="rect">
            <a:avLst/>
          </a:prstGeom>
          <a:noFill/>
        </p:spPr>
        <p:txBody>
          <a:bodyPr/>
          <a:lstStyle/>
          <a:p>
            <a:fld id="{03FA6F5E-1C96-4342-9B61-F694EB83F04C}" type="slidenum">
              <a:rPr lang="en-US" smtClean="0">
                <a:latin typeface="Arial" pitchFamily="34" charset="0"/>
                <a:cs typeface="Arial" pitchFamily="34" charset="0"/>
              </a:rPr>
              <a:pPr/>
              <a:t>165</a:t>
            </a:fld>
            <a:endParaRPr lang="en-US" dirty="0">
              <a:latin typeface="Arial" pitchFamily="34" charset="0"/>
              <a:cs typeface="Arial" pitchFamily="34" charset="0"/>
            </a:endParaRPr>
          </a:p>
        </p:txBody>
      </p:sp>
      <p:pic>
        <p:nvPicPr>
          <p:cNvPr id="6" name="Picture 5" descr="MS A Depiction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0664" y="165256"/>
            <a:ext cx="1082276" cy="1139669"/>
          </a:xfrm>
          <a:prstGeom prst="rect">
            <a:avLst/>
          </a:prstGeom>
        </p:spPr>
      </p:pic>
    </p:spTree>
    <p:extLst>
      <p:ext uri="{BB962C8B-B14F-4D97-AF65-F5344CB8AC3E}">
        <p14:creationId xmlns:p14="http://schemas.microsoft.com/office/powerpoint/2010/main" val="1683783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3"/>
          <p:cNvSpPr>
            <a:spLocks noGrp="1"/>
          </p:cNvSpPr>
          <p:nvPr>
            <p:ph type="title"/>
          </p:nvPr>
        </p:nvSpPr>
        <p:spPr>
          <a:xfrm>
            <a:off x="1143000" y="152400"/>
            <a:ext cx="6590872" cy="796925"/>
          </a:xfrm>
        </p:spPr>
        <p:txBody>
          <a:bodyPr/>
          <a:lstStyle/>
          <a:p>
            <a:r>
              <a:rPr lang="en-US" sz="3600" i="1" dirty="0"/>
              <a:t>Technology </a:t>
            </a:r>
            <a:r>
              <a:rPr lang="en-US" sz="3600" dirty="0"/>
              <a:t>Maturation &amp; Risk Reduction </a:t>
            </a:r>
            <a:r>
              <a:rPr lang="en-US" sz="3600" i="1" dirty="0"/>
              <a:t>(TM&amp; RR) Phase SE</a:t>
            </a:r>
          </a:p>
        </p:txBody>
      </p:sp>
      <p:sp>
        <p:nvSpPr>
          <p:cNvPr id="50179" name="Content Placeholder 4"/>
          <p:cNvSpPr>
            <a:spLocks noGrp="1"/>
          </p:cNvSpPr>
          <p:nvPr>
            <p:ph idx="1"/>
          </p:nvPr>
        </p:nvSpPr>
        <p:spPr>
          <a:xfrm>
            <a:off x="381000" y="1524000"/>
            <a:ext cx="8382000" cy="4876800"/>
          </a:xfrm>
        </p:spPr>
        <p:txBody>
          <a:bodyPr>
            <a:normAutofit fontScale="92500" lnSpcReduction="20000"/>
          </a:bodyPr>
          <a:lstStyle/>
          <a:p>
            <a:r>
              <a:rPr lang="en-US" b="1" dirty="0"/>
              <a:t>Objectives</a:t>
            </a:r>
            <a:r>
              <a:rPr lang="en-US" dirty="0"/>
              <a:t> </a:t>
            </a:r>
          </a:p>
          <a:p>
            <a:pPr lvl="1">
              <a:lnSpc>
                <a:spcPct val="100000"/>
              </a:lnSpc>
              <a:spcAft>
                <a:spcPts val="1200"/>
              </a:spcAft>
            </a:pPr>
            <a:r>
              <a:rPr lang="en-US" dirty="0"/>
              <a:t>Buy down technical risk and develop sufficient understanding of solution development to make              sound business decisions on initiating a formal                                                acquisition program</a:t>
            </a:r>
          </a:p>
          <a:p>
            <a:pPr>
              <a:lnSpc>
                <a:spcPct val="100000"/>
              </a:lnSpc>
            </a:pPr>
            <a:r>
              <a:rPr lang="en-US" sz="3000" b="1" dirty="0"/>
              <a:t>Two types of activities in Technology Maturation &amp; Risk Reduction: </a:t>
            </a:r>
          </a:p>
          <a:p>
            <a:pPr lvl="1">
              <a:lnSpc>
                <a:spcPct val="100000"/>
              </a:lnSpc>
            </a:pPr>
            <a:r>
              <a:rPr lang="en-US" dirty="0"/>
              <a:t>Technology maturation through risk reduction and competitive prototyping</a:t>
            </a:r>
          </a:p>
          <a:p>
            <a:pPr lvl="1">
              <a:lnSpc>
                <a:spcPct val="100000"/>
              </a:lnSpc>
            </a:pPr>
            <a:r>
              <a:rPr lang="en-US" dirty="0"/>
              <a:t>Initial end-item design through preliminary design (when called for in the Technology Development Strategy)</a:t>
            </a:r>
          </a:p>
        </p:txBody>
      </p:sp>
      <p:sp>
        <p:nvSpPr>
          <p:cNvPr id="50180" name="Slide Number Placeholder 2"/>
          <p:cNvSpPr>
            <a:spLocks noGrp="1"/>
          </p:cNvSpPr>
          <p:nvPr>
            <p:ph type="sldNum" sz="quarter" idx="4294967295"/>
          </p:nvPr>
        </p:nvSpPr>
        <p:spPr>
          <a:xfrm>
            <a:off x="7870824" y="6503988"/>
            <a:ext cx="884091" cy="354012"/>
          </a:xfrm>
          <a:prstGeom prst="rect">
            <a:avLst/>
          </a:prstGeom>
          <a:noFill/>
        </p:spPr>
        <p:txBody>
          <a:bodyPr/>
          <a:lstStyle/>
          <a:p>
            <a:fld id="{058A9163-BC0E-4415-8E8B-436DB8D19AD8}" type="slidenum">
              <a:rPr lang="en-US" smtClean="0">
                <a:latin typeface="Arial" pitchFamily="34" charset="0"/>
                <a:cs typeface="Arial" pitchFamily="34" charset="0"/>
              </a:rPr>
              <a:pPr/>
              <a:t>166</a:t>
            </a:fld>
            <a:endParaRPr lang="en-US" dirty="0">
              <a:latin typeface="Arial" pitchFamily="34" charset="0"/>
              <a:cs typeface="Arial" pitchFamily="34" charset="0"/>
            </a:endParaRPr>
          </a:p>
        </p:txBody>
      </p:sp>
      <p:grpSp>
        <p:nvGrpSpPr>
          <p:cNvPr id="50181" name="Group 23"/>
          <p:cNvGrpSpPr>
            <a:grpSpLocks/>
          </p:cNvGrpSpPr>
          <p:nvPr/>
        </p:nvGrpSpPr>
        <p:grpSpPr bwMode="auto">
          <a:xfrm>
            <a:off x="7753904" y="0"/>
            <a:ext cx="1390096" cy="1565755"/>
            <a:chOff x="7547390" y="1571625"/>
            <a:chExt cx="1416151" cy="1650033"/>
          </a:xfrm>
        </p:grpSpPr>
        <p:sp>
          <p:nvSpPr>
            <p:cNvPr id="19" name="Rectangle 18"/>
            <p:cNvSpPr/>
            <p:nvPr/>
          </p:nvSpPr>
          <p:spPr bwMode="auto">
            <a:xfrm>
              <a:off x="7566161" y="1898773"/>
              <a:ext cx="1174834" cy="900451"/>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800" b="1" dirty="0">
                  <a:solidFill>
                    <a:schemeClr val="tx1"/>
                  </a:solidFill>
                  <a:latin typeface="Arial Black" pitchFamily="34" charset="0"/>
                </a:rPr>
                <a:t>Technology Maturation &amp; Risk Reduction</a:t>
              </a:r>
              <a:endParaRPr lang="en-US" sz="300" b="1" dirty="0">
                <a:solidFill>
                  <a:schemeClr val="tx1"/>
                </a:solidFill>
                <a:latin typeface="Arial Black" pitchFamily="34" charset="0"/>
              </a:endParaRPr>
            </a:p>
            <a:p>
              <a:pPr algn="ctr">
                <a:spcBef>
                  <a:spcPts val="600"/>
                </a:spcBef>
                <a:spcAft>
                  <a:spcPts val="1200"/>
                </a:spcAft>
                <a:defRPr/>
              </a:pPr>
              <a:endParaRPr lang="en-US" sz="600" b="1" dirty="0">
                <a:solidFill>
                  <a:schemeClr val="tx1"/>
                </a:solidFill>
                <a:latin typeface="Arial Black" pitchFamily="34" charset="0"/>
              </a:endParaRPr>
            </a:p>
          </p:txBody>
        </p:sp>
        <p:sp>
          <p:nvSpPr>
            <p:cNvPr id="22" name="Isosceles Triangle 21"/>
            <p:cNvSpPr/>
            <p:nvPr/>
          </p:nvSpPr>
          <p:spPr bwMode="auto">
            <a:xfrm>
              <a:off x="8495196" y="1571625"/>
              <a:ext cx="468345" cy="308091"/>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50184" name="Rectangle 22"/>
            <p:cNvSpPr>
              <a:spLocks noChangeArrowheads="1"/>
            </p:cNvSpPr>
            <p:nvPr/>
          </p:nvSpPr>
          <p:spPr bwMode="auto">
            <a:xfrm>
              <a:off x="7547390" y="2790771"/>
              <a:ext cx="1225578" cy="430887"/>
            </a:xfrm>
            <a:prstGeom prst="rect">
              <a:avLst/>
            </a:prstGeom>
            <a:noFill/>
            <a:ln w="9525">
              <a:noFill/>
              <a:miter lim="800000"/>
              <a:headEnd/>
              <a:tailEnd/>
            </a:ln>
          </p:spPr>
          <p:txBody>
            <a:bodyPr>
              <a:spAutoFit/>
            </a:bodyPr>
            <a:lstStyle/>
            <a:p>
              <a:pPr algn="ctr"/>
              <a:r>
                <a:rPr lang="en-US" sz="1100" b="1" dirty="0">
                  <a:latin typeface="Arial Rounded MT Bold" pitchFamily="34" charset="0"/>
                </a:rPr>
                <a:t>Pre-Systems Acquisition</a:t>
              </a:r>
              <a:endParaRPr lang="en-US" sz="1100" dirty="0"/>
            </a:p>
          </p:txBody>
        </p:sp>
      </p:grpSp>
    </p:spTree>
    <p:extLst>
      <p:ext uri="{BB962C8B-B14F-4D97-AF65-F5344CB8AC3E}">
        <p14:creationId xmlns:p14="http://schemas.microsoft.com/office/powerpoint/2010/main" val="393486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animEffect transition="in" filter="fade">
                                      <p:cBhvr>
                                        <p:cTn id="7" dur="500"/>
                                        <p:tgtEl>
                                          <p:spTgt spid="5017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179">
                                            <p:txEl>
                                              <p:pRg st="3" end="3"/>
                                            </p:txEl>
                                          </p:spTgt>
                                        </p:tgtEl>
                                        <p:attrNameLst>
                                          <p:attrName>style.visibility</p:attrName>
                                        </p:attrNameLst>
                                      </p:cBhvr>
                                      <p:to>
                                        <p:strVal val="visible"/>
                                      </p:to>
                                    </p:set>
                                    <p:animEffect transition="in" filter="fade">
                                      <p:cBhvr>
                                        <p:cTn id="10" dur="500"/>
                                        <p:tgtEl>
                                          <p:spTgt spid="5017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0179">
                                            <p:txEl>
                                              <p:pRg st="4" end="4"/>
                                            </p:txEl>
                                          </p:spTgt>
                                        </p:tgtEl>
                                        <p:attrNameLst>
                                          <p:attrName>style.visibility</p:attrName>
                                        </p:attrNameLst>
                                      </p:cBhvr>
                                      <p:to>
                                        <p:strVal val="visible"/>
                                      </p:to>
                                    </p:set>
                                    <p:animEffect transition="in" filter="fade">
                                      <p:cBhvr>
                                        <p:cTn id="13" dur="500"/>
                                        <p:tgtEl>
                                          <p:spTgt spid="50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Title 3"/>
          <p:cNvSpPr>
            <a:spLocks noGrp="1"/>
          </p:cNvSpPr>
          <p:nvPr>
            <p:ph type="title"/>
          </p:nvPr>
        </p:nvSpPr>
        <p:spPr>
          <a:xfrm>
            <a:off x="1295400" y="132529"/>
            <a:ext cx="6382304" cy="767428"/>
          </a:xfrm>
        </p:spPr>
        <p:txBody>
          <a:bodyPr/>
          <a:lstStyle/>
          <a:p>
            <a:r>
              <a:rPr lang="en-US" sz="3600" i="1" dirty="0"/>
              <a:t>(TM&amp;RR) Phase SE</a:t>
            </a:r>
          </a:p>
        </p:txBody>
      </p:sp>
      <p:sp>
        <p:nvSpPr>
          <p:cNvPr id="51203" name="Content Placeholder 4"/>
          <p:cNvSpPr>
            <a:spLocks noGrp="1"/>
          </p:cNvSpPr>
          <p:nvPr>
            <p:ph idx="1"/>
          </p:nvPr>
        </p:nvSpPr>
        <p:spPr>
          <a:xfrm>
            <a:off x="381000" y="1676400"/>
            <a:ext cx="8305799" cy="4724400"/>
          </a:xfrm>
        </p:spPr>
        <p:txBody>
          <a:bodyPr>
            <a:normAutofit fontScale="92500" lnSpcReduction="20000"/>
          </a:bodyPr>
          <a:lstStyle/>
          <a:p>
            <a:r>
              <a:rPr lang="en-US" dirty="0"/>
              <a:t>Primary tasks of SE:</a:t>
            </a:r>
          </a:p>
          <a:p>
            <a:pPr lvl="1"/>
            <a:r>
              <a:rPr lang="en-US" dirty="0"/>
              <a:t>Mature technologies</a:t>
            </a:r>
          </a:p>
          <a:p>
            <a:pPr lvl="1"/>
            <a:r>
              <a:rPr lang="en-US" dirty="0"/>
              <a:t>Determine the appropriate set of technologies to be integrated into a full system</a:t>
            </a:r>
          </a:p>
          <a:p>
            <a:pPr lvl="1"/>
            <a:r>
              <a:rPr lang="en-US" dirty="0"/>
              <a:t>Conduct competitive prototyping of system elements</a:t>
            </a:r>
          </a:p>
          <a:p>
            <a:pPr lvl="1"/>
            <a:r>
              <a:rPr lang="en-US" dirty="0"/>
              <a:t>Refine requirements</a:t>
            </a:r>
          </a:p>
          <a:p>
            <a:pPr lvl="1"/>
            <a:r>
              <a:rPr lang="en-US" dirty="0"/>
              <a:t>Develop the functional and allocated baselines of the end-item system configuration</a:t>
            </a:r>
          </a:p>
          <a:p>
            <a:r>
              <a:rPr lang="en-US" dirty="0"/>
              <a:t>Key SE activities include:</a:t>
            </a:r>
          </a:p>
          <a:p>
            <a:pPr lvl="1"/>
            <a:r>
              <a:rPr lang="en-US" dirty="0"/>
              <a:t>Convert required capabilities into system performance requirements</a:t>
            </a:r>
          </a:p>
          <a:p>
            <a:pPr lvl="1"/>
            <a:r>
              <a:rPr lang="en-US" dirty="0"/>
              <a:t>Align user-defined performance parameters against enabling/critical technology solutions</a:t>
            </a:r>
          </a:p>
          <a:p>
            <a:pPr lvl="2"/>
            <a:endParaRPr lang="en-US" dirty="0"/>
          </a:p>
        </p:txBody>
      </p:sp>
      <p:sp>
        <p:nvSpPr>
          <p:cNvPr id="51204" name="Slide Number Placeholder 2"/>
          <p:cNvSpPr>
            <a:spLocks noGrp="1"/>
          </p:cNvSpPr>
          <p:nvPr>
            <p:ph type="sldNum" sz="quarter" idx="4294967295"/>
          </p:nvPr>
        </p:nvSpPr>
        <p:spPr>
          <a:xfrm>
            <a:off x="7870825" y="6503988"/>
            <a:ext cx="1223964" cy="354012"/>
          </a:xfrm>
          <a:prstGeom prst="rect">
            <a:avLst/>
          </a:prstGeom>
          <a:noFill/>
        </p:spPr>
        <p:txBody>
          <a:bodyPr/>
          <a:lstStyle/>
          <a:p>
            <a:fld id="{92432AF2-5757-47D7-B7A4-19F2F2D2D432}" type="slidenum">
              <a:rPr lang="en-US" smtClean="0">
                <a:latin typeface="Arial" pitchFamily="34" charset="0"/>
                <a:cs typeface="Arial" pitchFamily="34" charset="0"/>
              </a:rPr>
              <a:pPr/>
              <a:t>167</a:t>
            </a:fld>
            <a:endParaRPr lang="en-US" dirty="0">
              <a:latin typeface="Arial" pitchFamily="34" charset="0"/>
              <a:cs typeface="Arial" pitchFamily="34" charset="0"/>
            </a:endParaRPr>
          </a:p>
        </p:txBody>
      </p:sp>
      <p:grpSp>
        <p:nvGrpSpPr>
          <p:cNvPr id="6" name="Group 23"/>
          <p:cNvGrpSpPr>
            <a:grpSpLocks/>
          </p:cNvGrpSpPr>
          <p:nvPr/>
        </p:nvGrpSpPr>
        <p:grpSpPr bwMode="auto">
          <a:xfrm>
            <a:off x="7753904" y="0"/>
            <a:ext cx="1390096" cy="1565755"/>
            <a:chOff x="7547390" y="1571625"/>
            <a:chExt cx="1416151" cy="1650033"/>
          </a:xfrm>
        </p:grpSpPr>
        <p:sp>
          <p:nvSpPr>
            <p:cNvPr id="7" name="Rectangle 6"/>
            <p:cNvSpPr/>
            <p:nvPr/>
          </p:nvSpPr>
          <p:spPr bwMode="auto">
            <a:xfrm>
              <a:off x="7566161" y="1898773"/>
              <a:ext cx="1174834" cy="900451"/>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800" b="1" dirty="0">
                  <a:solidFill>
                    <a:schemeClr val="tx1"/>
                  </a:solidFill>
                  <a:latin typeface="Arial Black" pitchFamily="34" charset="0"/>
                </a:rPr>
                <a:t>Technology Maturation &amp; Risk Reduction</a:t>
              </a:r>
              <a:endParaRPr lang="en-US" sz="300" b="1" dirty="0">
                <a:solidFill>
                  <a:schemeClr val="tx1"/>
                </a:solidFill>
                <a:latin typeface="Arial Black" pitchFamily="34" charset="0"/>
              </a:endParaRPr>
            </a:p>
            <a:p>
              <a:pPr algn="ctr">
                <a:spcBef>
                  <a:spcPts val="600"/>
                </a:spcBef>
                <a:spcAft>
                  <a:spcPts val="1200"/>
                </a:spcAft>
                <a:defRPr/>
              </a:pPr>
              <a:endParaRPr lang="en-US" sz="600" b="1" dirty="0">
                <a:solidFill>
                  <a:schemeClr val="tx1"/>
                </a:solidFill>
                <a:latin typeface="Arial Black" pitchFamily="34" charset="0"/>
              </a:endParaRPr>
            </a:p>
          </p:txBody>
        </p:sp>
        <p:sp>
          <p:nvSpPr>
            <p:cNvPr id="8" name="Isosceles Triangle 7"/>
            <p:cNvSpPr/>
            <p:nvPr/>
          </p:nvSpPr>
          <p:spPr bwMode="auto">
            <a:xfrm>
              <a:off x="8495196" y="1571625"/>
              <a:ext cx="468345" cy="308091"/>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9" name="Rectangle 22"/>
            <p:cNvSpPr>
              <a:spLocks noChangeArrowheads="1"/>
            </p:cNvSpPr>
            <p:nvPr/>
          </p:nvSpPr>
          <p:spPr bwMode="auto">
            <a:xfrm>
              <a:off x="7547390" y="2790771"/>
              <a:ext cx="1225578" cy="430887"/>
            </a:xfrm>
            <a:prstGeom prst="rect">
              <a:avLst/>
            </a:prstGeom>
            <a:noFill/>
            <a:ln w="9525">
              <a:noFill/>
              <a:miter lim="800000"/>
              <a:headEnd/>
              <a:tailEnd/>
            </a:ln>
          </p:spPr>
          <p:txBody>
            <a:bodyPr>
              <a:spAutoFit/>
            </a:bodyPr>
            <a:lstStyle/>
            <a:p>
              <a:pPr algn="ctr"/>
              <a:r>
                <a:rPr lang="en-US" sz="1100" b="1" dirty="0">
                  <a:latin typeface="Arial Rounded MT Bold" pitchFamily="34" charset="0"/>
                </a:rPr>
                <a:t>Pre-Systems Acquisition</a:t>
              </a:r>
              <a:endParaRPr lang="en-US" sz="1100" dirty="0"/>
            </a:p>
          </p:txBody>
        </p:sp>
      </p:grpSp>
    </p:spTree>
    <p:extLst>
      <p:ext uri="{BB962C8B-B14F-4D97-AF65-F5344CB8AC3E}">
        <p14:creationId xmlns:p14="http://schemas.microsoft.com/office/powerpoint/2010/main" val="149410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Title 1"/>
          <p:cNvSpPr>
            <a:spLocks noGrp="1"/>
          </p:cNvSpPr>
          <p:nvPr>
            <p:ph type="title"/>
          </p:nvPr>
        </p:nvSpPr>
        <p:spPr>
          <a:xfrm>
            <a:off x="1447800" y="152400"/>
            <a:ext cx="6096000" cy="796925"/>
          </a:xfrm>
        </p:spPr>
        <p:txBody>
          <a:bodyPr/>
          <a:lstStyle/>
          <a:p>
            <a:r>
              <a:rPr lang="en-US" sz="3600" i="1" dirty="0"/>
              <a:t>TM&amp;RR Phase </a:t>
            </a:r>
            <a:br>
              <a:rPr lang="en-US" sz="3600" i="1" dirty="0"/>
            </a:br>
            <a:r>
              <a:rPr lang="en-US" sz="3600" i="1" dirty="0"/>
              <a:t>Technology Maturation</a:t>
            </a:r>
          </a:p>
        </p:txBody>
      </p:sp>
      <p:sp>
        <p:nvSpPr>
          <p:cNvPr id="53251" name="Content Placeholder 2"/>
          <p:cNvSpPr>
            <a:spLocks noGrp="1"/>
          </p:cNvSpPr>
          <p:nvPr>
            <p:ph idx="1"/>
          </p:nvPr>
        </p:nvSpPr>
        <p:spPr>
          <a:xfrm>
            <a:off x="381000" y="1676400"/>
            <a:ext cx="8229600" cy="4419600"/>
          </a:xfrm>
        </p:spPr>
        <p:txBody>
          <a:bodyPr>
            <a:normAutofit fontScale="85000" lnSpcReduction="10000"/>
          </a:bodyPr>
          <a:lstStyle/>
          <a:p>
            <a:r>
              <a:rPr lang="en-US" dirty="0"/>
              <a:t>Risk reduction </a:t>
            </a:r>
          </a:p>
          <a:p>
            <a:pPr lvl="1">
              <a:buFont typeface="Wingdings" pitchFamily="2" charset="2"/>
              <a:buNone/>
            </a:pPr>
            <a:r>
              <a:rPr lang="en-US" b="0" dirty="0"/>
              <a:t>SE provides a focused effort in close collaboration between the science and technology community, the user, and the engineering community to mature, prototype, and demonstrate technologies in a relevant environment to provide a preferred system concept that achieves a level suitable for low risk entry into Engineering and Manufacturing Development</a:t>
            </a:r>
            <a:endParaRPr lang="en-US" dirty="0"/>
          </a:p>
          <a:p>
            <a:r>
              <a:rPr lang="en-US" dirty="0"/>
              <a:t>Competitive prototyping</a:t>
            </a:r>
          </a:p>
          <a:p>
            <a:pPr lvl="1">
              <a:buFont typeface="Wingdings" pitchFamily="2" charset="2"/>
              <a:buNone/>
            </a:pPr>
            <a:r>
              <a:rPr lang="en-US" b="0" dirty="0"/>
              <a:t>“…</a:t>
            </a:r>
            <a:r>
              <a:rPr lang="en-US" sz="1600" b="0" i="1" dirty="0"/>
              <a:t>To implement this approach, the Military Services and Defense Agencies will formulate all pending and future programs with acquisition strategies and funding that will provide for two or more competing teams producing prototypes through Milestone (MS) B.  Competing teams producing prototypes of key system elements will reduce technical risk, validate designs, validate cost estimates, evaluate manufacturing processes, and refine requirements. In total, this approach will also reduce time to fielding.”</a:t>
            </a:r>
          </a:p>
          <a:p>
            <a:pPr lvl="1">
              <a:buFont typeface="Wingdings" pitchFamily="2" charset="2"/>
              <a:buNone/>
            </a:pPr>
            <a:endParaRPr lang="en-US" b="0" dirty="0"/>
          </a:p>
        </p:txBody>
      </p:sp>
      <p:sp>
        <p:nvSpPr>
          <p:cNvPr id="53252" name="Slide Number Placeholder 3"/>
          <p:cNvSpPr>
            <a:spLocks noGrp="1"/>
          </p:cNvSpPr>
          <p:nvPr>
            <p:ph type="sldNum" sz="quarter" idx="4294967295"/>
          </p:nvPr>
        </p:nvSpPr>
        <p:spPr>
          <a:xfrm>
            <a:off x="7870824" y="6503988"/>
            <a:ext cx="1223963" cy="354012"/>
          </a:xfrm>
          <a:prstGeom prst="rect">
            <a:avLst/>
          </a:prstGeom>
          <a:noFill/>
        </p:spPr>
        <p:txBody>
          <a:bodyPr/>
          <a:lstStyle/>
          <a:p>
            <a:fld id="{225F1E1C-8F01-4041-A31C-EB21844E961F}" type="slidenum">
              <a:rPr lang="en-US" smtClean="0">
                <a:latin typeface="Arial" pitchFamily="34" charset="0"/>
                <a:cs typeface="Arial" pitchFamily="34" charset="0"/>
              </a:rPr>
              <a:pPr/>
              <a:t>168</a:t>
            </a:fld>
            <a:endParaRPr lang="en-US" dirty="0">
              <a:latin typeface="Arial" pitchFamily="34" charset="0"/>
              <a:cs typeface="Arial" pitchFamily="34" charset="0"/>
            </a:endParaRPr>
          </a:p>
        </p:txBody>
      </p:sp>
      <p:sp>
        <p:nvSpPr>
          <p:cNvPr id="53253" name="TextBox 37"/>
          <p:cNvSpPr txBox="1">
            <a:spLocks noChangeArrowheads="1"/>
          </p:cNvSpPr>
          <p:nvPr/>
        </p:nvSpPr>
        <p:spPr bwMode="auto">
          <a:xfrm>
            <a:off x="5334000" y="6172200"/>
            <a:ext cx="2413000" cy="339725"/>
          </a:xfrm>
          <a:prstGeom prst="rect">
            <a:avLst/>
          </a:prstGeom>
          <a:noFill/>
          <a:ln w="9525">
            <a:noFill/>
            <a:miter lim="800000"/>
            <a:headEnd/>
            <a:tailEnd/>
          </a:ln>
        </p:spPr>
        <p:txBody>
          <a:bodyPr>
            <a:spAutoFit/>
          </a:bodyPr>
          <a:lstStyle/>
          <a:p>
            <a:r>
              <a:rPr lang="en-US" sz="1600" b="1" i="1" dirty="0"/>
              <a:t>John Young , 19 Sep 2007</a:t>
            </a:r>
          </a:p>
        </p:txBody>
      </p:sp>
      <p:grpSp>
        <p:nvGrpSpPr>
          <p:cNvPr id="7" name="Group 23"/>
          <p:cNvGrpSpPr>
            <a:grpSpLocks/>
          </p:cNvGrpSpPr>
          <p:nvPr/>
        </p:nvGrpSpPr>
        <p:grpSpPr bwMode="auto">
          <a:xfrm>
            <a:off x="7753904" y="0"/>
            <a:ext cx="1390096" cy="1565755"/>
            <a:chOff x="7547390" y="1571625"/>
            <a:chExt cx="1416151" cy="1650033"/>
          </a:xfrm>
        </p:grpSpPr>
        <p:sp>
          <p:nvSpPr>
            <p:cNvPr id="8" name="Rectangle 7"/>
            <p:cNvSpPr/>
            <p:nvPr/>
          </p:nvSpPr>
          <p:spPr bwMode="auto">
            <a:xfrm>
              <a:off x="7566161" y="1898773"/>
              <a:ext cx="1174834" cy="900451"/>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800" b="1" dirty="0">
                  <a:solidFill>
                    <a:schemeClr val="tx1"/>
                  </a:solidFill>
                  <a:latin typeface="Arial Black" pitchFamily="34" charset="0"/>
                </a:rPr>
                <a:t>Technology Maturation &amp; Risk Reduction</a:t>
              </a:r>
              <a:endParaRPr lang="en-US" sz="300" b="1" dirty="0">
                <a:solidFill>
                  <a:schemeClr val="tx1"/>
                </a:solidFill>
                <a:latin typeface="Arial Black" pitchFamily="34" charset="0"/>
              </a:endParaRPr>
            </a:p>
            <a:p>
              <a:pPr algn="ctr">
                <a:spcBef>
                  <a:spcPts val="600"/>
                </a:spcBef>
                <a:spcAft>
                  <a:spcPts val="1200"/>
                </a:spcAft>
                <a:defRPr/>
              </a:pPr>
              <a:endParaRPr lang="en-US" sz="600" b="1" dirty="0">
                <a:solidFill>
                  <a:schemeClr val="tx1"/>
                </a:solidFill>
                <a:latin typeface="Arial Black" pitchFamily="34" charset="0"/>
              </a:endParaRPr>
            </a:p>
          </p:txBody>
        </p:sp>
        <p:sp>
          <p:nvSpPr>
            <p:cNvPr id="9" name="Isosceles Triangle 8"/>
            <p:cNvSpPr/>
            <p:nvPr/>
          </p:nvSpPr>
          <p:spPr bwMode="auto">
            <a:xfrm>
              <a:off x="8495196" y="1571625"/>
              <a:ext cx="468345" cy="308091"/>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10" name="Rectangle 22"/>
            <p:cNvSpPr>
              <a:spLocks noChangeArrowheads="1"/>
            </p:cNvSpPr>
            <p:nvPr/>
          </p:nvSpPr>
          <p:spPr bwMode="auto">
            <a:xfrm>
              <a:off x="7547390" y="2790771"/>
              <a:ext cx="1225578" cy="430887"/>
            </a:xfrm>
            <a:prstGeom prst="rect">
              <a:avLst/>
            </a:prstGeom>
            <a:noFill/>
            <a:ln w="9525">
              <a:noFill/>
              <a:miter lim="800000"/>
              <a:headEnd/>
              <a:tailEnd/>
            </a:ln>
          </p:spPr>
          <p:txBody>
            <a:bodyPr>
              <a:spAutoFit/>
            </a:bodyPr>
            <a:lstStyle/>
            <a:p>
              <a:pPr algn="ctr"/>
              <a:r>
                <a:rPr lang="en-US" sz="1100" b="1" dirty="0">
                  <a:latin typeface="Arial Rounded MT Bold" pitchFamily="34" charset="0"/>
                </a:rPr>
                <a:t>Pre-Systems Acquisition</a:t>
              </a:r>
              <a:endParaRPr lang="en-US" sz="1100" dirty="0"/>
            </a:p>
          </p:txBody>
        </p:sp>
      </p:grpSp>
    </p:spTree>
    <p:extLst>
      <p:ext uri="{BB962C8B-B14F-4D97-AF65-F5344CB8AC3E}">
        <p14:creationId xmlns:p14="http://schemas.microsoft.com/office/powerpoint/2010/main" val="360831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51">
                                            <p:txEl>
                                              <p:pRg st="2" end="2"/>
                                            </p:txEl>
                                          </p:spTgt>
                                        </p:tgtEl>
                                        <p:attrNameLst>
                                          <p:attrName>style.visibility</p:attrName>
                                        </p:attrNameLst>
                                      </p:cBhvr>
                                      <p:to>
                                        <p:strVal val="visible"/>
                                      </p:to>
                                    </p:set>
                                    <p:animEffect transition="in" filter="fade">
                                      <p:cBhvr>
                                        <p:cTn id="7" dur="500"/>
                                        <p:tgtEl>
                                          <p:spTgt spid="5325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251">
                                            <p:txEl>
                                              <p:pRg st="3" end="3"/>
                                            </p:txEl>
                                          </p:spTgt>
                                        </p:tgtEl>
                                        <p:attrNameLst>
                                          <p:attrName>style.visibility</p:attrName>
                                        </p:attrNameLst>
                                      </p:cBhvr>
                                      <p:to>
                                        <p:strVal val="visible"/>
                                      </p:to>
                                    </p:set>
                                    <p:animEffect transition="in" filter="fade">
                                      <p:cBhvr>
                                        <p:cTn id="10" dur="500"/>
                                        <p:tgtEl>
                                          <p:spTgt spid="53251">
                                            <p:txEl>
                                              <p:pRg st="3" end="3"/>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3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p:bld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Title 1"/>
          <p:cNvSpPr>
            <a:spLocks noGrp="1"/>
          </p:cNvSpPr>
          <p:nvPr>
            <p:ph type="title"/>
          </p:nvPr>
        </p:nvSpPr>
        <p:spPr>
          <a:xfrm>
            <a:off x="381000" y="304800"/>
            <a:ext cx="7239000" cy="1143000"/>
          </a:xfrm>
        </p:spPr>
        <p:txBody>
          <a:bodyPr/>
          <a:lstStyle/>
          <a:p>
            <a:r>
              <a:rPr lang="en-US" sz="3600" i="1" dirty="0"/>
              <a:t>Technology Mat. (Cont.)</a:t>
            </a:r>
          </a:p>
        </p:txBody>
      </p:sp>
      <p:sp>
        <p:nvSpPr>
          <p:cNvPr id="54275" name="Content Placeholder 2"/>
          <p:cNvSpPr>
            <a:spLocks noGrp="1"/>
          </p:cNvSpPr>
          <p:nvPr>
            <p:ph idx="1"/>
          </p:nvPr>
        </p:nvSpPr>
        <p:spPr>
          <a:xfrm>
            <a:off x="533400" y="1600200"/>
            <a:ext cx="7848600" cy="3474720"/>
          </a:xfrm>
        </p:spPr>
        <p:txBody>
          <a:bodyPr/>
          <a:lstStyle/>
          <a:p>
            <a:pPr>
              <a:spcAft>
                <a:spcPts val="600"/>
              </a:spcAft>
            </a:pPr>
            <a:r>
              <a:rPr lang="en-US" dirty="0"/>
              <a:t>Competitive prototyping considerations:</a:t>
            </a:r>
          </a:p>
          <a:p>
            <a:pPr lvl="1"/>
            <a:r>
              <a:rPr lang="en-US" dirty="0"/>
              <a:t>Identify key things that must be solved</a:t>
            </a:r>
          </a:p>
          <a:p>
            <a:pPr lvl="1"/>
            <a:r>
              <a:rPr lang="en-US" dirty="0"/>
              <a:t>Do proof of concept but also address the other critical risks</a:t>
            </a:r>
          </a:p>
          <a:p>
            <a:pPr lvl="1"/>
            <a:r>
              <a:rPr lang="en-US" dirty="0"/>
              <a:t>Decide what should be prototyped</a:t>
            </a:r>
          </a:p>
          <a:p>
            <a:endParaRPr lang="en-US" dirty="0"/>
          </a:p>
          <a:p>
            <a:pPr lvl="1"/>
            <a:endParaRPr lang="en-US" dirty="0"/>
          </a:p>
        </p:txBody>
      </p:sp>
      <p:sp>
        <p:nvSpPr>
          <p:cNvPr id="54276" name="Slide Number Placeholder 3"/>
          <p:cNvSpPr>
            <a:spLocks noGrp="1"/>
          </p:cNvSpPr>
          <p:nvPr>
            <p:ph type="sldNum" sz="quarter" idx="4294967295"/>
          </p:nvPr>
        </p:nvSpPr>
        <p:spPr>
          <a:xfrm>
            <a:off x="7870825" y="6503988"/>
            <a:ext cx="539528" cy="304800"/>
          </a:xfrm>
          <a:prstGeom prst="rect">
            <a:avLst/>
          </a:prstGeom>
          <a:noFill/>
        </p:spPr>
        <p:txBody>
          <a:bodyPr/>
          <a:lstStyle/>
          <a:p>
            <a:fld id="{AEB831F4-8C93-41BD-AFE6-3DC5B53E148C}" type="slidenum">
              <a:rPr lang="en-US" smtClean="0">
                <a:latin typeface="Arial" pitchFamily="34" charset="0"/>
                <a:cs typeface="Arial" pitchFamily="34" charset="0"/>
              </a:rPr>
              <a:pPr/>
              <a:t>169</a:t>
            </a:fld>
            <a:endParaRPr lang="en-US" dirty="0">
              <a:latin typeface="Arial" pitchFamily="34" charset="0"/>
              <a:cs typeface="Arial" pitchFamily="34" charset="0"/>
            </a:endParaRPr>
          </a:p>
        </p:txBody>
      </p:sp>
      <p:pic>
        <p:nvPicPr>
          <p:cNvPr id="54277" name="Picture 2" descr="X-32A Joint Strike Fighter concept demonstration aircraft in fligh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24400" y="4724400"/>
            <a:ext cx="3627548" cy="1452004"/>
          </a:xfrm>
          <a:prstGeom prst="rect">
            <a:avLst/>
          </a:prstGeom>
          <a:noFill/>
          <a:ln w="9525">
            <a:noFill/>
            <a:miter lim="800000"/>
            <a:headEnd/>
            <a:tailEnd/>
          </a:ln>
        </p:spPr>
      </p:pic>
      <p:pic>
        <p:nvPicPr>
          <p:cNvPr id="54278" name="Picture 8" descr="x-35a_16.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2000" y="4724400"/>
            <a:ext cx="3625533" cy="1448243"/>
          </a:xfrm>
          <a:prstGeom prst="rect">
            <a:avLst/>
          </a:prstGeom>
          <a:noFill/>
          <a:ln w="9525">
            <a:noFill/>
            <a:miter lim="800000"/>
            <a:headEnd/>
            <a:tailEnd/>
          </a:ln>
        </p:spPr>
      </p:pic>
      <p:grpSp>
        <p:nvGrpSpPr>
          <p:cNvPr id="8" name="Group 23"/>
          <p:cNvGrpSpPr>
            <a:grpSpLocks/>
          </p:cNvGrpSpPr>
          <p:nvPr/>
        </p:nvGrpSpPr>
        <p:grpSpPr bwMode="auto">
          <a:xfrm>
            <a:off x="7753904" y="0"/>
            <a:ext cx="1390096" cy="1565755"/>
            <a:chOff x="7547390" y="1571625"/>
            <a:chExt cx="1416151" cy="1650033"/>
          </a:xfrm>
        </p:grpSpPr>
        <p:sp>
          <p:nvSpPr>
            <p:cNvPr id="9" name="Rectangle 8"/>
            <p:cNvSpPr/>
            <p:nvPr/>
          </p:nvSpPr>
          <p:spPr bwMode="auto">
            <a:xfrm>
              <a:off x="7566161" y="1898773"/>
              <a:ext cx="1174834" cy="900451"/>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800" b="1" dirty="0">
                  <a:solidFill>
                    <a:schemeClr val="tx1"/>
                  </a:solidFill>
                  <a:latin typeface="Arial Black" pitchFamily="34" charset="0"/>
                </a:rPr>
                <a:t>Technology Maturation &amp; Risk Reduction</a:t>
              </a:r>
              <a:endParaRPr lang="en-US" sz="300" b="1" dirty="0">
                <a:solidFill>
                  <a:schemeClr val="tx1"/>
                </a:solidFill>
                <a:latin typeface="Arial Black" pitchFamily="34" charset="0"/>
              </a:endParaRPr>
            </a:p>
            <a:p>
              <a:pPr algn="ctr">
                <a:spcBef>
                  <a:spcPts val="600"/>
                </a:spcBef>
                <a:spcAft>
                  <a:spcPts val="1200"/>
                </a:spcAft>
                <a:defRPr/>
              </a:pPr>
              <a:endParaRPr lang="en-US" sz="600" b="1" dirty="0">
                <a:solidFill>
                  <a:schemeClr val="tx1"/>
                </a:solidFill>
                <a:latin typeface="Arial Black" pitchFamily="34" charset="0"/>
              </a:endParaRPr>
            </a:p>
          </p:txBody>
        </p:sp>
        <p:sp>
          <p:nvSpPr>
            <p:cNvPr id="10" name="Isosceles Triangle 9"/>
            <p:cNvSpPr/>
            <p:nvPr/>
          </p:nvSpPr>
          <p:spPr bwMode="auto">
            <a:xfrm>
              <a:off x="8495196" y="1571625"/>
              <a:ext cx="468345" cy="308091"/>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11" name="Rectangle 22"/>
            <p:cNvSpPr>
              <a:spLocks noChangeArrowheads="1"/>
            </p:cNvSpPr>
            <p:nvPr/>
          </p:nvSpPr>
          <p:spPr bwMode="auto">
            <a:xfrm>
              <a:off x="7547390" y="2790771"/>
              <a:ext cx="1225578" cy="430887"/>
            </a:xfrm>
            <a:prstGeom prst="rect">
              <a:avLst/>
            </a:prstGeom>
            <a:noFill/>
            <a:ln w="9525">
              <a:noFill/>
              <a:miter lim="800000"/>
              <a:headEnd/>
              <a:tailEnd/>
            </a:ln>
          </p:spPr>
          <p:txBody>
            <a:bodyPr>
              <a:spAutoFit/>
            </a:bodyPr>
            <a:lstStyle/>
            <a:p>
              <a:pPr algn="ctr"/>
              <a:r>
                <a:rPr lang="en-US" sz="1100" b="1" dirty="0">
                  <a:latin typeface="Arial Rounded MT Bold" pitchFamily="34" charset="0"/>
                </a:rPr>
                <a:t>Pre-Systems Acquisition</a:t>
              </a:r>
              <a:endParaRPr lang="en-US" sz="1100" dirty="0"/>
            </a:p>
          </p:txBody>
        </p:sp>
      </p:grpSp>
    </p:spTree>
    <p:extLst>
      <p:ext uri="{BB962C8B-B14F-4D97-AF65-F5344CB8AC3E}">
        <p14:creationId xmlns:p14="http://schemas.microsoft.com/office/powerpoint/2010/main" val="1789575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MODULE NINE</a:t>
            </a:r>
          </a:p>
        </p:txBody>
      </p:sp>
      <p:sp>
        <p:nvSpPr>
          <p:cNvPr id="3" name="Content Placeholder 2"/>
          <p:cNvSpPr>
            <a:spLocks noGrp="1"/>
          </p:cNvSpPr>
          <p:nvPr>
            <p:ph idx="1"/>
          </p:nvPr>
        </p:nvSpPr>
        <p:spPr>
          <a:xfrm>
            <a:off x="838200" y="1295400"/>
            <a:ext cx="7379867" cy="914400"/>
          </a:xfrm>
        </p:spPr>
        <p:txBody>
          <a:bodyPr/>
          <a:lstStyle/>
          <a:p>
            <a:pPr marL="0" indent="0" algn="ctr">
              <a:buNone/>
            </a:pPr>
            <a:r>
              <a:rPr lang="en-US" sz="4400" b="1" i="1" dirty="0">
                <a:effectLst>
                  <a:outerShdw blurRad="38100" dist="38100" dir="2700000" algn="tl">
                    <a:srgbClr val="000000">
                      <a:alpha val="43137"/>
                    </a:srgbClr>
                  </a:outerShdw>
                  <a:reflection endPos="0" dir="5400000" sy="-100000" algn="bl" rotWithShape="0"/>
                </a:effectLst>
              </a:rPr>
              <a:t>Performance</a:t>
            </a:r>
          </a:p>
          <a:p>
            <a:pPr marL="0" indent="0" algn="ctr">
              <a:buNone/>
            </a:pPr>
            <a:endParaRPr lang="en-US" dirty="0"/>
          </a:p>
        </p:txBody>
      </p:sp>
      <p:sp>
        <p:nvSpPr>
          <p:cNvPr id="5" name="Slide Number Placeholder 4"/>
          <p:cNvSpPr>
            <a:spLocks noGrp="1"/>
          </p:cNvSpPr>
          <p:nvPr>
            <p:ph type="sldNum" sz="quarter" idx="12"/>
          </p:nvPr>
        </p:nvSpPr>
        <p:spPr/>
        <p:txBody>
          <a:bodyPr/>
          <a:lstStyle/>
          <a:p>
            <a:fld id="{6DD145BB-F4BF-47FE-A7A5-E1B2194B8E74}" type="slidenum">
              <a:rPr lang="en-US" smtClean="0">
                <a:solidFill>
                  <a:prstClr val="black"/>
                </a:solidFill>
              </a:rPr>
              <a:pPr/>
              <a:t>17</a:t>
            </a:fld>
            <a:endParaRPr lang="en-US">
              <a:solidFill>
                <a:prstClr val="black"/>
              </a:solidFill>
            </a:endParaRPr>
          </a:p>
        </p:txBody>
      </p:sp>
      <p:pic>
        <p:nvPicPr>
          <p:cNvPr id="6" name="EnbWXq9j2BI"/>
          <p:cNvPicPr>
            <a:picLocks noRot="1" noChangeAspect="1"/>
          </p:cNvPicPr>
          <p:nvPr>
            <a:videoFile r:link="rId1"/>
          </p:nvPr>
        </p:nvPicPr>
        <p:blipFill>
          <a:blip r:embed="rId3"/>
          <a:stretch>
            <a:fillRect/>
          </a:stretch>
        </p:blipFill>
        <p:spPr>
          <a:xfrm>
            <a:off x="76200" y="1828800"/>
            <a:ext cx="8940800" cy="5029200"/>
          </a:xfrm>
          <a:prstGeom prst="rect">
            <a:avLst/>
          </a:prstGeom>
        </p:spPr>
      </p:pic>
    </p:spTree>
    <p:extLst>
      <p:ext uri="{BB962C8B-B14F-4D97-AF65-F5344CB8AC3E}">
        <p14:creationId xmlns:p14="http://schemas.microsoft.com/office/powerpoint/2010/main" val="11274050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371600" y="159411"/>
            <a:ext cx="6183313" cy="796925"/>
          </a:xfrm>
        </p:spPr>
        <p:txBody>
          <a:bodyPr/>
          <a:lstStyle/>
          <a:p>
            <a:r>
              <a:rPr lang="en-US" sz="2800" i="1" dirty="0"/>
              <a:t>Key SE Activities During “Technology </a:t>
            </a:r>
            <a:r>
              <a:rPr lang="en-US" sz="2800" dirty="0"/>
              <a:t>Maturation &amp; Risk Reduction</a:t>
            </a:r>
            <a:r>
              <a:rPr lang="en-US" sz="2800" i="1" dirty="0"/>
              <a:t>”  Phase</a:t>
            </a:r>
          </a:p>
        </p:txBody>
      </p:sp>
      <p:sp>
        <p:nvSpPr>
          <p:cNvPr id="56323" name="Slide Number Placeholder 3"/>
          <p:cNvSpPr>
            <a:spLocks noGrp="1"/>
          </p:cNvSpPr>
          <p:nvPr>
            <p:ph type="sldNum" sz="quarter" idx="4294967295"/>
          </p:nvPr>
        </p:nvSpPr>
        <p:spPr>
          <a:xfrm>
            <a:off x="7870824" y="6503988"/>
            <a:ext cx="1273175" cy="354012"/>
          </a:xfrm>
          <a:prstGeom prst="rect">
            <a:avLst/>
          </a:prstGeom>
          <a:noFill/>
        </p:spPr>
        <p:txBody>
          <a:bodyPr/>
          <a:lstStyle/>
          <a:p>
            <a:fld id="{0ED064E7-9CC2-4781-ACFE-60267BB4B06F}" type="slidenum">
              <a:rPr lang="en-US" smtClean="0">
                <a:latin typeface="Arial" pitchFamily="34" charset="0"/>
                <a:cs typeface="Arial" pitchFamily="34" charset="0"/>
              </a:rPr>
              <a:pPr/>
              <a:t>170</a:t>
            </a:fld>
            <a:endParaRPr lang="en-US" dirty="0">
              <a:latin typeface="Arial" pitchFamily="34" charset="0"/>
              <a:cs typeface="Arial" pitchFamily="34" charset="0"/>
            </a:endParaRPr>
          </a:p>
        </p:txBody>
      </p:sp>
      <p:sp>
        <p:nvSpPr>
          <p:cNvPr id="56337" name="TextBox 61"/>
          <p:cNvSpPr txBox="1">
            <a:spLocks noChangeArrowheads="1"/>
          </p:cNvSpPr>
          <p:nvPr/>
        </p:nvSpPr>
        <p:spPr bwMode="auto">
          <a:xfrm>
            <a:off x="0" y="1447800"/>
            <a:ext cx="544196" cy="230799"/>
          </a:xfrm>
          <a:prstGeom prst="rect">
            <a:avLst/>
          </a:prstGeom>
          <a:noFill/>
          <a:ln w="9525">
            <a:noFill/>
            <a:miter lim="800000"/>
            <a:headEnd/>
            <a:tailEnd/>
          </a:ln>
        </p:spPr>
        <p:txBody>
          <a:bodyPr>
            <a:spAutoFit/>
          </a:bodyPr>
          <a:lstStyle/>
          <a:p>
            <a:pPr algn="ctr"/>
            <a:r>
              <a:rPr lang="en-US" sz="900" dirty="0">
                <a:latin typeface="Arial Black" pitchFamily="34" charset="0"/>
              </a:rPr>
              <a:t>MS A</a:t>
            </a:r>
          </a:p>
        </p:txBody>
      </p:sp>
      <p:sp>
        <p:nvSpPr>
          <p:cNvPr id="56338" name="TextBox 63"/>
          <p:cNvSpPr txBox="1">
            <a:spLocks noChangeArrowheads="1"/>
          </p:cNvSpPr>
          <p:nvPr/>
        </p:nvSpPr>
        <p:spPr bwMode="auto">
          <a:xfrm>
            <a:off x="8587211" y="1447800"/>
            <a:ext cx="556789" cy="230799"/>
          </a:xfrm>
          <a:prstGeom prst="rect">
            <a:avLst/>
          </a:prstGeom>
          <a:noFill/>
          <a:ln w="9525">
            <a:noFill/>
            <a:miter lim="800000"/>
            <a:headEnd/>
            <a:tailEnd/>
          </a:ln>
        </p:spPr>
        <p:txBody>
          <a:bodyPr>
            <a:spAutoFit/>
          </a:bodyPr>
          <a:lstStyle/>
          <a:p>
            <a:pPr algn="ctr"/>
            <a:r>
              <a:rPr lang="en-US" sz="900" dirty="0">
                <a:latin typeface="Arial Black" pitchFamily="34" charset="0"/>
              </a:rPr>
              <a:t>MS B</a:t>
            </a:r>
          </a:p>
        </p:txBody>
      </p:sp>
      <p:grpSp>
        <p:nvGrpSpPr>
          <p:cNvPr id="2" name="Group 1"/>
          <p:cNvGrpSpPr/>
          <p:nvPr/>
        </p:nvGrpSpPr>
        <p:grpSpPr>
          <a:xfrm>
            <a:off x="152400" y="1447800"/>
            <a:ext cx="8675688" cy="5118100"/>
            <a:chOff x="225425" y="1277938"/>
            <a:chExt cx="8675688" cy="5118100"/>
          </a:xfrm>
        </p:grpSpPr>
        <p:sp>
          <p:nvSpPr>
            <p:cNvPr id="100" name="Curved Down Arrow 99"/>
            <p:cNvSpPr/>
            <p:nvPr/>
          </p:nvSpPr>
          <p:spPr bwMode="auto">
            <a:xfrm rot="19370977">
              <a:off x="5557838" y="1784350"/>
              <a:ext cx="793750" cy="273050"/>
            </a:xfrm>
            <a:prstGeom prst="curved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99" name="Curved Down Arrow 98"/>
            <p:cNvSpPr/>
            <p:nvPr/>
          </p:nvSpPr>
          <p:spPr bwMode="auto">
            <a:xfrm rot="16200000">
              <a:off x="4712494" y="2342357"/>
              <a:ext cx="1055687" cy="450850"/>
            </a:xfrm>
            <a:prstGeom prst="curved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cxnSp>
          <p:nvCxnSpPr>
            <p:cNvPr id="10" name="Straight Connector 9"/>
            <p:cNvCxnSpPr/>
            <p:nvPr/>
          </p:nvCxnSpPr>
          <p:spPr bwMode="auto">
            <a:xfrm rot="5400000">
              <a:off x="-2015332" y="3812382"/>
              <a:ext cx="448151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bwMode="auto">
            <a:xfrm rot="5400000">
              <a:off x="6661150" y="3822701"/>
              <a:ext cx="4479925"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Oval 51"/>
            <p:cNvSpPr/>
            <p:nvPr/>
          </p:nvSpPr>
          <p:spPr bwMode="auto">
            <a:xfrm>
              <a:off x="5465763" y="2028825"/>
              <a:ext cx="544512" cy="2730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600" b="1" dirty="0">
                  <a:solidFill>
                    <a:schemeClr val="tx1"/>
                  </a:solidFill>
                  <a:latin typeface="Arial Black" pitchFamily="34" charset="0"/>
                </a:rPr>
                <a:t>SRR</a:t>
              </a:r>
            </a:p>
          </p:txBody>
        </p:sp>
        <p:grpSp>
          <p:nvGrpSpPr>
            <p:cNvPr id="56345" name="Group 76"/>
            <p:cNvGrpSpPr>
              <a:grpSpLocks/>
            </p:cNvGrpSpPr>
            <p:nvPr/>
          </p:nvGrpSpPr>
          <p:grpSpPr bwMode="auto">
            <a:xfrm>
              <a:off x="3433831" y="4027735"/>
              <a:ext cx="507971" cy="346025"/>
              <a:chOff x="4865688" y="4087814"/>
              <a:chExt cx="508000" cy="346075"/>
            </a:xfrm>
          </p:grpSpPr>
          <p:sp>
            <p:nvSpPr>
              <p:cNvPr id="20" name="Curved Up Arrow 19"/>
              <p:cNvSpPr/>
              <p:nvPr/>
            </p:nvSpPr>
            <p:spPr bwMode="auto">
              <a:xfrm rot="8205286">
                <a:off x="4952937" y="4120909"/>
                <a:ext cx="420712" cy="312783"/>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2" name="TextBox 41"/>
              <p:cNvSpPr txBox="1"/>
              <p:nvPr/>
            </p:nvSpPr>
            <p:spPr bwMode="auto">
              <a:xfrm rot="19759443">
                <a:off x="4865620" y="4087567"/>
                <a:ext cx="493740" cy="215931"/>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grpSp>
          <p:nvGrpSpPr>
            <p:cNvPr id="56346" name="Group 77"/>
            <p:cNvGrpSpPr>
              <a:grpSpLocks/>
            </p:cNvGrpSpPr>
            <p:nvPr/>
          </p:nvGrpSpPr>
          <p:grpSpPr bwMode="auto">
            <a:xfrm>
              <a:off x="3626842" y="3221399"/>
              <a:ext cx="506384" cy="344438"/>
              <a:chOff x="5340350" y="3267076"/>
              <a:chExt cx="506413" cy="344488"/>
            </a:xfrm>
          </p:grpSpPr>
          <p:sp>
            <p:nvSpPr>
              <p:cNvPr id="21" name="Curved Up Arrow 20"/>
              <p:cNvSpPr/>
              <p:nvPr/>
            </p:nvSpPr>
            <p:spPr bwMode="auto">
              <a:xfrm rot="8205286">
                <a:off x="5428263" y="3298470"/>
                <a:ext cx="419124" cy="312782"/>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3" name="TextBox 42"/>
              <p:cNvSpPr txBox="1"/>
              <p:nvPr/>
            </p:nvSpPr>
            <p:spPr bwMode="auto">
              <a:xfrm rot="19759443">
                <a:off x="5340946" y="3266715"/>
                <a:ext cx="492153" cy="214343"/>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grpSp>
          <p:nvGrpSpPr>
            <p:cNvPr id="56347" name="Group 78"/>
            <p:cNvGrpSpPr>
              <a:grpSpLocks/>
            </p:cNvGrpSpPr>
            <p:nvPr/>
          </p:nvGrpSpPr>
          <p:grpSpPr bwMode="auto">
            <a:xfrm>
              <a:off x="3791933" y="2430938"/>
              <a:ext cx="506383" cy="336502"/>
              <a:chOff x="5815013" y="2479676"/>
              <a:chExt cx="506412" cy="336550"/>
            </a:xfrm>
          </p:grpSpPr>
          <p:sp>
            <p:nvSpPr>
              <p:cNvPr id="22" name="Curved Up Arrow 21"/>
              <p:cNvSpPr/>
              <p:nvPr/>
            </p:nvSpPr>
            <p:spPr bwMode="auto">
              <a:xfrm rot="8205286">
                <a:off x="5902935" y="2503016"/>
                <a:ext cx="419124" cy="312783"/>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4" name="TextBox 43"/>
              <p:cNvSpPr txBox="1"/>
              <p:nvPr/>
            </p:nvSpPr>
            <p:spPr bwMode="auto">
              <a:xfrm rot="19759443">
                <a:off x="5815618" y="2479201"/>
                <a:ext cx="492153" cy="214343"/>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grpSp>
          <p:nvGrpSpPr>
            <p:cNvPr id="56348" name="Group 69"/>
            <p:cNvGrpSpPr>
              <a:grpSpLocks/>
            </p:cNvGrpSpPr>
            <p:nvPr/>
          </p:nvGrpSpPr>
          <p:grpSpPr bwMode="auto">
            <a:xfrm>
              <a:off x="2448984" y="3065117"/>
              <a:ext cx="492097" cy="309518"/>
              <a:chOff x="2692400" y="3122614"/>
              <a:chExt cx="492125" cy="309562"/>
            </a:xfrm>
          </p:grpSpPr>
          <p:sp>
            <p:nvSpPr>
              <p:cNvPr id="39" name="Curved Up Arrow 38"/>
              <p:cNvSpPr/>
              <p:nvPr/>
            </p:nvSpPr>
            <p:spPr bwMode="auto">
              <a:xfrm rot="19263641">
                <a:off x="2702455" y="3122960"/>
                <a:ext cx="419124" cy="292142"/>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1" name="TextBox 33"/>
              <p:cNvSpPr txBox="1"/>
              <p:nvPr/>
            </p:nvSpPr>
            <p:spPr bwMode="auto">
              <a:xfrm rot="19759443">
                <a:off x="2692929" y="3216635"/>
                <a:ext cx="492153" cy="215931"/>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grpSp>
          <p:nvGrpSpPr>
            <p:cNvPr id="56349" name="Group 79"/>
            <p:cNvGrpSpPr>
              <a:grpSpLocks/>
            </p:cNvGrpSpPr>
            <p:nvPr/>
          </p:nvGrpSpPr>
          <p:grpSpPr bwMode="auto">
            <a:xfrm>
              <a:off x="3247451" y="4825069"/>
              <a:ext cx="506384" cy="346025"/>
              <a:chOff x="4349750" y="4875214"/>
              <a:chExt cx="506413" cy="346075"/>
            </a:xfrm>
          </p:grpSpPr>
          <p:sp>
            <p:nvSpPr>
              <p:cNvPr id="23" name="Curved Up Arrow 22"/>
              <p:cNvSpPr/>
              <p:nvPr/>
            </p:nvSpPr>
            <p:spPr bwMode="auto">
              <a:xfrm rot="8205286">
                <a:off x="4437642" y="4907900"/>
                <a:ext cx="419124" cy="312783"/>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24" name="TextBox 23"/>
              <p:cNvSpPr txBox="1"/>
              <p:nvPr/>
            </p:nvSpPr>
            <p:spPr bwMode="auto">
              <a:xfrm rot="19759443">
                <a:off x="4350324" y="4874558"/>
                <a:ext cx="492153" cy="215931"/>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sp>
          <p:nvSpPr>
            <p:cNvPr id="25" name="Curved Right Arrow 24"/>
            <p:cNvSpPr/>
            <p:nvPr/>
          </p:nvSpPr>
          <p:spPr bwMode="auto">
            <a:xfrm rot="14023236">
              <a:off x="4464050" y="5603876"/>
              <a:ext cx="261937" cy="608012"/>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26" name="Curved Right Arrow 25"/>
            <p:cNvSpPr/>
            <p:nvPr/>
          </p:nvSpPr>
          <p:spPr bwMode="auto">
            <a:xfrm rot="14023236">
              <a:off x="5593556" y="4760119"/>
              <a:ext cx="261938"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27" name="Curved Right Arrow 26"/>
            <p:cNvSpPr/>
            <p:nvPr/>
          </p:nvSpPr>
          <p:spPr bwMode="auto">
            <a:xfrm rot="14023236">
              <a:off x="5775325" y="3994151"/>
              <a:ext cx="261937" cy="608012"/>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28" name="Curved Right Arrow 27"/>
            <p:cNvSpPr/>
            <p:nvPr/>
          </p:nvSpPr>
          <p:spPr bwMode="auto">
            <a:xfrm rot="14023236">
              <a:off x="5915819" y="3212307"/>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29" name="Curved Right Arrow 28"/>
            <p:cNvSpPr/>
            <p:nvPr/>
          </p:nvSpPr>
          <p:spPr bwMode="auto">
            <a:xfrm rot="20604619">
              <a:off x="638175" y="3938588"/>
              <a:ext cx="263525"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0" name="Curved Right Arrow 29"/>
            <p:cNvSpPr/>
            <p:nvPr/>
          </p:nvSpPr>
          <p:spPr bwMode="auto">
            <a:xfrm rot="20604619">
              <a:off x="809625" y="4694238"/>
              <a:ext cx="261938"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1" name="Curved Right Arrow 30"/>
            <p:cNvSpPr/>
            <p:nvPr/>
          </p:nvSpPr>
          <p:spPr bwMode="auto">
            <a:xfrm rot="20604619">
              <a:off x="1957388" y="5551488"/>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2" name="Curved Right Arrow 31"/>
            <p:cNvSpPr/>
            <p:nvPr/>
          </p:nvSpPr>
          <p:spPr bwMode="auto">
            <a:xfrm rot="20604619">
              <a:off x="469900" y="3114675"/>
              <a:ext cx="261938"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grpSp>
          <p:nvGrpSpPr>
            <p:cNvPr id="56358" name="Group 72"/>
            <p:cNvGrpSpPr>
              <a:grpSpLocks/>
            </p:cNvGrpSpPr>
            <p:nvPr/>
          </p:nvGrpSpPr>
          <p:grpSpPr bwMode="auto">
            <a:xfrm>
              <a:off x="3017726" y="5381678"/>
              <a:ext cx="492097" cy="317454"/>
              <a:chOff x="4062413" y="5441951"/>
              <a:chExt cx="492125" cy="317500"/>
            </a:xfrm>
          </p:grpSpPr>
          <p:sp>
            <p:nvSpPr>
              <p:cNvPr id="33" name="Curved Up Arrow 32"/>
              <p:cNvSpPr/>
              <p:nvPr/>
            </p:nvSpPr>
            <p:spPr bwMode="auto">
              <a:xfrm rot="19263641">
                <a:off x="4072051" y="5441898"/>
                <a:ext cx="420711" cy="312783"/>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4" name="TextBox 33"/>
              <p:cNvSpPr txBox="1"/>
              <p:nvPr/>
            </p:nvSpPr>
            <p:spPr bwMode="auto">
              <a:xfrm rot="19759443">
                <a:off x="4062525" y="5543513"/>
                <a:ext cx="492153" cy="215931"/>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grpSp>
          <p:nvGrpSpPr>
            <p:cNvPr id="56359" name="Group 71"/>
            <p:cNvGrpSpPr>
              <a:grpSpLocks/>
            </p:cNvGrpSpPr>
            <p:nvPr/>
          </p:nvGrpSpPr>
          <p:grpSpPr bwMode="auto">
            <a:xfrm>
              <a:off x="2826789" y="4658229"/>
              <a:ext cx="492097" cy="309518"/>
              <a:chOff x="3598863" y="4738689"/>
              <a:chExt cx="492125" cy="309562"/>
            </a:xfrm>
          </p:grpSpPr>
          <p:sp>
            <p:nvSpPr>
              <p:cNvPr id="35" name="Curved Up Arrow 34"/>
              <p:cNvSpPr/>
              <p:nvPr/>
            </p:nvSpPr>
            <p:spPr bwMode="auto">
              <a:xfrm rot="19263641">
                <a:off x="3607349" y="4738185"/>
                <a:ext cx="420712" cy="292142"/>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6" name="TextBox 35"/>
              <p:cNvSpPr txBox="1"/>
              <p:nvPr/>
            </p:nvSpPr>
            <p:spPr bwMode="auto">
              <a:xfrm rot="19759443">
                <a:off x="3599412" y="4831861"/>
                <a:ext cx="492153" cy="215931"/>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grpSp>
          <p:nvGrpSpPr>
            <p:cNvPr id="56360" name="Group 70"/>
            <p:cNvGrpSpPr>
              <a:grpSpLocks/>
            </p:cNvGrpSpPr>
            <p:nvPr/>
          </p:nvGrpSpPr>
          <p:grpSpPr bwMode="auto">
            <a:xfrm>
              <a:off x="2634712" y="3873165"/>
              <a:ext cx="492097" cy="309519"/>
              <a:chOff x="3146425" y="3930651"/>
              <a:chExt cx="492125" cy="309563"/>
            </a:xfrm>
          </p:grpSpPr>
          <p:sp>
            <p:nvSpPr>
              <p:cNvPr id="37" name="Curved Up Arrow 36"/>
              <p:cNvSpPr/>
              <p:nvPr/>
            </p:nvSpPr>
            <p:spPr bwMode="auto">
              <a:xfrm rot="19263641">
                <a:off x="3154901" y="3930986"/>
                <a:ext cx="419124" cy="292142"/>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8" name="TextBox 37"/>
              <p:cNvSpPr txBox="1"/>
              <p:nvPr/>
            </p:nvSpPr>
            <p:spPr bwMode="auto">
              <a:xfrm rot="19759443">
                <a:off x="3146963" y="4024662"/>
                <a:ext cx="492153" cy="215931"/>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sp>
          <p:nvSpPr>
            <p:cNvPr id="53" name="Rectangle 52"/>
            <p:cNvSpPr/>
            <p:nvPr/>
          </p:nvSpPr>
          <p:spPr bwMode="auto">
            <a:xfrm>
              <a:off x="600075" y="2611438"/>
              <a:ext cx="2054225" cy="627062"/>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Interpret User Needs, Analyze Operational Capabilities &amp; Environmental Constraints</a:t>
              </a:r>
            </a:p>
          </p:txBody>
        </p:sp>
        <p:sp>
          <p:nvSpPr>
            <p:cNvPr id="54" name="Rectangle 53"/>
            <p:cNvSpPr/>
            <p:nvPr/>
          </p:nvSpPr>
          <p:spPr bwMode="auto">
            <a:xfrm>
              <a:off x="781050" y="3419475"/>
              <a:ext cx="2054225" cy="627063"/>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Develop Sys Perf &amp; Constraints Spec &amp; Enabling Critical Tech/Prototypes Verification plan</a:t>
              </a:r>
            </a:p>
          </p:txBody>
        </p:sp>
        <p:sp>
          <p:nvSpPr>
            <p:cNvPr id="55" name="Rectangle 54"/>
            <p:cNvSpPr/>
            <p:nvPr/>
          </p:nvSpPr>
          <p:spPr bwMode="auto">
            <a:xfrm>
              <a:off x="971550" y="4192588"/>
              <a:ext cx="2052638" cy="627062"/>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Develop Functional Definitions for Enabling/Critical Tech/Prototypes &amp; Assoc Verification Plan</a:t>
              </a:r>
            </a:p>
          </p:txBody>
        </p:sp>
        <p:sp>
          <p:nvSpPr>
            <p:cNvPr id="56" name="Rectangle 55"/>
            <p:cNvSpPr/>
            <p:nvPr/>
          </p:nvSpPr>
          <p:spPr bwMode="auto">
            <a:xfrm>
              <a:off x="1147763" y="4973638"/>
              <a:ext cx="2052637" cy="627062"/>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Decompose Functional Definition into Critical Component Definition &amp; Tech Verification Plan</a:t>
              </a:r>
            </a:p>
          </p:txBody>
        </p:sp>
        <p:sp>
          <p:nvSpPr>
            <p:cNvPr id="57" name="Rectangle 56"/>
            <p:cNvSpPr/>
            <p:nvPr/>
          </p:nvSpPr>
          <p:spPr bwMode="auto">
            <a:xfrm>
              <a:off x="2306638" y="5719763"/>
              <a:ext cx="2179637" cy="627062"/>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Design/Develop System Concepts, I.e. Enabling/Critical Technologies, Constraints &amp; Cost/Risk Drivers</a:t>
              </a:r>
            </a:p>
          </p:txBody>
        </p:sp>
        <p:sp>
          <p:nvSpPr>
            <p:cNvPr id="58" name="Rectangle 57"/>
            <p:cNvSpPr/>
            <p:nvPr/>
          </p:nvSpPr>
          <p:spPr bwMode="auto">
            <a:xfrm>
              <a:off x="3586163" y="4983163"/>
              <a:ext cx="2051050" cy="627062"/>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Demo Enabling/Critical Technology Components Versus Plan</a:t>
              </a:r>
            </a:p>
          </p:txBody>
        </p:sp>
        <p:sp>
          <p:nvSpPr>
            <p:cNvPr id="59" name="Rectangle 58"/>
            <p:cNvSpPr/>
            <p:nvPr/>
          </p:nvSpPr>
          <p:spPr bwMode="auto">
            <a:xfrm>
              <a:off x="3768725" y="4192588"/>
              <a:ext cx="2051050" cy="627062"/>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Demo System &amp; Prototype Functionality Versus Plan</a:t>
              </a:r>
            </a:p>
          </p:txBody>
        </p:sp>
        <p:sp>
          <p:nvSpPr>
            <p:cNvPr id="60" name="Rectangle 59"/>
            <p:cNvSpPr/>
            <p:nvPr/>
          </p:nvSpPr>
          <p:spPr bwMode="auto">
            <a:xfrm>
              <a:off x="3959225" y="3405188"/>
              <a:ext cx="2051050" cy="627062"/>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Demo/Model System Versus the System Performance Spec</a:t>
              </a:r>
            </a:p>
          </p:txBody>
        </p:sp>
        <p:sp>
          <p:nvSpPr>
            <p:cNvPr id="61" name="Rectangle 60"/>
            <p:cNvSpPr/>
            <p:nvPr/>
          </p:nvSpPr>
          <p:spPr bwMode="auto">
            <a:xfrm>
              <a:off x="4140200" y="2611438"/>
              <a:ext cx="2052638" cy="627062"/>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Demo/Validate System Concepts &amp; Tech Maturity Versus Defined User Needs</a:t>
              </a:r>
            </a:p>
          </p:txBody>
        </p:sp>
        <p:sp>
          <p:nvSpPr>
            <p:cNvPr id="51" name="Oval 50"/>
            <p:cNvSpPr/>
            <p:nvPr/>
          </p:nvSpPr>
          <p:spPr bwMode="auto">
            <a:xfrm>
              <a:off x="771525" y="4718050"/>
              <a:ext cx="620713" cy="271463"/>
            </a:xfrm>
            <a:prstGeom prst="ellipse">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600" b="1" dirty="0">
                  <a:solidFill>
                    <a:schemeClr val="tx1"/>
                  </a:solidFill>
                  <a:latin typeface="Arial Black" pitchFamily="34" charset="0"/>
                </a:rPr>
                <a:t>PPDR</a:t>
              </a:r>
            </a:p>
          </p:txBody>
        </p:sp>
        <p:sp>
          <p:nvSpPr>
            <p:cNvPr id="65" name="Oval 64"/>
            <p:cNvSpPr/>
            <p:nvPr/>
          </p:nvSpPr>
          <p:spPr bwMode="auto">
            <a:xfrm>
              <a:off x="1354138" y="5659438"/>
              <a:ext cx="619125" cy="271462"/>
            </a:xfrm>
            <a:prstGeom prst="ellipse">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600" b="1" dirty="0">
                  <a:solidFill>
                    <a:schemeClr val="tx1"/>
                  </a:solidFill>
                  <a:latin typeface="Arial Black" pitchFamily="34" charset="0"/>
                </a:rPr>
                <a:t>PCDR</a:t>
              </a:r>
            </a:p>
          </p:txBody>
        </p:sp>
        <p:cxnSp>
          <p:nvCxnSpPr>
            <p:cNvPr id="46" name="Straight Arrow Connector 45"/>
            <p:cNvCxnSpPr>
              <a:endCxn id="58" idx="1"/>
            </p:cNvCxnSpPr>
            <p:nvPr/>
          </p:nvCxnSpPr>
          <p:spPr bwMode="auto">
            <a:xfrm flipV="1">
              <a:off x="3194050" y="5297488"/>
              <a:ext cx="392113" cy="0"/>
            </a:xfrm>
            <a:prstGeom prst="straightConnector1">
              <a:avLst/>
            </a:prstGeom>
            <a:ln w="28575">
              <a:solidFill>
                <a:schemeClr val="tx1"/>
              </a:solidFill>
              <a:prstDash val="sysDash"/>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5" idx="3"/>
              <a:endCxn id="59" idx="1"/>
            </p:cNvCxnSpPr>
            <p:nvPr/>
          </p:nvCxnSpPr>
          <p:spPr bwMode="auto">
            <a:xfrm>
              <a:off x="3024188" y="4506913"/>
              <a:ext cx="744537" cy="0"/>
            </a:xfrm>
            <a:prstGeom prst="straightConnector1">
              <a:avLst/>
            </a:prstGeom>
            <a:ln w="28575">
              <a:solidFill>
                <a:schemeClr val="tx1"/>
              </a:solidFill>
              <a:prstDash val="sysDash"/>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4" idx="3"/>
              <a:endCxn id="60" idx="1"/>
            </p:cNvCxnSpPr>
            <p:nvPr/>
          </p:nvCxnSpPr>
          <p:spPr bwMode="auto">
            <a:xfrm flipV="1">
              <a:off x="2835275" y="3719513"/>
              <a:ext cx="1123950" cy="14287"/>
            </a:xfrm>
            <a:prstGeom prst="straightConnector1">
              <a:avLst/>
            </a:prstGeom>
            <a:ln w="28575">
              <a:solidFill>
                <a:schemeClr val="tx1"/>
              </a:solidFill>
              <a:prstDash val="sysDash"/>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53" idx="3"/>
              <a:endCxn id="61" idx="1"/>
            </p:cNvCxnSpPr>
            <p:nvPr/>
          </p:nvCxnSpPr>
          <p:spPr bwMode="auto">
            <a:xfrm>
              <a:off x="2654300" y="2925763"/>
              <a:ext cx="1485900" cy="1587"/>
            </a:xfrm>
            <a:prstGeom prst="straightConnector1">
              <a:avLst/>
            </a:prstGeom>
            <a:ln w="28575">
              <a:solidFill>
                <a:schemeClr val="tx1"/>
              </a:solidFill>
              <a:prstDash val="sysDash"/>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01" name="Curved Right Arrow 100"/>
            <p:cNvSpPr/>
            <p:nvPr/>
          </p:nvSpPr>
          <p:spPr bwMode="auto">
            <a:xfrm rot="19888409" flipH="1">
              <a:off x="8312150" y="2290763"/>
              <a:ext cx="261938"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102" name="Curved Right Arrow 101"/>
            <p:cNvSpPr/>
            <p:nvPr/>
          </p:nvSpPr>
          <p:spPr bwMode="auto">
            <a:xfrm rot="19888409" flipH="1">
              <a:off x="8545513" y="3124200"/>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83" name="Rectangle 82"/>
            <p:cNvSpPr/>
            <p:nvPr/>
          </p:nvSpPr>
          <p:spPr bwMode="auto">
            <a:xfrm>
              <a:off x="6300788" y="1828800"/>
              <a:ext cx="1908175" cy="690563"/>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Interpret User Needs Refine System Performance Specs &amp; Environmental Constraints</a:t>
              </a:r>
            </a:p>
          </p:txBody>
        </p:sp>
        <p:sp>
          <p:nvSpPr>
            <p:cNvPr id="84" name="Rectangle 83"/>
            <p:cNvSpPr/>
            <p:nvPr/>
          </p:nvSpPr>
          <p:spPr bwMode="auto">
            <a:xfrm>
              <a:off x="6551613" y="2690813"/>
              <a:ext cx="1890712" cy="673100"/>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Develop System Functional Specs &amp; Verification Plan To Evolve System Functional Baseline</a:t>
              </a:r>
            </a:p>
          </p:txBody>
        </p:sp>
        <p:sp>
          <p:nvSpPr>
            <p:cNvPr id="85" name="Rectangle 84"/>
            <p:cNvSpPr/>
            <p:nvPr/>
          </p:nvSpPr>
          <p:spPr bwMode="auto">
            <a:xfrm>
              <a:off x="6735763" y="3582988"/>
              <a:ext cx="1947862" cy="712787"/>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Evolve Functional Performance Specs into CI Functional (Design to) Specs and CI Verification Plan</a:t>
              </a:r>
            </a:p>
          </p:txBody>
        </p:sp>
        <p:sp>
          <p:nvSpPr>
            <p:cNvPr id="14" name="Rounded Rectangle 13"/>
            <p:cNvSpPr/>
            <p:nvPr/>
          </p:nvSpPr>
          <p:spPr bwMode="auto">
            <a:xfrm>
              <a:off x="685800" y="1470025"/>
              <a:ext cx="1839913" cy="931863"/>
            </a:xfrm>
            <a:prstGeom prst="roundRect">
              <a:avLst/>
            </a:prstGeom>
            <a:gradFill flip="none" rotWithShape="1">
              <a:gsLst>
                <a:gs pos="0">
                  <a:srgbClr val="FFEFD1"/>
                </a:gs>
                <a:gs pos="64999">
                  <a:srgbClr val="F0EBD5"/>
                </a:gs>
                <a:gs pos="100000">
                  <a:srgbClr val="D1C39F"/>
                </a:gs>
              </a:gsLst>
              <a:lin ang="5400000" scaled="0"/>
              <a:tileRect/>
            </a:gradFill>
          </p:spPr>
          <p:style>
            <a:lnRef idx="1">
              <a:schemeClr val="accent1"/>
            </a:lnRef>
            <a:fillRef idx="3">
              <a:schemeClr val="accent1"/>
            </a:fillRef>
            <a:effectRef idx="2">
              <a:schemeClr val="accent1"/>
            </a:effectRef>
            <a:fontRef idx="minor">
              <a:schemeClr val="lt1"/>
            </a:fontRef>
          </p:style>
          <p:txBody>
            <a:bodyPr lIns="45720" rIns="45720" anchor="ctr"/>
            <a:lstStyle/>
            <a:p>
              <a:pPr marL="60325" indent="-58738">
                <a:buFont typeface="Arial" pitchFamily="34" charset="0"/>
                <a:buChar char="•"/>
                <a:defRPr/>
              </a:pPr>
              <a:r>
                <a:rPr lang="en-US" sz="800" dirty="0">
                  <a:solidFill>
                    <a:schemeClr val="tx1"/>
                  </a:solidFill>
                  <a:latin typeface="Arial Black" pitchFamily="34" charset="0"/>
                </a:rPr>
                <a:t>ICD – Draft CDD</a:t>
              </a:r>
            </a:p>
            <a:p>
              <a:pPr marL="60325" indent="-58738">
                <a:buFont typeface="Arial" pitchFamily="34" charset="0"/>
                <a:buChar char="•"/>
                <a:defRPr/>
              </a:pPr>
              <a:r>
                <a:rPr lang="en-US" sz="800" dirty="0">
                  <a:solidFill>
                    <a:schemeClr val="tx1"/>
                  </a:solidFill>
                  <a:latin typeface="Arial Black" pitchFamily="34" charset="0"/>
                </a:rPr>
                <a:t>Approved Material Solution</a:t>
              </a:r>
            </a:p>
            <a:p>
              <a:pPr marL="60325" indent="-58738">
                <a:buFont typeface="Arial" pitchFamily="34" charset="0"/>
                <a:buChar char="•"/>
                <a:defRPr/>
              </a:pPr>
              <a:r>
                <a:rPr lang="en-US" sz="800" dirty="0">
                  <a:solidFill>
                    <a:schemeClr val="tx1"/>
                  </a:solidFill>
                  <a:latin typeface="Arial Black" pitchFamily="34" charset="0"/>
                </a:rPr>
                <a:t>Exit Criteria</a:t>
              </a:r>
            </a:p>
            <a:p>
              <a:pPr marL="60325" indent="-58738">
                <a:buFont typeface="Arial" pitchFamily="34" charset="0"/>
                <a:buChar char="•"/>
                <a:defRPr/>
              </a:pPr>
              <a:r>
                <a:rPr lang="en-US" sz="800" dirty="0">
                  <a:solidFill>
                    <a:schemeClr val="tx1"/>
                  </a:solidFill>
                  <a:latin typeface="Arial Black" pitchFamily="34" charset="0"/>
                </a:rPr>
                <a:t>T&amp;E Strategy</a:t>
              </a:r>
            </a:p>
            <a:p>
              <a:pPr marL="60325" indent="-58738">
                <a:buFont typeface="Arial" pitchFamily="34" charset="0"/>
                <a:buChar char="•"/>
                <a:defRPr/>
              </a:pPr>
              <a:r>
                <a:rPr lang="en-US" sz="800" dirty="0">
                  <a:solidFill>
                    <a:schemeClr val="tx1"/>
                  </a:solidFill>
                  <a:latin typeface="Arial Black" pitchFamily="34" charset="0"/>
                </a:rPr>
                <a:t>Support &amp; Maintenance Concepts &amp; Technologies</a:t>
              </a:r>
            </a:p>
            <a:p>
              <a:pPr marL="60325" indent="-58738">
                <a:buFont typeface="Arial" pitchFamily="34" charset="0"/>
                <a:buChar char="•"/>
                <a:defRPr/>
              </a:pPr>
              <a:r>
                <a:rPr lang="en-US" sz="800" dirty="0">
                  <a:solidFill>
                    <a:schemeClr val="tx1"/>
                  </a:solidFill>
                  <a:latin typeface="Arial Black" pitchFamily="34" charset="0"/>
                </a:rPr>
                <a:t>SEP – TDS </a:t>
              </a:r>
            </a:p>
          </p:txBody>
        </p:sp>
        <p:sp>
          <p:nvSpPr>
            <p:cNvPr id="15" name="Rounded Rectangle 14"/>
            <p:cNvSpPr/>
            <p:nvPr/>
          </p:nvSpPr>
          <p:spPr bwMode="auto">
            <a:xfrm>
              <a:off x="6229350" y="4557713"/>
              <a:ext cx="2322513" cy="1838325"/>
            </a:xfrm>
            <a:prstGeom prst="roundRect">
              <a:avLst/>
            </a:prstGeom>
            <a:gradFill flip="none" rotWithShape="1">
              <a:gsLst>
                <a:gs pos="0">
                  <a:srgbClr val="FFEFD1"/>
                </a:gs>
                <a:gs pos="64999">
                  <a:srgbClr val="F0EBD5"/>
                </a:gs>
                <a:gs pos="100000">
                  <a:srgbClr val="D1C39F"/>
                </a:gs>
              </a:gsLst>
              <a:lin ang="5400000" scaled="0"/>
              <a:tileRect/>
            </a:gradFill>
          </p:spPr>
          <p:style>
            <a:lnRef idx="1">
              <a:schemeClr val="accent1"/>
            </a:lnRef>
            <a:fillRef idx="3">
              <a:schemeClr val="accent1"/>
            </a:fillRef>
            <a:effectRef idx="2">
              <a:schemeClr val="accent1"/>
            </a:effectRef>
            <a:fontRef idx="minor">
              <a:schemeClr val="lt1"/>
            </a:fontRef>
          </p:style>
          <p:txBody>
            <a:bodyPr lIns="45720" rIns="45720" anchor="ctr"/>
            <a:lstStyle/>
            <a:p>
              <a:pPr marL="60325" indent="-58738">
                <a:buFont typeface="Arial" pitchFamily="34" charset="0"/>
                <a:buChar char="•"/>
                <a:defRPr/>
              </a:pPr>
              <a:r>
                <a:rPr lang="en-US" sz="700" dirty="0">
                  <a:solidFill>
                    <a:schemeClr val="tx1"/>
                  </a:solidFill>
                  <a:latin typeface="Arial Black" pitchFamily="34" charset="0"/>
                </a:rPr>
                <a:t>Sys Allocated Baseline </a:t>
              </a:r>
            </a:p>
            <a:p>
              <a:pPr marL="60325" indent="-58738">
                <a:buFont typeface="Arial" pitchFamily="34" charset="0"/>
                <a:buChar char="•"/>
                <a:defRPr/>
              </a:pPr>
              <a:r>
                <a:rPr lang="en-US" sz="700" dirty="0">
                  <a:solidFill>
                    <a:schemeClr val="tx1"/>
                  </a:solidFill>
                  <a:latin typeface="Arial Black" pitchFamily="34" charset="0"/>
                </a:rPr>
                <a:t>PDR Report</a:t>
              </a:r>
            </a:p>
            <a:p>
              <a:pPr marL="60325" indent="-58738">
                <a:buFont typeface="Arial" pitchFamily="34" charset="0"/>
                <a:buChar char="•"/>
                <a:defRPr/>
              </a:pPr>
              <a:r>
                <a:rPr lang="en-US" sz="700" dirty="0">
                  <a:solidFill>
                    <a:schemeClr val="tx1"/>
                  </a:solidFill>
                  <a:latin typeface="Arial Black" pitchFamily="34" charset="0"/>
                </a:rPr>
                <a:t>Live Fire T&amp;E Waiver (if needed)</a:t>
              </a:r>
            </a:p>
            <a:p>
              <a:pPr marL="60325" indent="-58738">
                <a:buFont typeface="Arial" pitchFamily="34" charset="0"/>
                <a:buChar char="•"/>
                <a:defRPr/>
              </a:pPr>
              <a:r>
                <a:rPr lang="en-US" sz="700" dirty="0">
                  <a:solidFill>
                    <a:schemeClr val="tx1"/>
                  </a:solidFill>
                  <a:latin typeface="Arial Black" pitchFamily="34" charset="0"/>
                </a:rPr>
                <a:t>SEP – PESHE-TRA-TEMPP-PPP</a:t>
              </a:r>
            </a:p>
            <a:p>
              <a:pPr marL="60325" indent="-58738">
                <a:buFont typeface="Arial" pitchFamily="34" charset="0"/>
                <a:buChar char="•"/>
                <a:defRPr/>
              </a:pPr>
              <a:r>
                <a:rPr lang="en-US" sz="700" dirty="0">
                  <a:solidFill>
                    <a:schemeClr val="tx1"/>
                  </a:solidFill>
                  <a:latin typeface="Arial Black" pitchFamily="34" charset="0"/>
                </a:rPr>
                <a:t>Risk Assessment</a:t>
              </a:r>
            </a:p>
            <a:p>
              <a:pPr marL="60325" indent="-58738">
                <a:buFont typeface="Arial" pitchFamily="34" charset="0"/>
                <a:buChar char="•"/>
                <a:defRPr/>
              </a:pPr>
              <a:r>
                <a:rPr lang="en-US" sz="700" dirty="0">
                  <a:solidFill>
                    <a:schemeClr val="tx1"/>
                  </a:solidFill>
                  <a:latin typeface="Arial Black" pitchFamily="34" charset="0"/>
                </a:rPr>
                <a:t>Validated Sys Support &amp; and Maint Objectives &amp; Requirements</a:t>
              </a:r>
            </a:p>
            <a:p>
              <a:pPr marL="60325" indent="-58738">
                <a:buFont typeface="Arial" pitchFamily="34" charset="0"/>
                <a:buChar char="•"/>
                <a:defRPr/>
              </a:pPr>
              <a:r>
                <a:rPr lang="en-US" sz="700" dirty="0">
                  <a:solidFill>
                    <a:schemeClr val="tx1"/>
                  </a:solidFill>
                  <a:latin typeface="Arial Black" pitchFamily="34" charset="0"/>
                </a:rPr>
                <a:t>NEPA Compliance Schedule (as needed)</a:t>
              </a:r>
            </a:p>
            <a:p>
              <a:pPr marL="60325" indent="-58738">
                <a:buFont typeface="Arial" pitchFamily="34" charset="0"/>
                <a:buChar char="•"/>
                <a:defRPr/>
              </a:pPr>
              <a:r>
                <a:rPr lang="en-US" sz="700" dirty="0">
                  <a:solidFill>
                    <a:schemeClr val="tx1"/>
                  </a:solidFill>
                  <a:latin typeface="Arial Black" pitchFamily="34" charset="0"/>
                </a:rPr>
                <a:t>Inputs to:</a:t>
              </a:r>
            </a:p>
            <a:p>
              <a:pPr marL="166688" lvl="1" indent="-58738">
                <a:buFont typeface="Arial" pitchFamily="34" charset="0"/>
                <a:buChar char="•"/>
                <a:defRPr/>
              </a:pPr>
              <a:r>
                <a:rPr lang="en-US" sz="700" dirty="0">
                  <a:solidFill>
                    <a:schemeClr val="tx1"/>
                  </a:solidFill>
                  <a:latin typeface="Arial Black" pitchFamily="34" charset="0"/>
                </a:rPr>
                <a:t>Info Support Plan</a:t>
              </a:r>
            </a:p>
            <a:p>
              <a:pPr marL="166688" lvl="1" indent="-58738">
                <a:buFont typeface="Arial" pitchFamily="34" charset="0"/>
                <a:buChar char="•"/>
                <a:defRPr/>
              </a:pPr>
              <a:r>
                <a:rPr lang="en-US" sz="700" dirty="0">
                  <a:solidFill>
                    <a:schemeClr val="tx1"/>
                  </a:solidFill>
                  <a:latin typeface="Arial Black" pitchFamily="34" charset="0"/>
                </a:rPr>
                <a:t>Acq Strategy</a:t>
              </a:r>
            </a:p>
            <a:p>
              <a:pPr marL="166688" lvl="1" indent="-58738">
                <a:buFont typeface="Arial" pitchFamily="34" charset="0"/>
                <a:buChar char="•"/>
                <a:defRPr/>
              </a:pPr>
              <a:r>
                <a:rPr lang="en-US" sz="700" dirty="0">
                  <a:solidFill>
                    <a:schemeClr val="tx1"/>
                  </a:solidFill>
                  <a:latin typeface="Arial Black" pitchFamily="34" charset="0"/>
                </a:rPr>
                <a:t>CDD</a:t>
              </a:r>
            </a:p>
            <a:p>
              <a:pPr marL="166688" lvl="1" indent="-58738">
                <a:buFont typeface="Arial" pitchFamily="34" charset="0"/>
                <a:buChar char="•"/>
                <a:defRPr/>
              </a:pPr>
              <a:r>
                <a:rPr lang="en-US" sz="700" dirty="0">
                  <a:solidFill>
                    <a:schemeClr val="tx1"/>
                  </a:solidFill>
                  <a:latin typeface="Arial Black" pitchFamily="34" charset="0"/>
                </a:rPr>
                <a:t>Sys Threat Assessment</a:t>
              </a:r>
            </a:p>
            <a:p>
              <a:pPr marL="166688" lvl="1" indent="-58738">
                <a:buFont typeface="Arial" pitchFamily="34" charset="0"/>
                <a:buChar char="•"/>
                <a:defRPr/>
              </a:pPr>
              <a:r>
                <a:rPr lang="en-US" sz="700" dirty="0">
                  <a:solidFill>
                    <a:schemeClr val="tx1"/>
                  </a:solidFill>
                  <a:latin typeface="Arial Black" pitchFamily="34" charset="0"/>
                </a:rPr>
                <a:t>Affordability Assessment</a:t>
              </a:r>
            </a:p>
            <a:p>
              <a:pPr marL="166688" lvl="1" indent="-58738">
                <a:buFont typeface="Arial" pitchFamily="34" charset="0"/>
                <a:buChar char="•"/>
                <a:defRPr/>
              </a:pPr>
              <a:r>
                <a:rPr lang="en-US" sz="700" dirty="0">
                  <a:solidFill>
                    <a:schemeClr val="tx1"/>
                  </a:solidFill>
                  <a:latin typeface="Arial Black" pitchFamily="34" charset="0"/>
                </a:rPr>
                <a:t>Cost &amp; Manpower Est Plan</a:t>
              </a:r>
            </a:p>
            <a:p>
              <a:pPr marL="166688" lvl="1" indent="-58738">
                <a:buFont typeface="Arial" pitchFamily="34" charset="0"/>
                <a:buChar char="•"/>
                <a:defRPr/>
              </a:pPr>
              <a:r>
                <a:rPr lang="en-US" sz="700" dirty="0">
                  <a:solidFill>
                    <a:schemeClr val="tx1"/>
                  </a:solidFill>
                  <a:latin typeface="Arial Black" pitchFamily="34" charset="0"/>
                </a:rPr>
                <a:t>KPPs/KSAs</a:t>
              </a:r>
            </a:p>
          </p:txBody>
        </p:sp>
        <p:sp>
          <p:nvSpPr>
            <p:cNvPr id="56339" name="TextBox 64"/>
            <p:cNvSpPr txBox="1">
              <a:spLocks noChangeArrowheads="1"/>
            </p:cNvSpPr>
            <p:nvPr/>
          </p:nvSpPr>
          <p:spPr bwMode="auto">
            <a:xfrm>
              <a:off x="1038957" y="1277938"/>
              <a:ext cx="1072468" cy="230826"/>
            </a:xfrm>
            <a:prstGeom prst="rect">
              <a:avLst/>
            </a:prstGeom>
            <a:noFill/>
            <a:ln w="9525">
              <a:noFill/>
              <a:miter lim="800000"/>
              <a:headEnd/>
              <a:tailEnd/>
            </a:ln>
          </p:spPr>
          <p:txBody>
            <a:bodyPr>
              <a:spAutoFit/>
            </a:bodyPr>
            <a:lstStyle/>
            <a:p>
              <a:pPr algn="ctr"/>
              <a:r>
                <a:rPr lang="en-US" sz="900" dirty="0">
                  <a:latin typeface="Arial Black" pitchFamily="34" charset="0"/>
                </a:rPr>
                <a:t>Inputs</a:t>
              </a:r>
            </a:p>
          </p:txBody>
        </p:sp>
        <p:sp>
          <p:nvSpPr>
            <p:cNvPr id="56340" name="TextBox 65"/>
            <p:cNvSpPr txBox="1">
              <a:spLocks noChangeArrowheads="1"/>
            </p:cNvSpPr>
            <p:nvPr/>
          </p:nvSpPr>
          <p:spPr bwMode="auto">
            <a:xfrm>
              <a:off x="6766559" y="4342802"/>
              <a:ext cx="1072468" cy="230826"/>
            </a:xfrm>
            <a:prstGeom prst="rect">
              <a:avLst/>
            </a:prstGeom>
            <a:noFill/>
            <a:ln w="9525">
              <a:noFill/>
              <a:miter lim="800000"/>
              <a:headEnd/>
              <a:tailEnd/>
            </a:ln>
          </p:spPr>
          <p:txBody>
            <a:bodyPr>
              <a:spAutoFit/>
            </a:bodyPr>
            <a:lstStyle/>
            <a:p>
              <a:pPr algn="ctr"/>
              <a:r>
                <a:rPr lang="en-US" sz="900" dirty="0">
                  <a:latin typeface="Arial Black" pitchFamily="34" charset="0"/>
                </a:rPr>
                <a:t>Outputs</a:t>
              </a:r>
            </a:p>
          </p:txBody>
        </p:sp>
        <p:sp>
          <p:nvSpPr>
            <p:cNvPr id="97" name="Oval 96"/>
            <p:cNvSpPr/>
            <p:nvPr/>
          </p:nvSpPr>
          <p:spPr bwMode="auto">
            <a:xfrm>
              <a:off x="6451600" y="3295650"/>
              <a:ext cx="544513" cy="2730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600" b="1" dirty="0">
                  <a:solidFill>
                    <a:schemeClr val="tx1"/>
                  </a:solidFill>
                  <a:latin typeface="Arial Black" pitchFamily="34" charset="0"/>
                </a:rPr>
                <a:t>FSR</a:t>
              </a:r>
            </a:p>
          </p:txBody>
        </p:sp>
        <p:sp>
          <p:nvSpPr>
            <p:cNvPr id="98" name="Oval 97"/>
            <p:cNvSpPr/>
            <p:nvPr/>
          </p:nvSpPr>
          <p:spPr bwMode="auto">
            <a:xfrm>
              <a:off x="6451600" y="4179888"/>
              <a:ext cx="544513" cy="2730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600" b="1" dirty="0">
                  <a:solidFill>
                    <a:schemeClr val="tx1"/>
                  </a:solidFill>
                  <a:latin typeface="Arial Black" pitchFamily="34" charset="0"/>
                </a:rPr>
                <a:t>PDR</a:t>
              </a:r>
            </a:p>
          </p:txBody>
        </p:sp>
        <p:sp>
          <p:nvSpPr>
            <p:cNvPr id="103" name="Down Arrow 102"/>
            <p:cNvSpPr/>
            <p:nvPr/>
          </p:nvSpPr>
          <p:spPr bwMode="auto">
            <a:xfrm>
              <a:off x="1417638" y="2432050"/>
              <a:ext cx="169862" cy="1905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 name="Down Arrow 103"/>
            <p:cNvSpPr/>
            <p:nvPr/>
          </p:nvSpPr>
          <p:spPr bwMode="auto">
            <a:xfrm>
              <a:off x="7627938" y="4302125"/>
              <a:ext cx="171450" cy="192088"/>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73" name="Group 23"/>
          <p:cNvGrpSpPr>
            <a:grpSpLocks/>
          </p:cNvGrpSpPr>
          <p:nvPr/>
        </p:nvGrpSpPr>
        <p:grpSpPr bwMode="auto">
          <a:xfrm>
            <a:off x="7772328" y="0"/>
            <a:ext cx="1371670" cy="1164897"/>
            <a:chOff x="7566161" y="1571625"/>
            <a:chExt cx="1397380" cy="1227599"/>
          </a:xfrm>
        </p:grpSpPr>
        <p:sp>
          <p:nvSpPr>
            <p:cNvPr id="74" name="Rectangle 73"/>
            <p:cNvSpPr/>
            <p:nvPr/>
          </p:nvSpPr>
          <p:spPr bwMode="auto">
            <a:xfrm>
              <a:off x="7566161" y="1898773"/>
              <a:ext cx="1174834" cy="900451"/>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800" b="1" dirty="0">
                  <a:solidFill>
                    <a:schemeClr val="tx1"/>
                  </a:solidFill>
                  <a:latin typeface="Arial Black" pitchFamily="34" charset="0"/>
                </a:rPr>
                <a:t>Technology Maturation &amp; Risk Reduction</a:t>
              </a:r>
              <a:endParaRPr lang="en-US" sz="300" b="1" dirty="0">
                <a:solidFill>
                  <a:schemeClr val="tx1"/>
                </a:solidFill>
                <a:latin typeface="Arial Black" pitchFamily="34" charset="0"/>
              </a:endParaRPr>
            </a:p>
            <a:p>
              <a:pPr algn="ctr">
                <a:spcBef>
                  <a:spcPts val="600"/>
                </a:spcBef>
                <a:spcAft>
                  <a:spcPts val="1200"/>
                </a:spcAft>
                <a:defRPr/>
              </a:pPr>
              <a:endParaRPr lang="en-US" sz="600" b="1" dirty="0">
                <a:solidFill>
                  <a:schemeClr val="tx1"/>
                </a:solidFill>
                <a:latin typeface="Arial Black" pitchFamily="34" charset="0"/>
              </a:endParaRPr>
            </a:p>
          </p:txBody>
        </p:sp>
        <p:sp>
          <p:nvSpPr>
            <p:cNvPr id="75" name="Isosceles Triangle 74"/>
            <p:cNvSpPr/>
            <p:nvPr/>
          </p:nvSpPr>
          <p:spPr bwMode="auto">
            <a:xfrm>
              <a:off x="8495196" y="1571625"/>
              <a:ext cx="468345" cy="308091"/>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grpSp>
      <p:sp>
        <p:nvSpPr>
          <p:cNvPr id="77" name="TextBox 76"/>
          <p:cNvSpPr txBox="1"/>
          <p:nvPr/>
        </p:nvSpPr>
        <p:spPr>
          <a:xfrm>
            <a:off x="914400" y="6477000"/>
            <a:ext cx="1686424" cy="276999"/>
          </a:xfrm>
          <a:prstGeom prst="rect">
            <a:avLst/>
          </a:prstGeom>
          <a:noFill/>
        </p:spPr>
        <p:txBody>
          <a:bodyPr wrap="none" rtlCol="0">
            <a:spAutoFit/>
          </a:bodyPr>
          <a:lstStyle/>
          <a:p>
            <a:r>
              <a:rPr lang="en-US" sz="1200" dirty="0"/>
              <a:t>SE: Systems Engineering</a:t>
            </a:r>
          </a:p>
        </p:txBody>
      </p:sp>
    </p:spTree>
    <p:extLst>
      <p:ext uri="{BB962C8B-B14F-4D97-AF65-F5344CB8AC3E}">
        <p14:creationId xmlns:p14="http://schemas.microsoft.com/office/powerpoint/2010/main" val="34470129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3"/>
          <p:cNvSpPr>
            <a:spLocks noGrp="1"/>
          </p:cNvSpPr>
          <p:nvPr>
            <p:ph type="title"/>
          </p:nvPr>
        </p:nvSpPr>
        <p:spPr>
          <a:xfrm>
            <a:off x="1371600" y="159411"/>
            <a:ext cx="6248400" cy="796925"/>
          </a:xfrm>
        </p:spPr>
        <p:txBody>
          <a:bodyPr/>
          <a:lstStyle/>
          <a:p>
            <a:r>
              <a:rPr lang="en-US" sz="3600" i="1" dirty="0"/>
              <a:t>Key Technical Reviews During TM&amp;RR Phase</a:t>
            </a:r>
            <a:endParaRPr lang="en-US" sz="3600" b="0" i="1" dirty="0"/>
          </a:p>
        </p:txBody>
      </p:sp>
      <p:sp>
        <p:nvSpPr>
          <p:cNvPr id="57349" name="Content Placeholder 2"/>
          <p:cNvSpPr>
            <a:spLocks noGrp="1"/>
          </p:cNvSpPr>
          <p:nvPr>
            <p:ph idx="1"/>
          </p:nvPr>
        </p:nvSpPr>
        <p:spPr>
          <a:xfrm>
            <a:off x="578995" y="3946525"/>
            <a:ext cx="8515793" cy="5040312"/>
          </a:xfrm>
        </p:spPr>
        <p:txBody>
          <a:bodyPr>
            <a:normAutofit/>
          </a:bodyPr>
          <a:lstStyle/>
          <a:p>
            <a:r>
              <a:rPr lang="en-US" sz="2400" dirty="0"/>
              <a:t>Technical Reviews to Start Integrated System Design</a:t>
            </a:r>
          </a:p>
          <a:p>
            <a:pPr lvl="1"/>
            <a:r>
              <a:rPr lang="en-US" sz="2400" dirty="0"/>
              <a:t>Provide for the definition, development, and demonstration of prototypes of system, subsystem, assembly, and/or component</a:t>
            </a:r>
          </a:p>
          <a:p>
            <a:r>
              <a:rPr lang="en-US" sz="2400" dirty="0"/>
              <a:t>Technical Reviews to Support Prototyping</a:t>
            </a:r>
          </a:p>
          <a:p>
            <a:pPr lvl="1"/>
            <a:r>
              <a:rPr lang="en-US" sz="2400" dirty="0"/>
              <a:t>Same reviews tailored to support the scope of the prototype effort</a:t>
            </a:r>
          </a:p>
          <a:p>
            <a:endParaRPr lang="en-US" sz="2400" dirty="0"/>
          </a:p>
        </p:txBody>
      </p:sp>
      <p:sp>
        <p:nvSpPr>
          <p:cNvPr id="57347" name="Slide Number Placeholder 2"/>
          <p:cNvSpPr>
            <a:spLocks noGrp="1"/>
          </p:cNvSpPr>
          <p:nvPr>
            <p:ph type="sldNum" sz="quarter" idx="4294967295"/>
          </p:nvPr>
        </p:nvSpPr>
        <p:spPr>
          <a:xfrm>
            <a:off x="7870824" y="6503988"/>
            <a:ext cx="822325" cy="354012"/>
          </a:xfrm>
          <a:prstGeom prst="rect">
            <a:avLst/>
          </a:prstGeom>
          <a:noFill/>
        </p:spPr>
        <p:txBody>
          <a:bodyPr/>
          <a:lstStyle/>
          <a:p>
            <a:fld id="{0A07B70E-D911-4AA9-8ABB-7E36FBC95A1B}" type="slidenum">
              <a:rPr lang="en-US" smtClean="0">
                <a:latin typeface="Arial" pitchFamily="34" charset="0"/>
                <a:cs typeface="Arial" pitchFamily="34" charset="0"/>
              </a:rPr>
              <a:pPr/>
              <a:t>171</a:t>
            </a:fld>
            <a:endParaRPr lang="en-US" dirty="0">
              <a:latin typeface="Arial" pitchFamily="34" charset="0"/>
              <a:cs typeface="Arial" pitchFamily="34" charset="0"/>
            </a:endParaRPr>
          </a:p>
        </p:txBody>
      </p:sp>
      <p:cxnSp>
        <p:nvCxnSpPr>
          <p:cNvPr id="95" name="Straight Connector 94"/>
          <p:cNvCxnSpPr/>
          <p:nvPr/>
        </p:nvCxnSpPr>
        <p:spPr bwMode="auto">
          <a:xfrm rot="16200000" flipH="1">
            <a:off x="4995863" y="-669925"/>
            <a:ext cx="25400" cy="73501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bwMode="auto">
          <a:xfrm>
            <a:off x="1300163" y="1684338"/>
            <a:ext cx="881062" cy="900112"/>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spAutoFit/>
          </a:bodyPr>
          <a:lstStyle/>
          <a:p>
            <a:pPr>
              <a:defRPr/>
            </a:pPr>
            <a:r>
              <a:rPr lang="en-US" sz="1050" b="1" dirty="0">
                <a:latin typeface="Arial Black" pitchFamily="34" charset="0"/>
                <a:cs typeface="Arial" charset="0"/>
              </a:rPr>
              <a:t>Material Solution Analysis</a:t>
            </a:r>
          </a:p>
          <a:p>
            <a:pPr marL="58738">
              <a:defRPr/>
            </a:pPr>
            <a:r>
              <a:rPr lang="en-US" sz="700" b="1" dirty="0">
                <a:solidFill>
                  <a:schemeClr val="accent2"/>
                </a:solidFill>
                <a:latin typeface="Arial Black" pitchFamily="34" charset="0"/>
                <a:cs typeface="Arial" charset="0"/>
              </a:rPr>
              <a:t>Material Development Decision</a:t>
            </a:r>
          </a:p>
        </p:txBody>
      </p:sp>
      <p:sp>
        <p:nvSpPr>
          <p:cNvPr id="50" name="Rectangle 49"/>
          <p:cNvSpPr/>
          <p:nvPr/>
        </p:nvSpPr>
        <p:spPr bwMode="auto">
          <a:xfrm>
            <a:off x="2185988" y="1684338"/>
            <a:ext cx="1174750" cy="900112"/>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Development</a:t>
            </a:r>
            <a:endParaRPr lang="en-US" sz="600" b="1" dirty="0">
              <a:solidFill>
                <a:schemeClr val="tx1"/>
              </a:solidFill>
              <a:latin typeface="Arial Black" pitchFamily="34" charset="0"/>
            </a:endParaRPr>
          </a:p>
        </p:txBody>
      </p:sp>
      <p:sp>
        <p:nvSpPr>
          <p:cNvPr id="51" name="Rectangle 50"/>
          <p:cNvSpPr/>
          <p:nvPr/>
        </p:nvSpPr>
        <p:spPr bwMode="auto">
          <a:xfrm>
            <a:off x="3363913" y="1684338"/>
            <a:ext cx="1760537" cy="900112"/>
          </a:xfrm>
          <a:prstGeom prst="rect">
            <a:avLst/>
          </a:prstGeom>
          <a:gradFill flip="none" rotWithShape="1">
            <a:gsLst>
              <a:gs pos="14000">
                <a:srgbClr val="FEC9BE"/>
              </a:gs>
              <a:gs pos="26000">
                <a:srgbClr val="FF8F8F">
                  <a:alpha val="13725"/>
                </a:srgbClr>
              </a:gs>
              <a:gs pos="72000">
                <a:srgbClr val="FF4F4F"/>
              </a:gs>
              <a:gs pos="95000">
                <a:srgbClr val="FF000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52" name="Rectangle 9"/>
          <p:cNvSpPr/>
          <p:nvPr/>
        </p:nvSpPr>
        <p:spPr bwMode="auto">
          <a:xfrm>
            <a:off x="5129213" y="1684338"/>
            <a:ext cx="2016125" cy="900112"/>
          </a:xfrm>
          <a:prstGeom prst="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Production and Deployment</a:t>
            </a:r>
            <a:endParaRPr lang="en-US" sz="600" b="1" dirty="0">
              <a:solidFill>
                <a:schemeClr val="tx1"/>
              </a:solidFill>
              <a:latin typeface="Arial Black" pitchFamily="34" charset="0"/>
            </a:endParaRPr>
          </a:p>
        </p:txBody>
      </p:sp>
      <p:sp>
        <p:nvSpPr>
          <p:cNvPr id="53" name="Rectangle 10"/>
          <p:cNvSpPr/>
          <p:nvPr/>
        </p:nvSpPr>
        <p:spPr bwMode="auto">
          <a:xfrm>
            <a:off x="7148513" y="1684338"/>
            <a:ext cx="1535112" cy="900112"/>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
        <p:nvSpPr>
          <p:cNvPr id="57355" name="TextBox 64"/>
          <p:cNvSpPr txBox="1">
            <a:spLocks noChangeArrowheads="1"/>
          </p:cNvSpPr>
          <p:nvPr/>
        </p:nvSpPr>
        <p:spPr bwMode="auto">
          <a:xfrm>
            <a:off x="406400" y="2570163"/>
            <a:ext cx="1541463" cy="369887"/>
          </a:xfrm>
          <a:prstGeom prst="rect">
            <a:avLst/>
          </a:prstGeom>
          <a:noFill/>
          <a:ln w="9525">
            <a:noFill/>
            <a:miter lim="800000"/>
            <a:headEnd/>
            <a:tailEnd/>
          </a:ln>
        </p:spPr>
        <p:txBody>
          <a:bodyPr>
            <a:spAutoFit/>
          </a:bodyPr>
          <a:lstStyle/>
          <a:p>
            <a:r>
              <a:rPr lang="en-US" sz="1000" dirty="0">
                <a:latin typeface="Arial Black" pitchFamily="34" charset="0"/>
              </a:rPr>
              <a:t>Program Reviews </a:t>
            </a:r>
            <a:r>
              <a:rPr lang="en-US" sz="800" dirty="0">
                <a:latin typeface="Arial Black" pitchFamily="34" charset="0"/>
              </a:rPr>
              <a:t>with a technical basis</a:t>
            </a:r>
            <a:endParaRPr lang="en-US" sz="1000" dirty="0">
              <a:latin typeface="Arial Black" pitchFamily="34" charset="0"/>
            </a:endParaRPr>
          </a:p>
        </p:txBody>
      </p:sp>
      <p:sp>
        <p:nvSpPr>
          <p:cNvPr id="57356" name="TextBox 65"/>
          <p:cNvSpPr txBox="1">
            <a:spLocks noChangeArrowheads="1"/>
          </p:cNvSpPr>
          <p:nvPr/>
        </p:nvSpPr>
        <p:spPr bwMode="auto">
          <a:xfrm>
            <a:off x="406400" y="2936875"/>
            <a:ext cx="1182688" cy="400050"/>
          </a:xfrm>
          <a:prstGeom prst="rect">
            <a:avLst/>
          </a:prstGeom>
          <a:noFill/>
          <a:ln w="9525">
            <a:noFill/>
            <a:miter lim="800000"/>
            <a:headEnd/>
            <a:tailEnd/>
          </a:ln>
        </p:spPr>
        <p:txBody>
          <a:bodyPr>
            <a:spAutoFit/>
          </a:bodyPr>
          <a:lstStyle/>
          <a:p>
            <a:r>
              <a:rPr lang="en-US" sz="1000" dirty="0">
                <a:latin typeface="Arial Black" pitchFamily="34" charset="0"/>
              </a:rPr>
              <a:t>Technical Reviews</a:t>
            </a:r>
          </a:p>
        </p:txBody>
      </p:sp>
      <p:sp>
        <p:nvSpPr>
          <p:cNvPr id="57357" name="TextBox 133"/>
          <p:cNvSpPr txBox="1">
            <a:spLocks noChangeArrowheads="1"/>
          </p:cNvSpPr>
          <p:nvPr/>
        </p:nvSpPr>
        <p:spPr bwMode="auto">
          <a:xfrm>
            <a:off x="406400" y="3449638"/>
            <a:ext cx="1182688" cy="400050"/>
          </a:xfrm>
          <a:prstGeom prst="rect">
            <a:avLst/>
          </a:prstGeom>
          <a:noFill/>
          <a:ln w="9525">
            <a:noFill/>
            <a:miter lim="800000"/>
            <a:headEnd/>
            <a:tailEnd/>
          </a:ln>
        </p:spPr>
        <p:txBody>
          <a:bodyPr>
            <a:spAutoFit/>
          </a:bodyPr>
          <a:lstStyle/>
          <a:p>
            <a:r>
              <a:rPr lang="en-US" sz="1000" dirty="0">
                <a:solidFill>
                  <a:srgbClr val="333399"/>
                </a:solidFill>
                <a:latin typeface="Arial Black" pitchFamily="34" charset="0"/>
              </a:rPr>
              <a:t>Technical Baseline</a:t>
            </a:r>
          </a:p>
        </p:txBody>
      </p:sp>
      <p:sp>
        <p:nvSpPr>
          <p:cNvPr id="66" name="Rectangle 65"/>
          <p:cNvSpPr/>
          <p:nvPr/>
        </p:nvSpPr>
        <p:spPr>
          <a:xfrm>
            <a:off x="3367088" y="1689100"/>
            <a:ext cx="5326062" cy="903288"/>
          </a:xfrm>
          <a:prstGeom prst="rect">
            <a:avLst/>
          </a:prstGeom>
          <a:solidFill>
            <a:srgbClr val="D9D9D9">
              <a:alpha val="69804"/>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 name="Rectangle 24"/>
          <p:cNvSpPr/>
          <p:nvPr/>
        </p:nvSpPr>
        <p:spPr bwMode="auto">
          <a:xfrm>
            <a:off x="2185988" y="1684338"/>
            <a:ext cx="1174750" cy="900112"/>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26" name="Isosceles Triangle 25"/>
          <p:cNvSpPr/>
          <p:nvPr/>
        </p:nvSpPr>
        <p:spPr bwMode="auto">
          <a:xfrm>
            <a:off x="3125788" y="1357313"/>
            <a:ext cx="468312" cy="307975"/>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27" name="Isosceles Triangle 26"/>
          <p:cNvSpPr/>
          <p:nvPr/>
        </p:nvSpPr>
        <p:spPr bwMode="auto">
          <a:xfrm>
            <a:off x="2312988" y="2584450"/>
            <a:ext cx="133350" cy="144463"/>
          </a:xfrm>
          <a:prstGeom prst="triangl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 name="Isosceles Triangle 27"/>
          <p:cNvSpPr/>
          <p:nvPr/>
        </p:nvSpPr>
        <p:spPr bwMode="auto">
          <a:xfrm>
            <a:off x="2743200" y="2584450"/>
            <a:ext cx="133350" cy="144463"/>
          </a:xfrm>
          <a:prstGeom prst="triangl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364" name="TextBox 50"/>
          <p:cNvSpPr txBox="1">
            <a:spLocks noChangeArrowheads="1"/>
          </p:cNvSpPr>
          <p:nvPr/>
        </p:nvSpPr>
        <p:spPr bwMode="auto">
          <a:xfrm>
            <a:off x="2568575" y="2686050"/>
            <a:ext cx="503238" cy="214313"/>
          </a:xfrm>
          <a:prstGeom prst="rect">
            <a:avLst/>
          </a:prstGeom>
          <a:noFill/>
          <a:ln w="9525">
            <a:noFill/>
            <a:miter lim="800000"/>
            <a:headEnd/>
            <a:tailEnd/>
          </a:ln>
        </p:spPr>
        <p:txBody>
          <a:bodyPr>
            <a:spAutoFit/>
          </a:bodyPr>
          <a:lstStyle/>
          <a:p>
            <a:pPr algn="ctr"/>
            <a:r>
              <a:rPr lang="en-US" sz="800" dirty="0">
                <a:latin typeface="Arial Black" pitchFamily="34" charset="0"/>
              </a:rPr>
              <a:t>IBR</a:t>
            </a:r>
          </a:p>
        </p:txBody>
      </p:sp>
      <p:sp>
        <p:nvSpPr>
          <p:cNvPr id="30" name="Isosceles Triangle 29"/>
          <p:cNvSpPr/>
          <p:nvPr/>
        </p:nvSpPr>
        <p:spPr bwMode="auto">
          <a:xfrm flipV="1">
            <a:off x="3119438" y="2592388"/>
            <a:ext cx="133350" cy="142875"/>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366" name="TextBox 62"/>
          <p:cNvSpPr txBox="1">
            <a:spLocks noChangeArrowheads="1"/>
          </p:cNvSpPr>
          <p:nvPr/>
        </p:nvSpPr>
        <p:spPr bwMode="auto">
          <a:xfrm>
            <a:off x="2917825" y="2684463"/>
            <a:ext cx="503238" cy="214312"/>
          </a:xfrm>
          <a:prstGeom prst="rect">
            <a:avLst/>
          </a:prstGeom>
          <a:noFill/>
          <a:ln w="9525">
            <a:noFill/>
            <a:miter lim="800000"/>
            <a:headEnd/>
            <a:tailEnd/>
          </a:ln>
        </p:spPr>
        <p:txBody>
          <a:bodyPr>
            <a:spAutoFit/>
          </a:bodyPr>
          <a:lstStyle/>
          <a:p>
            <a:pPr algn="ctr"/>
            <a:r>
              <a:rPr lang="en-US" sz="800" dirty="0">
                <a:latin typeface="Arial Black" pitchFamily="34" charset="0"/>
              </a:rPr>
              <a:t>TRA</a:t>
            </a:r>
          </a:p>
        </p:txBody>
      </p:sp>
      <p:grpSp>
        <p:nvGrpSpPr>
          <p:cNvPr id="57367" name="Group 74"/>
          <p:cNvGrpSpPr>
            <a:grpSpLocks/>
          </p:cNvGrpSpPr>
          <p:nvPr/>
        </p:nvGrpSpPr>
        <p:grpSpPr bwMode="auto">
          <a:xfrm>
            <a:off x="2328863" y="3011488"/>
            <a:ext cx="503237" cy="315912"/>
            <a:chOff x="2977788" y="5236921"/>
            <a:chExt cx="503435" cy="315964"/>
          </a:xfrm>
        </p:grpSpPr>
        <p:sp>
          <p:nvSpPr>
            <p:cNvPr id="33" name="Isosceles Triangle 32"/>
            <p:cNvSpPr/>
            <p:nvPr/>
          </p:nvSpPr>
          <p:spPr>
            <a:xfrm>
              <a:off x="3162010" y="5236921"/>
              <a:ext cx="134990" cy="144486"/>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383" name="TextBox 76"/>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SRR</a:t>
              </a:r>
            </a:p>
          </p:txBody>
        </p:sp>
      </p:grpSp>
      <p:grpSp>
        <p:nvGrpSpPr>
          <p:cNvPr id="57368" name="Group 77"/>
          <p:cNvGrpSpPr>
            <a:grpSpLocks/>
          </p:cNvGrpSpPr>
          <p:nvPr/>
        </p:nvGrpSpPr>
        <p:grpSpPr bwMode="auto">
          <a:xfrm>
            <a:off x="2852738" y="3009900"/>
            <a:ext cx="503237" cy="315913"/>
            <a:chOff x="2977788" y="5237046"/>
            <a:chExt cx="503435" cy="315839"/>
          </a:xfrm>
        </p:grpSpPr>
        <p:sp>
          <p:nvSpPr>
            <p:cNvPr id="36" name="Isosceles Triangle 35"/>
            <p:cNvSpPr/>
            <p:nvPr/>
          </p:nvSpPr>
          <p:spPr>
            <a:xfrm>
              <a:off x="3162010" y="5237046"/>
              <a:ext cx="134990" cy="144429"/>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381" name="TextBox 79"/>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SFR</a:t>
              </a:r>
            </a:p>
          </p:txBody>
        </p:sp>
      </p:grpSp>
      <p:grpSp>
        <p:nvGrpSpPr>
          <p:cNvPr id="57369" name="Group 80"/>
          <p:cNvGrpSpPr>
            <a:grpSpLocks/>
          </p:cNvGrpSpPr>
          <p:nvPr/>
        </p:nvGrpSpPr>
        <p:grpSpPr bwMode="auto">
          <a:xfrm>
            <a:off x="3127375" y="3130550"/>
            <a:ext cx="503238" cy="317500"/>
            <a:chOff x="2977788" y="5236110"/>
            <a:chExt cx="503435" cy="316775"/>
          </a:xfrm>
        </p:grpSpPr>
        <p:sp>
          <p:nvSpPr>
            <p:cNvPr id="39" name="Isosceles Triangle 38"/>
            <p:cNvSpPr/>
            <p:nvPr/>
          </p:nvSpPr>
          <p:spPr>
            <a:xfrm>
              <a:off x="3162010" y="5236110"/>
              <a:ext cx="134991" cy="144133"/>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379" name="TextBox 82"/>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PDR</a:t>
              </a:r>
            </a:p>
          </p:txBody>
        </p:sp>
      </p:grpSp>
      <p:sp>
        <p:nvSpPr>
          <p:cNvPr id="41" name="Left Brace 40"/>
          <p:cNvSpPr/>
          <p:nvPr/>
        </p:nvSpPr>
        <p:spPr bwMode="auto">
          <a:xfrm rot="16200000">
            <a:off x="3274219" y="2920207"/>
            <a:ext cx="190500" cy="354012"/>
          </a:xfrm>
          <a:prstGeom prst="leftBrace">
            <a:avLst/>
          </a:prstGeom>
          <a:ln w="6350">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57371" name="TextBox 105"/>
          <p:cNvSpPr txBox="1">
            <a:spLocks noChangeArrowheads="1"/>
          </p:cNvSpPr>
          <p:nvPr/>
        </p:nvSpPr>
        <p:spPr bwMode="auto">
          <a:xfrm>
            <a:off x="2149475" y="3205163"/>
            <a:ext cx="863600" cy="415925"/>
          </a:xfrm>
          <a:prstGeom prst="rect">
            <a:avLst/>
          </a:prstGeom>
          <a:noFill/>
          <a:ln w="9525">
            <a:noFill/>
            <a:miter lim="800000"/>
            <a:headEnd/>
            <a:tailEnd/>
          </a:ln>
        </p:spPr>
        <p:txBody>
          <a:bodyPr>
            <a:spAutoFit/>
          </a:bodyPr>
          <a:lstStyle/>
          <a:p>
            <a:pPr algn="ctr"/>
            <a:r>
              <a:rPr lang="en-US" sz="700" b="1" dirty="0">
                <a:solidFill>
                  <a:srgbClr val="333399"/>
                </a:solidFill>
                <a:latin typeface="Arial Black" pitchFamily="34" charset="0"/>
              </a:rPr>
              <a:t>System Design Specification</a:t>
            </a:r>
          </a:p>
        </p:txBody>
      </p:sp>
      <p:sp>
        <p:nvSpPr>
          <p:cNvPr id="57372" name="TextBox 106"/>
          <p:cNvSpPr txBox="1">
            <a:spLocks noChangeArrowheads="1"/>
          </p:cNvSpPr>
          <p:nvPr/>
        </p:nvSpPr>
        <p:spPr bwMode="auto">
          <a:xfrm>
            <a:off x="2673350" y="3530600"/>
            <a:ext cx="863600" cy="415925"/>
          </a:xfrm>
          <a:prstGeom prst="rect">
            <a:avLst/>
          </a:prstGeom>
          <a:noFill/>
          <a:ln w="9525">
            <a:noFill/>
            <a:miter lim="800000"/>
            <a:headEnd/>
            <a:tailEnd/>
          </a:ln>
        </p:spPr>
        <p:txBody>
          <a:bodyPr>
            <a:spAutoFit/>
          </a:bodyPr>
          <a:lstStyle/>
          <a:p>
            <a:pPr algn="ctr"/>
            <a:r>
              <a:rPr lang="en-US" sz="700" b="1" dirty="0">
                <a:solidFill>
                  <a:srgbClr val="333399"/>
                </a:solidFill>
                <a:latin typeface="Arial Black" pitchFamily="34" charset="0"/>
              </a:rPr>
              <a:t>System Functional Baseline</a:t>
            </a:r>
          </a:p>
        </p:txBody>
      </p:sp>
      <p:sp>
        <p:nvSpPr>
          <p:cNvPr id="57373" name="TextBox 107"/>
          <p:cNvSpPr txBox="1">
            <a:spLocks noChangeArrowheads="1"/>
          </p:cNvSpPr>
          <p:nvPr/>
        </p:nvSpPr>
        <p:spPr bwMode="auto">
          <a:xfrm>
            <a:off x="2949575" y="3324225"/>
            <a:ext cx="863600" cy="307975"/>
          </a:xfrm>
          <a:prstGeom prst="rect">
            <a:avLst/>
          </a:prstGeom>
          <a:noFill/>
          <a:ln w="9525">
            <a:noFill/>
            <a:miter lim="800000"/>
            <a:headEnd/>
            <a:tailEnd/>
          </a:ln>
        </p:spPr>
        <p:txBody>
          <a:bodyPr>
            <a:spAutoFit/>
          </a:bodyPr>
          <a:lstStyle/>
          <a:p>
            <a:pPr algn="ctr"/>
            <a:r>
              <a:rPr lang="en-US" sz="700" b="1" dirty="0">
                <a:solidFill>
                  <a:srgbClr val="333399"/>
                </a:solidFill>
                <a:latin typeface="Arial Black" pitchFamily="34" charset="0"/>
              </a:rPr>
              <a:t>Allocated Baseline</a:t>
            </a:r>
          </a:p>
        </p:txBody>
      </p:sp>
      <p:cxnSp>
        <p:nvCxnSpPr>
          <p:cNvPr id="45" name="Straight Connector 44"/>
          <p:cNvCxnSpPr/>
          <p:nvPr/>
        </p:nvCxnSpPr>
        <p:spPr bwMode="auto">
          <a:xfrm rot="5400000">
            <a:off x="2980531" y="3426619"/>
            <a:ext cx="249238" cy="0"/>
          </a:xfrm>
          <a:prstGeom prst="line">
            <a:avLst/>
          </a:prstGeom>
          <a:ln w="9525">
            <a:solidFill>
              <a:srgbClr val="333399"/>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rot="5400000">
            <a:off x="3378200" y="3448050"/>
            <a:ext cx="0" cy="0"/>
          </a:xfrm>
          <a:prstGeom prst="line">
            <a:avLst/>
          </a:prstGeom>
          <a:ln w="9525">
            <a:solidFill>
              <a:srgbClr val="333399"/>
            </a:solidFill>
          </a:ln>
        </p:spPr>
        <p:style>
          <a:lnRef idx="2">
            <a:schemeClr val="accent1"/>
          </a:lnRef>
          <a:fillRef idx="0">
            <a:schemeClr val="accent1"/>
          </a:fillRef>
          <a:effectRef idx="1">
            <a:schemeClr val="accent1"/>
          </a:effectRef>
          <a:fontRef idx="minor">
            <a:schemeClr val="tx1"/>
          </a:fontRef>
        </p:style>
      </p:cxnSp>
      <p:sp>
        <p:nvSpPr>
          <p:cNvPr id="57376" name="TextBox 49"/>
          <p:cNvSpPr txBox="1">
            <a:spLocks noChangeArrowheads="1"/>
          </p:cNvSpPr>
          <p:nvPr/>
        </p:nvSpPr>
        <p:spPr bwMode="auto">
          <a:xfrm>
            <a:off x="2128838" y="2686050"/>
            <a:ext cx="503237" cy="214313"/>
          </a:xfrm>
          <a:prstGeom prst="rect">
            <a:avLst/>
          </a:prstGeom>
          <a:noFill/>
          <a:ln w="9525">
            <a:noFill/>
            <a:miter lim="800000"/>
            <a:headEnd/>
            <a:tailEnd/>
          </a:ln>
        </p:spPr>
        <p:txBody>
          <a:bodyPr>
            <a:spAutoFit/>
          </a:bodyPr>
          <a:lstStyle/>
          <a:p>
            <a:pPr algn="ctr"/>
            <a:r>
              <a:rPr lang="en-US" sz="800" dirty="0">
                <a:latin typeface="Arial Black" pitchFamily="34" charset="0"/>
              </a:rPr>
              <a:t>IBR</a:t>
            </a:r>
          </a:p>
        </p:txBody>
      </p:sp>
      <p:sp>
        <p:nvSpPr>
          <p:cNvPr id="56" name="Rectangle 55"/>
          <p:cNvSpPr/>
          <p:nvPr/>
        </p:nvSpPr>
        <p:spPr>
          <a:xfrm>
            <a:off x="1293813" y="1687513"/>
            <a:ext cx="889000" cy="903287"/>
          </a:xfrm>
          <a:prstGeom prst="rect">
            <a:avLst/>
          </a:prstGeom>
          <a:solidFill>
            <a:srgbClr val="D9D9D9">
              <a:alpha val="69804"/>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40" name="Group 23"/>
          <p:cNvGrpSpPr>
            <a:grpSpLocks/>
          </p:cNvGrpSpPr>
          <p:nvPr/>
        </p:nvGrpSpPr>
        <p:grpSpPr bwMode="auto">
          <a:xfrm>
            <a:off x="7753904" y="0"/>
            <a:ext cx="1390096" cy="1565755"/>
            <a:chOff x="7547390" y="1571625"/>
            <a:chExt cx="1416151" cy="1650033"/>
          </a:xfrm>
        </p:grpSpPr>
        <p:sp>
          <p:nvSpPr>
            <p:cNvPr id="42" name="Rectangle 41"/>
            <p:cNvSpPr/>
            <p:nvPr/>
          </p:nvSpPr>
          <p:spPr bwMode="auto">
            <a:xfrm>
              <a:off x="7566161" y="1898773"/>
              <a:ext cx="1174834" cy="900451"/>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800" b="1" dirty="0">
                  <a:solidFill>
                    <a:schemeClr val="tx1"/>
                  </a:solidFill>
                  <a:latin typeface="Arial Black" pitchFamily="34" charset="0"/>
                </a:rPr>
                <a:t>Technology Maturation &amp; Risk Reduction</a:t>
              </a:r>
              <a:endParaRPr lang="en-US" sz="300" b="1" dirty="0">
                <a:solidFill>
                  <a:schemeClr val="tx1"/>
                </a:solidFill>
                <a:latin typeface="Arial Black" pitchFamily="34" charset="0"/>
              </a:endParaRPr>
            </a:p>
            <a:p>
              <a:pPr algn="ctr">
                <a:spcBef>
                  <a:spcPts val="600"/>
                </a:spcBef>
                <a:spcAft>
                  <a:spcPts val="1200"/>
                </a:spcAft>
                <a:defRPr/>
              </a:pPr>
              <a:endParaRPr lang="en-US" sz="600" b="1" dirty="0">
                <a:solidFill>
                  <a:schemeClr val="tx1"/>
                </a:solidFill>
                <a:latin typeface="Arial Black" pitchFamily="34" charset="0"/>
              </a:endParaRPr>
            </a:p>
          </p:txBody>
        </p:sp>
        <p:sp>
          <p:nvSpPr>
            <p:cNvPr id="43" name="Isosceles Triangle 42"/>
            <p:cNvSpPr/>
            <p:nvPr/>
          </p:nvSpPr>
          <p:spPr bwMode="auto">
            <a:xfrm>
              <a:off x="8495196" y="1571625"/>
              <a:ext cx="468345" cy="308091"/>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44" name="Rectangle 22"/>
            <p:cNvSpPr>
              <a:spLocks noChangeArrowheads="1"/>
            </p:cNvSpPr>
            <p:nvPr/>
          </p:nvSpPr>
          <p:spPr bwMode="auto">
            <a:xfrm>
              <a:off x="7547390" y="2790771"/>
              <a:ext cx="1225578" cy="430887"/>
            </a:xfrm>
            <a:prstGeom prst="rect">
              <a:avLst/>
            </a:prstGeom>
            <a:noFill/>
            <a:ln w="9525">
              <a:noFill/>
              <a:miter lim="800000"/>
              <a:headEnd/>
              <a:tailEnd/>
            </a:ln>
          </p:spPr>
          <p:txBody>
            <a:bodyPr>
              <a:spAutoFit/>
            </a:bodyPr>
            <a:lstStyle/>
            <a:p>
              <a:pPr algn="ctr"/>
              <a:r>
                <a:rPr lang="en-US" sz="1100" b="1" dirty="0">
                  <a:latin typeface="Arial Rounded MT Bold" pitchFamily="34" charset="0"/>
                </a:rPr>
                <a:t>Pre-Systems Acquisition</a:t>
              </a:r>
              <a:endParaRPr lang="en-US" sz="1100" dirty="0"/>
            </a:p>
          </p:txBody>
        </p:sp>
      </p:grpSp>
    </p:spTree>
    <p:extLst>
      <p:ext uri="{BB962C8B-B14F-4D97-AF65-F5344CB8AC3E}">
        <p14:creationId xmlns:p14="http://schemas.microsoft.com/office/powerpoint/2010/main" val="320800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49">
                                            <p:txEl>
                                              <p:pRg st="2" end="2"/>
                                            </p:txEl>
                                          </p:spTgt>
                                        </p:tgtEl>
                                        <p:attrNameLst>
                                          <p:attrName>style.visibility</p:attrName>
                                        </p:attrNameLst>
                                      </p:cBhvr>
                                      <p:to>
                                        <p:strVal val="visible"/>
                                      </p:to>
                                    </p:set>
                                    <p:animEffect transition="in" filter="fade">
                                      <p:cBhvr>
                                        <p:cTn id="7" dur="500"/>
                                        <p:tgtEl>
                                          <p:spTgt spid="5734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349">
                                            <p:txEl>
                                              <p:pRg st="3" end="3"/>
                                            </p:txEl>
                                          </p:spTgt>
                                        </p:tgtEl>
                                        <p:attrNameLst>
                                          <p:attrName>style.visibility</p:attrName>
                                        </p:attrNameLst>
                                      </p:cBhvr>
                                      <p:to>
                                        <p:strVal val="visible"/>
                                      </p:to>
                                    </p:set>
                                    <p:animEffect transition="in" filter="fade">
                                      <p:cBhvr>
                                        <p:cTn id="10" dur="500"/>
                                        <p:tgtEl>
                                          <p:spTgt spid="573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le 3"/>
          <p:cNvSpPr>
            <a:spLocks noGrp="1"/>
          </p:cNvSpPr>
          <p:nvPr>
            <p:ph type="title"/>
          </p:nvPr>
        </p:nvSpPr>
        <p:spPr>
          <a:xfrm>
            <a:off x="1371600" y="116879"/>
            <a:ext cx="6248400" cy="796925"/>
          </a:xfrm>
        </p:spPr>
        <p:txBody>
          <a:bodyPr/>
          <a:lstStyle/>
          <a:p>
            <a:r>
              <a:rPr lang="en-US" sz="3600" i="1" dirty="0"/>
              <a:t>Hardware Technology Readiness Levels (TRLs)</a:t>
            </a:r>
          </a:p>
        </p:txBody>
      </p:sp>
      <p:sp>
        <p:nvSpPr>
          <p:cNvPr id="63491" name="Slide Number Placeholder 2"/>
          <p:cNvSpPr>
            <a:spLocks noGrp="1"/>
          </p:cNvSpPr>
          <p:nvPr>
            <p:ph type="sldNum" sz="quarter" idx="4294967295"/>
          </p:nvPr>
        </p:nvSpPr>
        <p:spPr>
          <a:xfrm>
            <a:off x="7870825" y="6503988"/>
            <a:ext cx="823724" cy="354012"/>
          </a:xfrm>
          <a:prstGeom prst="rect">
            <a:avLst/>
          </a:prstGeom>
          <a:noFill/>
        </p:spPr>
        <p:txBody>
          <a:bodyPr/>
          <a:lstStyle/>
          <a:p>
            <a:fld id="{5875F5C9-78C2-4E49-BAD4-135CF01B1079}" type="slidenum">
              <a:rPr lang="en-US" smtClean="0">
                <a:latin typeface="Arial" pitchFamily="34" charset="0"/>
                <a:cs typeface="Arial" pitchFamily="34" charset="0"/>
              </a:rPr>
              <a:pPr/>
              <a:t>172</a:t>
            </a:fld>
            <a:endParaRPr lang="en-US"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35290415"/>
              </p:ext>
            </p:extLst>
          </p:nvPr>
        </p:nvGraphicFramePr>
        <p:xfrm>
          <a:off x="177800" y="1523999"/>
          <a:ext cx="8775864" cy="4724402"/>
        </p:xfrm>
        <a:graphic>
          <a:graphicData uri="http://schemas.openxmlformats.org/drawingml/2006/table">
            <a:tbl>
              <a:tblPr/>
              <a:tblGrid>
                <a:gridCol w="2660072">
                  <a:extLst>
                    <a:ext uri="{9D8B030D-6E8A-4147-A177-3AD203B41FA5}">
                      <a16:colId xmlns:a16="http://schemas.microsoft.com/office/drawing/2014/main" val="20000"/>
                    </a:ext>
                  </a:extLst>
                </a:gridCol>
                <a:gridCol w="6115792">
                  <a:extLst>
                    <a:ext uri="{9D8B030D-6E8A-4147-A177-3AD203B41FA5}">
                      <a16:colId xmlns:a16="http://schemas.microsoft.com/office/drawing/2014/main" val="20001"/>
                    </a:ext>
                  </a:extLst>
                </a:gridCol>
              </a:tblGrid>
              <a:tr h="328084">
                <a:tc>
                  <a:txBody>
                    <a:bodyPr/>
                    <a:lstStyle/>
                    <a:p>
                      <a:pPr algn="ctr" fontAlgn="base"/>
                      <a:r>
                        <a:rPr lang="en-US" sz="1400" b="1" dirty="0">
                          <a:solidFill>
                            <a:srgbClr val="FFFFFF"/>
                          </a:solidFill>
                        </a:rPr>
                        <a:t>Technology Readiness Level</a:t>
                      </a:r>
                    </a:p>
                  </a:txBody>
                  <a:tcPr marL="45720" marR="4572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0099"/>
                    </a:solidFill>
                  </a:tcPr>
                </a:tc>
                <a:tc>
                  <a:txBody>
                    <a:bodyPr/>
                    <a:lstStyle/>
                    <a:p>
                      <a:pPr algn="ctr" fontAlgn="base"/>
                      <a:r>
                        <a:rPr lang="en-US" sz="1400" b="1" dirty="0">
                          <a:solidFill>
                            <a:srgbClr val="FFFFFF"/>
                          </a:solidFill>
                        </a:rPr>
                        <a:t>Description</a:t>
                      </a:r>
                    </a:p>
                  </a:txBody>
                  <a:tcPr marL="45720" marR="4572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0099"/>
                    </a:solidFill>
                  </a:tcPr>
                </a:tc>
                <a:extLst>
                  <a:ext uri="{0D108BD9-81ED-4DB2-BD59-A6C34878D82A}">
                    <a16:rowId xmlns:a16="http://schemas.microsoft.com/office/drawing/2014/main" val="10000"/>
                  </a:ext>
                </a:extLst>
              </a:tr>
              <a:tr h="787400">
                <a:tc>
                  <a:txBody>
                    <a:bodyPr/>
                    <a:lstStyle/>
                    <a:p>
                      <a:pPr algn="l" fontAlgn="base"/>
                      <a:r>
                        <a:rPr lang="en-US" sz="1400" b="1" dirty="0"/>
                        <a:t>1. Basic principles observed and reported.</a:t>
                      </a:r>
                    </a:p>
                  </a:txBody>
                  <a:tcPr marL="45720" marR="4572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l" defTabSz="457200" rtl="0" eaLnBrk="1" fontAlgn="base" latinLnBrk="0" hangingPunct="1"/>
                      <a:r>
                        <a:rPr lang="en-US" sz="1400" b="1" kern="1200" dirty="0">
                          <a:solidFill>
                            <a:schemeClr val="tx1"/>
                          </a:solidFill>
                          <a:latin typeface="+mn-lt"/>
                          <a:ea typeface="+mn-ea"/>
                          <a:cs typeface="+mn-cs"/>
                        </a:rPr>
                        <a:t>Lowest level of technology readiness. Scientific research begins to be translated into applied research and development. Examples might include paper studies of a technology's basic properties.</a:t>
                      </a:r>
                    </a:p>
                  </a:txBody>
                  <a:tcPr marL="45720" marR="4572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7400">
                <a:tc>
                  <a:txBody>
                    <a:bodyPr/>
                    <a:lstStyle/>
                    <a:p>
                      <a:pPr algn="l" fontAlgn="base"/>
                      <a:r>
                        <a:rPr lang="en-US" sz="1400" b="1" dirty="0"/>
                        <a:t>2. Technology concept and/or application formulated.</a:t>
                      </a:r>
                    </a:p>
                  </a:txBody>
                  <a:tcPr marL="45720" marR="4572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l" defTabSz="457200" rtl="0" eaLnBrk="1" fontAlgn="base" latinLnBrk="0" hangingPunct="1"/>
                      <a:r>
                        <a:rPr lang="en-US" sz="1400" b="1" kern="1200" dirty="0">
                          <a:solidFill>
                            <a:schemeClr val="tx1"/>
                          </a:solidFill>
                          <a:latin typeface="+mn-lt"/>
                          <a:ea typeface="+mn-ea"/>
                          <a:cs typeface="+mn-cs"/>
                        </a:rPr>
                        <a:t>Invention begins. Once basic principles are observed, practical applications can be invented. Applications are speculative and there may be no proof or detailed analysis to support the assumptions. Examples are limited to analytic studies.</a:t>
                      </a:r>
                    </a:p>
                  </a:txBody>
                  <a:tcPr marL="45720" marR="4572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17059">
                <a:tc>
                  <a:txBody>
                    <a:bodyPr/>
                    <a:lstStyle/>
                    <a:p>
                      <a:pPr algn="l" fontAlgn="base"/>
                      <a:r>
                        <a:rPr lang="en-US" sz="1400" b="1" dirty="0"/>
                        <a:t>3. Analytical and experimental critical function and/or characteristic proof of concept.</a:t>
                      </a:r>
                    </a:p>
                  </a:txBody>
                  <a:tcPr marL="45720" marR="4572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l" defTabSz="457200" rtl="0" eaLnBrk="1" fontAlgn="base" latinLnBrk="0" hangingPunct="1"/>
                      <a:r>
                        <a:rPr lang="en-US" sz="1400" b="1" kern="1200" dirty="0">
                          <a:solidFill>
                            <a:schemeClr val="tx1"/>
                          </a:solidFill>
                          <a:latin typeface="+mn-lt"/>
                          <a:ea typeface="+mn-ea"/>
                          <a:cs typeface="+mn-cs"/>
                        </a:rPr>
                        <a:t>Active research and development is initiated. This includes analytical studies and laboratory studies to physically validate analytical predictions of separate elements of the technology. Examples include components that are not yet integrated or representative.</a:t>
                      </a:r>
                    </a:p>
                  </a:txBody>
                  <a:tcPr marL="45720" marR="4572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7400">
                <a:tc>
                  <a:txBody>
                    <a:bodyPr/>
                    <a:lstStyle/>
                    <a:p>
                      <a:pPr algn="l" fontAlgn="base"/>
                      <a:r>
                        <a:rPr lang="en-US" sz="1400" b="1" dirty="0"/>
                        <a:t>4. Component and/or breadboard validation in laboratory environment.</a:t>
                      </a:r>
                    </a:p>
                  </a:txBody>
                  <a:tcPr marL="45720" marR="4572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l" defTabSz="457200" rtl="0" eaLnBrk="1" fontAlgn="base" latinLnBrk="0" hangingPunct="1"/>
                      <a:r>
                        <a:rPr lang="en-US" sz="1400" b="1" kern="1200" dirty="0">
                          <a:solidFill>
                            <a:schemeClr val="tx1"/>
                          </a:solidFill>
                          <a:latin typeface="+mn-lt"/>
                          <a:ea typeface="+mn-ea"/>
                          <a:cs typeface="+mn-cs"/>
                        </a:rPr>
                        <a:t>Basic technological components are integrated to establish that they will work together. This is relatively "low fidelity" compared to the eventual system. Examples include integration of "ad hoc" hardware in the laboratory.</a:t>
                      </a:r>
                    </a:p>
                  </a:txBody>
                  <a:tcPr marL="45720" marR="4572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17059">
                <a:tc>
                  <a:txBody>
                    <a:bodyPr/>
                    <a:lstStyle/>
                    <a:p>
                      <a:pPr algn="l" fontAlgn="base"/>
                      <a:r>
                        <a:rPr lang="en-US" sz="1400" b="1" dirty="0"/>
                        <a:t>5. Component and/or breadboard validation in relevant environment.</a:t>
                      </a:r>
                    </a:p>
                  </a:txBody>
                  <a:tcPr marL="45720" marR="4572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l" defTabSz="457200" rtl="0" eaLnBrk="1" fontAlgn="base" latinLnBrk="0" hangingPunct="1"/>
                      <a:r>
                        <a:rPr lang="en-US" sz="1400" b="1" kern="1200" dirty="0">
                          <a:solidFill>
                            <a:schemeClr val="tx1"/>
                          </a:solidFill>
                          <a:latin typeface="+mn-lt"/>
                          <a:ea typeface="+mn-ea"/>
                          <a:cs typeface="+mn-cs"/>
                        </a:rPr>
                        <a:t>Fidelity of breadboard technology increases significantly. The basic technological components are integrated with reasonably realistic supporting elements so it can be tested in a simulated environment. Examples include "high fidelity" laboratory integration of components.</a:t>
                      </a:r>
                    </a:p>
                  </a:txBody>
                  <a:tcPr marL="45720" marR="4572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3516" name="Rectangle 1"/>
          <p:cNvSpPr>
            <a:spLocks noChangeArrowheads="1"/>
          </p:cNvSpPr>
          <p:nvPr/>
        </p:nvSpPr>
        <p:spPr bwMode="auto">
          <a:xfrm>
            <a:off x="0" y="0"/>
            <a:ext cx="9144000" cy="0"/>
          </a:xfrm>
          <a:prstGeom prst="rect">
            <a:avLst/>
          </a:prstGeom>
          <a:noFill/>
          <a:ln w="9525">
            <a:noFill/>
            <a:miter lim="800000"/>
            <a:headEnd/>
            <a:tailEnd/>
          </a:ln>
        </p:spPr>
        <p:txBody>
          <a:bodyPr wrap="none" lIns="0" tIns="0" rIns="0" bIns="0" anchor="ctr">
            <a:spAutoFit/>
          </a:bodyPr>
          <a:lstStyle/>
          <a:p>
            <a:pPr eaLnBrk="0" hangingPunct="0"/>
            <a:endParaRPr lang="en-US" dirty="0"/>
          </a:p>
        </p:txBody>
      </p:sp>
      <p:grpSp>
        <p:nvGrpSpPr>
          <p:cNvPr id="7" name="Group 23"/>
          <p:cNvGrpSpPr>
            <a:grpSpLocks/>
          </p:cNvGrpSpPr>
          <p:nvPr/>
        </p:nvGrpSpPr>
        <p:grpSpPr bwMode="auto">
          <a:xfrm>
            <a:off x="7753904" y="0"/>
            <a:ext cx="1390096" cy="1565755"/>
            <a:chOff x="7547390" y="1571625"/>
            <a:chExt cx="1416151" cy="1650033"/>
          </a:xfrm>
        </p:grpSpPr>
        <p:sp>
          <p:nvSpPr>
            <p:cNvPr id="8" name="Rectangle 7"/>
            <p:cNvSpPr/>
            <p:nvPr/>
          </p:nvSpPr>
          <p:spPr bwMode="auto">
            <a:xfrm>
              <a:off x="7566161" y="1898773"/>
              <a:ext cx="1174834" cy="900451"/>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800" b="1" dirty="0">
                  <a:solidFill>
                    <a:schemeClr val="tx1"/>
                  </a:solidFill>
                  <a:latin typeface="Arial Black" pitchFamily="34" charset="0"/>
                </a:rPr>
                <a:t>Technology Maturation &amp; Risk Reduction</a:t>
              </a:r>
              <a:endParaRPr lang="en-US" sz="300" b="1" dirty="0">
                <a:solidFill>
                  <a:schemeClr val="tx1"/>
                </a:solidFill>
                <a:latin typeface="Arial Black" pitchFamily="34" charset="0"/>
              </a:endParaRPr>
            </a:p>
            <a:p>
              <a:pPr algn="ctr">
                <a:spcBef>
                  <a:spcPts val="600"/>
                </a:spcBef>
                <a:spcAft>
                  <a:spcPts val="1200"/>
                </a:spcAft>
                <a:defRPr/>
              </a:pPr>
              <a:endParaRPr lang="en-US" sz="600" b="1" dirty="0">
                <a:solidFill>
                  <a:schemeClr val="tx1"/>
                </a:solidFill>
                <a:latin typeface="Arial Black" pitchFamily="34" charset="0"/>
              </a:endParaRPr>
            </a:p>
          </p:txBody>
        </p:sp>
        <p:sp>
          <p:nvSpPr>
            <p:cNvPr id="9" name="Isosceles Triangle 8"/>
            <p:cNvSpPr/>
            <p:nvPr/>
          </p:nvSpPr>
          <p:spPr bwMode="auto">
            <a:xfrm>
              <a:off x="8495196" y="1571625"/>
              <a:ext cx="468345" cy="308091"/>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10" name="Rectangle 22"/>
            <p:cNvSpPr>
              <a:spLocks noChangeArrowheads="1"/>
            </p:cNvSpPr>
            <p:nvPr/>
          </p:nvSpPr>
          <p:spPr bwMode="auto">
            <a:xfrm>
              <a:off x="7547390" y="2790771"/>
              <a:ext cx="1225578" cy="430887"/>
            </a:xfrm>
            <a:prstGeom prst="rect">
              <a:avLst/>
            </a:prstGeom>
            <a:noFill/>
            <a:ln w="9525">
              <a:noFill/>
              <a:miter lim="800000"/>
              <a:headEnd/>
              <a:tailEnd/>
            </a:ln>
          </p:spPr>
          <p:txBody>
            <a:bodyPr>
              <a:spAutoFit/>
            </a:bodyPr>
            <a:lstStyle/>
            <a:p>
              <a:pPr algn="ctr"/>
              <a:r>
                <a:rPr lang="en-US" sz="1100" b="1" dirty="0">
                  <a:latin typeface="Arial Rounded MT Bold" pitchFamily="34" charset="0"/>
                </a:rPr>
                <a:t>Pre-Systems Acquisition</a:t>
              </a:r>
              <a:endParaRPr lang="en-US" sz="1100" dirty="0"/>
            </a:p>
          </p:txBody>
        </p:sp>
      </p:grpSp>
    </p:spTree>
    <p:extLst>
      <p:ext uri="{BB962C8B-B14F-4D97-AF65-F5344CB8AC3E}">
        <p14:creationId xmlns:p14="http://schemas.microsoft.com/office/powerpoint/2010/main" val="18429687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Title 3"/>
          <p:cNvSpPr>
            <a:spLocks noGrp="1"/>
          </p:cNvSpPr>
          <p:nvPr>
            <p:ph type="title"/>
          </p:nvPr>
        </p:nvSpPr>
        <p:spPr>
          <a:xfrm>
            <a:off x="182105" y="321590"/>
            <a:ext cx="7571799" cy="1143000"/>
          </a:xfrm>
        </p:spPr>
        <p:txBody>
          <a:bodyPr/>
          <a:lstStyle/>
          <a:p>
            <a:r>
              <a:rPr lang="en-US" sz="3600" i="1" dirty="0"/>
              <a:t>Hardware Tech Read (Cont.)</a:t>
            </a:r>
          </a:p>
        </p:txBody>
      </p:sp>
      <p:sp>
        <p:nvSpPr>
          <p:cNvPr id="64515" name="Slide Number Placeholder 2"/>
          <p:cNvSpPr>
            <a:spLocks noGrp="1"/>
          </p:cNvSpPr>
          <p:nvPr>
            <p:ph type="sldNum" sz="quarter" idx="4294967295"/>
          </p:nvPr>
        </p:nvSpPr>
        <p:spPr>
          <a:xfrm>
            <a:off x="7870825" y="6503988"/>
            <a:ext cx="963210" cy="354012"/>
          </a:xfrm>
          <a:prstGeom prst="rect">
            <a:avLst/>
          </a:prstGeom>
          <a:noFill/>
        </p:spPr>
        <p:txBody>
          <a:bodyPr/>
          <a:lstStyle/>
          <a:p>
            <a:fld id="{75A68133-9FF7-4658-918F-31452D595F1A}" type="slidenum">
              <a:rPr lang="en-US" smtClean="0">
                <a:latin typeface="Arial" pitchFamily="34" charset="0"/>
                <a:cs typeface="Arial" pitchFamily="34" charset="0"/>
              </a:rPr>
              <a:pPr/>
              <a:t>173</a:t>
            </a:fld>
            <a:endParaRPr lang="en-US"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538417313"/>
              </p:ext>
            </p:extLst>
          </p:nvPr>
        </p:nvGraphicFramePr>
        <p:xfrm>
          <a:off x="228600" y="1524000"/>
          <a:ext cx="8775864" cy="4495800"/>
        </p:xfrm>
        <a:graphic>
          <a:graphicData uri="http://schemas.openxmlformats.org/drawingml/2006/table">
            <a:tbl>
              <a:tblPr/>
              <a:tblGrid>
                <a:gridCol w="2407861">
                  <a:extLst>
                    <a:ext uri="{9D8B030D-6E8A-4147-A177-3AD203B41FA5}">
                      <a16:colId xmlns:a16="http://schemas.microsoft.com/office/drawing/2014/main" val="20000"/>
                    </a:ext>
                  </a:extLst>
                </a:gridCol>
                <a:gridCol w="6368003">
                  <a:extLst>
                    <a:ext uri="{9D8B030D-6E8A-4147-A177-3AD203B41FA5}">
                      <a16:colId xmlns:a16="http://schemas.microsoft.com/office/drawing/2014/main" val="20001"/>
                    </a:ext>
                  </a:extLst>
                </a:gridCol>
              </a:tblGrid>
              <a:tr h="354000">
                <a:tc>
                  <a:txBody>
                    <a:bodyPr/>
                    <a:lstStyle/>
                    <a:p>
                      <a:pPr algn="ctr" fontAlgn="base"/>
                      <a:r>
                        <a:rPr lang="en-US" sz="1400" b="1" dirty="0">
                          <a:solidFill>
                            <a:srgbClr val="FFFFFF"/>
                          </a:solidFill>
                        </a:rPr>
                        <a:t>Technology Readiness Level</a:t>
                      </a:r>
                    </a:p>
                  </a:txBody>
                  <a:tcPr marL="45720" marR="4572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0099"/>
                    </a:solidFill>
                  </a:tcPr>
                </a:tc>
                <a:tc>
                  <a:txBody>
                    <a:bodyPr/>
                    <a:lstStyle/>
                    <a:p>
                      <a:pPr algn="ctr" fontAlgn="base"/>
                      <a:r>
                        <a:rPr lang="en-US" sz="1400" b="1" dirty="0">
                          <a:solidFill>
                            <a:srgbClr val="FFFFFF"/>
                          </a:solidFill>
                        </a:rPr>
                        <a:t>Description</a:t>
                      </a:r>
                    </a:p>
                  </a:txBody>
                  <a:tcPr marL="45720" marR="4572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0099"/>
                    </a:solidFill>
                  </a:tcPr>
                </a:tc>
                <a:extLst>
                  <a:ext uri="{0D108BD9-81ED-4DB2-BD59-A6C34878D82A}">
                    <a16:rowId xmlns:a16="http://schemas.microsoft.com/office/drawing/2014/main" val="10000"/>
                  </a:ext>
                </a:extLst>
              </a:tr>
              <a:tr h="1097400">
                <a:tc>
                  <a:txBody>
                    <a:bodyPr/>
                    <a:lstStyle/>
                    <a:p>
                      <a:pPr algn="l" fontAlgn="base"/>
                      <a:r>
                        <a:rPr lang="en-US" sz="1400" b="1" dirty="0"/>
                        <a:t>6. System/subsystem model or prototype demonstration in a relevant environment.</a:t>
                      </a:r>
                    </a:p>
                  </a:txBody>
                  <a:tcPr marL="45720" marR="4572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l" defTabSz="457200" rtl="0" eaLnBrk="1" fontAlgn="base" latinLnBrk="0" hangingPunct="1"/>
                      <a:r>
                        <a:rPr lang="en-US" sz="1400" b="1" kern="1200" dirty="0">
                          <a:solidFill>
                            <a:schemeClr val="tx1"/>
                          </a:solidFill>
                          <a:latin typeface="+mn-lt"/>
                          <a:ea typeface="+mn-ea"/>
                          <a:cs typeface="+mn-cs"/>
                        </a:rPr>
                        <a:t>Representative model or prototype system, which is well beyond that of TRL 5, is tested in a relevant environment. Represents a major step up in a technology's demonstrated readiness. Examples include testing a prototype in a high-fidelity laboratory environment or in simulated operational environment.</a:t>
                      </a:r>
                    </a:p>
                  </a:txBody>
                  <a:tcPr marL="45720" marR="4572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7400">
                <a:tc>
                  <a:txBody>
                    <a:bodyPr/>
                    <a:lstStyle/>
                    <a:p>
                      <a:pPr algn="l" fontAlgn="base"/>
                      <a:r>
                        <a:rPr lang="en-US" sz="1400" b="1" dirty="0"/>
                        <a:t>7. System prototype demonstration in an operational environment.</a:t>
                      </a:r>
                    </a:p>
                  </a:txBody>
                  <a:tcPr marL="45720" marR="4572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l" defTabSz="457200" rtl="0" eaLnBrk="1" fontAlgn="base" latinLnBrk="0" hangingPunct="1"/>
                      <a:r>
                        <a:rPr lang="en-US" sz="1400" b="1" kern="1200" dirty="0">
                          <a:solidFill>
                            <a:schemeClr val="tx1"/>
                          </a:solidFill>
                          <a:latin typeface="+mn-lt"/>
                          <a:ea typeface="+mn-ea"/>
                          <a:cs typeface="+mn-cs"/>
                        </a:rPr>
                        <a:t>Prototype near, or at, planned operational system. Represents a major step up from TRL 6, requiring demonstration of an actual system prototype in an operational environment such as an aircraft, vehicle, or space. Examples include testing the prototype in a test bed aircraft.</a:t>
                      </a:r>
                    </a:p>
                  </a:txBody>
                  <a:tcPr marL="45720" marR="4572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7400">
                <a:tc>
                  <a:txBody>
                    <a:bodyPr/>
                    <a:lstStyle/>
                    <a:p>
                      <a:pPr algn="l" fontAlgn="base"/>
                      <a:r>
                        <a:rPr lang="en-US" sz="1400" b="1" dirty="0"/>
                        <a:t>8. Actual system completed and qualified through test and demonstration.</a:t>
                      </a:r>
                    </a:p>
                  </a:txBody>
                  <a:tcPr marL="45720" marR="4572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l" defTabSz="457200" rtl="0" eaLnBrk="1" fontAlgn="base" latinLnBrk="0" hangingPunct="1"/>
                      <a:r>
                        <a:rPr lang="en-US" sz="1400" b="1" kern="1200" dirty="0">
                          <a:solidFill>
                            <a:schemeClr val="tx1"/>
                          </a:solidFill>
                          <a:latin typeface="+mn-lt"/>
                          <a:ea typeface="+mn-ea"/>
                          <a:cs typeface="+mn-cs"/>
                        </a:rPr>
                        <a:t>Technology has been proven to work in its final form and under expected conditions. In almost all cases, this TRL represents the end of true system development. Examples include developmental test and evaluation of the system in its intended weapon system to determine if it meets design specifications.</a:t>
                      </a:r>
                    </a:p>
                  </a:txBody>
                  <a:tcPr marL="45720" marR="4572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9600">
                <a:tc>
                  <a:txBody>
                    <a:bodyPr/>
                    <a:lstStyle/>
                    <a:p>
                      <a:pPr algn="l" fontAlgn="base"/>
                      <a:r>
                        <a:rPr lang="en-US" sz="1400" b="1" dirty="0"/>
                        <a:t>9. Actual system proven through successful mission operations.</a:t>
                      </a:r>
                    </a:p>
                  </a:txBody>
                  <a:tcPr marL="45720" marR="4572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l" defTabSz="457200" rtl="0" eaLnBrk="1" fontAlgn="base" latinLnBrk="0" hangingPunct="1"/>
                      <a:r>
                        <a:rPr lang="en-US" sz="1400" b="1" kern="1200" dirty="0">
                          <a:solidFill>
                            <a:schemeClr val="tx1"/>
                          </a:solidFill>
                          <a:latin typeface="+mn-lt"/>
                          <a:ea typeface="+mn-ea"/>
                          <a:cs typeface="+mn-cs"/>
                        </a:rPr>
                        <a:t>Actual application of the technology in its final form and under mission conditions, such as those encountered in operational test and evaluation. Examples include using the system under operational mission conditions.</a:t>
                      </a:r>
                    </a:p>
                  </a:txBody>
                  <a:tcPr marL="45720" marR="4572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4537" name="Rectangle 1"/>
          <p:cNvSpPr>
            <a:spLocks noChangeArrowheads="1"/>
          </p:cNvSpPr>
          <p:nvPr/>
        </p:nvSpPr>
        <p:spPr bwMode="auto">
          <a:xfrm>
            <a:off x="0" y="0"/>
            <a:ext cx="9144000" cy="0"/>
          </a:xfrm>
          <a:prstGeom prst="rect">
            <a:avLst/>
          </a:prstGeom>
          <a:noFill/>
          <a:ln w="9525">
            <a:noFill/>
            <a:miter lim="800000"/>
            <a:headEnd/>
            <a:tailEnd/>
          </a:ln>
        </p:spPr>
        <p:txBody>
          <a:bodyPr wrap="none" lIns="0" tIns="0" rIns="0" bIns="0" anchor="ctr">
            <a:spAutoFit/>
          </a:bodyPr>
          <a:lstStyle/>
          <a:p>
            <a:pPr eaLnBrk="0" hangingPunct="0"/>
            <a:endParaRPr lang="en-US" dirty="0"/>
          </a:p>
        </p:txBody>
      </p:sp>
      <p:grpSp>
        <p:nvGrpSpPr>
          <p:cNvPr id="7" name="Group 23"/>
          <p:cNvGrpSpPr>
            <a:grpSpLocks/>
          </p:cNvGrpSpPr>
          <p:nvPr/>
        </p:nvGrpSpPr>
        <p:grpSpPr bwMode="auto">
          <a:xfrm>
            <a:off x="7753904" y="0"/>
            <a:ext cx="1390096" cy="1565755"/>
            <a:chOff x="7547390" y="1571625"/>
            <a:chExt cx="1416151" cy="1650033"/>
          </a:xfrm>
        </p:grpSpPr>
        <p:sp>
          <p:nvSpPr>
            <p:cNvPr id="8" name="Rectangle 7"/>
            <p:cNvSpPr/>
            <p:nvPr/>
          </p:nvSpPr>
          <p:spPr bwMode="auto">
            <a:xfrm>
              <a:off x="7566161" y="1898773"/>
              <a:ext cx="1174834" cy="900451"/>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800" b="1" dirty="0">
                  <a:solidFill>
                    <a:schemeClr val="tx1"/>
                  </a:solidFill>
                  <a:latin typeface="Arial Black" pitchFamily="34" charset="0"/>
                </a:rPr>
                <a:t>Technology Maturation &amp; Risk Reduction</a:t>
              </a:r>
              <a:endParaRPr lang="en-US" sz="300" b="1" dirty="0">
                <a:solidFill>
                  <a:schemeClr val="tx1"/>
                </a:solidFill>
                <a:latin typeface="Arial Black" pitchFamily="34" charset="0"/>
              </a:endParaRPr>
            </a:p>
            <a:p>
              <a:pPr algn="ctr">
                <a:spcBef>
                  <a:spcPts val="600"/>
                </a:spcBef>
                <a:spcAft>
                  <a:spcPts val="1200"/>
                </a:spcAft>
                <a:defRPr/>
              </a:pPr>
              <a:endParaRPr lang="en-US" sz="600" b="1" dirty="0">
                <a:solidFill>
                  <a:schemeClr val="tx1"/>
                </a:solidFill>
                <a:latin typeface="Arial Black" pitchFamily="34" charset="0"/>
              </a:endParaRPr>
            </a:p>
          </p:txBody>
        </p:sp>
        <p:sp>
          <p:nvSpPr>
            <p:cNvPr id="9" name="Isosceles Triangle 8"/>
            <p:cNvSpPr/>
            <p:nvPr/>
          </p:nvSpPr>
          <p:spPr bwMode="auto">
            <a:xfrm>
              <a:off x="8495196" y="1571625"/>
              <a:ext cx="468345" cy="308091"/>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10" name="Rectangle 22"/>
            <p:cNvSpPr>
              <a:spLocks noChangeArrowheads="1"/>
            </p:cNvSpPr>
            <p:nvPr/>
          </p:nvSpPr>
          <p:spPr bwMode="auto">
            <a:xfrm>
              <a:off x="7547390" y="2790771"/>
              <a:ext cx="1225578" cy="430887"/>
            </a:xfrm>
            <a:prstGeom prst="rect">
              <a:avLst/>
            </a:prstGeom>
            <a:noFill/>
            <a:ln w="9525">
              <a:noFill/>
              <a:miter lim="800000"/>
              <a:headEnd/>
              <a:tailEnd/>
            </a:ln>
          </p:spPr>
          <p:txBody>
            <a:bodyPr>
              <a:spAutoFit/>
            </a:bodyPr>
            <a:lstStyle/>
            <a:p>
              <a:pPr algn="ctr"/>
              <a:r>
                <a:rPr lang="en-US" sz="1100" b="1" dirty="0">
                  <a:latin typeface="Arial Rounded MT Bold" pitchFamily="34" charset="0"/>
                </a:rPr>
                <a:t>Pre-Systems Acquisition</a:t>
              </a:r>
              <a:endParaRPr lang="en-US" sz="1100" dirty="0"/>
            </a:p>
          </p:txBody>
        </p:sp>
      </p:grpSp>
    </p:spTree>
    <p:extLst>
      <p:ext uri="{BB962C8B-B14F-4D97-AF65-F5344CB8AC3E}">
        <p14:creationId xmlns:p14="http://schemas.microsoft.com/office/powerpoint/2010/main" val="29237993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Title 3"/>
          <p:cNvSpPr>
            <a:spLocks noGrp="1"/>
          </p:cNvSpPr>
          <p:nvPr>
            <p:ph type="title"/>
          </p:nvPr>
        </p:nvSpPr>
        <p:spPr>
          <a:xfrm>
            <a:off x="1371600" y="148778"/>
            <a:ext cx="6382304" cy="796925"/>
          </a:xfrm>
        </p:spPr>
        <p:txBody>
          <a:bodyPr/>
          <a:lstStyle/>
          <a:p>
            <a:r>
              <a:rPr lang="en-US" sz="3600" i="1" dirty="0"/>
              <a:t>Outputs of the SE Processes in </a:t>
            </a:r>
            <a:r>
              <a:rPr lang="en-US" sz="3600" dirty="0"/>
              <a:t>TM &amp; RR</a:t>
            </a:r>
            <a:r>
              <a:rPr lang="en-US" sz="3600" i="1" dirty="0"/>
              <a:t> Phase</a:t>
            </a:r>
          </a:p>
        </p:txBody>
      </p:sp>
      <p:sp>
        <p:nvSpPr>
          <p:cNvPr id="65539" name="Content Placeholder 46"/>
          <p:cNvSpPr>
            <a:spLocks noGrp="1"/>
          </p:cNvSpPr>
          <p:nvPr>
            <p:ph idx="1"/>
          </p:nvPr>
        </p:nvSpPr>
        <p:spPr>
          <a:xfrm>
            <a:off x="228600" y="1600200"/>
            <a:ext cx="4847560" cy="5040312"/>
          </a:xfrm>
        </p:spPr>
        <p:txBody>
          <a:bodyPr/>
          <a:lstStyle/>
          <a:p>
            <a:r>
              <a:rPr lang="en-US" sz="1800" b="1" dirty="0"/>
              <a:t>Live-Fire T&amp;E Waiver request *</a:t>
            </a:r>
          </a:p>
          <a:p>
            <a:r>
              <a:rPr lang="en-US" sz="1800" b="1" dirty="0"/>
              <a:t>TEMP</a:t>
            </a:r>
          </a:p>
          <a:p>
            <a:r>
              <a:rPr lang="en-US" sz="1800" b="1" dirty="0"/>
              <a:t>Risk Assessment</a:t>
            </a:r>
          </a:p>
          <a:p>
            <a:r>
              <a:rPr lang="en-US" sz="1800" b="1" dirty="0"/>
              <a:t>SEP</a:t>
            </a:r>
          </a:p>
          <a:p>
            <a:r>
              <a:rPr lang="en-US" sz="1800" b="1" dirty="0"/>
              <a:t>PESHE</a:t>
            </a:r>
          </a:p>
          <a:p>
            <a:r>
              <a:rPr lang="en-US" sz="1800" b="1" dirty="0"/>
              <a:t>National Environmental Policy Act Compliance Schedule</a:t>
            </a:r>
          </a:p>
          <a:p>
            <a:r>
              <a:rPr lang="en-US" sz="1800" b="1" dirty="0"/>
              <a:t>Program Protection Plan</a:t>
            </a:r>
          </a:p>
          <a:p>
            <a:r>
              <a:rPr lang="en-US" sz="1800" b="1" dirty="0"/>
              <a:t>TRA</a:t>
            </a:r>
          </a:p>
          <a:p>
            <a:r>
              <a:rPr lang="en-US" sz="1800" b="1" dirty="0"/>
              <a:t>Validated System Support and Maintenance Objectives and Requirements</a:t>
            </a:r>
          </a:p>
          <a:p>
            <a:r>
              <a:rPr lang="en-US" sz="1800" b="1" dirty="0"/>
              <a:t>Initiatives to reduce footprint</a:t>
            </a:r>
          </a:p>
          <a:p>
            <a:r>
              <a:rPr lang="en-US" sz="1800" b="1" dirty="0"/>
              <a:t>Completed, reviewed, and approved system allocated baseline</a:t>
            </a:r>
          </a:p>
        </p:txBody>
      </p:sp>
      <p:sp>
        <p:nvSpPr>
          <p:cNvPr id="65541" name="Slide Number Placeholder 2"/>
          <p:cNvSpPr>
            <a:spLocks noGrp="1"/>
          </p:cNvSpPr>
          <p:nvPr>
            <p:ph type="sldNum" sz="quarter" idx="4294967295"/>
          </p:nvPr>
        </p:nvSpPr>
        <p:spPr>
          <a:xfrm>
            <a:off x="7870824" y="6503988"/>
            <a:ext cx="854721" cy="354012"/>
          </a:xfrm>
          <a:prstGeom prst="rect">
            <a:avLst/>
          </a:prstGeom>
          <a:noFill/>
        </p:spPr>
        <p:txBody>
          <a:bodyPr/>
          <a:lstStyle/>
          <a:p>
            <a:fld id="{FA457C51-FA17-4B1E-B81F-97C681F56E60}" type="slidenum">
              <a:rPr lang="en-US" smtClean="0">
                <a:latin typeface="Arial" pitchFamily="34" charset="0"/>
                <a:cs typeface="Arial" pitchFamily="34" charset="0"/>
              </a:rPr>
              <a:pPr/>
              <a:t>174</a:t>
            </a:fld>
            <a:endParaRPr lang="en-US" dirty="0">
              <a:latin typeface="Arial" pitchFamily="34" charset="0"/>
              <a:cs typeface="Arial" pitchFamily="34" charset="0"/>
            </a:endParaRPr>
          </a:p>
        </p:txBody>
      </p:sp>
      <p:sp>
        <p:nvSpPr>
          <p:cNvPr id="65540" name="Content Placeholder 8"/>
          <p:cNvSpPr>
            <a:spLocks noGrp="1"/>
          </p:cNvSpPr>
          <p:nvPr>
            <p:ph sz="half" idx="4294967295"/>
          </p:nvPr>
        </p:nvSpPr>
        <p:spPr>
          <a:xfrm>
            <a:off x="4648200" y="1600200"/>
            <a:ext cx="4114800" cy="4741863"/>
          </a:xfrm>
        </p:spPr>
        <p:txBody>
          <a:bodyPr/>
          <a:lstStyle/>
          <a:p>
            <a:r>
              <a:rPr lang="en-US" sz="1800" b="1" dirty="0"/>
              <a:t>Inputs to </a:t>
            </a:r>
          </a:p>
          <a:p>
            <a:pPr lvl="1"/>
            <a:r>
              <a:rPr lang="en-US" sz="1400" b="1" dirty="0"/>
              <a:t> IBR</a:t>
            </a:r>
          </a:p>
          <a:p>
            <a:pPr lvl="1"/>
            <a:r>
              <a:rPr lang="en-US" sz="1400" b="1" dirty="0"/>
              <a:t> Information Support Plan</a:t>
            </a:r>
          </a:p>
          <a:p>
            <a:pPr lvl="1"/>
            <a:r>
              <a:rPr lang="en-US" sz="1400" b="1" dirty="0"/>
              <a:t> STAR /Threat Assessment</a:t>
            </a:r>
          </a:p>
          <a:p>
            <a:pPr lvl="1"/>
            <a:r>
              <a:rPr lang="en-US" sz="1400" b="1" dirty="0"/>
              <a:t> CDD</a:t>
            </a:r>
          </a:p>
          <a:p>
            <a:pPr lvl="1"/>
            <a:r>
              <a:rPr lang="en-US" sz="1400" b="1" dirty="0"/>
              <a:t> Acquisition Strategy</a:t>
            </a:r>
          </a:p>
          <a:p>
            <a:pPr lvl="1"/>
            <a:r>
              <a:rPr lang="en-US" sz="1400" b="1" dirty="0"/>
              <a:t>Inputs to the Affordability Assessment</a:t>
            </a:r>
          </a:p>
          <a:p>
            <a:pPr lvl="1"/>
            <a:r>
              <a:rPr lang="en-US" sz="1400" b="1" dirty="0"/>
              <a:t>Cost and Manpower Estimate</a:t>
            </a:r>
          </a:p>
          <a:p>
            <a:r>
              <a:rPr lang="en-US" sz="1800" b="1" dirty="0"/>
              <a:t>System Safety Analyses </a:t>
            </a:r>
          </a:p>
          <a:p>
            <a:pPr lvl="1"/>
            <a:r>
              <a:rPr lang="en-US" sz="1400" b="1" dirty="0"/>
              <a:t>ESOH risk analysis</a:t>
            </a:r>
          </a:p>
          <a:p>
            <a:pPr lvl="1"/>
            <a:r>
              <a:rPr lang="en-US" sz="1400" b="1" dirty="0"/>
              <a:t>Completion of Safety Requirements/Criteria Analysis </a:t>
            </a:r>
          </a:p>
          <a:p>
            <a:pPr lvl="1"/>
            <a:r>
              <a:rPr lang="en-US" sz="1400" b="1" dirty="0"/>
              <a:t>Preliminary Hazard List for approved materiel solution and initiation of the Preliminary Hazard Analysis and Threat Hazard Assessment</a:t>
            </a:r>
          </a:p>
          <a:p>
            <a:r>
              <a:rPr lang="en-US" sz="1800" b="1" dirty="0"/>
              <a:t>Preliminary Design Review Report</a:t>
            </a:r>
          </a:p>
        </p:txBody>
      </p:sp>
      <p:grpSp>
        <p:nvGrpSpPr>
          <p:cNvPr id="7" name="Group 23"/>
          <p:cNvGrpSpPr>
            <a:grpSpLocks/>
          </p:cNvGrpSpPr>
          <p:nvPr/>
        </p:nvGrpSpPr>
        <p:grpSpPr bwMode="auto">
          <a:xfrm>
            <a:off x="7753904" y="0"/>
            <a:ext cx="1390096" cy="1565755"/>
            <a:chOff x="7547390" y="1571625"/>
            <a:chExt cx="1416151" cy="1650033"/>
          </a:xfrm>
        </p:grpSpPr>
        <p:sp>
          <p:nvSpPr>
            <p:cNvPr id="8" name="Rectangle 7"/>
            <p:cNvSpPr/>
            <p:nvPr/>
          </p:nvSpPr>
          <p:spPr bwMode="auto">
            <a:xfrm>
              <a:off x="7566161" y="1898773"/>
              <a:ext cx="1174834" cy="900451"/>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800" b="1" dirty="0">
                  <a:solidFill>
                    <a:schemeClr val="tx1"/>
                  </a:solidFill>
                  <a:latin typeface="Arial Black" pitchFamily="34" charset="0"/>
                </a:rPr>
                <a:t>Technology Maturation &amp; Risk Reduction</a:t>
              </a:r>
              <a:endParaRPr lang="en-US" sz="300" b="1" dirty="0">
                <a:solidFill>
                  <a:schemeClr val="tx1"/>
                </a:solidFill>
                <a:latin typeface="Arial Black" pitchFamily="34" charset="0"/>
              </a:endParaRPr>
            </a:p>
            <a:p>
              <a:pPr algn="ctr">
                <a:spcBef>
                  <a:spcPts val="600"/>
                </a:spcBef>
                <a:spcAft>
                  <a:spcPts val="1200"/>
                </a:spcAft>
                <a:defRPr/>
              </a:pPr>
              <a:endParaRPr lang="en-US" sz="600" b="1" dirty="0">
                <a:solidFill>
                  <a:schemeClr val="tx1"/>
                </a:solidFill>
                <a:latin typeface="Arial Black" pitchFamily="34" charset="0"/>
              </a:endParaRPr>
            </a:p>
          </p:txBody>
        </p:sp>
        <p:sp>
          <p:nvSpPr>
            <p:cNvPr id="9" name="Isosceles Triangle 8"/>
            <p:cNvSpPr/>
            <p:nvPr/>
          </p:nvSpPr>
          <p:spPr bwMode="auto">
            <a:xfrm>
              <a:off x="8495196" y="1571625"/>
              <a:ext cx="468345" cy="308091"/>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10" name="Rectangle 22"/>
            <p:cNvSpPr>
              <a:spLocks noChangeArrowheads="1"/>
            </p:cNvSpPr>
            <p:nvPr/>
          </p:nvSpPr>
          <p:spPr bwMode="auto">
            <a:xfrm>
              <a:off x="7547390" y="2790771"/>
              <a:ext cx="1225578" cy="430887"/>
            </a:xfrm>
            <a:prstGeom prst="rect">
              <a:avLst/>
            </a:prstGeom>
            <a:noFill/>
            <a:ln w="9525">
              <a:noFill/>
              <a:miter lim="800000"/>
              <a:headEnd/>
              <a:tailEnd/>
            </a:ln>
          </p:spPr>
          <p:txBody>
            <a:bodyPr>
              <a:spAutoFit/>
            </a:bodyPr>
            <a:lstStyle/>
            <a:p>
              <a:pPr algn="ctr"/>
              <a:r>
                <a:rPr lang="en-US" sz="1100" b="1" dirty="0">
                  <a:latin typeface="Arial Rounded MT Bold" pitchFamily="34" charset="0"/>
                </a:rPr>
                <a:t>Pre-Systems Acquisition</a:t>
              </a:r>
              <a:endParaRPr lang="en-US" sz="1100" dirty="0"/>
            </a:p>
          </p:txBody>
        </p:sp>
      </p:grpSp>
    </p:spTree>
    <p:extLst>
      <p:ext uri="{BB962C8B-B14F-4D97-AF65-F5344CB8AC3E}">
        <p14:creationId xmlns:p14="http://schemas.microsoft.com/office/powerpoint/2010/main" val="69649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540">
                                            <p:txEl>
                                              <p:pRg st="0" end="0"/>
                                            </p:txEl>
                                          </p:spTgt>
                                        </p:tgtEl>
                                        <p:attrNameLst>
                                          <p:attrName>style.visibility</p:attrName>
                                        </p:attrNameLst>
                                      </p:cBhvr>
                                      <p:to>
                                        <p:strVal val="visible"/>
                                      </p:to>
                                    </p:set>
                                    <p:animEffect transition="in" filter="fade">
                                      <p:cBhvr>
                                        <p:cTn id="7" dur="500"/>
                                        <p:tgtEl>
                                          <p:spTgt spid="6554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540">
                                            <p:txEl>
                                              <p:pRg st="1" end="1"/>
                                            </p:txEl>
                                          </p:spTgt>
                                        </p:tgtEl>
                                        <p:attrNameLst>
                                          <p:attrName>style.visibility</p:attrName>
                                        </p:attrNameLst>
                                      </p:cBhvr>
                                      <p:to>
                                        <p:strVal val="visible"/>
                                      </p:to>
                                    </p:set>
                                    <p:animEffect transition="in" filter="fade">
                                      <p:cBhvr>
                                        <p:cTn id="10" dur="500"/>
                                        <p:tgtEl>
                                          <p:spTgt spid="655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540">
                                            <p:txEl>
                                              <p:pRg st="2" end="2"/>
                                            </p:txEl>
                                          </p:spTgt>
                                        </p:tgtEl>
                                        <p:attrNameLst>
                                          <p:attrName>style.visibility</p:attrName>
                                        </p:attrNameLst>
                                      </p:cBhvr>
                                      <p:to>
                                        <p:strVal val="visible"/>
                                      </p:to>
                                    </p:set>
                                    <p:animEffect transition="in" filter="fade">
                                      <p:cBhvr>
                                        <p:cTn id="13" dur="500"/>
                                        <p:tgtEl>
                                          <p:spTgt spid="6554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5540">
                                            <p:txEl>
                                              <p:pRg st="3" end="3"/>
                                            </p:txEl>
                                          </p:spTgt>
                                        </p:tgtEl>
                                        <p:attrNameLst>
                                          <p:attrName>style.visibility</p:attrName>
                                        </p:attrNameLst>
                                      </p:cBhvr>
                                      <p:to>
                                        <p:strVal val="visible"/>
                                      </p:to>
                                    </p:set>
                                    <p:animEffect transition="in" filter="fade">
                                      <p:cBhvr>
                                        <p:cTn id="16" dur="500"/>
                                        <p:tgtEl>
                                          <p:spTgt spid="6554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5540">
                                            <p:txEl>
                                              <p:pRg st="4" end="4"/>
                                            </p:txEl>
                                          </p:spTgt>
                                        </p:tgtEl>
                                        <p:attrNameLst>
                                          <p:attrName>style.visibility</p:attrName>
                                        </p:attrNameLst>
                                      </p:cBhvr>
                                      <p:to>
                                        <p:strVal val="visible"/>
                                      </p:to>
                                    </p:set>
                                    <p:animEffect transition="in" filter="fade">
                                      <p:cBhvr>
                                        <p:cTn id="19" dur="500"/>
                                        <p:tgtEl>
                                          <p:spTgt spid="6554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540">
                                            <p:txEl>
                                              <p:pRg st="5" end="5"/>
                                            </p:txEl>
                                          </p:spTgt>
                                        </p:tgtEl>
                                        <p:attrNameLst>
                                          <p:attrName>style.visibility</p:attrName>
                                        </p:attrNameLst>
                                      </p:cBhvr>
                                      <p:to>
                                        <p:strVal val="visible"/>
                                      </p:to>
                                    </p:set>
                                    <p:animEffect transition="in" filter="fade">
                                      <p:cBhvr>
                                        <p:cTn id="22" dur="500"/>
                                        <p:tgtEl>
                                          <p:spTgt spid="65540">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540">
                                            <p:txEl>
                                              <p:pRg st="6" end="6"/>
                                            </p:txEl>
                                          </p:spTgt>
                                        </p:tgtEl>
                                        <p:attrNameLst>
                                          <p:attrName>style.visibility</p:attrName>
                                        </p:attrNameLst>
                                      </p:cBhvr>
                                      <p:to>
                                        <p:strVal val="visible"/>
                                      </p:to>
                                    </p:set>
                                    <p:animEffect transition="in" filter="fade">
                                      <p:cBhvr>
                                        <p:cTn id="25" dur="500"/>
                                        <p:tgtEl>
                                          <p:spTgt spid="65540">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540">
                                            <p:txEl>
                                              <p:pRg st="7" end="7"/>
                                            </p:txEl>
                                          </p:spTgt>
                                        </p:tgtEl>
                                        <p:attrNameLst>
                                          <p:attrName>style.visibility</p:attrName>
                                        </p:attrNameLst>
                                      </p:cBhvr>
                                      <p:to>
                                        <p:strVal val="visible"/>
                                      </p:to>
                                    </p:set>
                                    <p:animEffect transition="in" filter="fade">
                                      <p:cBhvr>
                                        <p:cTn id="28" dur="500"/>
                                        <p:tgtEl>
                                          <p:spTgt spid="65540">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5540">
                                            <p:txEl>
                                              <p:pRg st="8" end="8"/>
                                            </p:txEl>
                                          </p:spTgt>
                                        </p:tgtEl>
                                        <p:attrNameLst>
                                          <p:attrName>style.visibility</p:attrName>
                                        </p:attrNameLst>
                                      </p:cBhvr>
                                      <p:to>
                                        <p:strVal val="visible"/>
                                      </p:to>
                                    </p:set>
                                    <p:animEffect transition="in" filter="fade">
                                      <p:cBhvr>
                                        <p:cTn id="33" dur="500"/>
                                        <p:tgtEl>
                                          <p:spTgt spid="65540">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5540">
                                            <p:txEl>
                                              <p:pRg st="9" end="9"/>
                                            </p:txEl>
                                          </p:spTgt>
                                        </p:tgtEl>
                                        <p:attrNameLst>
                                          <p:attrName>style.visibility</p:attrName>
                                        </p:attrNameLst>
                                      </p:cBhvr>
                                      <p:to>
                                        <p:strVal val="visible"/>
                                      </p:to>
                                    </p:set>
                                    <p:animEffect transition="in" filter="fade">
                                      <p:cBhvr>
                                        <p:cTn id="36" dur="500"/>
                                        <p:tgtEl>
                                          <p:spTgt spid="65540">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5540">
                                            <p:txEl>
                                              <p:pRg st="10" end="10"/>
                                            </p:txEl>
                                          </p:spTgt>
                                        </p:tgtEl>
                                        <p:attrNameLst>
                                          <p:attrName>style.visibility</p:attrName>
                                        </p:attrNameLst>
                                      </p:cBhvr>
                                      <p:to>
                                        <p:strVal val="visible"/>
                                      </p:to>
                                    </p:set>
                                    <p:animEffect transition="in" filter="fade">
                                      <p:cBhvr>
                                        <p:cTn id="39" dur="500"/>
                                        <p:tgtEl>
                                          <p:spTgt spid="65540">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5540">
                                            <p:txEl>
                                              <p:pRg st="11" end="11"/>
                                            </p:txEl>
                                          </p:spTgt>
                                        </p:tgtEl>
                                        <p:attrNameLst>
                                          <p:attrName>style.visibility</p:attrName>
                                        </p:attrNameLst>
                                      </p:cBhvr>
                                      <p:to>
                                        <p:strVal val="visible"/>
                                      </p:to>
                                    </p:set>
                                    <p:animEffect transition="in" filter="fade">
                                      <p:cBhvr>
                                        <p:cTn id="42" dur="500"/>
                                        <p:tgtEl>
                                          <p:spTgt spid="65540">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5540">
                                            <p:txEl>
                                              <p:pRg st="12" end="12"/>
                                            </p:txEl>
                                          </p:spTgt>
                                        </p:tgtEl>
                                        <p:attrNameLst>
                                          <p:attrName>style.visibility</p:attrName>
                                        </p:attrNameLst>
                                      </p:cBhvr>
                                      <p:to>
                                        <p:strVal val="visible"/>
                                      </p:to>
                                    </p:set>
                                    <p:animEffect transition="in" filter="fade">
                                      <p:cBhvr>
                                        <p:cTn id="47" dur="500"/>
                                        <p:tgtEl>
                                          <p:spTgt spid="6554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build="p"/>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Title 3"/>
          <p:cNvSpPr>
            <a:spLocks noGrp="1"/>
          </p:cNvSpPr>
          <p:nvPr>
            <p:ph type="title"/>
          </p:nvPr>
        </p:nvSpPr>
        <p:spPr>
          <a:xfrm>
            <a:off x="1219200" y="152400"/>
            <a:ext cx="7752056" cy="1143000"/>
          </a:xfrm>
        </p:spPr>
        <p:txBody>
          <a:bodyPr/>
          <a:lstStyle/>
          <a:p>
            <a:r>
              <a:rPr lang="en-US" sz="3600" i="1" dirty="0"/>
              <a:t>Engineering and Manufacturing Development (EMD) Phase SE</a:t>
            </a:r>
          </a:p>
        </p:txBody>
      </p:sp>
      <p:sp>
        <p:nvSpPr>
          <p:cNvPr id="66563" name="Content Placeholder 4"/>
          <p:cNvSpPr>
            <a:spLocks noGrp="1"/>
          </p:cNvSpPr>
          <p:nvPr>
            <p:ph idx="1"/>
          </p:nvPr>
        </p:nvSpPr>
        <p:spPr>
          <a:xfrm>
            <a:off x="381000" y="1676400"/>
            <a:ext cx="8153399" cy="4800600"/>
          </a:xfrm>
        </p:spPr>
        <p:txBody>
          <a:bodyPr>
            <a:normAutofit fontScale="92500" lnSpcReduction="10000"/>
          </a:bodyPr>
          <a:lstStyle/>
          <a:p>
            <a:r>
              <a:rPr lang="en-US" dirty="0"/>
              <a:t>Transition to Systems Acquisition</a:t>
            </a:r>
          </a:p>
          <a:p>
            <a:r>
              <a:rPr lang="en-US" dirty="0"/>
              <a:t>Purposes of EMD are to:</a:t>
            </a:r>
          </a:p>
          <a:p>
            <a:pPr lvl="1"/>
            <a:r>
              <a:rPr lang="en-US" sz="2600" dirty="0"/>
              <a:t>Develop a system or increment of capability</a:t>
            </a:r>
          </a:p>
          <a:p>
            <a:pPr lvl="1"/>
            <a:r>
              <a:rPr lang="en-US" sz="2600" dirty="0"/>
              <a:t>Reduce integration and manufacturing risk</a:t>
            </a:r>
          </a:p>
          <a:p>
            <a:pPr lvl="1"/>
            <a:r>
              <a:rPr lang="en-US" sz="2600" dirty="0"/>
              <a:t>Design-in critical supportability aspects to ensure materiel availability with particular attention to reducing the logistics footprint</a:t>
            </a:r>
          </a:p>
          <a:p>
            <a:pPr lvl="1"/>
            <a:r>
              <a:rPr lang="en-US" sz="2600" dirty="0"/>
              <a:t>Integrate hardware, software, and human systems</a:t>
            </a:r>
          </a:p>
          <a:p>
            <a:pPr lvl="1"/>
            <a:r>
              <a:rPr lang="en-US" sz="2600" dirty="0"/>
              <a:t>Design for producibility</a:t>
            </a:r>
          </a:p>
          <a:p>
            <a:pPr lvl="1"/>
            <a:r>
              <a:rPr lang="en-US" sz="2600" dirty="0"/>
              <a:t>Ensure affordability and protection of critical program information</a:t>
            </a:r>
          </a:p>
          <a:p>
            <a:pPr lvl="1"/>
            <a:r>
              <a:rPr lang="en-US" sz="2600" dirty="0"/>
              <a:t>Demonstrate system integration, interoperability, supportability, safety, and utility</a:t>
            </a:r>
          </a:p>
        </p:txBody>
      </p:sp>
      <p:sp>
        <p:nvSpPr>
          <p:cNvPr id="66564" name="Slide Number Placeholder 2"/>
          <p:cNvSpPr>
            <a:spLocks noGrp="1"/>
          </p:cNvSpPr>
          <p:nvPr>
            <p:ph type="sldNum" sz="quarter" idx="4294967295"/>
          </p:nvPr>
        </p:nvSpPr>
        <p:spPr>
          <a:xfrm>
            <a:off x="7870824" y="6503988"/>
            <a:ext cx="1141413" cy="354012"/>
          </a:xfrm>
          <a:prstGeom prst="rect">
            <a:avLst/>
          </a:prstGeom>
          <a:noFill/>
        </p:spPr>
        <p:txBody>
          <a:bodyPr/>
          <a:lstStyle/>
          <a:p>
            <a:fld id="{1C7DC5AB-3138-4638-9E9C-0DDF86706CDB}" type="slidenum">
              <a:rPr lang="en-US" smtClean="0">
                <a:latin typeface="Arial" pitchFamily="34" charset="0"/>
                <a:cs typeface="Arial" pitchFamily="34" charset="0"/>
              </a:rPr>
              <a:pPr/>
              <a:t>175</a:t>
            </a:fld>
            <a:endParaRPr lang="en-US" dirty="0">
              <a:latin typeface="Arial" pitchFamily="34" charset="0"/>
              <a:cs typeface="Arial" pitchFamily="34" charset="0"/>
            </a:endParaRPr>
          </a:p>
        </p:txBody>
      </p:sp>
      <p:grpSp>
        <p:nvGrpSpPr>
          <p:cNvPr id="66565" name="Group 14"/>
          <p:cNvGrpSpPr>
            <a:grpSpLocks/>
          </p:cNvGrpSpPr>
          <p:nvPr/>
        </p:nvGrpSpPr>
        <p:grpSpPr bwMode="auto">
          <a:xfrm>
            <a:off x="7010400" y="1292225"/>
            <a:ext cx="2001838" cy="1684040"/>
            <a:chOff x="6795882" y="1375333"/>
            <a:chExt cx="2001837" cy="1684011"/>
          </a:xfrm>
        </p:grpSpPr>
        <p:sp>
          <p:nvSpPr>
            <p:cNvPr id="9" name="Rectangle 8"/>
            <p:cNvSpPr/>
            <p:nvPr/>
          </p:nvSpPr>
          <p:spPr bwMode="auto">
            <a:xfrm>
              <a:off x="6795882" y="1708702"/>
              <a:ext cx="1760537" cy="900098"/>
            </a:xfrm>
            <a:prstGeom prst="rect">
              <a:avLst/>
            </a:prstGeom>
            <a:gradFill flip="none" rotWithShape="1">
              <a:gsLst>
                <a:gs pos="14000">
                  <a:srgbClr val="FEC9BE"/>
                </a:gs>
                <a:gs pos="26000">
                  <a:srgbClr val="FF8F8F">
                    <a:alpha val="13725"/>
                  </a:srgbClr>
                </a:gs>
                <a:gs pos="72000">
                  <a:srgbClr val="FF4F4F"/>
                </a:gs>
                <a:gs pos="95000">
                  <a:srgbClr val="FF000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10" name="Isosceles Triangle 9"/>
            <p:cNvSpPr/>
            <p:nvPr/>
          </p:nvSpPr>
          <p:spPr bwMode="auto">
            <a:xfrm>
              <a:off x="8330994" y="1375333"/>
              <a:ext cx="466725" cy="307970"/>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66568" name="Rectangle 10"/>
            <p:cNvSpPr>
              <a:spLocks noChangeArrowheads="1"/>
            </p:cNvSpPr>
            <p:nvPr/>
          </p:nvSpPr>
          <p:spPr bwMode="auto">
            <a:xfrm>
              <a:off x="6948282" y="2597687"/>
              <a:ext cx="1449813" cy="461657"/>
            </a:xfrm>
            <a:prstGeom prst="rect">
              <a:avLst/>
            </a:prstGeom>
            <a:noFill/>
            <a:ln w="9525">
              <a:noFill/>
              <a:miter lim="800000"/>
              <a:headEnd/>
              <a:tailEnd/>
            </a:ln>
          </p:spPr>
          <p:txBody>
            <a:bodyPr wrap="square">
              <a:spAutoFit/>
            </a:bodyPr>
            <a:lstStyle/>
            <a:p>
              <a:pPr algn="ctr"/>
              <a:r>
                <a:rPr lang="en-US" sz="1200" b="1" dirty="0">
                  <a:latin typeface="Arial Rounded MT Bold" pitchFamily="34" charset="0"/>
                </a:rPr>
                <a:t>Systems Acquisition </a:t>
              </a:r>
            </a:p>
          </p:txBody>
        </p:sp>
      </p:grpSp>
    </p:spTree>
    <p:extLst>
      <p:ext uri="{BB962C8B-B14F-4D97-AF65-F5344CB8AC3E}">
        <p14:creationId xmlns:p14="http://schemas.microsoft.com/office/powerpoint/2010/main" val="32004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fade">
                                      <p:cBhvr>
                                        <p:cTn id="7" dur="500"/>
                                        <p:tgtEl>
                                          <p:spTgt spid="66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fade">
                                      <p:cBhvr>
                                        <p:cTn id="12" dur="500"/>
                                        <p:tgtEl>
                                          <p:spTgt spid="66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563">
                                            <p:txEl>
                                              <p:pRg st="2" end="2"/>
                                            </p:txEl>
                                          </p:spTgt>
                                        </p:tgtEl>
                                        <p:attrNameLst>
                                          <p:attrName>style.visibility</p:attrName>
                                        </p:attrNameLst>
                                      </p:cBhvr>
                                      <p:to>
                                        <p:strVal val="visible"/>
                                      </p:to>
                                    </p:set>
                                    <p:animEffect transition="in" filter="fade">
                                      <p:cBhvr>
                                        <p:cTn id="17" dur="500"/>
                                        <p:tgtEl>
                                          <p:spTgt spid="665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6563">
                                            <p:txEl>
                                              <p:pRg st="3" end="3"/>
                                            </p:txEl>
                                          </p:spTgt>
                                        </p:tgtEl>
                                        <p:attrNameLst>
                                          <p:attrName>style.visibility</p:attrName>
                                        </p:attrNameLst>
                                      </p:cBhvr>
                                      <p:to>
                                        <p:strVal val="visible"/>
                                      </p:to>
                                    </p:set>
                                    <p:animEffect transition="in" filter="fade">
                                      <p:cBhvr>
                                        <p:cTn id="22" dur="500"/>
                                        <p:tgtEl>
                                          <p:spTgt spid="665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563">
                                            <p:txEl>
                                              <p:pRg st="4" end="4"/>
                                            </p:txEl>
                                          </p:spTgt>
                                        </p:tgtEl>
                                        <p:attrNameLst>
                                          <p:attrName>style.visibility</p:attrName>
                                        </p:attrNameLst>
                                      </p:cBhvr>
                                      <p:to>
                                        <p:strVal val="visible"/>
                                      </p:to>
                                    </p:set>
                                    <p:animEffect transition="in" filter="fade">
                                      <p:cBhvr>
                                        <p:cTn id="27" dur="500"/>
                                        <p:tgtEl>
                                          <p:spTgt spid="665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6563">
                                            <p:txEl>
                                              <p:pRg st="5" end="5"/>
                                            </p:txEl>
                                          </p:spTgt>
                                        </p:tgtEl>
                                        <p:attrNameLst>
                                          <p:attrName>style.visibility</p:attrName>
                                        </p:attrNameLst>
                                      </p:cBhvr>
                                      <p:to>
                                        <p:strVal val="visible"/>
                                      </p:to>
                                    </p:set>
                                    <p:animEffect transition="in" filter="fade">
                                      <p:cBhvr>
                                        <p:cTn id="32" dur="500"/>
                                        <p:tgtEl>
                                          <p:spTgt spid="665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563">
                                            <p:txEl>
                                              <p:pRg st="6" end="6"/>
                                            </p:txEl>
                                          </p:spTgt>
                                        </p:tgtEl>
                                        <p:attrNameLst>
                                          <p:attrName>style.visibility</p:attrName>
                                        </p:attrNameLst>
                                      </p:cBhvr>
                                      <p:to>
                                        <p:strVal val="visible"/>
                                      </p:to>
                                    </p:set>
                                    <p:animEffect transition="in" filter="fade">
                                      <p:cBhvr>
                                        <p:cTn id="37" dur="500"/>
                                        <p:tgtEl>
                                          <p:spTgt spid="665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6563">
                                            <p:txEl>
                                              <p:pRg st="7" end="7"/>
                                            </p:txEl>
                                          </p:spTgt>
                                        </p:tgtEl>
                                        <p:attrNameLst>
                                          <p:attrName>style.visibility</p:attrName>
                                        </p:attrNameLst>
                                      </p:cBhvr>
                                      <p:to>
                                        <p:strVal val="visible"/>
                                      </p:to>
                                    </p:set>
                                    <p:animEffect transition="in" filter="fade">
                                      <p:cBhvr>
                                        <p:cTn id="42" dur="500"/>
                                        <p:tgtEl>
                                          <p:spTgt spid="6656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6563">
                                            <p:txEl>
                                              <p:pRg st="8" end="8"/>
                                            </p:txEl>
                                          </p:spTgt>
                                        </p:tgtEl>
                                        <p:attrNameLst>
                                          <p:attrName>style.visibility</p:attrName>
                                        </p:attrNameLst>
                                      </p:cBhvr>
                                      <p:to>
                                        <p:strVal val="visible"/>
                                      </p:to>
                                    </p:set>
                                    <p:animEffect transition="in" filter="fade">
                                      <p:cBhvr>
                                        <p:cTn id="47" dur="500"/>
                                        <p:tgtEl>
                                          <p:spTgt spid="665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Title 8"/>
          <p:cNvSpPr>
            <a:spLocks noGrp="1"/>
          </p:cNvSpPr>
          <p:nvPr>
            <p:ph type="title"/>
          </p:nvPr>
        </p:nvSpPr>
        <p:spPr>
          <a:xfrm>
            <a:off x="2971800" y="304800"/>
            <a:ext cx="4627856" cy="1143000"/>
          </a:xfrm>
        </p:spPr>
        <p:txBody>
          <a:bodyPr/>
          <a:lstStyle/>
          <a:p>
            <a:r>
              <a:rPr lang="en-US" sz="3600" i="1" dirty="0"/>
              <a:t>EMD Phase SE</a:t>
            </a:r>
          </a:p>
        </p:txBody>
      </p:sp>
      <p:sp>
        <p:nvSpPr>
          <p:cNvPr id="67587" name="Content Placeholder 9"/>
          <p:cNvSpPr>
            <a:spLocks noGrp="1"/>
          </p:cNvSpPr>
          <p:nvPr>
            <p:ph idx="1"/>
          </p:nvPr>
        </p:nvSpPr>
        <p:spPr>
          <a:xfrm>
            <a:off x="381000" y="1600200"/>
            <a:ext cx="8381999" cy="4800600"/>
          </a:xfrm>
        </p:spPr>
        <p:txBody>
          <a:bodyPr>
            <a:normAutofit/>
          </a:bodyPr>
          <a:lstStyle/>
          <a:p>
            <a:pPr>
              <a:spcAft>
                <a:spcPts val="600"/>
              </a:spcAft>
            </a:pPr>
            <a:r>
              <a:rPr lang="en-US" dirty="0"/>
              <a:t>System design requirements are allocated down to the major subsystem level, and are refined as a result of developmental and operational tests, and iterative systems engineering analyses</a:t>
            </a:r>
          </a:p>
          <a:p>
            <a:r>
              <a:rPr lang="en-US" dirty="0"/>
              <a:t>Support concept and strategy are refined with detailed design-to requirements determined for the product support package element</a:t>
            </a:r>
          </a:p>
        </p:txBody>
      </p:sp>
      <p:sp>
        <p:nvSpPr>
          <p:cNvPr id="67588" name="Slide Number Placeholder 4"/>
          <p:cNvSpPr>
            <a:spLocks noGrp="1"/>
          </p:cNvSpPr>
          <p:nvPr>
            <p:ph type="sldNum" sz="quarter" idx="4294967295"/>
          </p:nvPr>
        </p:nvSpPr>
        <p:spPr>
          <a:xfrm>
            <a:off x="7870824" y="6503988"/>
            <a:ext cx="1273175" cy="354012"/>
          </a:xfrm>
          <a:prstGeom prst="rect">
            <a:avLst/>
          </a:prstGeom>
          <a:noFill/>
        </p:spPr>
        <p:txBody>
          <a:bodyPr/>
          <a:lstStyle/>
          <a:p>
            <a:fld id="{1F1BC13E-2714-42DC-B083-86CECAD4644A}" type="slidenum">
              <a:rPr lang="en-US" smtClean="0">
                <a:latin typeface="Arial" pitchFamily="34" charset="0"/>
                <a:cs typeface="Arial" pitchFamily="34" charset="0"/>
              </a:rPr>
              <a:pPr/>
              <a:t>176</a:t>
            </a:fld>
            <a:endParaRPr lang="en-US" dirty="0">
              <a:latin typeface="Arial" pitchFamily="34" charset="0"/>
              <a:cs typeface="Arial" pitchFamily="34" charset="0"/>
            </a:endParaRPr>
          </a:p>
        </p:txBody>
      </p:sp>
      <p:pic>
        <p:nvPicPr>
          <p:cNvPr id="67589" name="Content Placeholder 7" descr="EMD Phase depiction.png"/>
          <p:cNvPicPr>
            <a:picLocks noChangeAspect="1"/>
          </p:cNvPicPr>
          <p:nvPr/>
        </p:nvPicPr>
        <p:blipFill>
          <a:blip r:embed="rId3" cstate="print"/>
          <a:srcRect/>
          <a:stretch>
            <a:fillRect/>
          </a:stretch>
        </p:blipFill>
        <p:spPr bwMode="auto">
          <a:xfrm>
            <a:off x="7662863" y="119063"/>
            <a:ext cx="1481137" cy="1095375"/>
          </a:xfrm>
          <a:prstGeom prst="rect">
            <a:avLst/>
          </a:prstGeom>
          <a:noFill/>
          <a:ln w="9525">
            <a:noFill/>
            <a:miter lim="800000"/>
            <a:headEnd/>
            <a:tailEnd/>
          </a:ln>
        </p:spPr>
      </p:pic>
    </p:spTree>
    <p:extLst>
      <p:ext uri="{BB962C8B-B14F-4D97-AF65-F5344CB8AC3E}">
        <p14:creationId xmlns:p14="http://schemas.microsoft.com/office/powerpoint/2010/main" val="378808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87">
                                            <p:txEl>
                                              <p:pRg st="1" end="1"/>
                                            </p:txEl>
                                          </p:spTgt>
                                        </p:tgtEl>
                                        <p:attrNameLst>
                                          <p:attrName>style.visibility</p:attrName>
                                        </p:attrNameLst>
                                      </p:cBhvr>
                                      <p:to>
                                        <p:strVal val="visible"/>
                                      </p:to>
                                    </p:set>
                                    <p:animEffect transition="in" filter="fade">
                                      <p:cBhvr>
                                        <p:cTn id="7" dur="500"/>
                                        <p:tgtEl>
                                          <p:spTgt spid="675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Title 8"/>
          <p:cNvSpPr>
            <a:spLocks noGrp="1"/>
          </p:cNvSpPr>
          <p:nvPr>
            <p:ph type="title"/>
          </p:nvPr>
        </p:nvSpPr>
        <p:spPr>
          <a:xfrm>
            <a:off x="990600" y="152400"/>
            <a:ext cx="6590872" cy="796925"/>
          </a:xfrm>
        </p:spPr>
        <p:txBody>
          <a:bodyPr/>
          <a:lstStyle/>
          <a:p>
            <a:r>
              <a:rPr lang="en-US" sz="3600" i="1" dirty="0"/>
              <a:t>EMD Phase SE </a:t>
            </a:r>
            <a:br>
              <a:rPr lang="en-US" sz="3600" i="1" dirty="0"/>
            </a:br>
            <a:r>
              <a:rPr lang="en-US" sz="3600" i="1" dirty="0"/>
              <a:t>Major Efforts</a:t>
            </a:r>
          </a:p>
        </p:txBody>
      </p:sp>
      <p:sp>
        <p:nvSpPr>
          <p:cNvPr id="68611" name="Content Placeholder 9"/>
          <p:cNvSpPr>
            <a:spLocks noGrp="1"/>
          </p:cNvSpPr>
          <p:nvPr>
            <p:ph idx="1"/>
          </p:nvPr>
        </p:nvSpPr>
        <p:spPr>
          <a:xfrm>
            <a:off x="381000" y="1600200"/>
            <a:ext cx="8458199" cy="4800600"/>
          </a:xfrm>
        </p:spPr>
        <p:txBody>
          <a:bodyPr>
            <a:normAutofit fontScale="85000" lnSpcReduction="20000"/>
          </a:bodyPr>
          <a:lstStyle/>
          <a:p>
            <a:pPr>
              <a:lnSpc>
                <a:spcPct val="100000"/>
              </a:lnSpc>
            </a:pPr>
            <a:r>
              <a:rPr lang="en-US" dirty="0"/>
              <a:t>Integrated System Design</a:t>
            </a:r>
          </a:p>
          <a:p>
            <a:pPr lvl="1">
              <a:lnSpc>
                <a:spcPct val="100000"/>
              </a:lnSpc>
            </a:pPr>
            <a:r>
              <a:rPr lang="en-US" dirty="0"/>
              <a:t>Integrate components and subsystems, </a:t>
            </a:r>
          </a:p>
          <a:p>
            <a:pPr lvl="1">
              <a:lnSpc>
                <a:spcPct val="100000"/>
              </a:lnSpc>
            </a:pPr>
            <a:r>
              <a:rPr lang="en-US" dirty="0"/>
              <a:t>Complete the detailed design to meet performance requirements with a producible and sustainable design</a:t>
            </a:r>
          </a:p>
          <a:p>
            <a:pPr lvl="1">
              <a:lnSpc>
                <a:spcPct val="100000"/>
              </a:lnSpc>
              <a:spcAft>
                <a:spcPts val="600"/>
              </a:spcAft>
            </a:pPr>
            <a:r>
              <a:rPr lang="en-US" dirty="0"/>
              <a:t>Demonstrate acceptable performance and satisfactory system integration in integrated test, developmental evaluation and operational assessments</a:t>
            </a:r>
          </a:p>
          <a:p>
            <a:pPr>
              <a:lnSpc>
                <a:spcPct val="100000"/>
              </a:lnSpc>
            </a:pPr>
            <a:r>
              <a:rPr lang="en-US" dirty="0"/>
              <a:t>System Capability and Manufacturing Process Demonstration</a:t>
            </a:r>
          </a:p>
          <a:p>
            <a:pPr lvl="1">
              <a:lnSpc>
                <a:spcPct val="100000"/>
              </a:lnSpc>
            </a:pPr>
            <a:r>
              <a:rPr lang="en-US" dirty="0"/>
              <a:t>Demonstrates the ability of the system to operate in a useful way consistent with the approved Key Performance Parameters (KPPs) and that system production can be supported by demonstrated manufacturing processes</a:t>
            </a:r>
          </a:p>
        </p:txBody>
      </p:sp>
      <p:sp>
        <p:nvSpPr>
          <p:cNvPr id="68612" name="Slide Number Placeholder 4"/>
          <p:cNvSpPr>
            <a:spLocks noGrp="1"/>
          </p:cNvSpPr>
          <p:nvPr>
            <p:ph type="sldNum" sz="quarter" idx="4294967295"/>
          </p:nvPr>
        </p:nvSpPr>
        <p:spPr>
          <a:xfrm>
            <a:off x="7870825" y="6503988"/>
            <a:ext cx="901216" cy="354012"/>
          </a:xfrm>
          <a:prstGeom prst="rect">
            <a:avLst/>
          </a:prstGeom>
          <a:noFill/>
        </p:spPr>
        <p:txBody>
          <a:bodyPr/>
          <a:lstStyle/>
          <a:p>
            <a:fld id="{21ACB6C6-9E43-41FE-8AB4-1C484A6EFC5E}" type="slidenum">
              <a:rPr lang="en-US" smtClean="0">
                <a:latin typeface="Arial" pitchFamily="34" charset="0"/>
                <a:cs typeface="Arial" pitchFamily="34" charset="0"/>
              </a:rPr>
              <a:pPr/>
              <a:t>177</a:t>
            </a:fld>
            <a:endParaRPr lang="en-US" dirty="0">
              <a:latin typeface="Arial" pitchFamily="34" charset="0"/>
              <a:cs typeface="Arial" pitchFamily="34" charset="0"/>
            </a:endParaRPr>
          </a:p>
        </p:txBody>
      </p:sp>
      <p:pic>
        <p:nvPicPr>
          <p:cNvPr id="68613" name="Content Placeholder 7" descr="EMD Phase depiction.png"/>
          <p:cNvPicPr>
            <a:picLocks noChangeAspect="1"/>
          </p:cNvPicPr>
          <p:nvPr/>
        </p:nvPicPr>
        <p:blipFill>
          <a:blip r:embed="rId3" cstate="print"/>
          <a:srcRect/>
          <a:stretch>
            <a:fillRect/>
          </a:stretch>
        </p:blipFill>
        <p:spPr bwMode="auto">
          <a:xfrm>
            <a:off x="7662863" y="119063"/>
            <a:ext cx="1481137" cy="1095375"/>
          </a:xfrm>
          <a:prstGeom prst="rect">
            <a:avLst/>
          </a:prstGeom>
          <a:noFill/>
          <a:ln w="9525">
            <a:noFill/>
            <a:miter lim="800000"/>
            <a:headEnd/>
            <a:tailEnd/>
          </a:ln>
        </p:spPr>
      </p:pic>
    </p:spTree>
    <p:extLst>
      <p:ext uri="{BB962C8B-B14F-4D97-AF65-F5344CB8AC3E}">
        <p14:creationId xmlns:p14="http://schemas.microsoft.com/office/powerpoint/2010/main" val="353181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fade">
                                      <p:cBhvr>
                                        <p:cTn id="7" dur="500"/>
                                        <p:tgtEl>
                                          <p:spTgt spid="686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611">
                                            <p:txEl>
                                              <p:pRg st="1" end="1"/>
                                            </p:txEl>
                                          </p:spTgt>
                                        </p:tgtEl>
                                        <p:attrNameLst>
                                          <p:attrName>style.visibility</p:attrName>
                                        </p:attrNameLst>
                                      </p:cBhvr>
                                      <p:to>
                                        <p:strVal val="visible"/>
                                      </p:to>
                                    </p:set>
                                    <p:animEffect transition="in" filter="fade">
                                      <p:cBhvr>
                                        <p:cTn id="10" dur="500"/>
                                        <p:tgtEl>
                                          <p:spTgt spid="686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611">
                                            <p:txEl>
                                              <p:pRg st="2" end="2"/>
                                            </p:txEl>
                                          </p:spTgt>
                                        </p:tgtEl>
                                        <p:attrNameLst>
                                          <p:attrName>style.visibility</p:attrName>
                                        </p:attrNameLst>
                                      </p:cBhvr>
                                      <p:to>
                                        <p:strVal val="visible"/>
                                      </p:to>
                                    </p:set>
                                    <p:animEffect transition="in" filter="fade">
                                      <p:cBhvr>
                                        <p:cTn id="13" dur="500"/>
                                        <p:tgtEl>
                                          <p:spTgt spid="686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8611">
                                            <p:txEl>
                                              <p:pRg st="3" end="3"/>
                                            </p:txEl>
                                          </p:spTgt>
                                        </p:tgtEl>
                                        <p:attrNameLst>
                                          <p:attrName>style.visibility</p:attrName>
                                        </p:attrNameLst>
                                      </p:cBhvr>
                                      <p:to>
                                        <p:strVal val="visible"/>
                                      </p:to>
                                    </p:set>
                                    <p:animEffect transition="in" filter="fade">
                                      <p:cBhvr>
                                        <p:cTn id="16" dur="500"/>
                                        <p:tgtEl>
                                          <p:spTgt spid="686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8611">
                                            <p:txEl>
                                              <p:pRg st="4" end="4"/>
                                            </p:txEl>
                                          </p:spTgt>
                                        </p:tgtEl>
                                        <p:attrNameLst>
                                          <p:attrName>style.visibility</p:attrName>
                                        </p:attrNameLst>
                                      </p:cBhvr>
                                      <p:to>
                                        <p:strVal val="visible"/>
                                      </p:to>
                                    </p:set>
                                    <p:animEffect transition="in" filter="fade">
                                      <p:cBhvr>
                                        <p:cTn id="21" dur="500"/>
                                        <p:tgtEl>
                                          <p:spTgt spid="68611">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8611">
                                            <p:txEl>
                                              <p:pRg st="5" end="5"/>
                                            </p:txEl>
                                          </p:spTgt>
                                        </p:tgtEl>
                                        <p:attrNameLst>
                                          <p:attrName>style.visibility</p:attrName>
                                        </p:attrNameLst>
                                      </p:cBhvr>
                                      <p:to>
                                        <p:strVal val="visible"/>
                                      </p:to>
                                    </p:set>
                                    <p:animEffect transition="in" filter="fade">
                                      <p:cBhvr>
                                        <p:cTn id="24" dur="500"/>
                                        <p:tgtEl>
                                          <p:spTgt spid="686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Title 5"/>
          <p:cNvSpPr>
            <a:spLocks noGrp="1"/>
          </p:cNvSpPr>
          <p:nvPr>
            <p:ph type="title"/>
          </p:nvPr>
        </p:nvSpPr>
        <p:spPr>
          <a:xfrm>
            <a:off x="990600" y="152400"/>
            <a:ext cx="6590872" cy="796925"/>
          </a:xfrm>
        </p:spPr>
        <p:txBody>
          <a:bodyPr/>
          <a:lstStyle/>
          <a:p>
            <a:r>
              <a:rPr lang="en-US" sz="3600" i="1" dirty="0"/>
              <a:t>Key Technical Reviews</a:t>
            </a:r>
            <a:br>
              <a:rPr lang="en-US" sz="3600" i="1" dirty="0"/>
            </a:br>
            <a:r>
              <a:rPr lang="en-US" sz="3600" i="1" dirty="0"/>
              <a:t> During EMD</a:t>
            </a:r>
          </a:p>
        </p:txBody>
      </p:sp>
      <p:sp>
        <p:nvSpPr>
          <p:cNvPr id="90" name="Content Placeholder 89"/>
          <p:cNvSpPr>
            <a:spLocks noGrp="1"/>
          </p:cNvSpPr>
          <p:nvPr>
            <p:ph idx="1"/>
          </p:nvPr>
        </p:nvSpPr>
        <p:spPr>
          <a:xfrm>
            <a:off x="304800" y="3962400"/>
            <a:ext cx="8664575" cy="3093983"/>
          </a:xfrm>
        </p:spPr>
        <p:txBody>
          <a:bodyPr/>
          <a:lstStyle/>
          <a:p>
            <a:r>
              <a:rPr lang="en-US" sz="1800" b="1" dirty="0"/>
              <a:t>Developmental evaluation verifies individual Configuration Items</a:t>
            </a:r>
          </a:p>
          <a:p>
            <a:r>
              <a:rPr lang="en-US" sz="1800" b="1" dirty="0"/>
              <a:t>Integrated Test for developmental and Live Fire evaluation, and Operational Assessments verify performance compliance to specifications</a:t>
            </a:r>
          </a:p>
          <a:p>
            <a:r>
              <a:rPr lang="en-US" sz="1800" b="1" dirty="0"/>
              <a:t>Integrated Test for Developmental and Live Fire evaluation, and Operational Assessments verify system functionality and constraints compliance to specifications</a:t>
            </a:r>
          </a:p>
          <a:p>
            <a:r>
              <a:rPr lang="en-US" sz="1800" b="1" dirty="0"/>
              <a:t>Integrated Test, Developmental Evaluation, Operational Assessments, and Live Fire Evaluation demonstrate system to specified user needs and environmental constraints</a:t>
            </a:r>
          </a:p>
          <a:p>
            <a:endParaRPr lang="en-US" sz="1600" dirty="0"/>
          </a:p>
        </p:txBody>
      </p:sp>
      <p:sp>
        <p:nvSpPr>
          <p:cNvPr id="71684" name="Slide Number Placeholder 4"/>
          <p:cNvSpPr>
            <a:spLocks noGrp="1"/>
          </p:cNvSpPr>
          <p:nvPr>
            <p:ph type="sldNum" sz="quarter" idx="4294967295"/>
          </p:nvPr>
        </p:nvSpPr>
        <p:spPr>
          <a:xfrm>
            <a:off x="7870825" y="6503988"/>
            <a:ext cx="414338" cy="304800"/>
          </a:xfrm>
          <a:prstGeom prst="rect">
            <a:avLst/>
          </a:prstGeom>
        </p:spPr>
        <p:txBody>
          <a:bodyPr/>
          <a:lstStyle/>
          <a:p>
            <a:fld id="{C481F955-6F6F-4EE9-971D-922465250ABE}" type="slidenum">
              <a:rPr lang="en-US" smtClean="0"/>
              <a:pPr/>
              <a:t>178</a:t>
            </a:fld>
            <a:endParaRPr lang="en-US" dirty="0"/>
          </a:p>
        </p:txBody>
      </p:sp>
      <p:sp>
        <p:nvSpPr>
          <p:cNvPr id="7" name="TextBox 6"/>
          <p:cNvSpPr txBox="1"/>
          <p:nvPr/>
        </p:nvSpPr>
        <p:spPr bwMode="auto">
          <a:xfrm>
            <a:off x="1300163" y="1922463"/>
            <a:ext cx="881062" cy="900112"/>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spAutoFit/>
          </a:bodyPr>
          <a:lstStyle/>
          <a:p>
            <a:pPr>
              <a:defRPr/>
            </a:pPr>
            <a:r>
              <a:rPr lang="en-US" sz="1050" b="1" dirty="0">
                <a:latin typeface="Arial Black" pitchFamily="34" charset="0"/>
                <a:cs typeface="Arial" charset="0"/>
              </a:rPr>
              <a:t>Material Solution Analysis</a:t>
            </a:r>
          </a:p>
          <a:p>
            <a:pPr marL="58738">
              <a:defRPr/>
            </a:pPr>
            <a:r>
              <a:rPr lang="en-US" sz="700" b="1" dirty="0">
                <a:solidFill>
                  <a:schemeClr val="accent2"/>
                </a:solidFill>
                <a:latin typeface="Arial Black" pitchFamily="34" charset="0"/>
                <a:cs typeface="Arial" charset="0"/>
              </a:rPr>
              <a:t>Material Development Decision</a:t>
            </a:r>
          </a:p>
        </p:txBody>
      </p:sp>
      <p:sp>
        <p:nvSpPr>
          <p:cNvPr id="8" name="Rectangle 7"/>
          <p:cNvSpPr/>
          <p:nvPr/>
        </p:nvSpPr>
        <p:spPr bwMode="auto">
          <a:xfrm>
            <a:off x="2185988" y="1922463"/>
            <a:ext cx="1174750" cy="900112"/>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9" name="Rectangle 8"/>
          <p:cNvSpPr/>
          <p:nvPr/>
        </p:nvSpPr>
        <p:spPr bwMode="auto">
          <a:xfrm>
            <a:off x="3363913" y="1922463"/>
            <a:ext cx="1760537" cy="900112"/>
          </a:xfrm>
          <a:prstGeom prst="rect">
            <a:avLst/>
          </a:prstGeom>
          <a:gradFill flip="none" rotWithShape="1">
            <a:gsLst>
              <a:gs pos="14000">
                <a:srgbClr val="FEC9BE"/>
              </a:gs>
              <a:gs pos="26000">
                <a:srgbClr val="FF8F8F">
                  <a:alpha val="13725"/>
                </a:srgbClr>
              </a:gs>
              <a:gs pos="72000">
                <a:srgbClr val="FF4F4F"/>
              </a:gs>
              <a:gs pos="95000">
                <a:srgbClr val="FF000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10" name="Rectangle 9"/>
          <p:cNvSpPr/>
          <p:nvPr/>
        </p:nvSpPr>
        <p:spPr bwMode="auto">
          <a:xfrm>
            <a:off x="5129213" y="1922463"/>
            <a:ext cx="2016125" cy="900112"/>
          </a:xfrm>
          <a:prstGeom prst="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Production and Deployment</a:t>
            </a:r>
            <a:endParaRPr lang="en-US" sz="600" b="1" dirty="0">
              <a:solidFill>
                <a:schemeClr val="tx1"/>
              </a:solidFill>
              <a:latin typeface="Arial Black" pitchFamily="34" charset="0"/>
            </a:endParaRPr>
          </a:p>
        </p:txBody>
      </p:sp>
      <p:sp>
        <p:nvSpPr>
          <p:cNvPr id="11" name="Rectangle 10"/>
          <p:cNvSpPr/>
          <p:nvPr/>
        </p:nvSpPr>
        <p:spPr bwMode="auto">
          <a:xfrm>
            <a:off x="7148513" y="1922463"/>
            <a:ext cx="1535112" cy="900112"/>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
        <p:nvSpPr>
          <p:cNvPr id="14" name="Isosceles Triangle 13"/>
          <p:cNvSpPr/>
          <p:nvPr/>
        </p:nvSpPr>
        <p:spPr bwMode="auto">
          <a:xfrm>
            <a:off x="4899025" y="1589088"/>
            <a:ext cx="466725" cy="307975"/>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15" name="Diamond 14"/>
          <p:cNvSpPr/>
          <p:nvPr/>
        </p:nvSpPr>
        <p:spPr bwMode="auto">
          <a:xfrm>
            <a:off x="3419475" y="2579688"/>
            <a:ext cx="195263" cy="220662"/>
          </a:xfrm>
          <a:prstGeom prst="diamond">
            <a:avLst/>
          </a:prstGeom>
          <a:solidFill>
            <a:srgbClr val="FFFF00"/>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Diamond 15"/>
          <p:cNvSpPr/>
          <p:nvPr/>
        </p:nvSpPr>
        <p:spPr bwMode="auto">
          <a:xfrm>
            <a:off x="1239838" y="2590800"/>
            <a:ext cx="195262" cy="220663"/>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Diamond 16"/>
          <p:cNvSpPr/>
          <p:nvPr/>
        </p:nvSpPr>
        <p:spPr bwMode="auto">
          <a:xfrm>
            <a:off x="4340225" y="2579688"/>
            <a:ext cx="193675"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 name="Diamond 17"/>
          <p:cNvSpPr/>
          <p:nvPr/>
        </p:nvSpPr>
        <p:spPr bwMode="auto">
          <a:xfrm>
            <a:off x="5878513" y="2579688"/>
            <a:ext cx="195262"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TextBox 37"/>
          <p:cNvSpPr txBox="1">
            <a:spLocks noChangeArrowheads="1"/>
          </p:cNvSpPr>
          <p:nvPr/>
        </p:nvSpPr>
        <p:spPr bwMode="auto">
          <a:xfrm>
            <a:off x="3535363" y="2547938"/>
            <a:ext cx="523875" cy="306387"/>
          </a:xfrm>
          <a:prstGeom prst="rect">
            <a:avLst/>
          </a:prstGeom>
          <a:noFill/>
          <a:ln w="9525">
            <a:noFill/>
            <a:miter lim="800000"/>
            <a:headEnd/>
            <a:tailEnd/>
          </a:ln>
        </p:spPr>
        <p:txBody>
          <a:bodyPr>
            <a:spAutoFit/>
          </a:bodyPr>
          <a:lstStyle/>
          <a:p>
            <a:r>
              <a:rPr lang="en-US" sz="700" dirty="0">
                <a:solidFill>
                  <a:schemeClr val="accent2"/>
                </a:solidFill>
                <a:latin typeface="Arial Black" pitchFamily="34" charset="0"/>
              </a:rPr>
              <a:t>Post- PDR A</a:t>
            </a:r>
            <a:endParaRPr lang="en-US" sz="600" dirty="0">
              <a:solidFill>
                <a:schemeClr val="accent2"/>
              </a:solidFill>
              <a:latin typeface="Arial Black" pitchFamily="34" charset="0"/>
            </a:endParaRPr>
          </a:p>
        </p:txBody>
      </p:sp>
      <p:sp>
        <p:nvSpPr>
          <p:cNvPr id="20" name="TextBox 38"/>
          <p:cNvSpPr txBox="1">
            <a:spLocks noChangeArrowheads="1"/>
          </p:cNvSpPr>
          <p:nvPr/>
        </p:nvSpPr>
        <p:spPr bwMode="auto">
          <a:xfrm>
            <a:off x="4438650" y="2544763"/>
            <a:ext cx="523875" cy="307975"/>
          </a:xfrm>
          <a:prstGeom prst="rect">
            <a:avLst/>
          </a:prstGeom>
          <a:noFill/>
          <a:ln w="9525">
            <a:noFill/>
            <a:miter lim="800000"/>
            <a:headEnd/>
            <a:tailEnd/>
          </a:ln>
        </p:spPr>
        <p:txBody>
          <a:bodyPr>
            <a:spAutoFit/>
          </a:bodyPr>
          <a:lstStyle/>
          <a:p>
            <a:r>
              <a:rPr lang="en-US" sz="700" dirty="0">
                <a:solidFill>
                  <a:schemeClr val="accent2"/>
                </a:solidFill>
                <a:latin typeface="Arial Black" pitchFamily="34" charset="0"/>
              </a:rPr>
              <a:t>Post- CDR A</a:t>
            </a:r>
            <a:endParaRPr lang="en-US" sz="600" dirty="0">
              <a:solidFill>
                <a:schemeClr val="accent2"/>
              </a:solidFill>
              <a:latin typeface="Arial Black" pitchFamily="34" charset="0"/>
            </a:endParaRPr>
          </a:p>
        </p:txBody>
      </p:sp>
      <p:sp>
        <p:nvSpPr>
          <p:cNvPr id="21" name="TextBox 39"/>
          <p:cNvSpPr txBox="1">
            <a:spLocks noChangeArrowheads="1"/>
          </p:cNvSpPr>
          <p:nvPr/>
        </p:nvSpPr>
        <p:spPr bwMode="auto">
          <a:xfrm>
            <a:off x="6008688" y="2462213"/>
            <a:ext cx="660400" cy="414337"/>
          </a:xfrm>
          <a:prstGeom prst="rect">
            <a:avLst/>
          </a:prstGeom>
          <a:noFill/>
          <a:ln w="9525">
            <a:noFill/>
            <a:miter lim="800000"/>
            <a:headEnd/>
            <a:tailEnd/>
          </a:ln>
        </p:spPr>
        <p:txBody>
          <a:bodyPr>
            <a:spAutoFit/>
          </a:bodyPr>
          <a:lstStyle/>
          <a:p>
            <a:r>
              <a:rPr lang="en-US" sz="700" dirty="0">
                <a:solidFill>
                  <a:schemeClr val="accent2"/>
                </a:solidFill>
                <a:latin typeface="Arial Black" pitchFamily="34" charset="0"/>
              </a:rPr>
              <a:t>FRP –Decision Review</a:t>
            </a:r>
            <a:endParaRPr lang="en-US" sz="600" dirty="0">
              <a:solidFill>
                <a:schemeClr val="accent2"/>
              </a:solidFill>
              <a:latin typeface="Arial Black" pitchFamily="34" charset="0"/>
            </a:endParaRPr>
          </a:p>
        </p:txBody>
      </p:sp>
      <p:sp>
        <p:nvSpPr>
          <p:cNvPr id="24" name="Isosceles Triangle 23"/>
          <p:cNvSpPr/>
          <p:nvPr/>
        </p:nvSpPr>
        <p:spPr bwMode="auto">
          <a:xfrm>
            <a:off x="3533775" y="2822575"/>
            <a:ext cx="133350" cy="144463"/>
          </a:xfrm>
          <a:prstGeom prst="triangl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 name="TextBox 51"/>
          <p:cNvSpPr txBox="1">
            <a:spLocks noChangeArrowheads="1"/>
          </p:cNvSpPr>
          <p:nvPr/>
        </p:nvSpPr>
        <p:spPr bwMode="auto">
          <a:xfrm>
            <a:off x="3336925" y="2924175"/>
            <a:ext cx="503238" cy="214313"/>
          </a:xfrm>
          <a:prstGeom prst="rect">
            <a:avLst/>
          </a:prstGeom>
          <a:noFill/>
          <a:ln w="9525">
            <a:noFill/>
            <a:miter lim="800000"/>
            <a:headEnd/>
            <a:tailEnd/>
          </a:ln>
        </p:spPr>
        <p:txBody>
          <a:bodyPr>
            <a:spAutoFit/>
          </a:bodyPr>
          <a:lstStyle/>
          <a:p>
            <a:pPr algn="ctr"/>
            <a:r>
              <a:rPr lang="en-US" sz="800" dirty="0">
                <a:latin typeface="Arial Black" pitchFamily="34" charset="0"/>
              </a:rPr>
              <a:t>IBR</a:t>
            </a:r>
          </a:p>
        </p:txBody>
      </p:sp>
      <p:sp>
        <p:nvSpPr>
          <p:cNvPr id="33" name="Isosceles Triangle 32"/>
          <p:cNvSpPr/>
          <p:nvPr/>
        </p:nvSpPr>
        <p:spPr bwMode="auto">
          <a:xfrm flipV="1">
            <a:off x="4929188" y="2820988"/>
            <a:ext cx="134937" cy="144462"/>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TextBox 63"/>
          <p:cNvSpPr txBox="1">
            <a:spLocks noChangeArrowheads="1"/>
          </p:cNvSpPr>
          <p:nvPr/>
        </p:nvSpPr>
        <p:spPr bwMode="auto">
          <a:xfrm>
            <a:off x="4613275" y="2921000"/>
            <a:ext cx="503238" cy="214313"/>
          </a:xfrm>
          <a:prstGeom prst="rect">
            <a:avLst/>
          </a:prstGeom>
          <a:noFill/>
          <a:ln w="9525">
            <a:noFill/>
            <a:miter lim="800000"/>
            <a:headEnd/>
            <a:tailEnd/>
          </a:ln>
        </p:spPr>
        <p:txBody>
          <a:bodyPr>
            <a:spAutoFit/>
          </a:bodyPr>
          <a:lstStyle/>
          <a:p>
            <a:pPr algn="ctr"/>
            <a:r>
              <a:rPr lang="en-US" sz="800" dirty="0">
                <a:latin typeface="Arial Black" pitchFamily="34" charset="0"/>
              </a:rPr>
              <a:t>TRA</a:t>
            </a:r>
          </a:p>
        </p:txBody>
      </p:sp>
      <p:sp>
        <p:nvSpPr>
          <p:cNvPr id="37" name="TextBox 64"/>
          <p:cNvSpPr txBox="1">
            <a:spLocks noChangeArrowheads="1"/>
          </p:cNvSpPr>
          <p:nvPr/>
        </p:nvSpPr>
        <p:spPr bwMode="auto">
          <a:xfrm>
            <a:off x="406400" y="2808288"/>
            <a:ext cx="1541463" cy="369887"/>
          </a:xfrm>
          <a:prstGeom prst="rect">
            <a:avLst/>
          </a:prstGeom>
          <a:noFill/>
          <a:ln w="9525">
            <a:noFill/>
            <a:miter lim="800000"/>
            <a:headEnd/>
            <a:tailEnd/>
          </a:ln>
        </p:spPr>
        <p:txBody>
          <a:bodyPr>
            <a:spAutoFit/>
          </a:bodyPr>
          <a:lstStyle/>
          <a:p>
            <a:r>
              <a:rPr lang="en-US" sz="1000" dirty="0">
                <a:latin typeface="Arial Black" pitchFamily="34" charset="0"/>
              </a:rPr>
              <a:t>Program Reviews </a:t>
            </a:r>
            <a:r>
              <a:rPr lang="en-US" sz="800" dirty="0">
                <a:latin typeface="Arial Black" pitchFamily="34" charset="0"/>
              </a:rPr>
              <a:t>with a technical basis</a:t>
            </a:r>
            <a:endParaRPr lang="en-US" sz="1000" dirty="0">
              <a:latin typeface="Arial Black" pitchFamily="34" charset="0"/>
            </a:endParaRPr>
          </a:p>
        </p:txBody>
      </p:sp>
      <p:sp>
        <p:nvSpPr>
          <p:cNvPr id="38" name="TextBox 65"/>
          <p:cNvSpPr txBox="1">
            <a:spLocks noChangeArrowheads="1"/>
          </p:cNvSpPr>
          <p:nvPr/>
        </p:nvSpPr>
        <p:spPr bwMode="auto">
          <a:xfrm>
            <a:off x="406400" y="3137929"/>
            <a:ext cx="1182688" cy="400050"/>
          </a:xfrm>
          <a:prstGeom prst="rect">
            <a:avLst/>
          </a:prstGeom>
          <a:noFill/>
          <a:ln w="9525">
            <a:noFill/>
            <a:miter lim="800000"/>
            <a:headEnd/>
            <a:tailEnd/>
          </a:ln>
        </p:spPr>
        <p:txBody>
          <a:bodyPr>
            <a:spAutoFit/>
          </a:bodyPr>
          <a:lstStyle/>
          <a:p>
            <a:r>
              <a:rPr lang="en-US" sz="1000" dirty="0">
                <a:latin typeface="Arial Black" pitchFamily="34" charset="0"/>
              </a:rPr>
              <a:t>Technical Reviews</a:t>
            </a:r>
          </a:p>
        </p:txBody>
      </p:sp>
      <p:cxnSp>
        <p:nvCxnSpPr>
          <p:cNvPr id="42" name="Straight Connector 41"/>
          <p:cNvCxnSpPr/>
          <p:nvPr/>
        </p:nvCxnSpPr>
        <p:spPr bwMode="auto">
          <a:xfrm rot="16200000" flipH="1">
            <a:off x="4995863" y="-431800"/>
            <a:ext cx="25400" cy="73501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2" name="Group 83"/>
          <p:cNvGrpSpPr>
            <a:grpSpLocks/>
          </p:cNvGrpSpPr>
          <p:nvPr/>
        </p:nvGrpSpPr>
        <p:grpSpPr bwMode="auto">
          <a:xfrm>
            <a:off x="4081463" y="3244850"/>
            <a:ext cx="503237" cy="315913"/>
            <a:chOff x="2977788" y="5237295"/>
            <a:chExt cx="503435" cy="315590"/>
          </a:xfrm>
        </p:grpSpPr>
        <p:sp>
          <p:nvSpPr>
            <p:cNvPr id="53" name="Isosceles Triangle 52"/>
            <p:cNvSpPr/>
            <p:nvPr/>
          </p:nvSpPr>
          <p:spPr>
            <a:xfrm>
              <a:off x="3162010" y="5237295"/>
              <a:ext cx="134990" cy="144315"/>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TextBox 85"/>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CDR</a:t>
              </a:r>
            </a:p>
          </p:txBody>
        </p:sp>
      </p:grpSp>
      <p:grpSp>
        <p:nvGrpSpPr>
          <p:cNvPr id="55" name="Group 86"/>
          <p:cNvGrpSpPr>
            <a:grpSpLocks/>
          </p:cNvGrpSpPr>
          <p:nvPr/>
        </p:nvGrpSpPr>
        <p:grpSpPr bwMode="auto">
          <a:xfrm>
            <a:off x="4438650" y="3252788"/>
            <a:ext cx="503238" cy="315912"/>
            <a:chOff x="2977788" y="5236670"/>
            <a:chExt cx="503435" cy="316215"/>
          </a:xfrm>
        </p:grpSpPr>
        <p:sp>
          <p:nvSpPr>
            <p:cNvPr id="56" name="Isosceles Triangle 55"/>
            <p:cNvSpPr/>
            <p:nvPr/>
          </p:nvSpPr>
          <p:spPr>
            <a:xfrm>
              <a:off x="3162010" y="5236670"/>
              <a:ext cx="134991" cy="144601"/>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TextBox 88"/>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TRR</a:t>
              </a:r>
            </a:p>
          </p:txBody>
        </p:sp>
      </p:grpSp>
      <p:grpSp>
        <p:nvGrpSpPr>
          <p:cNvPr id="58" name="Group 89"/>
          <p:cNvGrpSpPr>
            <a:grpSpLocks/>
          </p:cNvGrpSpPr>
          <p:nvPr/>
        </p:nvGrpSpPr>
        <p:grpSpPr bwMode="auto">
          <a:xfrm>
            <a:off x="4816475" y="3240088"/>
            <a:ext cx="503238" cy="563562"/>
            <a:chOff x="2977788" y="5235957"/>
            <a:chExt cx="503435" cy="563149"/>
          </a:xfrm>
        </p:grpSpPr>
        <p:sp>
          <p:nvSpPr>
            <p:cNvPr id="59" name="Isosceles Triangle 58"/>
            <p:cNvSpPr/>
            <p:nvPr/>
          </p:nvSpPr>
          <p:spPr>
            <a:xfrm>
              <a:off x="3162010" y="5235957"/>
              <a:ext cx="134991" cy="144356"/>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 name="TextBox 91"/>
            <p:cNvSpPr txBox="1">
              <a:spLocks noChangeArrowheads="1"/>
            </p:cNvSpPr>
            <p:nvPr/>
          </p:nvSpPr>
          <p:spPr bwMode="auto">
            <a:xfrm>
              <a:off x="2977788" y="5337441"/>
              <a:ext cx="503435" cy="461665"/>
            </a:xfrm>
            <a:prstGeom prst="rect">
              <a:avLst/>
            </a:prstGeom>
            <a:noFill/>
            <a:ln w="9525">
              <a:noFill/>
              <a:miter lim="800000"/>
              <a:headEnd/>
              <a:tailEnd/>
            </a:ln>
          </p:spPr>
          <p:txBody>
            <a:bodyPr>
              <a:spAutoFit/>
            </a:bodyPr>
            <a:lstStyle/>
            <a:p>
              <a:pPr algn="ctr"/>
              <a:r>
                <a:rPr lang="en-US" sz="800" dirty="0">
                  <a:latin typeface="Arial Black" pitchFamily="34" charset="0"/>
                </a:rPr>
                <a:t>SVR /FCA /PRR</a:t>
              </a:r>
            </a:p>
          </p:txBody>
        </p:sp>
      </p:grpSp>
      <p:sp>
        <p:nvSpPr>
          <p:cNvPr id="73" name="TextBox 108"/>
          <p:cNvSpPr txBox="1">
            <a:spLocks noChangeArrowheads="1"/>
          </p:cNvSpPr>
          <p:nvPr/>
        </p:nvSpPr>
        <p:spPr bwMode="auto">
          <a:xfrm>
            <a:off x="3902075" y="3526387"/>
            <a:ext cx="863600" cy="415925"/>
          </a:xfrm>
          <a:prstGeom prst="rect">
            <a:avLst/>
          </a:prstGeom>
          <a:noFill/>
          <a:ln w="9525">
            <a:noFill/>
            <a:miter lim="800000"/>
            <a:headEnd/>
            <a:tailEnd/>
          </a:ln>
        </p:spPr>
        <p:txBody>
          <a:bodyPr>
            <a:spAutoFit/>
          </a:bodyPr>
          <a:lstStyle/>
          <a:p>
            <a:pPr algn="ctr"/>
            <a:r>
              <a:rPr lang="en-US" sz="700" b="1" dirty="0">
                <a:solidFill>
                  <a:srgbClr val="333399"/>
                </a:solidFill>
                <a:latin typeface="Arial Black" pitchFamily="34" charset="0"/>
              </a:rPr>
              <a:t>Initial Product Baseline</a:t>
            </a:r>
          </a:p>
        </p:txBody>
      </p:sp>
      <p:cxnSp>
        <p:nvCxnSpPr>
          <p:cNvPr id="77" name="Straight Connector 76"/>
          <p:cNvCxnSpPr/>
          <p:nvPr/>
        </p:nvCxnSpPr>
        <p:spPr bwMode="auto">
          <a:xfrm rot="5400000">
            <a:off x="3378200" y="3686175"/>
            <a:ext cx="0" cy="0"/>
          </a:xfrm>
          <a:prstGeom prst="line">
            <a:avLst/>
          </a:prstGeom>
          <a:ln w="9525">
            <a:solidFill>
              <a:srgbClr val="333399"/>
            </a:solidFill>
          </a:ln>
        </p:spPr>
        <p:style>
          <a:lnRef idx="2">
            <a:schemeClr val="accent1"/>
          </a:lnRef>
          <a:fillRef idx="0">
            <a:schemeClr val="accent1"/>
          </a:fillRef>
          <a:effectRef idx="1">
            <a:schemeClr val="accent1"/>
          </a:effectRef>
          <a:fontRef idx="minor">
            <a:schemeClr val="tx1"/>
          </a:fontRef>
        </p:style>
      </p:cxnSp>
      <p:sp>
        <p:nvSpPr>
          <p:cNvPr id="81" name="TextBox 133"/>
          <p:cNvSpPr txBox="1">
            <a:spLocks noChangeArrowheads="1"/>
          </p:cNvSpPr>
          <p:nvPr/>
        </p:nvSpPr>
        <p:spPr bwMode="auto">
          <a:xfrm>
            <a:off x="406400" y="3502408"/>
            <a:ext cx="1182688" cy="400050"/>
          </a:xfrm>
          <a:prstGeom prst="rect">
            <a:avLst/>
          </a:prstGeom>
          <a:noFill/>
          <a:ln w="9525">
            <a:noFill/>
            <a:miter lim="800000"/>
            <a:headEnd/>
            <a:tailEnd/>
          </a:ln>
        </p:spPr>
        <p:txBody>
          <a:bodyPr>
            <a:spAutoFit/>
          </a:bodyPr>
          <a:lstStyle/>
          <a:p>
            <a:r>
              <a:rPr lang="en-US" sz="1000" dirty="0">
                <a:solidFill>
                  <a:srgbClr val="333399"/>
                </a:solidFill>
                <a:latin typeface="Arial Black" pitchFamily="34" charset="0"/>
              </a:rPr>
              <a:t>Technical Baseline</a:t>
            </a:r>
          </a:p>
        </p:txBody>
      </p:sp>
      <p:sp>
        <p:nvSpPr>
          <p:cNvPr id="82" name="Rectangle 81"/>
          <p:cNvSpPr/>
          <p:nvPr/>
        </p:nvSpPr>
        <p:spPr>
          <a:xfrm>
            <a:off x="5128054" y="1923883"/>
            <a:ext cx="3565096" cy="903288"/>
          </a:xfrm>
          <a:prstGeom prst="rect">
            <a:avLst/>
          </a:prstGeom>
          <a:solidFill>
            <a:srgbClr val="D9D9D9">
              <a:alpha val="69804"/>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 name="Rectangle 82"/>
          <p:cNvSpPr/>
          <p:nvPr/>
        </p:nvSpPr>
        <p:spPr>
          <a:xfrm>
            <a:off x="1297458" y="1905000"/>
            <a:ext cx="2098761" cy="903288"/>
          </a:xfrm>
          <a:prstGeom prst="rect">
            <a:avLst/>
          </a:prstGeom>
          <a:solidFill>
            <a:srgbClr val="D9D9D9">
              <a:alpha val="69804"/>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4" name="Content Placeholder 2"/>
          <p:cNvSpPr txBox="1">
            <a:spLocks/>
          </p:cNvSpPr>
          <p:nvPr/>
        </p:nvSpPr>
        <p:spPr bwMode="auto">
          <a:xfrm>
            <a:off x="381000" y="6248400"/>
            <a:ext cx="8382000" cy="24713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0988" indent="-280988" eaLnBrk="0" hangingPunct="0">
              <a:spcBef>
                <a:spcPct val="20000"/>
              </a:spcBef>
              <a:buClr>
                <a:srgbClr val="151C77"/>
              </a:buClr>
              <a:buSzPct val="80000"/>
            </a:pPr>
            <a:endParaRPr lang="en-US" sz="2400" b="1" dirty="0"/>
          </a:p>
          <a:p>
            <a:pPr marL="280988" indent="-280988" eaLnBrk="0" hangingPunct="0">
              <a:spcBef>
                <a:spcPct val="20000"/>
              </a:spcBef>
              <a:buClr>
                <a:srgbClr val="151C77"/>
              </a:buClr>
              <a:buSzPct val="80000"/>
            </a:pPr>
            <a:endParaRPr lang="en-US" sz="2400" b="1" dirty="0"/>
          </a:p>
          <a:p>
            <a:pPr marL="280988" marR="0" lvl="0" indent="-280988" algn="l" defTabSz="914400" rtl="0" eaLnBrk="0" fontAlgn="base" latinLnBrk="0" hangingPunct="0">
              <a:lnSpc>
                <a:spcPct val="100000"/>
              </a:lnSpc>
              <a:spcBef>
                <a:spcPct val="20000"/>
              </a:spcBef>
              <a:spcAft>
                <a:spcPct val="0"/>
              </a:spcAft>
              <a:buClr>
                <a:srgbClr val="151C77"/>
              </a:buClr>
              <a:buSzPct val="80000"/>
              <a:buFont typeface="Wingdings" pitchFamily="2" charset="2"/>
              <a:buNone/>
              <a:tabLst/>
              <a:defRPr/>
            </a:pPr>
            <a:endParaRPr kumimoji="0" lang="en-US" sz="2400" b="1" i="0" u="none" strike="noStrike" kern="0" cap="none" spc="0" normalizeH="0" baseline="0" noProof="0" dirty="0">
              <a:ln>
                <a:noFill/>
              </a:ln>
              <a:solidFill>
                <a:schemeClr val="tx1"/>
              </a:solidFill>
              <a:effectLst/>
              <a:uLnTx/>
              <a:uFillTx/>
              <a:latin typeface="+mn-lt"/>
              <a:ea typeface="+mn-ea"/>
              <a:cs typeface="+mn-cs"/>
            </a:endParaRPr>
          </a:p>
          <a:p>
            <a:pPr marL="280988" marR="0" lvl="0" indent="-280988" algn="l" defTabSz="914400" rtl="0" eaLnBrk="0" fontAlgn="base" latinLnBrk="0" hangingPunct="0">
              <a:lnSpc>
                <a:spcPct val="100000"/>
              </a:lnSpc>
              <a:spcBef>
                <a:spcPct val="20000"/>
              </a:spcBef>
              <a:spcAft>
                <a:spcPct val="0"/>
              </a:spcAft>
              <a:buClr>
                <a:srgbClr val="151C77"/>
              </a:buClr>
              <a:buSzPct val="80000"/>
              <a:buFont typeface="Wingdings" pitchFamily="2" charset="2"/>
              <a:buChar char="n"/>
              <a:tabLst/>
              <a:defRPr/>
            </a:pPr>
            <a:endParaRPr kumimoji="0" lang="en-US" sz="2400" b="1" i="0" u="none" strike="noStrike" kern="0" cap="none" spc="0" normalizeH="0" baseline="0" noProof="0" dirty="0">
              <a:ln>
                <a:noFill/>
              </a:ln>
              <a:solidFill>
                <a:schemeClr val="tx1"/>
              </a:solidFill>
              <a:effectLst/>
              <a:uLnTx/>
              <a:uFillTx/>
              <a:latin typeface="+mn-lt"/>
              <a:ea typeface="+mn-ea"/>
              <a:cs typeface="+mn-cs"/>
            </a:endParaRPr>
          </a:p>
        </p:txBody>
      </p:sp>
      <p:pic>
        <p:nvPicPr>
          <p:cNvPr id="91" name="Content Placeholder 7" descr="EMD Phase depiction.png"/>
          <p:cNvPicPr>
            <a:picLocks noChangeAspect="1"/>
          </p:cNvPicPr>
          <p:nvPr/>
        </p:nvPicPr>
        <p:blipFill>
          <a:blip r:embed="rId3" cstate="print"/>
          <a:srcRect/>
          <a:stretch>
            <a:fillRect/>
          </a:stretch>
        </p:blipFill>
        <p:spPr bwMode="auto">
          <a:xfrm>
            <a:off x="7662863" y="119063"/>
            <a:ext cx="1481137" cy="1095375"/>
          </a:xfrm>
          <a:prstGeom prst="rect">
            <a:avLst/>
          </a:prstGeom>
          <a:noFill/>
          <a:ln w="9525">
            <a:noFill/>
            <a:miter lim="800000"/>
            <a:headEnd/>
            <a:tailEnd/>
          </a:ln>
        </p:spPr>
      </p:pic>
    </p:spTree>
    <p:extLst>
      <p:ext uri="{BB962C8B-B14F-4D97-AF65-F5344CB8AC3E}">
        <p14:creationId xmlns:p14="http://schemas.microsoft.com/office/powerpoint/2010/main" val="22689122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5"/>
          <p:cNvSpPr>
            <a:spLocks noGrp="1"/>
          </p:cNvSpPr>
          <p:nvPr>
            <p:ph type="title"/>
          </p:nvPr>
        </p:nvSpPr>
        <p:spPr>
          <a:xfrm>
            <a:off x="1450467" y="-76200"/>
            <a:ext cx="7388733" cy="1225038"/>
          </a:xfrm>
        </p:spPr>
        <p:txBody>
          <a:bodyPr/>
          <a:lstStyle/>
          <a:p>
            <a:r>
              <a:rPr lang="en-US" sz="3600" i="1" dirty="0"/>
              <a:t>Key Systems Engineering Activities During Development Phase</a:t>
            </a:r>
          </a:p>
        </p:txBody>
      </p:sp>
      <p:pic>
        <p:nvPicPr>
          <p:cNvPr id="69635" name="Content Placeholder 7" descr="EMD Phase depiction.png"/>
          <p:cNvPicPr>
            <a:picLocks noGrp="1" noChangeAspect="1"/>
          </p:cNvPicPr>
          <p:nvPr>
            <p:ph idx="1"/>
          </p:nvPr>
        </p:nvPicPr>
        <p:blipFill>
          <a:blip r:embed="rId3" cstate="print"/>
          <a:stretch>
            <a:fillRect/>
          </a:stretch>
        </p:blipFill>
        <p:spPr>
          <a:xfrm>
            <a:off x="3544466" y="3024220"/>
            <a:ext cx="2109042" cy="1560447"/>
          </a:xfrm>
        </p:spPr>
      </p:pic>
      <p:sp>
        <p:nvSpPr>
          <p:cNvPr id="69636" name="Slide Number Placeholder 4"/>
          <p:cNvSpPr>
            <a:spLocks noGrp="1"/>
          </p:cNvSpPr>
          <p:nvPr>
            <p:ph type="sldNum" sz="quarter" idx="4294967295"/>
          </p:nvPr>
        </p:nvSpPr>
        <p:spPr>
          <a:xfrm>
            <a:off x="7870824" y="6503988"/>
            <a:ext cx="698499" cy="354012"/>
          </a:xfrm>
          <a:prstGeom prst="rect">
            <a:avLst/>
          </a:prstGeom>
          <a:noFill/>
        </p:spPr>
        <p:txBody>
          <a:bodyPr/>
          <a:lstStyle/>
          <a:p>
            <a:fld id="{F72928BA-98EB-422F-BF31-635B00FB4FB9}" type="slidenum">
              <a:rPr lang="en-US" smtClean="0">
                <a:latin typeface="Arial" pitchFamily="34" charset="0"/>
                <a:cs typeface="Arial" pitchFamily="34" charset="0"/>
              </a:rPr>
              <a:pPr/>
              <a:t>179</a:t>
            </a:fld>
            <a:endParaRPr lang="en-US" dirty="0">
              <a:latin typeface="Arial" pitchFamily="34" charset="0"/>
              <a:cs typeface="Arial" pitchFamily="34" charset="0"/>
            </a:endParaRPr>
          </a:p>
        </p:txBody>
      </p:sp>
      <p:sp>
        <p:nvSpPr>
          <p:cNvPr id="40" name="Curved Right Arrow 39"/>
          <p:cNvSpPr/>
          <p:nvPr/>
        </p:nvSpPr>
        <p:spPr bwMode="auto">
          <a:xfrm rot="12397393">
            <a:off x="8438356" y="2479448"/>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5" name="Curved Right Arrow 34"/>
          <p:cNvSpPr/>
          <p:nvPr/>
        </p:nvSpPr>
        <p:spPr bwMode="auto">
          <a:xfrm rot="20091277">
            <a:off x="4816006" y="5517833"/>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4" name="Curved Right Arrow 33"/>
          <p:cNvSpPr/>
          <p:nvPr/>
        </p:nvSpPr>
        <p:spPr bwMode="auto">
          <a:xfrm rot="20521016">
            <a:off x="3389739" y="4352405"/>
            <a:ext cx="261937" cy="694127"/>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cxnSp>
        <p:nvCxnSpPr>
          <p:cNvPr id="6" name="Straight Connector 5"/>
          <p:cNvCxnSpPr/>
          <p:nvPr/>
        </p:nvCxnSpPr>
        <p:spPr bwMode="auto">
          <a:xfrm rot="5400000">
            <a:off x="836276" y="3932727"/>
            <a:ext cx="4479925"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Curved Right Arrow 6"/>
          <p:cNvSpPr/>
          <p:nvPr/>
        </p:nvSpPr>
        <p:spPr bwMode="auto">
          <a:xfrm rot="19888409" flipH="1">
            <a:off x="2553951" y="2400789"/>
            <a:ext cx="261938"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8" name="Curved Right Arrow 7"/>
          <p:cNvSpPr/>
          <p:nvPr/>
        </p:nvSpPr>
        <p:spPr bwMode="auto">
          <a:xfrm rot="19888409" flipH="1">
            <a:off x="2787314" y="3234226"/>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9" name="Rectangle 8"/>
          <p:cNvSpPr/>
          <p:nvPr/>
        </p:nvSpPr>
        <p:spPr bwMode="auto">
          <a:xfrm>
            <a:off x="542589" y="1938826"/>
            <a:ext cx="1908175" cy="690563"/>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Interpret User Needs Refine System Performance Specs &amp; Environmental Constraints</a:t>
            </a:r>
          </a:p>
        </p:txBody>
      </p:sp>
      <p:sp>
        <p:nvSpPr>
          <p:cNvPr id="10" name="Rectangle 9"/>
          <p:cNvSpPr/>
          <p:nvPr/>
        </p:nvSpPr>
        <p:spPr bwMode="auto">
          <a:xfrm>
            <a:off x="793414" y="2800839"/>
            <a:ext cx="1890712" cy="673100"/>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Develop System Functional Specs &amp; Verification Plan To Evolve System Functional Baseline</a:t>
            </a:r>
          </a:p>
        </p:txBody>
      </p:sp>
      <p:sp>
        <p:nvSpPr>
          <p:cNvPr id="11" name="Rectangle 10"/>
          <p:cNvSpPr/>
          <p:nvPr/>
        </p:nvSpPr>
        <p:spPr bwMode="auto">
          <a:xfrm>
            <a:off x="977564" y="3693014"/>
            <a:ext cx="1947862" cy="712787"/>
          </a:xfrm>
          <a:prstGeom prst="rect">
            <a:avLst/>
          </a:prstGeom>
          <a:gradFill flip="none" rotWithShape="1">
            <a:gsLst>
              <a:gs pos="75000">
                <a:srgbClr val="00B0F0"/>
              </a:gs>
              <a:gs pos="100000">
                <a:srgbClr val="005CB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tx1"/>
                </a:solidFill>
              </a:rPr>
              <a:t>Evolve Functional Performance Specs into CI Functional (Design to) Specs and CI Verification Plan</a:t>
            </a:r>
          </a:p>
        </p:txBody>
      </p:sp>
      <p:sp>
        <p:nvSpPr>
          <p:cNvPr id="12" name="Rounded Rectangle 11"/>
          <p:cNvSpPr/>
          <p:nvPr/>
        </p:nvSpPr>
        <p:spPr bwMode="auto">
          <a:xfrm>
            <a:off x="180975" y="4667740"/>
            <a:ext cx="2612689" cy="1656860"/>
          </a:xfrm>
          <a:prstGeom prst="roundRect">
            <a:avLst/>
          </a:prstGeom>
          <a:gradFill flip="none" rotWithShape="1">
            <a:gsLst>
              <a:gs pos="0">
                <a:srgbClr val="FFEFD1"/>
              </a:gs>
              <a:gs pos="64999">
                <a:srgbClr val="F0EBD5"/>
              </a:gs>
              <a:gs pos="100000">
                <a:srgbClr val="D1C39F"/>
              </a:gs>
            </a:gsLst>
            <a:lin ang="5400000" scaled="0"/>
            <a:tileRect/>
          </a:gradFill>
        </p:spPr>
        <p:style>
          <a:lnRef idx="1">
            <a:schemeClr val="accent1"/>
          </a:lnRef>
          <a:fillRef idx="3">
            <a:schemeClr val="accent1"/>
          </a:fillRef>
          <a:effectRef idx="2">
            <a:schemeClr val="accent1"/>
          </a:effectRef>
          <a:fontRef idx="minor">
            <a:schemeClr val="lt1"/>
          </a:fontRef>
        </p:style>
        <p:txBody>
          <a:bodyPr lIns="45720" rIns="45720" anchor="ctr"/>
          <a:lstStyle/>
          <a:p>
            <a:pPr marL="60325" indent="-58738">
              <a:buFont typeface="Arial" pitchFamily="34" charset="0"/>
              <a:buChar char="•"/>
              <a:defRPr/>
            </a:pPr>
            <a:r>
              <a:rPr lang="en-US" sz="700" dirty="0">
                <a:solidFill>
                  <a:schemeClr val="bg1">
                    <a:lumMod val="50000"/>
                  </a:schemeClr>
                </a:solidFill>
                <a:latin typeface="Arial Black" pitchFamily="34" charset="0"/>
              </a:rPr>
              <a:t>Sys Allocated Baseline </a:t>
            </a:r>
          </a:p>
          <a:p>
            <a:pPr marL="60325" indent="-58738">
              <a:buFont typeface="Arial" pitchFamily="34" charset="0"/>
              <a:buChar char="•"/>
              <a:defRPr/>
            </a:pPr>
            <a:r>
              <a:rPr lang="en-US" sz="700" dirty="0">
                <a:solidFill>
                  <a:schemeClr val="bg1">
                    <a:lumMod val="50000"/>
                  </a:schemeClr>
                </a:solidFill>
                <a:latin typeface="Arial Black" pitchFamily="34" charset="0"/>
              </a:rPr>
              <a:t>PDR Report</a:t>
            </a:r>
          </a:p>
          <a:p>
            <a:pPr marL="60325" indent="-58738">
              <a:buFont typeface="Arial" pitchFamily="34" charset="0"/>
              <a:buChar char="•"/>
              <a:defRPr/>
            </a:pPr>
            <a:r>
              <a:rPr lang="en-US" sz="700" dirty="0">
                <a:solidFill>
                  <a:schemeClr val="bg1">
                    <a:lumMod val="50000"/>
                  </a:schemeClr>
                </a:solidFill>
                <a:latin typeface="Arial Black" pitchFamily="34" charset="0"/>
              </a:rPr>
              <a:t>Live Fire T&amp;E Waiver (if needed)</a:t>
            </a:r>
          </a:p>
          <a:p>
            <a:pPr marL="60325" indent="-58738">
              <a:buFont typeface="Arial" pitchFamily="34" charset="0"/>
              <a:buChar char="•"/>
              <a:defRPr/>
            </a:pPr>
            <a:r>
              <a:rPr lang="en-US" sz="700" dirty="0">
                <a:solidFill>
                  <a:schemeClr val="bg1">
                    <a:lumMod val="50000"/>
                  </a:schemeClr>
                </a:solidFill>
                <a:latin typeface="Arial Black" pitchFamily="34" charset="0"/>
              </a:rPr>
              <a:t>SEP – PESHE-TRA-TEMPP-PPP</a:t>
            </a:r>
          </a:p>
          <a:p>
            <a:pPr marL="60325" indent="-58738">
              <a:buFont typeface="Arial" pitchFamily="34" charset="0"/>
              <a:buChar char="•"/>
              <a:defRPr/>
            </a:pPr>
            <a:r>
              <a:rPr lang="en-US" sz="700" dirty="0">
                <a:solidFill>
                  <a:schemeClr val="bg1">
                    <a:lumMod val="50000"/>
                  </a:schemeClr>
                </a:solidFill>
                <a:latin typeface="Arial Black" pitchFamily="34" charset="0"/>
              </a:rPr>
              <a:t>Risk Assessment</a:t>
            </a:r>
          </a:p>
          <a:p>
            <a:pPr marL="60325" indent="-58738">
              <a:buFont typeface="Arial" pitchFamily="34" charset="0"/>
              <a:buChar char="•"/>
              <a:defRPr/>
            </a:pPr>
            <a:r>
              <a:rPr lang="en-US" sz="700" dirty="0">
                <a:solidFill>
                  <a:schemeClr val="bg1">
                    <a:lumMod val="50000"/>
                  </a:schemeClr>
                </a:solidFill>
                <a:latin typeface="Arial Black" pitchFamily="34" charset="0"/>
              </a:rPr>
              <a:t>Validated Sys Support &amp; and Maint Obj &amp; Reqs</a:t>
            </a:r>
          </a:p>
          <a:p>
            <a:pPr marL="60325" indent="-58738">
              <a:buFont typeface="Arial" pitchFamily="34" charset="0"/>
              <a:buChar char="•"/>
              <a:defRPr/>
            </a:pPr>
            <a:r>
              <a:rPr lang="en-US" sz="700" dirty="0">
                <a:solidFill>
                  <a:schemeClr val="bg1">
                    <a:lumMod val="50000"/>
                  </a:schemeClr>
                </a:solidFill>
                <a:latin typeface="Arial Black" pitchFamily="34" charset="0"/>
              </a:rPr>
              <a:t>NEPA Compliance Schedule (as needed)</a:t>
            </a:r>
          </a:p>
          <a:p>
            <a:pPr marL="60325" indent="-58738">
              <a:buFont typeface="Arial" pitchFamily="34" charset="0"/>
              <a:buChar char="•"/>
              <a:defRPr/>
            </a:pPr>
            <a:r>
              <a:rPr lang="en-US" sz="700" dirty="0">
                <a:solidFill>
                  <a:schemeClr val="bg1">
                    <a:lumMod val="50000"/>
                  </a:schemeClr>
                </a:solidFill>
                <a:latin typeface="Arial Black" pitchFamily="34" charset="0"/>
              </a:rPr>
              <a:t>Inputs to:</a:t>
            </a:r>
          </a:p>
          <a:p>
            <a:pPr marL="166688" lvl="1" indent="-58738">
              <a:buFont typeface="Arial" pitchFamily="34" charset="0"/>
              <a:buChar char="•"/>
              <a:defRPr/>
            </a:pPr>
            <a:r>
              <a:rPr lang="en-US" sz="700" dirty="0">
                <a:solidFill>
                  <a:schemeClr val="bg1">
                    <a:lumMod val="50000"/>
                  </a:schemeClr>
                </a:solidFill>
                <a:latin typeface="Arial Black" pitchFamily="34" charset="0"/>
              </a:rPr>
              <a:t>Info Support Plan</a:t>
            </a:r>
          </a:p>
          <a:p>
            <a:pPr marL="166688" lvl="1" indent="-58738">
              <a:buFont typeface="Arial" pitchFamily="34" charset="0"/>
              <a:buChar char="•"/>
              <a:defRPr/>
            </a:pPr>
            <a:r>
              <a:rPr lang="en-US" sz="700" dirty="0">
                <a:solidFill>
                  <a:schemeClr val="bg1">
                    <a:lumMod val="50000"/>
                  </a:schemeClr>
                </a:solidFill>
                <a:latin typeface="Arial Black" pitchFamily="34" charset="0"/>
              </a:rPr>
              <a:t>Acq Strategy</a:t>
            </a:r>
          </a:p>
          <a:p>
            <a:pPr marL="166688" lvl="1" indent="-58738">
              <a:buFont typeface="Arial" pitchFamily="34" charset="0"/>
              <a:buChar char="•"/>
              <a:defRPr/>
            </a:pPr>
            <a:r>
              <a:rPr lang="en-US" sz="700" dirty="0">
                <a:solidFill>
                  <a:schemeClr val="bg1">
                    <a:lumMod val="50000"/>
                  </a:schemeClr>
                </a:solidFill>
                <a:latin typeface="Arial Black" pitchFamily="34" charset="0"/>
              </a:rPr>
              <a:t>CDD</a:t>
            </a:r>
          </a:p>
          <a:p>
            <a:pPr marL="166688" lvl="1" indent="-58738">
              <a:buFont typeface="Arial" pitchFamily="34" charset="0"/>
              <a:buChar char="•"/>
              <a:defRPr/>
            </a:pPr>
            <a:r>
              <a:rPr lang="en-US" sz="700" dirty="0">
                <a:solidFill>
                  <a:schemeClr val="bg1">
                    <a:lumMod val="50000"/>
                  </a:schemeClr>
                </a:solidFill>
                <a:latin typeface="Arial Black" pitchFamily="34" charset="0"/>
              </a:rPr>
              <a:t>Sys Threat Assessment</a:t>
            </a:r>
          </a:p>
          <a:p>
            <a:pPr marL="166688" lvl="1" indent="-58738">
              <a:buFont typeface="Arial" pitchFamily="34" charset="0"/>
              <a:buChar char="•"/>
              <a:defRPr/>
            </a:pPr>
            <a:r>
              <a:rPr lang="en-US" sz="700" dirty="0">
                <a:solidFill>
                  <a:schemeClr val="bg1">
                    <a:lumMod val="50000"/>
                  </a:schemeClr>
                </a:solidFill>
                <a:latin typeface="Arial Black" pitchFamily="34" charset="0"/>
              </a:rPr>
              <a:t>Affordability Assessment</a:t>
            </a:r>
          </a:p>
          <a:p>
            <a:pPr marL="166688" lvl="1" indent="-58738">
              <a:buFont typeface="Arial" pitchFamily="34" charset="0"/>
              <a:buChar char="•"/>
              <a:defRPr/>
            </a:pPr>
            <a:r>
              <a:rPr lang="en-US" sz="700" dirty="0">
                <a:solidFill>
                  <a:schemeClr val="bg1">
                    <a:lumMod val="50000"/>
                  </a:schemeClr>
                </a:solidFill>
                <a:latin typeface="Arial Black" pitchFamily="34" charset="0"/>
              </a:rPr>
              <a:t>Cost &amp; Manpower Est Plan</a:t>
            </a:r>
          </a:p>
          <a:p>
            <a:pPr marL="166688" lvl="1" indent="-58738">
              <a:buFont typeface="Arial" pitchFamily="34" charset="0"/>
              <a:buChar char="•"/>
              <a:defRPr/>
            </a:pPr>
            <a:r>
              <a:rPr lang="en-US" sz="700" dirty="0">
                <a:solidFill>
                  <a:schemeClr val="bg1">
                    <a:lumMod val="50000"/>
                  </a:schemeClr>
                </a:solidFill>
                <a:latin typeface="Arial Black" pitchFamily="34" charset="0"/>
              </a:rPr>
              <a:t>KPPs/KSAs</a:t>
            </a:r>
          </a:p>
        </p:txBody>
      </p:sp>
      <p:sp>
        <p:nvSpPr>
          <p:cNvPr id="13" name="TextBox 63"/>
          <p:cNvSpPr txBox="1">
            <a:spLocks noChangeArrowheads="1"/>
          </p:cNvSpPr>
          <p:nvPr/>
        </p:nvSpPr>
        <p:spPr bwMode="auto">
          <a:xfrm>
            <a:off x="2829012" y="1451417"/>
            <a:ext cx="556789" cy="230799"/>
          </a:xfrm>
          <a:prstGeom prst="rect">
            <a:avLst/>
          </a:prstGeom>
          <a:noFill/>
          <a:ln w="9525">
            <a:noFill/>
            <a:miter lim="800000"/>
            <a:headEnd/>
            <a:tailEnd/>
          </a:ln>
        </p:spPr>
        <p:txBody>
          <a:bodyPr>
            <a:spAutoFit/>
          </a:bodyPr>
          <a:lstStyle/>
          <a:p>
            <a:pPr algn="ctr"/>
            <a:r>
              <a:rPr lang="en-US" sz="900" dirty="0">
                <a:latin typeface="Arial Black" pitchFamily="34" charset="0"/>
              </a:rPr>
              <a:t>MS B</a:t>
            </a:r>
          </a:p>
        </p:txBody>
      </p:sp>
      <p:sp>
        <p:nvSpPr>
          <p:cNvPr id="14" name="TextBox 65"/>
          <p:cNvSpPr txBox="1">
            <a:spLocks noChangeArrowheads="1"/>
          </p:cNvSpPr>
          <p:nvPr/>
        </p:nvSpPr>
        <p:spPr bwMode="auto">
          <a:xfrm>
            <a:off x="1008360" y="4452828"/>
            <a:ext cx="1072468" cy="230826"/>
          </a:xfrm>
          <a:prstGeom prst="rect">
            <a:avLst/>
          </a:prstGeom>
          <a:noFill/>
          <a:ln w="9525">
            <a:noFill/>
            <a:miter lim="800000"/>
            <a:headEnd/>
            <a:tailEnd/>
          </a:ln>
        </p:spPr>
        <p:txBody>
          <a:bodyPr>
            <a:spAutoFit/>
          </a:bodyPr>
          <a:lstStyle/>
          <a:p>
            <a:pPr algn="ctr"/>
            <a:r>
              <a:rPr lang="en-US" sz="900" dirty="0">
                <a:solidFill>
                  <a:schemeClr val="bg1">
                    <a:lumMod val="50000"/>
                  </a:schemeClr>
                </a:solidFill>
                <a:latin typeface="Arial Black" pitchFamily="34" charset="0"/>
              </a:rPr>
              <a:t>Outputs</a:t>
            </a:r>
          </a:p>
        </p:txBody>
      </p:sp>
      <p:sp>
        <p:nvSpPr>
          <p:cNvPr id="19" name="Rectangle 18"/>
          <p:cNvSpPr/>
          <p:nvPr/>
        </p:nvSpPr>
        <p:spPr bwMode="auto">
          <a:xfrm>
            <a:off x="6303101" y="2837930"/>
            <a:ext cx="2113823" cy="626828"/>
          </a:xfrm>
          <a:prstGeom prst="rect">
            <a:avLst/>
          </a:prstGeom>
          <a:gradFill flip="none" rotWithShape="1">
            <a:gsLst>
              <a:gs pos="14000">
                <a:srgbClr val="FEC9BE"/>
              </a:gs>
              <a:gs pos="26000">
                <a:srgbClr val="FF8F8F"/>
              </a:gs>
              <a:gs pos="72000">
                <a:srgbClr val="FF4F4F"/>
              </a:gs>
              <a:gs pos="95000">
                <a:srgbClr val="FF0000"/>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lIns="45720" tIns="45720" rIns="45720"/>
          <a:lstStyle/>
          <a:p>
            <a:pPr marL="45720" indent="-45720" algn="ctr">
              <a:spcBef>
                <a:spcPts val="0"/>
              </a:spcBef>
              <a:spcAft>
                <a:spcPts val="0"/>
              </a:spcAft>
              <a:defRPr/>
            </a:pPr>
            <a:r>
              <a:rPr lang="en-US" sz="900" b="1" dirty="0">
                <a:solidFill>
                  <a:schemeClr val="tx1"/>
                </a:solidFill>
                <a:latin typeface="Arial Black" pitchFamily="34" charset="0"/>
              </a:rPr>
              <a:t>Combined DT&amp;E/OT&amp;E/ LFT&amp;E</a:t>
            </a:r>
          </a:p>
          <a:p>
            <a:pPr marL="45720" indent="-45720" algn="ctr">
              <a:spcBef>
                <a:spcPts val="0"/>
              </a:spcBef>
              <a:spcAft>
                <a:spcPts val="0"/>
              </a:spcAft>
              <a:defRPr/>
            </a:pPr>
            <a:r>
              <a:rPr lang="en-US" sz="900" b="1" dirty="0">
                <a:solidFill>
                  <a:schemeClr val="tx1"/>
                </a:solidFill>
                <a:latin typeface="Arial Black" pitchFamily="34" charset="0"/>
              </a:rPr>
              <a:t>Demonstrate System to Specified User Needs &amp; Environmental Constraints</a:t>
            </a:r>
          </a:p>
        </p:txBody>
      </p:sp>
      <p:sp>
        <p:nvSpPr>
          <p:cNvPr id="22" name="Rounded Rectangle 21"/>
          <p:cNvSpPr/>
          <p:nvPr/>
        </p:nvSpPr>
        <p:spPr>
          <a:xfrm>
            <a:off x="6058945" y="1514475"/>
            <a:ext cx="2523080" cy="1146020"/>
          </a:xfrm>
          <a:prstGeom prst="roundRect">
            <a:avLst/>
          </a:prstGeom>
          <a:gradFill flip="none" rotWithShape="1">
            <a:gsLst>
              <a:gs pos="14000">
                <a:srgbClr val="FEC9BE"/>
              </a:gs>
              <a:gs pos="26000">
                <a:srgbClr val="FF8F8F"/>
              </a:gs>
              <a:gs pos="72000">
                <a:srgbClr val="FF4F4F"/>
              </a:gs>
              <a:gs pos="95000">
                <a:srgbClr val="FF0000"/>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lIns="45720" tIns="0" rIns="45720"/>
          <a:lstStyle/>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Initial Product Baseline</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Test Reports</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 SEP-PESHE-TRA-TEMP</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Risk Assessment</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Elements of Product Support</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Inputs to CPD, ISP, Sys Threat Assessment, Cost &amp; Manpower Est</a:t>
            </a:r>
          </a:p>
        </p:txBody>
      </p:sp>
      <p:sp>
        <p:nvSpPr>
          <p:cNvPr id="24" name="Oval 23"/>
          <p:cNvSpPr/>
          <p:nvPr/>
        </p:nvSpPr>
        <p:spPr bwMode="auto">
          <a:xfrm>
            <a:off x="7924887" y="2656127"/>
            <a:ext cx="314334" cy="173345"/>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600" b="1" dirty="0">
                <a:solidFill>
                  <a:schemeClr val="bg1"/>
                </a:solidFill>
                <a:latin typeface="Arial Black" pitchFamily="34" charset="0"/>
              </a:rPr>
              <a:t>PRR</a:t>
            </a:r>
          </a:p>
        </p:txBody>
      </p:sp>
      <p:sp>
        <p:nvSpPr>
          <p:cNvPr id="25" name="Rectangle 24"/>
          <p:cNvSpPr/>
          <p:nvPr/>
        </p:nvSpPr>
        <p:spPr>
          <a:xfrm>
            <a:off x="6200774" y="2733675"/>
            <a:ext cx="304761" cy="132182"/>
          </a:xfrm>
          <a:prstGeom prst="rect">
            <a:avLst/>
          </a:prstGeom>
          <a:gradFill>
            <a:gsLst>
              <a:gs pos="0">
                <a:srgbClr val="8488C4"/>
              </a:gs>
              <a:gs pos="53000">
                <a:srgbClr val="D4DEFF"/>
              </a:gs>
              <a:gs pos="83000">
                <a:srgbClr val="D4DEFF"/>
              </a:gs>
              <a:gs pos="100000">
                <a:srgbClr val="96AB94"/>
              </a:gs>
            </a:gsLst>
            <a:lin ang="16200000" scaled="0"/>
          </a:gra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b="1" dirty="0">
                <a:solidFill>
                  <a:schemeClr val="tx1"/>
                </a:solidFill>
              </a:rPr>
              <a:t>FCA</a:t>
            </a:r>
          </a:p>
        </p:txBody>
      </p:sp>
      <p:sp>
        <p:nvSpPr>
          <p:cNvPr id="23" name="Oval 22"/>
          <p:cNvSpPr/>
          <p:nvPr/>
        </p:nvSpPr>
        <p:spPr bwMode="auto">
          <a:xfrm>
            <a:off x="6510817" y="2669984"/>
            <a:ext cx="346692" cy="164805"/>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600" b="1" dirty="0">
                <a:solidFill>
                  <a:schemeClr val="bg1"/>
                </a:solidFill>
                <a:latin typeface="Arial Black" pitchFamily="34" charset="0"/>
              </a:rPr>
              <a:t>SVR</a:t>
            </a:r>
          </a:p>
        </p:txBody>
      </p:sp>
      <p:sp>
        <p:nvSpPr>
          <p:cNvPr id="30" name="Rectangle 29"/>
          <p:cNvSpPr/>
          <p:nvPr/>
        </p:nvSpPr>
        <p:spPr bwMode="auto">
          <a:xfrm>
            <a:off x="3714750" y="4917298"/>
            <a:ext cx="1798741" cy="635777"/>
          </a:xfrm>
          <a:prstGeom prst="rect">
            <a:avLst/>
          </a:prstGeom>
          <a:gradFill flip="none" rotWithShape="1">
            <a:gsLst>
              <a:gs pos="14000">
                <a:srgbClr val="FEC9BE"/>
              </a:gs>
              <a:gs pos="26000">
                <a:srgbClr val="FF8F8F"/>
              </a:gs>
              <a:gs pos="72000">
                <a:srgbClr val="FF4F4F"/>
              </a:gs>
              <a:gs pos="95000">
                <a:srgbClr val="FF0000"/>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lIns="45720" tIns="45720" rIns="45720"/>
          <a:lstStyle/>
          <a:p>
            <a:pPr marL="45720" indent="-45720" algn="ctr">
              <a:spcBef>
                <a:spcPts val="0"/>
              </a:spcBef>
              <a:spcAft>
                <a:spcPts val="0"/>
              </a:spcAft>
              <a:defRPr/>
            </a:pPr>
            <a:r>
              <a:rPr lang="en-US" sz="900" b="1" dirty="0">
                <a:solidFill>
                  <a:schemeClr val="tx1"/>
                </a:solidFill>
                <a:latin typeface="Arial Black" pitchFamily="34" charset="0"/>
              </a:rPr>
              <a:t>Evolve CI Functional Specs into Product “Build-to” Documentation and Inspection Plan</a:t>
            </a:r>
          </a:p>
        </p:txBody>
      </p:sp>
      <p:sp>
        <p:nvSpPr>
          <p:cNvPr id="32" name="Oval 31"/>
          <p:cNvSpPr/>
          <p:nvPr/>
        </p:nvSpPr>
        <p:spPr bwMode="auto">
          <a:xfrm>
            <a:off x="5073672" y="5481980"/>
            <a:ext cx="346692" cy="164805"/>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600" b="1" dirty="0">
                <a:solidFill>
                  <a:schemeClr val="bg1"/>
                </a:solidFill>
                <a:latin typeface="Arial Black" pitchFamily="34" charset="0"/>
              </a:rPr>
              <a:t>CDR</a:t>
            </a:r>
          </a:p>
        </p:txBody>
      </p:sp>
      <p:sp>
        <p:nvSpPr>
          <p:cNvPr id="36" name="Curved Right Arrow 35"/>
          <p:cNvSpPr/>
          <p:nvPr/>
        </p:nvSpPr>
        <p:spPr bwMode="auto">
          <a:xfrm rot="13914465">
            <a:off x="7251698" y="5402540"/>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7" name="Curved Right Arrow 36"/>
          <p:cNvSpPr/>
          <p:nvPr/>
        </p:nvSpPr>
        <p:spPr bwMode="auto">
          <a:xfrm rot="12490449">
            <a:off x="7866444" y="4625914"/>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8" name="Curved Right Arrow 37"/>
          <p:cNvSpPr/>
          <p:nvPr/>
        </p:nvSpPr>
        <p:spPr bwMode="auto">
          <a:xfrm rot="12803681">
            <a:off x="8128765" y="3944539"/>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9" name="Curved Right Arrow 38"/>
          <p:cNvSpPr/>
          <p:nvPr/>
        </p:nvSpPr>
        <p:spPr bwMode="auto">
          <a:xfrm rot="12803681">
            <a:off x="8305890" y="3257111"/>
            <a:ext cx="261937" cy="609600"/>
          </a:xfrm>
          <a:prstGeom prst="curv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grpSp>
        <p:nvGrpSpPr>
          <p:cNvPr id="42" name="Group 78"/>
          <p:cNvGrpSpPr>
            <a:grpSpLocks/>
          </p:cNvGrpSpPr>
          <p:nvPr/>
        </p:nvGrpSpPr>
        <p:grpSpPr bwMode="auto">
          <a:xfrm>
            <a:off x="5961762" y="3415873"/>
            <a:ext cx="506412" cy="336550"/>
            <a:chOff x="5815618" y="2479201"/>
            <a:chExt cx="506441" cy="336598"/>
          </a:xfrm>
        </p:grpSpPr>
        <p:sp>
          <p:nvSpPr>
            <p:cNvPr id="43" name="Curved Up Arrow 42"/>
            <p:cNvSpPr/>
            <p:nvPr/>
          </p:nvSpPr>
          <p:spPr bwMode="auto">
            <a:xfrm rot="8205286">
              <a:off x="5902935" y="2503016"/>
              <a:ext cx="419124" cy="312783"/>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4" name="TextBox 43"/>
            <p:cNvSpPr txBox="1"/>
            <p:nvPr/>
          </p:nvSpPr>
          <p:spPr bwMode="auto">
            <a:xfrm rot="19759443">
              <a:off x="5815618" y="2479201"/>
              <a:ext cx="492153" cy="214343"/>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grpSp>
        <p:nvGrpSpPr>
          <p:cNvPr id="45" name="Group 78"/>
          <p:cNvGrpSpPr>
            <a:grpSpLocks/>
          </p:cNvGrpSpPr>
          <p:nvPr/>
        </p:nvGrpSpPr>
        <p:grpSpPr bwMode="auto">
          <a:xfrm>
            <a:off x="5938405" y="4826008"/>
            <a:ext cx="506383" cy="336502"/>
            <a:chOff x="5815013" y="2479676"/>
            <a:chExt cx="506412" cy="336550"/>
          </a:xfrm>
        </p:grpSpPr>
        <p:sp>
          <p:nvSpPr>
            <p:cNvPr id="46" name="Curved Up Arrow 45"/>
            <p:cNvSpPr/>
            <p:nvPr/>
          </p:nvSpPr>
          <p:spPr bwMode="auto">
            <a:xfrm rot="8205286">
              <a:off x="5902935" y="2503016"/>
              <a:ext cx="419124" cy="312783"/>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7" name="TextBox 46"/>
            <p:cNvSpPr txBox="1"/>
            <p:nvPr/>
          </p:nvSpPr>
          <p:spPr bwMode="auto">
            <a:xfrm rot="19759443">
              <a:off x="5815618" y="2479201"/>
              <a:ext cx="492153" cy="214343"/>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grpSp>
        <p:nvGrpSpPr>
          <p:cNvPr id="48" name="Group 78"/>
          <p:cNvGrpSpPr>
            <a:grpSpLocks/>
          </p:cNvGrpSpPr>
          <p:nvPr/>
        </p:nvGrpSpPr>
        <p:grpSpPr bwMode="auto">
          <a:xfrm>
            <a:off x="5829929" y="4170093"/>
            <a:ext cx="506383" cy="336502"/>
            <a:chOff x="5815013" y="2479676"/>
            <a:chExt cx="506412" cy="336550"/>
          </a:xfrm>
        </p:grpSpPr>
        <p:sp>
          <p:nvSpPr>
            <p:cNvPr id="49" name="Curved Up Arrow 48"/>
            <p:cNvSpPr/>
            <p:nvPr/>
          </p:nvSpPr>
          <p:spPr bwMode="auto">
            <a:xfrm rot="8205286">
              <a:off x="5902935" y="2503016"/>
              <a:ext cx="419124" cy="312783"/>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50" name="TextBox 49"/>
            <p:cNvSpPr txBox="1"/>
            <p:nvPr/>
          </p:nvSpPr>
          <p:spPr bwMode="auto">
            <a:xfrm rot="19759443">
              <a:off x="5815618" y="2479201"/>
              <a:ext cx="492153" cy="214343"/>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grpSp>
        <p:nvGrpSpPr>
          <p:cNvPr id="51" name="Group 78"/>
          <p:cNvGrpSpPr>
            <a:grpSpLocks/>
          </p:cNvGrpSpPr>
          <p:nvPr/>
        </p:nvGrpSpPr>
        <p:grpSpPr bwMode="auto">
          <a:xfrm rot="3628668">
            <a:off x="5634827" y="5378280"/>
            <a:ext cx="506383" cy="336502"/>
            <a:chOff x="5815013" y="2479676"/>
            <a:chExt cx="506412" cy="336550"/>
          </a:xfrm>
        </p:grpSpPr>
        <p:sp>
          <p:nvSpPr>
            <p:cNvPr id="52" name="Curved Up Arrow 51"/>
            <p:cNvSpPr/>
            <p:nvPr/>
          </p:nvSpPr>
          <p:spPr bwMode="auto">
            <a:xfrm rot="8205286">
              <a:off x="5902935" y="2503016"/>
              <a:ext cx="419124" cy="312783"/>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53" name="TextBox 52"/>
            <p:cNvSpPr txBox="1"/>
            <p:nvPr/>
          </p:nvSpPr>
          <p:spPr bwMode="auto">
            <a:xfrm rot="19759443">
              <a:off x="5815618" y="2479201"/>
              <a:ext cx="492153" cy="214343"/>
            </a:xfrm>
            <a:prstGeom prst="rect">
              <a:avLst/>
            </a:prstGeom>
            <a:noFill/>
          </p:spPr>
          <p:txBody>
            <a:bodyPr>
              <a:spAutoFit/>
            </a:bodyPr>
            <a:lstStyle/>
            <a:p>
              <a:pPr>
                <a:defRPr/>
              </a:pPr>
              <a:r>
                <a:rPr lang="en-US" sz="800" b="1" dirty="0">
                  <a:solidFill>
                    <a:schemeClr val="bg1">
                      <a:lumMod val="50000"/>
                    </a:schemeClr>
                  </a:solidFill>
                  <a:cs typeface="Arial" charset="0"/>
                </a:rPr>
                <a:t>Trades</a:t>
              </a:r>
            </a:p>
          </p:txBody>
        </p:sp>
      </p:grpSp>
      <p:sp>
        <p:nvSpPr>
          <p:cNvPr id="26" name="Rectangle 25"/>
          <p:cNvSpPr/>
          <p:nvPr/>
        </p:nvSpPr>
        <p:spPr bwMode="auto">
          <a:xfrm>
            <a:off x="6261343" y="3581400"/>
            <a:ext cx="1993657" cy="606174"/>
          </a:xfrm>
          <a:prstGeom prst="rect">
            <a:avLst/>
          </a:prstGeom>
          <a:gradFill flip="none" rotWithShape="1">
            <a:gsLst>
              <a:gs pos="14000">
                <a:srgbClr val="FEC9BE"/>
              </a:gs>
              <a:gs pos="26000">
                <a:srgbClr val="FF8F8F"/>
              </a:gs>
              <a:gs pos="72000">
                <a:srgbClr val="FF4F4F"/>
              </a:gs>
              <a:gs pos="95000">
                <a:srgbClr val="FF0000"/>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lIns="45720" tIns="45720" rIns="45720"/>
          <a:lstStyle/>
          <a:p>
            <a:pPr marL="45720" indent="-45720" algn="ctr">
              <a:spcBef>
                <a:spcPts val="0"/>
              </a:spcBef>
              <a:spcAft>
                <a:spcPts val="0"/>
              </a:spcAft>
              <a:defRPr/>
            </a:pPr>
            <a:r>
              <a:rPr lang="en-US" sz="900" b="1" dirty="0">
                <a:solidFill>
                  <a:schemeClr val="tx1"/>
                </a:solidFill>
                <a:latin typeface="Arial Black" pitchFamily="34" charset="0"/>
              </a:rPr>
              <a:t>System DT&amp;E, OT&amp;E, OAs Verify System Functionality &amp; Constraints Compliance to Specs</a:t>
            </a:r>
          </a:p>
        </p:txBody>
      </p:sp>
      <p:sp>
        <p:nvSpPr>
          <p:cNvPr id="27" name="Rectangle 26"/>
          <p:cNvSpPr/>
          <p:nvPr/>
        </p:nvSpPr>
        <p:spPr bwMode="auto">
          <a:xfrm>
            <a:off x="6167583" y="4324010"/>
            <a:ext cx="1833417" cy="533740"/>
          </a:xfrm>
          <a:prstGeom prst="rect">
            <a:avLst/>
          </a:prstGeom>
          <a:gradFill flip="none" rotWithShape="1">
            <a:gsLst>
              <a:gs pos="14000">
                <a:srgbClr val="FEC9BE"/>
              </a:gs>
              <a:gs pos="26000">
                <a:srgbClr val="FF8F8F"/>
              </a:gs>
              <a:gs pos="72000">
                <a:srgbClr val="FF4F4F"/>
              </a:gs>
              <a:gs pos="95000">
                <a:srgbClr val="FF0000"/>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lIns="45720" tIns="45720" rIns="45720"/>
          <a:lstStyle/>
          <a:p>
            <a:pPr marL="45720" indent="-45720" algn="ctr">
              <a:spcBef>
                <a:spcPts val="0"/>
              </a:spcBef>
              <a:spcAft>
                <a:spcPts val="0"/>
              </a:spcAft>
              <a:defRPr/>
            </a:pPr>
            <a:r>
              <a:rPr lang="en-US" sz="900" b="1" dirty="0">
                <a:solidFill>
                  <a:schemeClr val="tx1"/>
                </a:solidFill>
                <a:latin typeface="Arial Black" pitchFamily="34" charset="0"/>
              </a:rPr>
              <a:t>Integrated DT&amp;E, LFT&amp;E, &amp; EOAs Verify Performance Compliance to Specs</a:t>
            </a:r>
          </a:p>
        </p:txBody>
      </p:sp>
      <p:sp>
        <p:nvSpPr>
          <p:cNvPr id="28" name="Rectangle 27"/>
          <p:cNvSpPr/>
          <p:nvPr/>
        </p:nvSpPr>
        <p:spPr bwMode="auto">
          <a:xfrm>
            <a:off x="6258274" y="4981642"/>
            <a:ext cx="1498919" cy="504758"/>
          </a:xfrm>
          <a:prstGeom prst="rect">
            <a:avLst/>
          </a:prstGeom>
          <a:gradFill flip="none" rotWithShape="1">
            <a:gsLst>
              <a:gs pos="14000">
                <a:srgbClr val="FEC9BE"/>
              </a:gs>
              <a:gs pos="26000">
                <a:srgbClr val="FF8F8F"/>
              </a:gs>
              <a:gs pos="72000">
                <a:srgbClr val="FF4F4F"/>
              </a:gs>
              <a:gs pos="95000">
                <a:srgbClr val="FF0000"/>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lIns="45720" tIns="45720" rIns="45720"/>
          <a:lstStyle/>
          <a:p>
            <a:pPr marL="45720" indent="-45720" algn="ctr">
              <a:spcBef>
                <a:spcPts val="0"/>
              </a:spcBef>
              <a:spcAft>
                <a:spcPts val="0"/>
              </a:spcAft>
              <a:defRPr/>
            </a:pPr>
            <a:r>
              <a:rPr lang="en-US" sz="900" b="1" dirty="0">
                <a:solidFill>
                  <a:schemeClr val="tx1"/>
                </a:solidFill>
                <a:latin typeface="Arial Black" pitchFamily="34" charset="0"/>
              </a:rPr>
              <a:t>Individual CI Verification </a:t>
            </a:r>
          </a:p>
          <a:p>
            <a:pPr marL="45720" indent="-45720" algn="ctr">
              <a:spcBef>
                <a:spcPts val="0"/>
              </a:spcBef>
              <a:spcAft>
                <a:spcPts val="0"/>
              </a:spcAft>
              <a:defRPr/>
            </a:pPr>
            <a:r>
              <a:rPr lang="en-US" sz="900" b="1" dirty="0">
                <a:solidFill>
                  <a:schemeClr val="tx1"/>
                </a:solidFill>
                <a:latin typeface="Arial Black" pitchFamily="34" charset="0"/>
              </a:rPr>
              <a:t>DT&amp;E</a:t>
            </a:r>
          </a:p>
        </p:txBody>
      </p:sp>
      <p:sp>
        <p:nvSpPr>
          <p:cNvPr id="29" name="Rectangle 28"/>
          <p:cNvSpPr/>
          <p:nvPr/>
        </p:nvSpPr>
        <p:spPr bwMode="auto">
          <a:xfrm>
            <a:off x="5167059" y="5704232"/>
            <a:ext cx="1995385" cy="534643"/>
          </a:xfrm>
          <a:prstGeom prst="rect">
            <a:avLst/>
          </a:prstGeom>
          <a:gradFill flip="none" rotWithShape="1">
            <a:gsLst>
              <a:gs pos="14000">
                <a:srgbClr val="FEC9BE"/>
              </a:gs>
              <a:gs pos="26000">
                <a:srgbClr val="FF8F8F"/>
              </a:gs>
              <a:gs pos="72000">
                <a:srgbClr val="FF4F4F"/>
              </a:gs>
              <a:gs pos="95000">
                <a:srgbClr val="FF0000"/>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lIns="45720" tIns="45720" rIns="45720"/>
          <a:lstStyle/>
          <a:p>
            <a:pPr marL="45720" indent="-45720" algn="ctr">
              <a:spcBef>
                <a:spcPts val="0"/>
              </a:spcBef>
              <a:spcAft>
                <a:spcPts val="0"/>
              </a:spcAft>
              <a:defRPr/>
            </a:pPr>
            <a:r>
              <a:rPr lang="en-US" sz="900" b="1" dirty="0">
                <a:solidFill>
                  <a:schemeClr val="tx1"/>
                </a:solidFill>
                <a:latin typeface="Arial Black" pitchFamily="34" charset="0"/>
              </a:rPr>
              <a:t>Fabricate, Assemble, </a:t>
            </a:r>
          </a:p>
          <a:p>
            <a:pPr marL="45720" indent="-45720" algn="ctr">
              <a:spcBef>
                <a:spcPts val="0"/>
              </a:spcBef>
              <a:spcAft>
                <a:spcPts val="0"/>
              </a:spcAft>
              <a:defRPr/>
            </a:pPr>
            <a:r>
              <a:rPr lang="en-US" sz="900" b="1" dirty="0">
                <a:solidFill>
                  <a:schemeClr val="tx1"/>
                </a:solidFill>
                <a:latin typeface="Arial Black" pitchFamily="34" charset="0"/>
              </a:rPr>
              <a:t>Code to “Build-to” Documentation</a:t>
            </a:r>
          </a:p>
        </p:txBody>
      </p:sp>
      <p:sp>
        <p:nvSpPr>
          <p:cNvPr id="31" name="Oval 30"/>
          <p:cNvSpPr/>
          <p:nvPr/>
        </p:nvSpPr>
        <p:spPr bwMode="auto">
          <a:xfrm>
            <a:off x="6453126" y="4203012"/>
            <a:ext cx="346692" cy="164805"/>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600" b="1" dirty="0">
                <a:solidFill>
                  <a:schemeClr val="bg1"/>
                </a:solidFill>
                <a:latin typeface="Arial Black" pitchFamily="34" charset="0"/>
              </a:rPr>
              <a:t>TRR</a:t>
            </a:r>
          </a:p>
        </p:txBody>
      </p:sp>
      <p:cxnSp>
        <p:nvCxnSpPr>
          <p:cNvPr id="61" name="Straight Arrow Connector 60"/>
          <p:cNvCxnSpPr>
            <a:stCxn id="28" idx="1"/>
            <a:endCxn id="30" idx="3"/>
          </p:cNvCxnSpPr>
          <p:nvPr/>
        </p:nvCxnSpPr>
        <p:spPr>
          <a:xfrm rot="10800000" flipV="1">
            <a:off x="5513492" y="5234021"/>
            <a:ext cx="744783" cy="1166"/>
          </a:xfrm>
          <a:prstGeom prst="straightConnector1">
            <a:avLst/>
          </a:prstGeom>
          <a:ln>
            <a:solidFill>
              <a:schemeClr val="tx1"/>
            </a:solidFill>
            <a:prstDash val="sysDash"/>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4" name="TextBox 63"/>
          <p:cNvSpPr txBox="1">
            <a:spLocks noChangeArrowheads="1"/>
          </p:cNvSpPr>
          <p:nvPr/>
        </p:nvSpPr>
        <p:spPr bwMode="auto">
          <a:xfrm>
            <a:off x="4041892" y="2829174"/>
            <a:ext cx="914400" cy="230832"/>
          </a:xfrm>
          <a:prstGeom prst="rect">
            <a:avLst/>
          </a:prstGeom>
          <a:noFill/>
          <a:ln w="9525">
            <a:noFill/>
            <a:miter lim="800000"/>
            <a:headEnd/>
            <a:tailEnd/>
          </a:ln>
        </p:spPr>
        <p:txBody>
          <a:bodyPr wrap="square">
            <a:spAutoFit/>
          </a:bodyPr>
          <a:lstStyle/>
          <a:p>
            <a:pPr algn="ctr"/>
            <a:r>
              <a:rPr lang="en-US" sz="900" dirty="0">
                <a:latin typeface="Arial Black" pitchFamily="34" charset="0"/>
              </a:rPr>
              <a:t>EMD Inputs</a:t>
            </a:r>
          </a:p>
        </p:txBody>
      </p:sp>
      <p:sp>
        <p:nvSpPr>
          <p:cNvPr id="65" name="TextBox 64"/>
          <p:cNvSpPr txBox="1">
            <a:spLocks noChangeArrowheads="1"/>
          </p:cNvSpPr>
          <p:nvPr/>
        </p:nvSpPr>
        <p:spPr bwMode="auto">
          <a:xfrm>
            <a:off x="6722993" y="1343025"/>
            <a:ext cx="1344682" cy="230832"/>
          </a:xfrm>
          <a:prstGeom prst="rect">
            <a:avLst/>
          </a:prstGeom>
          <a:noFill/>
          <a:ln w="9525">
            <a:noFill/>
            <a:miter lim="800000"/>
            <a:headEnd/>
            <a:tailEnd/>
          </a:ln>
        </p:spPr>
        <p:txBody>
          <a:bodyPr wrap="square">
            <a:spAutoFit/>
          </a:bodyPr>
          <a:lstStyle/>
          <a:p>
            <a:pPr algn="ctr"/>
            <a:r>
              <a:rPr lang="en-US" sz="900" dirty="0">
                <a:latin typeface="Arial Black" pitchFamily="34" charset="0"/>
              </a:rPr>
              <a:t>EMD Outputs</a:t>
            </a:r>
          </a:p>
        </p:txBody>
      </p:sp>
      <p:cxnSp>
        <p:nvCxnSpPr>
          <p:cNvPr id="66" name="Straight Connector 65"/>
          <p:cNvCxnSpPr/>
          <p:nvPr/>
        </p:nvCxnSpPr>
        <p:spPr bwMode="auto">
          <a:xfrm rot="5400000">
            <a:off x="6559516" y="3935259"/>
            <a:ext cx="4479925" cy="0"/>
          </a:xfrm>
          <a:prstGeom prst="line">
            <a:avLst/>
          </a:prstGeom>
        </p:spPr>
        <p:style>
          <a:lnRef idx="2">
            <a:schemeClr val="accent1"/>
          </a:lnRef>
          <a:fillRef idx="0">
            <a:schemeClr val="accent1"/>
          </a:fillRef>
          <a:effectRef idx="1">
            <a:schemeClr val="accent1"/>
          </a:effectRef>
          <a:fontRef idx="minor">
            <a:schemeClr val="tx1"/>
          </a:fontRef>
        </p:style>
      </p:cxnSp>
      <p:sp>
        <p:nvSpPr>
          <p:cNvPr id="67" name="TextBox 63"/>
          <p:cNvSpPr txBox="1">
            <a:spLocks noChangeArrowheads="1"/>
          </p:cNvSpPr>
          <p:nvPr/>
        </p:nvSpPr>
        <p:spPr bwMode="auto">
          <a:xfrm>
            <a:off x="8485577" y="1453949"/>
            <a:ext cx="556789" cy="230799"/>
          </a:xfrm>
          <a:prstGeom prst="rect">
            <a:avLst/>
          </a:prstGeom>
          <a:noFill/>
          <a:ln w="9525">
            <a:noFill/>
            <a:miter lim="800000"/>
            <a:headEnd/>
            <a:tailEnd/>
          </a:ln>
        </p:spPr>
        <p:txBody>
          <a:bodyPr>
            <a:spAutoFit/>
          </a:bodyPr>
          <a:lstStyle/>
          <a:p>
            <a:pPr algn="ctr"/>
            <a:r>
              <a:rPr lang="en-US" sz="900" dirty="0">
                <a:latin typeface="Arial Black" pitchFamily="34" charset="0"/>
              </a:rPr>
              <a:t>MS C</a:t>
            </a:r>
          </a:p>
        </p:txBody>
      </p:sp>
      <p:sp>
        <p:nvSpPr>
          <p:cNvPr id="68" name="TextBox 67"/>
          <p:cNvSpPr txBox="1">
            <a:spLocks noChangeArrowheads="1"/>
          </p:cNvSpPr>
          <p:nvPr/>
        </p:nvSpPr>
        <p:spPr bwMode="auto">
          <a:xfrm>
            <a:off x="259493" y="1352550"/>
            <a:ext cx="2496066" cy="646331"/>
          </a:xfrm>
          <a:prstGeom prst="rect">
            <a:avLst/>
          </a:prstGeom>
          <a:noFill/>
          <a:ln w="9525">
            <a:noFill/>
            <a:miter lim="800000"/>
            <a:headEnd/>
            <a:tailEnd/>
          </a:ln>
        </p:spPr>
        <p:txBody>
          <a:bodyPr wrap="square">
            <a:spAutoFit/>
          </a:bodyPr>
          <a:lstStyle/>
          <a:p>
            <a:pPr algn="ctr"/>
            <a:r>
              <a:rPr lang="en-US" sz="900" dirty="0">
                <a:latin typeface="Arial Black" pitchFamily="34" charset="0"/>
              </a:rPr>
              <a:t>(This reflects the start of the Integrated Design effort in the TD Phase, per the standard practice to conduct a PDR before MS B)</a:t>
            </a:r>
          </a:p>
        </p:txBody>
      </p:sp>
      <p:sp>
        <p:nvSpPr>
          <p:cNvPr id="70" name="Rectangle 69"/>
          <p:cNvSpPr/>
          <p:nvPr/>
        </p:nvSpPr>
        <p:spPr>
          <a:xfrm>
            <a:off x="546689" y="1943633"/>
            <a:ext cx="1900735" cy="683262"/>
          </a:xfrm>
          <a:prstGeom prst="rect">
            <a:avLst/>
          </a:prstGeom>
          <a:solidFill>
            <a:srgbClr val="D9D9D9">
              <a:alpha val="5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Rectangle 70"/>
          <p:cNvSpPr/>
          <p:nvPr/>
        </p:nvSpPr>
        <p:spPr>
          <a:xfrm>
            <a:off x="795341" y="2801888"/>
            <a:ext cx="1900735" cy="683262"/>
          </a:xfrm>
          <a:prstGeom prst="rect">
            <a:avLst/>
          </a:prstGeom>
          <a:solidFill>
            <a:srgbClr val="D9D9D9">
              <a:alpha val="5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Rectangle 71"/>
          <p:cNvSpPr/>
          <p:nvPr/>
        </p:nvSpPr>
        <p:spPr>
          <a:xfrm>
            <a:off x="971803" y="3696236"/>
            <a:ext cx="1952873" cy="711331"/>
          </a:xfrm>
          <a:prstGeom prst="rect">
            <a:avLst/>
          </a:prstGeom>
          <a:solidFill>
            <a:srgbClr val="D9D9D9">
              <a:alpha val="5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5" name="Elbow Connector 74"/>
          <p:cNvCxnSpPr>
            <a:stCxn id="19" idx="1"/>
          </p:cNvCxnSpPr>
          <p:nvPr/>
        </p:nvCxnSpPr>
        <p:spPr>
          <a:xfrm rot="10800000">
            <a:off x="2447425" y="2256692"/>
            <a:ext cx="3855677" cy="894653"/>
          </a:xfrm>
          <a:prstGeom prst="bentConnector3">
            <a:avLst>
              <a:gd name="adj1" fmla="val 8745"/>
            </a:avLst>
          </a:prstGeom>
          <a:ln>
            <a:solidFill>
              <a:schemeClr val="tx1"/>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79" name="Elbow Connector 78"/>
          <p:cNvCxnSpPr>
            <a:stCxn id="26" idx="1"/>
            <a:endCxn id="71" idx="3"/>
          </p:cNvCxnSpPr>
          <p:nvPr/>
        </p:nvCxnSpPr>
        <p:spPr>
          <a:xfrm rot="10800000">
            <a:off x="2696077" y="3143519"/>
            <a:ext cx="3565267" cy="740968"/>
          </a:xfrm>
          <a:prstGeom prst="bentConnector3">
            <a:avLst>
              <a:gd name="adj1" fmla="val 10994"/>
            </a:avLst>
          </a:prstGeom>
          <a:ln>
            <a:solidFill>
              <a:schemeClr val="tx1"/>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82" name="Elbow Connector 81"/>
          <p:cNvCxnSpPr>
            <a:stCxn id="27" idx="1"/>
            <a:endCxn id="72" idx="3"/>
          </p:cNvCxnSpPr>
          <p:nvPr/>
        </p:nvCxnSpPr>
        <p:spPr>
          <a:xfrm rot="10800000">
            <a:off x="2924677" y="4051902"/>
            <a:ext cx="3242907" cy="538978"/>
          </a:xfrm>
          <a:prstGeom prst="bentConnector3">
            <a:avLst>
              <a:gd name="adj1" fmla="val 8586"/>
            </a:avLst>
          </a:prstGeom>
          <a:ln>
            <a:solidFill>
              <a:schemeClr val="tx1"/>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3143250" y="3057526"/>
            <a:ext cx="2674905" cy="1314450"/>
          </a:xfrm>
          <a:prstGeom prst="roundRect">
            <a:avLst/>
          </a:prstGeom>
          <a:gradFill flip="none" rotWithShape="1">
            <a:gsLst>
              <a:gs pos="14000">
                <a:srgbClr val="FEC9BE"/>
              </a:gs>
              <a:gs pos="26000">
                <a:srgbClr val="FF8F8F"/>
              </a:gs>
              <a:gs pos="72000">
                <a:srgbClr val="FF4F4F"/>
              </a:gs>
              <a:gs pos="95000">
                <a:srgbClr val="FF0000"/>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lIns="45720" tIns="0" rIns="45720"/>
          <a:lstStyle/>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System Performance Specification</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Exit Criteria for the EMD Phase</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Validated Sys Sup &amp; Maint Obj &amp; Reqs</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Acquisition Program Baseline</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Programmatic Environment, Safety, &amp; Occupational Health Evaluation</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Product Support Strategy</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PPP System Threat Assessment</a:t>
            </a:r>
          </a:p>
          <a:p>
            <a:pPr marL="45720" indent="-45720">
              <a:spcBef>
                <a:spcPts val="0"/>
              </a:spcBef>
              <a:spcAft>
                <a:spcPts val="0"/>
              </a:spcAft>
              <a:buFont typeface="Arial" pitchFamily="34" charset="0"/>
              <a:buChar char="•"/>
              <a:defRPr/>
            </a:pPr>
            <a:r>
              <a:rPr lang="en-US" sz="900" b="1" dirty="0">
                <a:solidFill>
                  <a:schemeClr val="tx1"/>
                </a:solidFill>
                <a:latin typeface="Arial Black" pitchFamily="34" charset="0"/>
              </a:rPr>
              <a:t>Cost &amp; Manpower Estimate</a:t>
            </a:r>
          </a:p>
        </p:txBody>
      </p:sp>
      <p:sp>
        <p:nvSpPr>
          <p:cNvPr id="16" name="Oval 15"/>
          <p:cNvSpPr/>
          <p:nvPr/>
        </p:nvSpPr>
        <p:spPr bwMode="auto">
          <a:xfrm>
            <a:off x="563196" y="4289913"/>
            <a:ext cx="674718" cy="278327"/>
          </a:xfrm>
          <a:prstGeom prst="ellipse">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bg1"/>
                </a:solidFill>
                <a:latin typeface="Arial Black" pitchFamily="34" charset="0"/>
              </a:rPr>
              <a:t>PDR</a:t>
            </a:r>
          </a:p>
        </p:txBody>
      </p:sp>
      <p:sp>
        <p:nvSpPr>
          <p:cNvPr id="15" name="Oval 14"/>
          <p:cNvSpPr/>
          <p:nvPr/>
        </p:nvSpPr>
        <p:spPr bwMode="auto">
          <a:xfrm>
            <a:off x="693401" y="3405676"/>
            <a:ext cx="544513" cy="2730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bg1"/>
                </a:solidFill>
                <a:latin typeface="Arial Black" pitchFamily="34" charset="0"/>
              </a:rPr>
              <a:t>FSR</a:t>
            </a:r>
          </a:p>
        </p:txBody>
      </p:sp>
      <p:sp>
        <p:nvSpPr>
          <p:cNvPr id="60" name="TextBox 59"/>
          <p:cNvSpPr txBox="1"/>
          <p:nvPr/>
        </p:nvSpPr>
        <p:spPr>
          <a:xfrm>
            <a:off x="914400" y="6477000"/>
            <a:ext cx="1686424" cy="276999"/>
          </a:xfrm>
          <a:prstGeom prst="rect">
            <a:avLst/>
          </a:prstGeom>
          <a:noFill/>
        </p:spPr>
        <p:txBody>
          <a:bodyPr wrap="none" rtlCol="0">
            <a:spAutoFit/>
          </a:bodyPr>
          <a:lstStyle/>
          <a:p>
            <a:r>
              <a:rPr lang="en-US" sz="1200" dirty="0"/>
              <a:t>SE: Systems Engineering</a:t>
            </a:r>
          </a:p>
        </p:txBody>
      </p:sp>
    </p:spTree>
    <p:extLst>
      <p:ext uri="{BB962C8B-B14F-4D97-AF65-F5344CB8AC3E}">
        <p14:creationId xmlns:p14="http://schemas.microsoft.com/office/powerpoint/2010/main" val="297188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par>
                                <p:cTn id="67" presetID="10"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500"/>
                                        <p:tgtEl>
                                          <p:spTgt spid="3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fade">
                                      <p:cBhvr>
                                        <p:cTn id="10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5" grpId="0" animBg="1"/>
      <p:bldP spid="34" grpId="0" animBg="1"/>
      <p:bldP spid="19" grpId="0" animBg="1"/>
      <p:bldP spid="22" grpId="0" animBg="1"/>
      <p:bldP spid="24" grpId="0" animBg="1"/>
      <p:bldP spid="25" grpId="0" animBg="1"/>
      <p:bldP spid="23" grpId="0" animBg="1"/>
      <p:bldP spid="30" grpId="0" animBg="1"/>
      <p:bldP spid="32" grpId="0" animBg="1"/>
      <p:bldP spid="36" grpId="0" animBg="1"/>
      <p:bldP spid="37" grpId="0" animBg="1"/>
      <p:bldP spid="38" grpId="0" animBg="1"/>
      <p:bldP spid="39" grpId="0" animBg="1"/>
      <p:bldP spid="26" grpId="0" animBg="1"/>
      <p:bldP spid="27" grpId="0" animBg="1"/>
      <p:bldP spid="28" grpId="0" animBg="1"/>
      <p:bldP spid="29" grpId="0" animBg="1"/>
      <p:bldP spid="31" grpId="0" animBg="1"/>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295400" y="152400"/>
            <a:ext cx="7752056" cy="1143000"/>
          </a:xfrm>
        </p:spPr>
        <p:txBody>
          <a:bodyPr/>
          <a:lstStyle/>
          <a:p>
            <a:r>
              <a:rPr lang="en-US" sz="3600" dirty="0"/>
              <a:t>“Triple Constraint”</a:t>
            </a:r>
            <a:br>
              <a:rPr lang="en-US" sz="3600" dirty="0"/>
            </a:br>
            <a:r>
              <a:rPr lang="en-US" sz="3600" dirty="0"/>
              <a:t>Key Parameters – Performance </a:t>
            </a:r>
          </a:p>
        </p:txBody>
      </p:sp>
      <p:sp>
        <p:nvSpPr>
          <p:cNvPr id="11267" name="Content Placeholder 2"/>
          <p:cNvSpPr>
            <a:spLocks noGrp="1"/>
          </p:cNvSpPr>
          <p:nvPr>
            <p:ph idx="1"/>
          </p:nvPr>
        </p:nvSpPr>
        <p:spPr>
          <a:xfrm>
            <a:off x="381000" y="5105400"/>
            <a:ext cx="7188403" cy="1277655"/>
          </a:xfrm>
        </p:spPr>
        <p:txBody>
          <a:bodyPr>
            <a:noAutofit/>
          </a:bodyPr>
          <a:lstStyle/>
          <a:p>
            <a:pPr>
              <a:lnSpc>
                <a:spcPct val="100000"/>
              </a:lnSpc>
            </a:pPr>
            <a:r>
              <a:rPr lang="en-US" sz="2400" b="1" dirty="0"/>
              <a:t>Reflects the major purpose of the project </a:t>
            </a:r>
          </a:p>
          <a:p>
            <a:pPr marL="346075" lvl="1" indent="0">
              <a:lnSpc>
                <a:spcPct val="100000"/>
              </a:lnSpc>
              <a:buNone/>
            </a:pPr>
            <a:r>
              <a:rPr lang="en-US" sz="2000" b="1" dirty="0"/>
              <a:t>-   That is to develop or produce a solution to satisfy a customer’s (warfighter’s) need (ICD, CDD, CPD)</a:t>
            </a:r>
          </a:p>
        </p:txBody>
      </p:sp>
      <p:sp>
        <p:nvSpPr>
          <p:cNvPr id="11268" name="Slide Number Placeholder 3"/>
          <p:cNvSpPr>
            <a:spLocks noGrp="1"/>
          </p:cNvSpPr>
          <p:nvPr>
            <p:ph type="sldNum" sz="quarter" idx="10"/>
          </p:nvPr>
        </p:nvSpPr>
        <p:spPr>
          <a:noFill/>
        </p:spPr>
        <p:txBody>
          <a:bodyPr/>
          <a:lstStyle/>
          <a:p>
            <a:fld id="{EC37E6DC-79CC-4CA6-86ED-A79B23450BCE}" type="slidenum">
              <a:rPr lang="en-US" smtClean="0">
                <a:solidFill>
                  <a:prstClr val="black"/>
                </a:solidFill>
              </a:rPr>
              <a:pPr/>
              <a:t>18</a:t>
            </a:fld>
            <a:endParaRPr lang="en-US" dirty="0">
              <a:solidFill>
                <a:prstClr val="black"/>
              </a:solidFill>
            </a:endParaRPr>
          </a:p>
        </p:txBody>
      </p:sp>
      <p:grpSp>
        <p:nvGrpSpPr>
          <p:cNvPr id="2" name="Group 1"/>
          <p:cNvGrpSpPr/>
          <p:nvPr/>
        </p:nvGrpSpPr>
        <p:grpSpPr>
          <a:xfrm>
            <a:off x="6400800" y="1492250"/>
            <a:ext cx="2333625" cy="1936750"/>
            <a:chOff x="6229350" y="1550988"/>
            <a:chExt cx="2562225" cy="2170112"/>
          </a:xfrm>
        </p:grpSpPr>
        <p:grpSp>
          <p:nvGrpSpPr>
            <p:cNvPr id="11269" name="Group 46"/>
            <p:cNvGrpSpPr>
              <a:grpSpLocks/>
            </p:cNvGrpSpPr>
            <p:nvPr/>
          </p:nvGrpSpPr>
          <p:grpSpPr bwMode="auto">
            <a:xfrm>
              <a:off x="6229350" y="1550988"/>
              <a:ext cx="2562225" cy="2170112"/>
              <a:chOff x="6229359" y="1713185"/>
              <a:chExt cx="2562940" cy="2169112"/>
            </a:xfrm>
          </p:grpSpPr>
          <p:sp>
            <p:nvSpPr>
              <p:cNvPr id="12" name="Diamond 11"/>
              <p:cNvSpPr/>
              <p:nvPr/>
            </p:nvSpPr>
            <p:spPr>
              <a:xfrm>
                <a:off x="6831190" y="2716023"/>
                <a:ext cx="1378335" cy="760062"/>
              </a:xfrm>
              <a:prstGeom prst="diamond">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3" name="Diamond 12"/>
              <p:cNvSpPr/>
              <p:nvPr/>
            </p:nvSpPr>
            <p:spPr>
              <a:xfrm>
                <a:off x="6831190" y="3122235"/>
                <a:ext cx="1378335" cy="760062"/>
              </a:xfrm>
              <a:prstGeom prst="diamond">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cxnSp>
            <p:nvCxnSpPr>
              <p:cNvPr id="15" name="Straight Connector 14"/>
              <p:cNvCxnSpPr>
                <a:stCxn id="12" idx="1"/>
                <a:endCxn id="13" idx="1"/>
              </p:cNvCxnSpPr>
              <p:nvPr/>
            </p:nvCxnSpPr>
            <p:spPr>
              <a:xfrm rot="10800000" flipV="1">
                <a:off x="6831190" y="3095260"/>
                <a:ext cx="0" cy="40780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2" idx="2"/>
                <a:endCxn id="13" idx="2"/>
              </p:cNvCxnSpPr>
              <p:nvPr/>
            </p:nvCxnSpPr>
            <p:spPr>
              <a:xfrm rot="5400000">
                <a:off x="7317251" y="3679191"/>
                <a:ext cx="406213" cy="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2" idx="3"/>
                <a:endCxn id="13" idx="3"/>
              </p:cNvCxnSpPr>
              <p:nvPr/>
            </p:nvCxnSpPr>
            <p:spPr>
              <a:xfrm>
                <a:off x="8209524" y="3095260"/>
                <a:ext cx="0" cy="40780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3" idx="0"/>
              </p:cNvCxnSpPr>
              <p:nvPr/>
            </p:nvCxnSpPr>
            <p:spPr>
              <a:xfrm rot="16200000" flipH="1" flipV="1">
                <a:off x="6634516" y="2861581"/>
                <a:ext cx="625187" cy="1146495"/>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0"/>
              </p:cNvCxnSpPr>
              <p:nvPr/>
            </p:nvCxnSpPr>
            <p:spPr>
              <a:xfrm rot="16200000" flipH="1">
                <a:off x="7775453" y="2867140"/>
                <a:ext cx="625187" cy="1135379"/>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0"/>
              </p:cNvCxnSpPr>
              <p:nvPr/>
            </p:nvCxnSpPr>
            <p:spPr>
              <a:xfrm rot="5400000" flipH="1" flipV="1">
                <a:off x="6841220" y="2444684"/>
                <a:ext cx="1356687" cy="1588"/>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278" name="TextBox 39"/>
              <p:cNvSpPr txBox="1">
                <a:spLocks noChangeArrowheads="1"/>
              </p:cNvSpPr>
              <p:nvPr/>
            </p:nvSpPr>
            <p:spPr bwMode="auto">
              <a:xfrm rot="-5400000">
                <a:off x="6940215" y="2128353"/>
                <a:ext cx="1168889" cy="33855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Product Performance</a:t>
                </a:r>
              </a:p>
            </p:txBody>
          </p:sp>
          <p:sp>
            <p:nvSpPr>
              <p:cNvPr id="11279" name="TextBox 40"/>
              <p:cNvSpPr txBox="1">
                <a:spLocks noChangeArrowheads="1"/>
              </p:cNvSpPr>
              <p:nvPr/>
            </p:nvSpPr>
            <p:spPr bwMode="auto">
              <a:xfrm rot="-1687110">
                <a:off x="6229359" y="3456657"/>
                <a:ext cx="625178" cy="21544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Cost</a:t>
                </a:r>
              </a:p>
            </p:txBody>
          </p:sp>
          <p:sp>
            <p:nvSpPr>
              <p:cNvPr id="11280" name="TextBox 41"/>
              <p:cNvSpPr txBox="1">
                <a:spLocks noChangeArrowheads="1"/>
              </p:cNvSpPr>
              <p:nvPr/>
            </p:nvSpPr>
            <p:spPr bwMode="auto">
              <a:xfrm rot="1883362">
                <a:off x="6819737" y="3521396"/>
                <a:ext cx="763814" cy="21544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Schedule</a:t>
                </a:r>
              </a:p>
            </p:txBody>
          </p:sp>
          <p:sp>
            <p:nvSpPr>
              <p:cNvPr id="11281" name="TextBox 42"/>
              <p:cNvSpPr txBox="1">
                <a:spLocks noChangeArrowheads="1"/>
              </p:cNvSpPr>
              <p:nvPr/>
            </p:nvSpPr>
            <p:spPr bwMode="auto">
              <a:xfrm rot="1800225">
                <a:off x="8028485" y="3447397"/>
                <a:ext cx="763814" cy="21544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Time</a:t>
                </a:r>
              </a:p>
            </p:txBody>
          </p:sp>
          <p:sp>
            <p:nvSpPr>
              <p:cNvPr id="11282" name="TextBox 43"/>
              <p:cNvSpPr txBox="1">
                <a:spLocks noChangeArrowheads="1"/>
              </p:cNvSpPr>
              <p:nvPr/>
            </p:nvSpPr>
            <p:spPr bwMode="auto">
              <a:xfrm rot="19836107">
                <a:off x="7426805" y="3536839"/>
                <a:ext cx="763814" cy="21544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Budget</a:t>
                </a:r>
              </a:p>
            </p:txBody>
          </p:sp>
          <p:sp>
            <p:nvSpPr>
              <p:cNvPr id="11283" name="TextBox 44"/>
              <p:cNvSpPr txBox="1">
                <a:spLocks noChangeArrowheads="1"/>
              </p:cNvSpPr>
              <p:nvPr/>
            </p:nvSpPr>
            <p:spPr bwMode="auto">
              <a:xfrm>
                <a:off x="7165765" y="2765939"/>
                <a:ext cx="763814" cy="33855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Specified Attributes</a:t>
                </a:r>
              </a:p>
            </p:txBody>
          </p:sp>
        </p:grpSp>
        <p:cxnSp>
          <p:nvCxnSpPr>
            <p:cNvPr id="29" name="Straight Arrow Connector 28"/>
            <p:cNvCxnSpPr>
              <a:stCxn id="13" idx="0"/>
            </p:cNvCxnSpPr>
            <p:nvPr/>
          </p:nvCxnSpPr>
          <p:spPr>
            <a:xfrm rot="16200000" flipV="1">
              <a:off x="6837927" y="2278626"/>
              <a:ext cx="1356563" cy="75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9524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47800"/>
            <a:ext cx="4493346" cy="359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200" y="6553200"/>
            <a:ext cx="8187754" cy="276999"/>
          </a:xfrm>
          <a:prstGeom prst="rect">
            <a:avLst/>
          </a:prstGeom>
          <a:noFill/>
        </p:spPr>
        <p:txBody>
          <a:bodyPr wrap="none" rtlCol="0">
            <a:spAutoFit/>
          </a:bodyPr>
          <a:lstStyle/>
          <a:p>
            <a:r>
              <a:rPr lang="en-US" sz="1200" dirty="0"/>
              <a:t>ICD: Initial Capabilities Document	CDD: Capabilities Development Document	CPD: Capabilities Production Document</a:t>
            </a:r>
          </a:p>
        </p:txBody>
      </p:sp>
      <p:sp>
        <p:nvSpPr>
          <p:cNvPr id="4" name="Rectangle 3"/>
          <p:cNvSpPr/>
          <p:nvPr/>
        </p:nvSpPr>
        <p:spPr>
          <a:xfrm>
            <a:off x="5867400" y="3568318"/>
            <a:ext cx="3158554" cy="1200329"/>
          </a:xfrm>
          <a:prstGeom prst="rect">
            <a:avLst/>
          </a:prstGeom>
        </p:spPr>
        <p:txBody>
          <a:bodyPr wrap="square">
            <a:spAutoFit/>
          </a:bodyPr>
          <a:lstStyle/>
          <a:p>
            <a:r>
              <a:rPr lang="en-US" dirty="0"/>
              <a:t>Is it capabilities based? </a:t>
            </a:r>
          </a:p>
          <a:p>
            <a:r>
              <a:rPr lang="en-US" dirty="0"/>
              <a:t>Does it tell how well or how to?  Does it describe a system or a systems attributes?</a:t>
            </a:r>
            <a:endParaRPr lang="en-US" dirty="0"/>
          </a:p>
        </p:txBody>
      </p:sp>
    </p:spTree>
    <p:extLst>
      <p:ext uri="{BB962C8B-B14F-4D97-AF65-F5344CB8AC3E}">
        <p14:creationId xmlns:p14="http://schemas.microsoft.com/office/powerpoint/2010/main" val="33800496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Title 8"/>
          <p:cNvSpPr>
            <a:spLocks noGrp="1"/>
          </p:cNvSpPr>
          <p:nvPr>
            <p:ph type="title"/>
          </p:nvPr>
        </p:nvSpPr>
        <p:spPr>
          <a:xfrm>
            <a:off x="1600200" y="152400"/>
            <a:ext cx="5879805" cy="796925"/>
          </a:xfrm>
        </p:spPr>
        <p:txBody>
          <a:bodyPr/>
          <a:lstStyle/>
          <a:p>
            <a:r>
              <a:rPr lang="en-US" sz="3600" i="1" dirty="0"/>
              <a:t>Outputs of the SE Processes in EMD</a:t>
            </a:r>
          </a:p>
        </p:txBody>
      </p:sp>
      <p:sp>
        <p:nvSpPr>
          <p:cNvPr id="9" name="Content Placeholder 8"/>
          <p:cNvSpPr>
            <a:spLocks noGrp="1"/>
          </p:cNvSpPr>
          <p:nvPr>
            <p:ph idx="1"/>
          </p:nvPr>
        </p:nvSpPr>
        <p:spPr>
          <a:xfrm>
            <a:off x="381001" y="1752600"/>
            <a:ext cx="8229599" cy="4495800"/>
          </a:xfrm>
        </p:spPr>
        <p:txBody>
          <a:bodyPr>
            <a:normAutofit/>
          </a:bodyPr>
          <a:lstStyle/>
          <a:p>
            <a:r>
              <a:rPr lang="en-US" sz="2000" dirty="0"/>
              <a:t>Product Baseline</a:t>
            </a:r>
          </a:p>
          <a:p>
            <a:r>
              <a:rPr lang="en-US" sz="2000" dirty="0"/>
              <a:t>Test Reports</a:t>
            </a:r>
          </a:p>
          <a:p>
            <a:r>
              <a:rPr lang="en-US" sz="2000" dirty="0"/>
              <a:t>TEMP</a:t>
            </a:r>
          </a:p>
          <a:p>
            <a:r>
              <a:rPr lang="en-US" sz="2000" dirty="0"/>
              <a:t>Product Support Element Requirements</a:t>
            </a:r>
          </a:p>
          <a:p>
            <a:r>
              <a:rPr lang="en-US" sz="2000" dirty="0"/>
              <a:t>Risk Assessment </a:t>
            </a:r>
          </a:p>
          <a:p>
            <a:r>
              <a:rPr lang="en-US" sz="2000" dirty="0"/>
              <a:t>SEP</a:t>
            </a:r>
          </a:p>
          <a:p>
            <a:r>
              <a:rPr lang="en-US" sz="2000" dirty="0"/>
              <a:t>TRA</a:t>
            </a:r>
          </a:p>
          <a:p>
            <a:r>
              <a:rPr lang="en-US" sz="2000" dirty="0"/>
              <a:t>PESHE</a:t>
            </a:r>
          </a:p>
          <a:p>
            <a:r>
              <a:rPr lang="en-US" sz="2000" dirty="0"/>
              <a:t>Inputs to:</a:t>
            </a:r>
          </a:p>
          <a:p>
            <a:pPr lvl="1"/>
            <a:r>
              <a:rPr lang="en-US" sz="1600" dirty="0"/>
              <a:t>CPD</a:t>
            </a:r>
          </a:p>
          <a:p>
            <a:pPr lvl="1"/>
            <a:r>
              <a:rPr lang="en-US" sz="1600" dirty="0"/>
              <a:t>STAR</a:t>
            </a:r>
          </a:p>
          <a:p>
            <a:pPr lvl="1"/>
            <a:r>
              <a:rPr lang="en-US" sz="1600" dirty="0"/>
              <a:t>ISP</a:t>
            </a:r>
          </a:p>
          <a:p>
            <a:pPr lvl="1"/>
            <a:r>
              <a:rPr lang="en-US" sz="1600" dirty="0"/>
              <a:t>Cost and Manpower Estimate</a:t>
            </a:r>
          </a:p>
        </p:txBody>
      </p:sp>
      <p:sp>
        <p:nvSpPr>
          <p:cNvPr id="68612" name="Slide Number Placeholder 4"/>
          <p:cNvSpPr>
            <a:spLocks noGrp="1"/>
          </p:cNvSpPr>
          <p:nvPr>
            <p:ph type="sldNum" sz="quarter" idx="4294967295"/>
          </p:nvPr>
        </p:nvSpPr>
        <p:spPr>
          <a:xfrm>
            <a:off x="7870825" y="6503988"/>
            <a:ext cx="414338" cy="304800"/>
          </a:xfrm>
          <a:prstGeom prst="rect">
            <a:avLst/>
          </a:prstGeom>
        </p:spPr>
        <p:txBody>
          <a:bodyPr/>
          <a:lstStyle/>
          <a:p>
            <a:fld id="{21ACB6C6-9E43-41FE-8AB4-1C484A6EFC5E}" type="slidenum">
              <a:rPr lang="en-US" smtClean="0"/>
              <a:pPr/>
              <a:t>180</a:t>
            </a:fld>
            <a:endParaRPr lang="en-US" dirty="0"/>
          </a:p>
        </p:txBody>
      </p:sp>
      <p:sp>
        <p:nvSpPr>
          <p:cNvPr id="10" name="Content Placeholder 9"/>
          <p:cNvSpPr>
            <a:spLocks noGrp="1"/>
          </p:cNvSpPr>
          <p:nvPr>
            <p:ph sz="half" idx="4294967295"/>
          </p:nvPr>
        </p:nvSpPr>
        <p:spPr>
          <a:xfrm>
            <a:off x="5013702" y="1752600"/>
            <a:ext cx="4114800" cy="4648200"/>
          </a:xfrm>
          <a:noFill/>
          <a:ln w="9525">
            <a:noFill/>
            <a:miter lim="800000"/>
            <a:headEnd/>
            <a:tailEnd/>
          </a:ln>
        </p:spPr>
        <p:txBody>
          <a:bodyPr vert="horz" wrap="square" lIns="91440" tIns="45720" rIns="91440" bIns="45720" numCol="1" anchor="t" anchorCtr="0" compatLnSpc="1">
            <a:prstTxWarp prst="textNoShape">
              <a:avLst/>
            </a:prstTxWarp>
          </a:bodyPr>
          <a:lstStyle/>
          <a:p>
            <a:r>
              <a:rPr lang="en-US" sz="2000" dirty="0"/>
              <a:t>System Safety Analyses to include:</a:t>
            </a:r>
          </a:p>
          <a:p>
            <a:pPr lvl="1"/>
            <a:r>
              <a:rPr lang="en-US" sz="1600" dirty="0"/>
              <a:t>Updated ESOH risk analysis</a:t>
            </a:r>
          </a:p>
          <a:p>
            <a:pPr lvl="1"/>
            <a:r>
              <a:rPr lang="en-US" sz="1600" dirty="0"/>
              <a:t>Completion of Preliminary Hazard Analysis </a:t>
            </a:r>
          </a:p>
          <a:p>
            <a:pPr lvl="1"/>
            <a:r>
              <a:rPr lang="en-US" sz="1600" dirty="0"/>
              <a:t>Safety Requirements/Criteria Analysis </a:t>
            </a:r>
          </a:p>
          <a:p>
            <a:pPr lvl="1"/>
            <a:r>
              <a:rPr lang="en-US" sz="1600" dirty="0"/>
              <a:t>Operating &amp; Support Hazard Analysis </a:t>
            </a:r>
          </a:p>
          <a:p>
            <a:pPr lvl="1"/>
            <a:r>
              <a:rPr lang="en-US" sz="1600" dirty="0"/>
              <a:t>Finalize the System Safety Hazard Analyses</a:t>
            </a:r>
          </a:p>
          <a:p>
            <a:pPr lvl="1"/>
            <a:r>
              <a:rPr lang="en-US" sz="1600" dirty="0"/>
              <a:t>System Hazard Analysis</a:t>
            </a:r>
          </a:p>
          <a:p>
            <a:pPr lvl="1"/>
            <a:r>
              <a:rPr lang="en-US" sz="1600" dirty="0"/>
              <a:t>Threat Hazard Assessment</a:t>
            </a:r>
          </a:p>
          <a:p>
            <a:pPr lvl="1"/>
            <a:r>
              <a:rPr lang="en-US" sz="1600" dirty="0"/>
              <a:t>Identify ESOH requirements, constraints, footprint, and attributes</a:t>
            </a:r>
          </a:p>
        </p:txBody>
      </p:sp>
      <p:pic>
        <p:nvPicPr>
          <p:cNvPr id="68613" name="Content Placeholder 7" descr="EMD Phase depiction.png"/>
          <p:cNvPicPr>
            <a:picLocks noChangeAspect="1"/>
          </p:cNvPicPr>
          <p:nvPr/>
        </p:nvPicPr>
        <p:blipFill>
          <a:blip r:embed="rId3" cstate="print"/>
          <a:srcRect/>
          <a:stretch>
            <a:fillRect/>
          </a:stretch>
        </p:blipFill>
        <p:spPr bwMode="auto">
          <a:xfrm>
            <a:off x="7662863" y="119063"/>
            <a:ext cx="1481137" cy="1095375"/>
          </a:xfrm>
          <a:prstGeom prst="rect">
            <a:avLst/>
          </a:prstGeom>
          <a:noFill/>
          <a:ln w="9525">
            <a:noFill/>
            <a:miter lim="800000"/>
            <a:headEnd/>
            <a:tailEnd/>
          </a:ln>
        </p:spPr>
      </p:pic>
    </p:spTree>
    <p:extLst>
      <p:ext uri="{BB962C8B-B14F-4D97-AF65-F5344CB8AC3E}">
        <p14:creationId xmlns:p14="http://schemas.microsoft.com/office/powerpoint/2010/main" val="395818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fade">
                                      <p:cBhvr>
                                        <p:cTn id="25" dur="500"/>
                                        <p:tgtEl>
                                          <p:spTgt spid="10">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7" end="7"/>
                                            </p:txEl>
                                          </p:spTgt>
                                        </p:tgtEl>
                                        <p:attrNameLst>
                                          <p:attrName>style.visibility</p:attrName>
                                        </p:attrNameLst>
                                      </p:cBhvr>
                                      <p:to>
                                        <p:strVal val="visible"/>
                                      </p:to>
                                    </p:set>
                                    <p:animEffect transition="in" filter="fade">
                                      <p:cBhvr>
                                        <p:cTn id="28" dur="500"/>
                                        <p:tgtEl>
                                          <p:spTgt spid="10">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Effect transition="in" filter="fade">
                                      <p:cBhvr>
                                        <p:cTn id="31"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52400"/>
            <a:ext cx="6590872" cy="796925"/>
          </a:xfrm>
        </p:spPr>
        <p:txBody>
          <a:bodyPr/>
          <a:lstStyle/>
          <a:p>
            <a:r>
              <a:rPr lang="en-US" sz="3600" i="1" dirty="0"/>
              <a:t>Production and Deployment Phase SE</a:t>
            </a:r>
          </a:p>
        </p:txBody>
      </p:sp>
      <p:sp>
        <p:nvSpPr>
          <p:cNvPr id="9" name="Content Placeholder 8"/>
          <p:cNvSpPr>
            <a:spLocks noGrp="1"/>
          </p:cNvSpPr>
          <p:nvPr>
            <p:ph idx="1"/>
          </p:nvPr>
        </p:nvSpPr>
        <p:spPr>
          <a:xfrm>
            <a:off x="228600" y="1676400"/>
            <a:ext cx="8610599" cy="4648200"/>
          </a:xfrm>
        </p:spPr>
        <p:txBody>
          <a:bodyPr>
            <a:normAutofit fontScale="85000" lnSpcReduction="20000"/>
          </a:bodyPr>
          <a:lstStyle/>
          <a:p>
            <a:pPr>
              <a:lnSpc>
                <a:spcPct val="110000"/>
              </a:lnSpc>
              <a:spcAft>
                <a:spcPts val="600"/>
              </a:spcAft>
            </a:pPr>
            <a:r>
              <a:rPr lang="en-US" dirty="0"/>
              <a:t>Commences at Milestone C </a:t>
            </a:r>
          </a:p>
          <a:p>
            <a:pPr>
              <a:lnSpc>
                <a:spcPct val="110000"/>
              </a:lnSpc>
              <a:spcAft>
                <a:spcPts val="600"/>
              </a:spcAft>
            </a:pPr>
            <a:r>
              <a:rPr lang="en-US" dirty="0"/>
              <a:t>System should achieve operational                            capability that satisfies mission needs </a:t>
            </a:r>
          </a:p>
          <a:p>
            <a:pPr>
              <a:lnSpc>
                <a:spcPct val="110000"/>
              </a:lnSpc>
              <a:spcAft>
                <a:spcPts val="600"/>
              </a:spcAft>
            </a:pPr>
            <a:r>
              <a:rPr lang="en-US" dirty="0"/>
              <a:t>Low-Rate Initial Production (LRIP) and Full-Rate Production (FRP) separated by the Full-Rate Production Decision Review</a:t>
            </a:r>
          </a:p>
          <a:p>
            <a:pPr>
              <a:lnSpc>
                <a:spcPct val="110000"/>
              </a:lnSpc>
            </a:pPr>
            <a:r>
              <a:rPr lang="en-US" dirty="0"/>
              <a:t>Effective employment of systems engineering, applied in accordance with a well structured SEP monitored with meaningful technical reviews, will reduce program risk and identify potential management issues in a timely manner</a:t>
            </a:r>
          </a:p>
          <a:p>
            <a:pPr>
              <a:lnSpc>
                <a:spcPct val="110000"/>
              </a:lnSpc>
            </a:pPr>
            <a:endParaRPr lang="en-US" dirty="0"/>
          </a:p>
        </p:txBody>
      </p:sp>
      <p:sp>
        <p:nvSpPr>
          <p:cNvPr id="5" name="Slide Number Placeholder 4"/>
          <p:cNvSpPr>
            <a:spLocks noGrp="1"/>
          </p:cNvSpPr>
          <p:nvPr>
            <p:ph type="sldNum" sz="quarter" idx="4294967295"/>
          </p:nvPr>
        </p:nvSpPr>
        <p:spPr>
          <a:xfrm>
            <a:off x="7870825" y="6503988"/>
            <a:ext cx="414338" cy="304800"/>
          </a:xfrm>
          <a:prstGeom prst="rect">
            <a:avLst/>
          </a:prstGeom>
        </p:spPr>
        <p:txBody>
          <a:bodyPr/>
          <a:lstStyle/>
          <a:p>
            <a:fld id="{82B37D66-E231-4575-A866-519C017BB5A3}" type="slidenum">
              <a:rPr lang="en-US" smtClean="0"/>
              <a:pPr/>
              <a:t>181</a:t>
            </a:fld>
            <a:endParaRPr lang="en-US" dirty="0"/>
          </a:p>
        </p:txBody>
      </p:sp>
      <p:sp>
        <p:nvSpPr>
          <p:cNvPr id="10" name="TextBox 41"/>
          <p:cNvSpPr txBox="1">
            <a:spLocks noChangeArrowheads="1"/>
          </p:cNvSpPr>
          <p:nvPr/>
        </p:nvSpPr>
        <p:spPr bwMode="auto">
          <a:xfrm>
            <a:off x="7993877" y="1418195"/>
            <a:ext cx="708025" cy="277813"/>
          </a:xfrm>
          <a:prstGeom prst="rect">
            <a:avLst/>
          </a:prstGeom>
          <a:noFill/>
          <a:ln w="9525">
            <a:noFill/>
            <a:miter lim="800000"/>
            <a:headEnd/>
            <a:tailEnd/>
          </a:ln>
        </p:spPr>
        <p:txBody>
          <a:bodyPr>
            <a:spAutoFit/>
          </a:bodyPr>
          <a:lstStyle/>
          <a:p>
            <a:pPr algn="ctr"/>
            <a:r>
              <a:rPr lang="en-US" dirty="0">
                <a:latin typeface="Arial Black" pitchFamily="34" charset="0"/>
              </a:rPr>
              <a:t>IOC</a:t>
            </a:r>
          </a:p>
        </p:txBody>
      </p:sp>
      <p:sp>
        <p:nvSpPr>
          <p:cNvPr id="11" name="Rectangle 9"/>
          <p:cNvSpPr/>
          <p:nvPr/>
        </p:nvSpPr>
        <p:spPr bwMode="auto">
          <a:xfrm>
            <a:off x="6858000" y="1694421"/>
            <a:ext cx="2105840" cy="896380"/>
          </a:xfrm>
          <a:prstGeom prst="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Production and Deployment</a:t>
            </a:r>
            <a:endParaRPr lang="en-US" sz="600" b="1" dirty="0">
              <a:solidFill>
                <a:schemeClr val="tx1"/>
              </a:solidFill>
              <a:latin typeface="Arial Black" pitchFamily="34" charset="0"/>
            </a:endParaRPr>
          </a:p>
        </p:txBody>
      </p:sp>
      <p:sp>
        <p:nvSpPr>
          <p:cNvPr id="12" name="Isosceles Triangle 11"/>
          <p:cNvSpPr/>
          <p:nvPr/>
        </p:nvSpPr>
        <p:spPr bwMode="auto">
          <a:xfrm>
            <a:off x="6629400" y="1371600"/>
            <a:ext cx="466725" cy="307975"/>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13" name="Diamond 12"/>
          <p:cNvSpPr/>
          <p:nvPr/>
        </p:nvSpPr>
        <p:spPr bwMode="auto">
          <a:xfrm>
            <a:off x="7697015" y="2351645"/>
            <a:ext cx="195262" cy="220663"/>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TextBox 39"/>
          <p:cNvSpPr txBox="1">
            <a:spLocks noChangeArrowheads="1"/>
          </p:cNvSpPr>
          <p:nvPr/>
        </p:nvSpPr>
        <p:spPr bwMode="auto">
          <a:xfrm>
            <a:off x="7846240" y="2223058"/>
            <a:ext cx="660400" cy="415925"/>
          </a:xfrm>
          <a:prstGeom prst="rect">
            <a:avLst/>
          </a:prstGeom>
          <a:noFill/>
          <a:ln w="9525">
            <a:noFill/>
            <a:miter lim="800000"/>
            <a:headEnd/>
            <a:tailEnd/>
          </a:ln>
        </p:spPr>
        <p:txBody>
          <a:bodyPr>
            <a:spAutoFit/>
          </a:bodyPr>
          <a:lstStyle/>
          <a:p>
            <a:r>
              <a:rPr lang="en-US" sz="700" dirty="0">
                <a:latin typeface="Arial Black" pitchFamily="34" charset="0"/>
              </a:rPr>
              <a:t>FRP –Decision Review</a:t>
            </a:r>
            <a:endParaRPr lang="en-US" sz="600" dirty="0">
              <a:latin typeface="Arial Black" pitchFamily="34" charset="0"/>
            </a:endParaRPr>
          </a:p>
        </p:txBody>
      </p:sp>
    </p:spTree>
    <p:extLst>
      <p:ext uri="{BB962C8B-B14F-4D97-AF65-F5344CB8AC3E}">
        <p14:creationId xmlns:p14="http://schemas.microsoft.com/office/powerpoint/2010/main" val="89587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5816009" cy="796925"/>
          </a:xfrm>
        </p:spPr>
        <p:txBody>
          <a:bodyPr/>
          <a:lstStyle/>
          <a:p>
            <a:r>
              <a:rPr lang="en-US" sz="3600" i="1" dirty="0"/>
              <a:t>Production and Deployment Phase SE</a:t>
            </a:r>
          </a:p>
        </p:txBody>
      </p:sp>
      <p:sp>
        <p:nvSpPr>
          <p:cNvPr id="9" name="Content Placeholder 8"/>
          <p:cNvSpPr>
            <a:spLocks noGrp="1"/>
          </p:cNvSpPr>
          <p:nvPr>
            <p:ph idx="1"/>
          </p:nvPr>
        </p:nvSpPr>
        <p:spPr>
          <a:xfrm>
            <a:off x="304800" y="1676400"/>
            <a:ext cx="8458199" cy="4648200"/>
          </a:xfrm>
        </p:spPr>
        <p:txBody>
          <a:bodyPr>
            <a:normAutofit fontScale="85000" lnSpcReduction="20000"/>
          </a:bodyPr>
          <a:lstStyle/>
          <a:p>
            <a:pPr>
              <a:lnSpc>
                <a:spcPct val="110000"/>
              </a:lnSpc>
            </a:pPr>
            <a:r>
              <a:rPr lang="en-US" dirty="0"/>
              <a:t>T&amp;E  frequently reveals issues that require SE effort</a:t>
            </a:r>
          </a:p>
          <a:p>
            <a:pPr lvl="1">
              <a:lnSpc>
                <a:spcPct val="110000"/>
              </a:lnSpc>
            </a:pPr>
            <a:r>
              <a:rPr lang="en-US" dirty="0"/>
              <a:t>Full system DT&amp;E and OT&amp;E may discover unanticipated design issues requiring redesign and SE involvement</a:t>
            </a:r>
          </a:p>
          <a:p>
            <a:pPr>
              <a:lnSpc>
                <a:spcPct val="110000"/>
              </a:lnSpc>
            </a:pPr>
            <a:r>
              <a:rPr lang="en-US" dirty="0"/>
              <a:t>Initial manufacturing process and LRIP learning curves frequently identify required design changes to both the product and the manufacturing process</a:t>
            </a:r>
          </a:p>
          <a:p>
            <a:pPr>
              <a:lnSpc>
                <a:spcPct val="110000"/>
              </a:lnSpc>
            </a:pPr>
            <a:r>
              <a:rPr lang="en-US" dirty="0"/>
              <a:t>Completion of Low-Rate Initial Production ends manufacturing development signaling a drawn down of SE efforts to a sustaining effort for Full-Rate Production and Deployment</a:t>
            </a:r>
          </a:p>
        </p:txBody>
      </p:sp>
      <p:sp>
        <p:nvSpPr>
          <p:cNvPr id="5" name="Slide Number Placeholder 4"/>
          <p:cNvSpPr>
            <a:spLocks noGrp="1"/>
          </p:cNvSpPr>
          <p:nvPr>
            <p:ph type="sldNum" sz="quarter" idx="4294967295"/>
          </p:nvPr>
        </p:nvSpPr>
        <p:spPr>
          <a:xfrm>
            <a:off x="7870825" y="6503988"/>
            <a:ext cx="414338" cy="304800"/>
          </a:xfrm>
          <a:prstGeom prst="rect">
            <a:avLst/>
          </a:prstGeom>
        </p:spPr>
        <p:txBody>
          <a:bodyPr/>
          <a:lstStyle/>
          <a:p>
            <a:fld id="{82B37D66-E231-4575-A866-519C017BB5A3}" type="slidenum">
              <a:rPr lang="en-US" smtClean="0"/>
              <a:pPr/>
              <a:t>182</a:t>
            </a:fld>
            <a:endParaRPr lang="en-US" dirty="0"/>
          </a:p>
        </p:txBody>
      </p:sp>
      <p:pic>
        <p:nvPicPr>
          <p:cNvPr id="17" name="Picture 16" descr="P n D Phase Depiction.png"/>
          <p:cNvPicPr>
            <a:picLocks noChangeAspect="1"/>
          </p:cNvPicPr>
          <p:nvPr/>
        </p:nvPicPr>
        <p:blipFill>
          <a:blip r:embed="rId3" cstate="print"/>
          <a:stretch>
            <a:fillRect/>
          </a:stretch>
        </p:blipFill>
        <p:spPr>
          <a:xfrm>
            <a:off x="7317862" y="114300"/>
            <a:ext cx="1634865" cy="936024"/>
          </a:xfrm>
          <a:prstGeom prst="rect">
            <a:avLst/>
          </a:prstGeom>
        </p:spPr>
      </p:pic>
    </p:spTree>
    <p:extLst>
      <p:ext uri="{BB962C8B-B14F-4D97-AF65-F5344CB8AC3E}">
        <p14:creationId xmlns:p14="http://schemas.microsoft.com/office/powerpoint/2010/main" val="109039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6085586" cy="796925"/>
          </a:xfrm>
        </p:spPr>
        <p:txBody>
          <a:bodyPr/>
          <a:lstStyle/>
          <a:p>
            <a:pPr>
              <a:lnSpc>
                <a:spcPct val="90000"/>
              </a:lnSpc>
            </a:pPr>
            <a:r>
              <a:rPr lang="en-US" sz="3600" i="1" dirty="0"/>
              <a:t>Key SE Activities during Production and Deployment</a:t>
            </a:r>
          </a:p>
        </p:txBody>
      </p:sp>
      <p:sp>
        <p:nvSpPr>
          <p:cNvPr id="5" name="Slide Number Placeholder 4"/>
          <p:cNvSpPr>
            <a:spLocks noGrp="1"/>
          </p:cNvSpPr>
          <p:nvPr>
            <p:ph type="sldNum" sz="quarter" idx="4294967295"/>
          </p:nvPr>
        </p:nvSpPr>
        <p:spPr>
          <a:xfrm>
            <a:off x="7870825" y="6503988"/>
            <a:ext cx="414338" cy="304800"/>
          </a:xfrm>
          <a:prstGeom prst="rect">
            <a:avLst/>
          </a:prstGeom>
        </p:spPr>
        <p:txBody>
          <a:bodyPr/>
          <a:lstStyle/>
          <a:p>
            <a:fld id="{82B37D66-E231-4575-A866-519C017BB5A3}" type="slidenum">
              <a:rPr lang="en-US" smtClean="0"/>
              <a:pPr/>
              <a:t>183</a:t>
            </a:fld>
            <a:endParaRPr lang="en-US" dirty="0"/>
          </a:p>
        </p:txBody>
      </p:sp>
      <p:pic>
        <p:nvPicPr>
          <p:cNvPr id="17" name="Picture 16" descr="P n D Phase Depiction.png"/>
          <p:cNvPicPr>
            <a:picLocks noChangeAspect="1"/>
          </p:cNvPicPr>
          <p:nvPr/>
        </p:nvPicPr>
        <p:blipFill>
          <a:blip r:embed="rId3" cstate="print"/>
          <a:stretch>
            <a:fillRect/>
          </a:stretch>
        </p:blipFill>
        <p:spPr>
          <a:xfrm>
            <a:off x="7317862" y="114300"/>
            <a:ext cx="1634865" cy="936024"/>
          </a:xfrm>
          <a:prstGeom prst="rect">
            <a:avLst/>
          </a:prstGeom>
        </p:spPr>
      </p:pic>
      <p:sp>
        <p:nvSpPr>
          <p:cNvPr id="8" name="Rectangle 9"/>
          <p:cNvSpPr/>
          <p:nvPr/>
        </p:nvSpPr>
        <p:spPr bwMode="auto">
          <a:xfrm>
            <a:off x="2768532" y="1979889"/>
            <a:ext cx="1678395" cy="328588"/>
          </a:xfrm>
          <a:prstGeom prst="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spcBef>
                <a:spcPts val="600"/>
              </a:spcBef>
              <a:spcAft>
                <a:spcPts val="1200"/>
              </a:spcAft>
              <a:defRPr/>
            </a:pPr>
            <a:r>
              <a:rPr lang="en-US" sz="1050" b="1" dirty="0">
                <a:solidFill>
                  <a:schemeClr val="tx1"/>
                </a:solidFill>
                <a:latin typeface="Arial Black" pitchFamily="34" charset="0"/>
              </a:rPr>
              <a:t>Independent IOT&amp;E</a:t>
            </a:r>
            <a:endParaRPr lang="en-US" sz="600" b="1" dirty="0">
              <a:solidFill>
                <a:schemeClr val="tx1"/>
              </a:solidFill>
              <a:latin typeface="Arial Black" pitchFamily="34" charset="0"/>
            </a:endParaRPr>
          </a:p>
        </p:txBody>
      </p:sp>
      <p:sp>
        <p:nvSpPr>
          <p:cNvPr id="10" name="Rectangle 9"/>
          <p:cNvSpPr/>
          <p:nvPr/>
        </p:nvSpPr>
        <p:spPr bwMode="auto">
          <a:xfrm>
            <a:off x="2785213" y="2294432"/>
            <a:ext cx="1678395" cy="328588"/>
          </a:xfrm>
          <a:prstGeom prst="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spcBef>
                <a:spcPts val="600"/>
              </a:spcBef>
              <a:spcAft>
                <a:spcPts val="1200"/>
              </a:spcAft>
              <a:defRPr/>
            </a:pPr>
            <a:r>
              <a:rPr lang="en-US" sz="1050" b="1" dirty="0">
                <a:solidFill>
                  <a:schemeClr val="tx1"/>
                </a:solidFill>
                <a:latin typeface="Arial Black" pitchFamily="34" charset="0"/>
              </a:rPr>
              <a:t>Full-up System Level LFT&amp;E</a:t>
            </a:r>
            <a:endParaRPr lang="en-US" sz="600" b="1" dirty="0">
              <a:solidFill>
                <a:schemeClr val="tx1"/>
              </a:solidFill>
              <a:latin typeface="Arial Black" pitchFamily="34" charset="0"/>
            </a:endParaRPr>
          </a:p>
        </p:txBody>
      </p:sp>
      <p:sp>
        <p:nvSpPr>
          <p:cNvPr id="11" name="Rectangle 10"/>
          <p:cNvSpPr/>
          <p:nvPr/>
        </p:nvSpPr>
        <p:spPr bwMode="auto">
          <a:xfrm>
            <a:off x="2933919" y="2785993"/>
            <a:ext cx="1503068" cy="412207"/>
          </a:xfrm>
          <a:prstGeom prst="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spcBef>
                <a:spcPts val="600"/>
              </a:spcBef>
              <a:spcAft>
                <a:spcPts val="1200"/>
              </a:spcAft>
              <a:defRPr/>
            </a:pPr>
            <a:r>
              <a:rPr lang="en-US" sz="900" b="1" dirty="0">
                <a:solidFill>
                  <a:schemeClr val="tx1"/>
                </a:solidFill>
                <a:latin typeface="Arial Black" pitchFamily="34" charset="0"/>
              </a:rPr>
              <a:t>JITC Interoperability Certification Testing</a:t>
            </a:r>
            <a:endParaRPr lang="en-US" sz="400" b="1" dirty="0">
              <a:solidFill>
                <a:schemeClr val="tx1"/>
              </a:solidFill>
              <a:latin typeface="Arial Black" pitchFamily="34" charset="0"/>
            </a:endParaRPr>
          </a:p>
        </p:txBody>
      </p:sp>
      <p:sp>
        <p:nvSpPr>
          <p:cNvPr id="12" name="Rectangle 11"/>
          <p:cNvSpPr/>
          <p:nvPr/>
        </p:nvSpPr>
        <p:spPr bwMode="auto">
          <a:xfrm>
            <a:off x="3158444" y="3148785"/>
            <a:ext cx="1739083" cy="462110"/>
          </a:xfrm>
          <a:prstGeom prst="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spcBef>
                <a:spcPts val="600"/>
              </a:spcBef>
              <a:spcAft>
                <a:spcPts val="1200"/>
              </a:spcAft>
              <a:defRPr/>
            </a:pPr>
            <a:r>
              <a:rPr lang="en-US" sz="900" b="1" dirty="0">
                <a:solidFill>
                  <a:schemeClr val="tx1"/>
                </a:solidFill>
                <a:latin typeface="Arial Black" pitchFamily="34" charset="0"/>
              </a:rPr>
              <a:t>J-6 Interoperability &amp; Supportability Validation</a:t>
            </a:r>
            <a:endParaRPr lang="en-US" sz="400" b="1" dirty="0">
              <a:solidFill>
                <a:schemeClr val="tx1"/>
              </a:solidFill>
              <a:latin typeface="Arial Black" pitchFamily="34" charset="0"/>
            </a:endParaRPr>
          </a:p>
        </p:txBody>
      </p:sp>
      <p:sp>
        <p:nvSpPr>
          <p:cNvPr id="13" name="Rectangle 12"/>
          <p:cNvSpPr/>
          <p:nvPr/>
        </p:nvSpPr>
        <p:spPr bwMode="auto">
          <a:xfrm>
            <a:off x="2112021" y="5070818"/>
            <a:ext cx="1625150" cy="462110"/>
          </a:xfrm>
          <a:prstGeom prst="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spcBef>
                <a:spcPts val="600"/>
              </a:spcBef>
              <a:spcAft>
                <a:spcPts val="1200"/>
              </a:spcAft>
              <a:defRPr/>
            </a:pPr>
            <a:r>
              <a:rPr lang="en-US" sz="900" b="1" dirty="0">
                <a:solidFill>
                  <a:schemeClr val="tx1"/>
                </a:solidFill>
                <a:latin typeface="Arial Black" pitchFamily="34" charset="0"/>
              </a:rPr>
              <a:t>Analyze Deficiencies to Determine Corrective Actions</a:t>
            </a:r>
            <a:endParaRPr lang="en-US" sz="400" b="1" dirty="0">
              <a:solidFill>
                <a:schemeClr val="tx1"/>
              </a:solidFill>
              <a:latin typeface="Arial Black" pitchFamily="34" charset="0"/>
            </a:endParaRPr>
          </a:p>
        </p:txBody>
      </p:sp>
      <p:sp>
        <p:nvSpPr>
          <p:cNvPr id="14" name="Rectangle 13"/>
          <p:cNvSpPr/>
          <p:nvPr/>
        </p:nvSpPr>
        <p:spPr bwMode="auto">
          <a:xfrm>
            <a:off x="3471482" y="5911715"/>
            <a:ext cx="1933997" cy="462110"/>
          </a:xfrm>
          <a:prstGeom prst="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spcBef>
                <a:spcPts val="600"/>
              </a:spcBef>
              <a:spcAft>
                <a:spcPts val="1200"/>
              </a:spcAft>
              <a:defRPr/>
            </a:pPr>
            <a:r>
              <a:rPr lang="en-US" sz="900" b="1" dirty="0">
                <a:solidFill>
                  <a:schemeClr val="tx1"/>
                </a:solidFill>
                <a:latin typeface="Arial Black" pitchFamily="34" charset="0"/>
              </a:rPr>
              <a:t>Modify Configuration (Hardware/Software Specs) to Correct Deficiencies</a:t>
            </a:r>
            <a:endParaRPr lang="en-US" sz="400" b="1" dirty="0">
              <a:solidFill>
                <a:schemeClr val="tx1"/>
              </a:solidFill>
              <a:latin typeface="Arial Black" pitchFamily="34" charset="0"/>
            </a:endParaRPr>
          </a:p>
        </p:txBody>
      </p:sp>
      <p:sp>
        <p:nvSpPr>
          <p:cNvPr id="15" name="Rectangle 14"/>
          <p:cNvSpPr/>
          <p:nvPr/>
        </p:nvSpPr>
        <p:spPr bwMode="auto">
          <a:xfrm>
            <a:off x="5162717" y="5070818"/>
            <a:ext cx="1381039" cy="462110"/>
          </a:xfrm>
          <a:prstGeom prst="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spcBef>
                <a:spcPts val="600"/>
              </a:spcBef>
              <a:spcAft>
                <a:spcPts val="1200"/>
              </a:spcAft>
              <a:defRPr/>
            </a:pPr>
            <a:r>
              <a:rPr lang="en-US" sz="900" b="1" dirty="0">
                <a:solidFill>
                  <a:schemeClr val="tx1"/>
                </a:solidFill>
                <a:latin typeface="Arial Black" pitchFamily="34" charset="0"/>
              </a:rPr>
              <a:t>Verify &amp; Validate Production Configuration</a:t>
            </a:r>
            <a:endParaRPr lang="en-US" sz="400" b="1" dirty="0">
              <a:solidFill>
                <a:schemeClr val="tx1"/>
              </a:solidFill>
              <a:latin typeface="Arial Black" pitchFamily="34" charset="0"/>
            </a:endParaRPr>
          </a:p>
        </p:txBody>
      </p:sp>
      <p:sp>
        <p:nvSpPr>
          <p:cNvPr id="16" name="Rounded Rectangle 15"/>
          <p:cNvSpPr/>
          <p:nvPr/>
        </p:nvSpPr>
        <p:spPr>
          <a:xfrm>
            <a:off x="1498059" y="3897095"/>
            <a:ext cx="1901758" cy="780288"/>
          </a:xfrm>
          <a:prstGeom prst="round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Test Results</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Exit Criteria</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APB – CPD – SEP – TEMP </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Product Support Element Requirements</a:t>
            </a:r>
          </a:p>
        </p:txBody>
      </p:sp>
      <p:sp>
        <p:nvSpPr>
          <p:cNvPr id="18" name="Rounded Rectangle 17"/>
          <p:cNvSpPr/>
          <p:nvPr/>
        </p:nvSpPr>
        <p:spPr>
          <a:xfrm>
            <a:off x="5350002" y="3892296"/>
            <a:ext cx="1984248" cy="926592"/>
          </a:xfrm>
          <a:prstGeom prst="round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Production Baseline</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Test Reports – LCSP </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TEMP – PESHE – SEP </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Input to:</a:t>
            </a:r>
          </a:p>
          <a:p>
            <a:pPr marL="114300" lvl="1" indent="-58738">
              <a:spcBef>
                <a:spcPts val="0"/>
              </a:spcBef>
              <a:spcAft>
                <a:spcPts val="0"/>
              </a:spcAft>
              <a:buFont typeface="Arial" pitchFamily="34" charset="0"/>
              <a:buChar char="•"/>
              <a:defRPr/>
            </a:pPr>
            <a:r>
              <a:rPr lang="en-US" sz="900" b="1" dirty="0">
                <a:solidFill>
                  <a:schemeClr val="tx1"/>
                </a:solidFill>
                <a:latin typeface="Arial Black" pitchFamily="34" charset="0"/>
              </a:rPr>
              <a:t>Cost/Manpower Est.</a:t>
            </a:r>
          </a:p>
          <a:p>
            <a:pPr marL="114300" lvl="1" indent="-58738">
              <a:spcBef>
                <a:spcPts val="0"/>
              </a:spcBef>
              <a:spcAft>
                <a:spcPts val="0"/>
              </a:spcAft>
              <a:buFont typeface="Arial" pitchFamily="34" charset="0"/>
              <a:buChar char="•"/>
              <a:defRPr/>
            </a:pPr>
            <a:r>
              <a:rPr lang="en-US" sz="900" b="1" dirty="0">
                <a:solidFill>
                  <a:schemeClr val="tx1"/>
                </a:solidFill>
                <a:latin typeface="Arial Black" pitchFamily="34" charset="0"/>
              </a:rPr>
              <a:t>Product Support Package</a:t>
            </a:r>
          </a:p>
        </p:txBody>
      </p:sp>
      <p:sp>
        <p:nvSpPr>
          <p:cNvPr id="19" name="TextBox 18"/>
          <p:cNvSpPr txBox="1"/>
          <p:nvPr/>
        </p:nvSpPr>
        <p:spPr>
          <a:xfrm>
            <a:off x="2042809" y="3667327"/>
            <a:ext cx="783076" cy="230832"/>
          </a:xfrm>
          <a:prstGeom prst="rect">
            <a:avLst/>
          </a:prstGeom>
          <a:noFill/>
        </p:spPr>
        <p:txBody>
          <a:bodyPr wrap="square" rtlCol="0">
            <a:spAutoFit/>
          </a:bodyPr>
          <a:lstStyle/>
          <a:p>
            <a:pPr algn="ctr"/>
            <a:r>
              <a:rPr lang="en-US" sz="900" dirty="0">
                <a:latin typeface="Arial Black" pitchFamily="34" charset="0"/>
              </a:rPr>
              <a:t>Inputs</a:t>
            </a:r>
          </a:p>
        </p:txBody>
      </p:sp>
      <p:sp>
        <p:nvSpPr>
          <p:cNvPr id="20" name="TextBox 19"/>
          <p:cNvSpPr txBox="1"/>
          <p:nvPr/>
        </p:nvSpPr>
        <p:spPr>
          <a:xfrm>
            <a:off x="1459149" y="2613498"/>
            <a:ext cx="1298642" cy="369332"/>
          </a:xfrm>
          <a:prstGeom prst="rect">
            <a:avLst/>
          </a:prstGeom>
          <a:noFill/>
        </p:spPr>
        <p:txBody>
          <a:bodyPr wrap="square" rtlCol="0">
            <a:spAutoFit/>
          </a:bodyPr>
          <a:lstStyle/>
          <a:p>
            <a:pPr algn="ctr"/>
            <a:r>
              <a:rPr lang="en-US" sz="900" dirty="0">
                <a:latin typeface="Arial Black" pitchFamily="34" charset="0"/>
              </a:rPr>
              <a:t>Independent IOT&amp;E</a:t>
            </a:r>
          </a:p>
        </p:txBody>
      </p:sp>
      <p:sp>
        <p:nvSpPr>
          <p:cNvPr id="21" name="Oval 20"/>
          <p:cNvSpPr/>
          <p:nvPr/>
        </p:nvSpPr>
        <p:spPr>
          <a:xfrm>
            <a:off x="2622620" y="1708220"/>
            <a:ext cx="442127" cy="281354"/>
          </a:xfrm>
          <a:prstGeom prst="ellipse">
            <a:avLst/>
          </a:prstGeom>
          <a:gradFill flip="none" rotWithShape="1">
            <a:gsLst>
              <a:gs pos="0">
                <a:srgbClr val="8488C4"/>
              </a:gs>
              <a:gs pos="53000">
                <a:srgbClr val="D4DEFF"/>
              </a:gs>
              <a:gs pos="83000">
                <a:srgbClr val="D4DEFF"/>
              </a:gs>
              <a:gs pos="100000">
                <a:srgbClr val="96AB94"/>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b="1" dirty="0">
                <a:solidFill>
                  <a:schemeClr val="tx1"/>
                </a:solidFill>
                <a:latin typeface="Arial Black" pitchFamily="34" charset="0"/>
              </a:rPr>
              <a:t>OTRR</a:t>
            </a:r>
          </a:p>
        </p:txBody>
      </p:sp>
      <p:sp>
        <p:nvSpPr>
          <p:cNvPr id="22" name="TextBox 21"/>
          <p:cNvSpPr txBox="1"/>
          <p:nvPr/>
        </p:nvSpPr>
        <p:spPr>
          <a:xfrm>
            <a:off x="5954950" y="3670861"/>
            <a:ext cx="783076" cy="230832"/>
          </a:xfrm>
          <a:prstGeom prst="rect">
            <a:avLst/>
          </a:prstGeom>
          <a:noFill/>
        </p:spPr>
        <p:txBody>
          <a:bodyPr wrap="square" rtlCol="0">
            <a:spAutoFit/>
          </a:bodyPr>
          <a:lstStyle/>
          <a:p>
            <a:pPr algn="ctr"/>
            <a:r>
              <a:rPr lang="en-US" sz="900" dirty="0">
                <a:latin typeface="Arial Black" pitchFamily="34" charset="0"/>
              </a:rPr>
              <a:t>Outputs</a:t>
            </a:r>
          </a:p>
        </p:txBody>
      </p:sp>
      <p:sp>
        <p:nvSpPr>
          <p:cNvPr id="23" name="Rectangle 22"/>
          <p:cNvSpPr/>
          <p:nvPr/>
        </p:nvSpPr>
        <p:spPr>
          <a:xfrm>
            <a:off x="4853354" y="4813160"/>
            <a:ext cx="512466" cy="2713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bg1"/>
                </a:solidFill>
                <a:latin typeface="Arial Black" pitchFamily="34" charset="0"/>
              </a:rPr>
              <a:t>PCA</a:t>
            </a:r>
          </a:p>
        </p:txBody>
      </p:sp>
      <p:sp>
        <p:nvSpPr>
          <p:cNvPr id="26" name="TextBox 25"/>
          <p:cNvSpPr txBox="1"/>
          <p:nvPr/>
        </p:nvSpPr>
        <p:spPr>
          <a:xfrm>
            <a:off x="6781800" y="1656132"/>
            <a:ext cx="1143000" cy="276999"/>
          </a:xfrm>
          <a:prstGeom prst="rect">
            <a:avLst/>
          </a:prstGeom>
          <a:noFill/>
        </p:spPr>
        <p:txBody>
          <a:bodyPr wrap="square" rtlCol="0">
            <a:spAutoFit/>
          </a:bodyPr>
          <a:lstStyle/>
          <a:p>
            <a:pPr algn="ctr"/>
            <a:r>
              <a:rPr lang="en-US" sz="1200" dirty="0">
                <a:latin typeface="Arial Black" pitchFamily="34" charset="0"/>
              </a:rPr>
              <a:t>FRP DR</a:t>
            </a:r>
          </a:p>
        </p:txBody>
      </p:sp>
      <p:cxnSp>
        <p:nvCxnSpPr>
          <p:cNvPr id="28" name="Straight Arrow Connector 27"/>
          <p:cNvCxnSpPr>
            <a:stCxn id="13" idx="3"/>
            <a:endCxn id="15" idx="1"/>
          </p:cNvCxnSpPr>
          <p:nvPr/>
        </p:nvCxnSpPr>
        <p:spPr>
          <a:xfrm>
            <a:off x="3737171" y="5301873"/>
            <a:ext cx="1425546" cy="1588"/>
          </a:xfrm>
          <a:prstGeom prst="straightConnector1">
            <a:avLst/>
          </a:prstGeom>
          <a:ln w="28575">
            <a:solidFill>
              <a:schemeClr val="tx1"/>
            </a:solidFill>
            <a:prstDash val="dash"/>
            <a:headEnd type="arrow"/>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09600" y="1653085"/>
            <a:ext cx="1295400" cy="276999"/>
          </a:xfrm>
          <a:prstGeom prst="rect">
            <a:avLst/>
          </a:prstGeom>
          <a:noFill/>
        </p:spPr>
        <p:txBody>
          <a:bodyPr wrap="square" rtlCol="0">
            <a:spAutoFit/>
          </a:bodyPr>
          <a:lstStyle/>
          <a:p>
            <a:pPr algn="ctr"/>
            <a:r>
              <a:rPr lang="en-US" sz="1200" dirty="0">
                <a:latin typeface="Arial Black" pitchFamily="34" charset="0"/>
              </a:rPr>
              <a:t>Milestone C</a:t>
            </a:r>
          </a:p>
        </p:txBody>
      </p:sp>
      <p:cxnSp>
        <p:nvCxnSpPr>
          <p:cNvPr id="31" name="Straight Connector 30"/>
          <p:cNvCxnSpPr>
            <a:endCxn id="24" idx="1"/>
          </p:cNvCxnSpPr>
          <p:nvPr/>
        </p:nvCxnSpPr>
        <p:spPr>
          <a:xfrm>
            <a:off x="4472609" y="2136913"/>
            <a:ext cx="2672284" cy="18794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0" idx="3"/>
            <a:endCxn id="25" idx="1"/>
          </p:cNvCxnSpPr>
          <p:nvPr/>
        </p:nvCxnSpPr>
        <p:spPr>
          <a:xfrm>
            <a:off x="4463608" y="2458726"/>
            <a:ext cx="2688778" cy="736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a:off x="2474844" y="4870174"/>
            <a:ext cx="3379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379304" y="5546035"/>
            <a:ext cx="427383" cy="367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4979504" y="5546035"/>
            <a:ext cx="427383" cy="357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rot="5400000" flipH="1" flipV="1">
            <a:off x="6047961" y="4934778"/>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9" idx="2"/>
          </p:cNvCxnSpPr>
          <p:nvPr/>
        </p:nvCxnSpPr>
        <p:spPr>
          <a:xfrm flipH="1">
            <a:off x="1222520" y="1930084"/>
            <a:ext cx="34780" cy="43912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rot="5400000">
            <a:off x="5182212" y="4059780"/>
            <a:ext cx="4421981" cy="28145"/>
          </a:xfrm>
          <a:prstGeom prst="line">
            <a:avLst/>
          </a:prstGeom>
        </p:spPr>
        <p:style>
          <a:lnRef idx="2">
            <a:schemeClr val="accent1"/>
          </a:lnRef>
          <a:fillRef idx="0">
            <a:schemeClr val="accent1"/>
          </a:fillRef>
          <a:effectRef idx="1">
            <a:schemeClr val="accent1"/>
          </a:effectRef>
          <a:fontRef idx="minor">
            <a:schemeClr val="tx1"/>
          </a:fontRef>
        </p:style>
      </p:cxnSp>
      <p:sp>
        <p:nvSpPr>
          <p:cNvPr id="24" name="Isosceles Triangle 23"/>
          <p:cNvSpPr/>
          <p:nvPr/>
        </p:nvSpPr>
        <p:spPr>
          <a:xfrm>
            <a:off x="6890004" y="2029968"/>
            <a:ext cx="1019556" cy="589788"/>
          </a:xfrm>
          <a:prstGeom prst="triangle">
            <a:avLst/>
          </a:prstGeom>
          <a:solidFill>
            <a:schemeClr val="tx2"/>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a:solidFill>
                  <a:schemeClr val="bg1"/>
                </a:solidFill>
                <a:latin typeface="Arial Black" pitchFamily="34" charset="0"/>
              </a:rPr>
              <a:t>BLRIP Report to Congress</a:t>
            </a:r>
          </a:p>
          <a:p>
            <a:pPr algn="ctr"/>
            <a:endParaRPr lang="en-US" sz="600" dirty="0">
              <a:solidFill>
                <a:schemeClr val="bg1"/>
              </a:solidFill>
              <a:latin typeface="Arial Black" pitchFamily="34" charset="0"/>
            </a:endParaRPr>
          </a:p>
        </p:txBody>
      </p:sp>
      <p:sp>
        <p:nvSpPr>
          <p:cNvPr id="25" name="Isosceles Triangle 24"/>
          <p:cNvSpPr/>
          <p:nvPr/>
        </p:nvSpPr>
        <p:spPr>
          <a:xfrm>
            <a:off x="6897497" y="2900172"/>
            <a:ext cx="1019556" cy="589788"/>
          </a:xfrm>
          <a:prstGeom prst="triangle">
            <a:avLst/>
          </a:prstGeom>
          <a:solidFill>
            <a:schemeClr val="tx2"/>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a:solidFill>
                  <a:schemeClr val="bg1"/>
                </a:solidFill>
                <a:latin typeface="Arial Black" pitchFamily="34" charset="0"/>
              </a:rPr>
              <a:t>LFT&amp;E Report to Congress</a:t>
            </a:r>
          </a:p>
          <a:p>
            <a:pPr algn="ctr"/>
            <a:endParaRPr lang="en-US" sz="600" dirty="0">
              <a:solidFill>
                <a:schemeClr val="bg1"/>
              </a:solidFill>
              <a:latin typeface="Arial Black" pitchFamily="34" charset="0"/>
            </a:endParaRPr>
          </a:p>
        </p:txBody>
      </p:sp>
      <p:sp>
        <p:nvSpPr>
          <p:cNvPr id="33" name="TextBox 32"/>
          <p:cNvSpPr txBox="1"/>
          <p:nvPr/>
        </p:nvSpPr>
        <p:spPr>
          <a:xfrm>
            <a:off x="914400" y="6477000"/>
            <a:ext cx="1686424" cy="276999"/>
          </a:xfrm>
          <a:prstGeom prst="rect">
            <a:avLst/>
          </a:prstGeom>
          <a:noFill/>
        </p:spPr>
        <p:txBody>
          <a:bodyPr wrap="none" rtlCol="0">
            <a:spAutoFit/>
          </a:bodyPr>
          <a:lstStyle/>
          <a:p>
            <a:r>
              <a:rPr lang="en-US" sz="1200" dirty="0"/>
              <a:t>SE: Systems Engineering</a:t>
            </a:r>
          </a:p>
        </p:txBody>
      </p:sp>
    </p:spTree>
    <p:extLst>
      <p:ext uri="{BB962C8B-B14F-4D97-AF65-F5344CB8AC3E}">
        <p14:creationId xmlns:p14="http://schemas.microsoft.com/office/powerpoint/2010/main" val="162570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5943600" cy="796925"/>
          </a:xfrm>
        </p:spPr>
        <p:txBody>
          <a:bodyPr/>
          <a:lstStyle/>
          <a:p>
            <a:pPr>
              <a:lnSpc>
                <a:spcPct val="90000"/>
              </a:lnSpc>
            </a:pPr>
            <a:r>
              <a:rPr lang="en-US" sz="3600" i="1" dirty="0"/>
              <a:t>Technical Reviews During Production and Deployment</a:t>
            </a:r>
          </a:p>
        </p:txBody>
      </p:sp>
      <p:sp>
        <p:nvSpPr>
          <p:cNvPr id="7" name="Content Placeholder 6"/>
          <p:cNvSpPr>
            <a:spLocks noGrp="1"/>
          </p:cNvSpPr>
          <p:nvPr>
            <p:ph idx="1"/>
          </p:nvPr>
        </p:nvSpPr>
        <p:spPr>
          <a:xfrm>
            <a:off x="304800" y="3962400"/>
            <a:ext cx="8664575" cy="2574542"/>
          </a:xfrm>
        </p:spPr>
        <p:txBody>
          <a:bodyPr>
            <a:normAutofit lnSpcReduction="10000"/>
          </a:bodyPr>
          <a:lstStyle/>
          <a:p>
            <a:pPr>
              <a:lnSpc>
                <a:spcPct val="110000"/>
              </a:lnSpc>
            </a:pPr>
            <a:r>
              <a:rPr lang="en-US" sz="2400" b="1" dirty="0"/>
              <a:t>Operational Test Readiness Review (OTRR)</a:t>
            </a:r>
          </a:p>
          <a:p>
            <a:pPr lvl="1">
              <a:lnSpc>
                <a:spcPct val="110000"/>
              </a:lnSpc>
            </a:pPr>
            <a:r>
              <a:rPr lang="en-US" sz="2000" dirty="0"/>
              <a:t>Ensure that the system can proceed into Initial OT&amp;E with a high probability of success, and that the system is effective and suitable for service introduction</a:t>
            </a:r>
          </a:p>
          <a:p>
            <a:pPr lvl="1">
              <a:lnSpc>
                <a:spcPct val="110000"/>
              </a:lnSpc>
            </a:pPr>
            <a:r>
              <a:rPr lang="en-US" sz="2000" dirty="0"/>
              <a:t>Verifies system reliability, maintainability, and supportability performance and determines if hazards and ESOH residual risks are manageable within the planned testing operations</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fld id="{B10EDF6B-2680-4B96-8F94-6CDAB0691B0D}" type="slidenum">
              <a:rPr lang="en-US" smtClean="0"/>
              <a:pPr/>
              <a:t>184</a:t>
            </a:fld>
            <a:endParaRPr lang="en-US" dirty="0"/>
          </a:p>
        </p:txBody>
      </p:sp>
      <p:pic>
        <p:nvPicPr>
          <p:cNvPr id="8" name="Picture 7" descr="P n D Phase Depiction.png"/>
          <p:cNvPicPr>
            <a:picLocks noChangeAspect="1"/>
          </p:cNvPicPr>
          <p:nvPr/>
        </p:nvPicPr>
        <p:blipFill>
          <a:blip r:embed="rId3" cstate="print"/>
          <a:stretch>
            <a:fillRect/>
          </a:stretch>
        </p:blipFill>
        <p:spPr>
          <a:xfrm>
            <a:off x="7317862" y="114300"/>
            <a:ext cx="1634865" cy="936024"/>
          </a:xfrm>
          <a:prstGeom prst="rect">
            <a:avLst/>
          </a:prstGeom>
        </p:spPr>
      </p:pic>
      <p:sp>
        <p:nvSpPr>
          <p:cNvPr id="12" name="Isosceles Triangle 11"/>
          <p:cNvSpPr/>
          <p:nvPr/>
        </p:nvSpPr>
        <p:spPr bwMode="auto">
          <a:xfrm>
            <a:off x="5156200" y="2822575"/>
            <a:ext cx="133350" cy="144463"/>
          </a:xfrm>
          <a:prstGeom prst="triangl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Isosceles Triangle 12"/>
          <p:cNvSpPr/>
          <p:nvPr/>
        </p:nvSpPr>
        <p:spPr bwMode="auto">
          <a:xfrm>
            <a:off x="5391150" y="2822575"/>
            <a:ext cx="133350" cy="144463"/>
          </a:xfrm>
          <a:prstGeom prst="triangl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TextBox 52"/>
          <p:cNvSpPr txBox="1">
            <a:spLocks noChangeArrowheads="1"/>
          </p:cNvSpPr>
          <p:nvPr/>
        </p:nvSpPr>
        <p:spPr bwMode="auto">
          <a:xfrm>
            <a:off x="4979988" y="3044825"/>
            <a:ext cx="503237" cy="215900"/>
          </a:xfrm>
          <a:prstGeom prst="rect">
            <a:avLst/>
          </a:prstGeom>
          <a:noFill/>
          <a:ln w="9525">
            <a:noFill/>
            <a:miter lim="800000"/>
            <a:headEnd/>
            <a:tailEnd/>
          </a:ln>
        </p:spPr>
        <p:txBody>
          <a:bodyPr>
            <a:spAutoFit/>
          </a:bodyPr>
          <a:lstStyle/>
          <a:p>
            <a:pPr algn="ctr"/>
            <a:r>
              <a:rPr lang="en-US" sz="800" dirty="0">
                <a:latin typeface="Arial Black" pitchFamily="34" charset="0"/>
              </a:rPr>
              <a:t>IBR</a:t>
            </a:r>
          </a:p>
        </p:txBody>
      </p:sp>
      <p:sp>
        <p:nvSpPr>
          <p:cNvPr id="15" name="TextBox 53"/>
          <p:cNvSpPr txBox="1">
            <a:spLocks noChangeArrowheads="1"/>
          </p:cNvSpPr>
          <p:nvPr/>
        </p:nvSpPr>
        <p:spPr bwMode="auto">
          <a:xfrm>
            <a:off x="5224463" y="2924175"/>
            <a:ext cx="503237" cy="214313"/>
          </a:xfrm>
          <a:prstGeom prst="rect">
            <a:avLst/>
          </a:prstGeom>
          <a:noFill/>
          <a:ln w="9525">
            <a:noFill/>
            <a:miter lim="800000"/>
            <a:headEnd/>
            <a:tailEnd/>
          </a:ln>
        </p:spPr>
        <p:txBody>
          <a:bodyPr>
            <a:spAutoFit/>
          </a:bodyPr>
          <a:lstStyle/>
          <a:p>
            <a:pPr algn="ctr"/>
            <a:r>
              <a:rPr lang="en-US" sz="800" dirty="0">
                <a:latin typeface="Arial Black" pitchFamily="34" charset="0"/>
              </a:rPr>
              <a:t>OTRR</a:t>
            </a:r>
          </a:p>
        </p:txBody>
      </p:sp>
      <p:cxnSp>
        <p:nvCxnSpPr>
          <p:cNvPr id="16" name="Straight Connector 15"/>
          <p:cNvCxnSpPr/>
          <p:nvPr/>
        </p:nvCxnSpPr>
        <p:spPr bwMode="auto">
          <a:xfrm rot="5400000">
            <a:off x="5160962" y="3033713"/>
            <a:ext cx="123825"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7" name="Group 92"/>
          <p:cNvGrpSpPr>
            <a:grpSpLocks/>
          </p:cNvGrpSpPr>
          <p:nvPr/>
        </p:nvGrpSpPr>
        <p:grpSpPr bwMode="auto">
          <a:xfrm>
            <a:off x="5938838" y="3238500"/>
            <a:ext cx="504825" cy="317500"/>
            <a:chOff x="2977788" y="5236081"/>
            <a:chExt cx="503435" cy="316804"/>
          </a:xfrm>
        </p:grpSpPr>
        <p:sp>
          <p:nvSpPr>
            <p:cNvPr id="18" name="Isosceles Triangle 17"/>
            <p:cNvSpPr/>
            <p:nvPr/>
          </p:nvSpPr>
          <p:spPr>
            <a:xfrm>
              <a:off x="3163014" y="5236081"/>
              <a:ext cx="132983" cy="144146"/>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TextBox 94"/>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PCA</a:t>
              </a:r>
            </a:p>
          </p:txBody>
        </p:sp>
      </p:grpSp>
      <p:grpSp>
        <p:nvGrpSpPr>
          <p:cNvPr id="20" name="Group 95"/>
          <p:cNvGrpSpPr>
            <a:grpSpLocks/>
          </p:cNvGrpSpPr>
          <p:nvPr/>
        </p:nvGrpSpPr>
        <p:grpSpPr bwMode="auto">
          <a:xfrm>
            <a:off x="6200775" y="3236913"/>
            <a:ext cx="503238" cy="315912"/>
            <a:chOff x="2977788" y="5236206"/>
            <a:chExt cx="503435" cy="316679"/>
          </a:xfrm>
        </p:grpSpPr>
        <p:sp>
          <p:nvSpPr>
            <p:cNvPr id="21" name="Isosceles Triangle 20"/>
            <p:cNvSpPr/>
            <p:nvPr/>
          </p:nvSpPr>
          <p:spPr>
            <a:xfrm>
              <a:off x="3162010" y="5236206"/>
              <a:ext cx="134991" cy="144813"/>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TextBox 97"/>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ISR</a:t>
              </a:r>
            </a:p>
          </p:txBody>
        </p:sp>
      </p:grpSp>
      <p:sp>
        <p:nvSpPr>
          <p:cNvPr id="24" name="TextBox 109"/>
          <p:cNvSpPr txBox="1">
            <a:spLocks noChangeArrowheads="1"/>
          </p:cNvSpPr>
          <p:nvPr/>
        </p:nvSpPr>
        <p:spPr bwMode="auto">
          <a:xfrm>
            <a:off x="5759450" y="3520799"/>
            <a:ext cx="863600" cy="307975"/>
          </a:xfrm>
          <a:prstGeom prst="rect">
            <a:avLst/>
          </a:prstGeom>
          <a:noFill/>
          <a:ln w="9525">
            <a:noFill/>
            <a:miter lim="800000"/>
            <a:headEnd/>
            <a:tailEnd/>
          </a:ln>
        </p:spPr>
        <p:txBody>
          <a:bodyPr>
            <a:spAutoFit/>
          </a:bodyPr>
          <a:lstStyle/>
          <a:p>
            <a:pPr algn="ctr"/>
            <a:r>
              <a:rPr lang="en-US" sz="700" b="1" dirty="0">
                <a:solidFill>
                  <a:srgbClr val="333399"/>
                </a:solidFill>
                <a:latin typeface="Arial Black" pitchFamily="34" charset="0"/>
              </a:rPr>
              <a:t>Product Baseline</a:t>
            </a:r>
          </a:p>
        </p:txBody>
      </p:sp>
      <p:sp>
        <p:nvSpPr>
          <p:cNvPr id="25" name="TextBox 24"/>
          <p:cNvSpPr txBox="1"/>
          <p:nvPr/>
        </p:nvSpPr>
        <p:spPr bwMode="auto">
          <a:xfrm>
            <a:off x="1300163" y="1922463"/>
            <a:ext cx="881062" cy="900112"/>
          </a:xfrm>
          <a:prstGeom prst="rect">
            <a:avLst/>
          </a:prstGeom>
          <a:gradFill>
            <a:gsLst>
              <a:gs pos="15000">
                <a:srgbClr val="FFFF66"/>
              </a:gs>
              <a:gs pos="36000">
                <a:srgbClr val="F8F200"/>
              </a:gs>
              <a:gs pos="72000">
                <a:srgbClr val="F0EA00"/>
              </a:gs>
              <a:gs pos="88000">
                <a:srgbClr val="CCC700"/>
              </a:gs>
            </a:gsLst>
            <a:path path="shape">
              <a:fillToRect l="50000" t="50000" r="50000" b="50000"/>
            </a:path>
          </a:gradFill>
          <a:ln>
            <a:solidFill>
              <a:schemeClr val="tx1"/>
            </a:solidFill>
          </a:ln>
        </p:spPr>
        <p:txBody>
          <a:bodyPr>
            <a:spAutoFit/>
          </a:bodyPr>
          <a:lstStyle/>
          <a:p>
            <a:pPr>
              <a:defRPr/>
            </a:pPr>
            <a:r>
              <a:rPr lang="en-US" sz="1050" b="1" dirty="0">
                <a:latin typeface="Arial Black" pitchFamily="34" charset="0"/>
                <a:cs typeface="Arial" charset="0"/>
              </a:rPr>
              <a:t>Material Solution Analysis</a:t>
            </a:r>
          </a:p>
          <a:p>
            <a:pPr marL="58738">
              <a:defRPr/>
            </a:pPr>
            <a:r>
              <a:rPr lang="en-US" sz="700" b="1" dirty="0">
                <a:solidFill>
                  <a:schemeClr val="accent2"/>
                </a:solidFill>
                <a:latin typeface="Arial Black" pitchFamily="34" charset="0"/>
                <a:cs typeface="Arial" charset="0"/>
              </a:rPr>
              <a:t>Material Development Decision</a:t>
            </a:r>
          </a:p>
        </p:txBody>
      </p:sp>
      <p:sp>
        <p:nvSpPr>
          <p:cNvPr id="26" name="Rectangle 25"/>
          <p:cNvSpPr/>
          <p:nvPr/>
        </p:nvSpPr>
        <p:spPr bwMode="auto">
          <a:xfrm>
            <a:off x="2185988" y="1922463"/>
            <a:ext cx="1174750" cy="900112"/>
          </a:xfrm>
          <a:prstGeom prst="rect">
            <a:avLst/>
          </a:prstGeom>
          <a:gradFill flip="none" rotWithShape="1">
            <a:gsLst>
              <a:gs pos="0">
                <a:srgbClr val="05D3D3"/>
              </a:gs>
              <a:gs pos="25000">
                <a:srgbClr val="95C9F9"/>
              </a:gs>
              <a:gs pos="64000">
                <a:srgbClr val="0087E6"/>
              </a:gs>
              <a:gs pos="92000">
                <a:srgbClr val="005CBF"/>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27" name="Rectangle 26"/>
          <p:cNvSpPr/>
          <p:nvPr/>
        </p:nvSpPr>
        <p:spPr bwMode="auto">
          <a:xfrm>
            <a:off x="3363913" y="1922463"/>
            <a:ext cx="1760537" cy="900112"/>
          </a:xfrm>
          <a:prstGeom prst="rect">
            <a:avLst/>
          </a:prstGeom>
          <a:gradFill flip="none" rotWithShape="1">
            <a:gsLst>
              <a:gs pos="14000">
                <a:srgbClr val="FEC9BE"/>
              </a:gs>
              <a:gs pos="26000">
                <a:srgbClr val="FF8F8F">
                  <a:alpha val="13725"/>
                </a:srgbClr>
              </a:gs>
              <a:gs pos="72000">
                <a:srgbClr val="FF4F4F"/>
              </a:gs>
              <a:gs pos="95000">
                <a:srgbClr val="FF000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28" name="Rectangle 27"/>
          <p:cNvSpPr/>
          <p:nvPr/>
        </p:nvSpPr>
        <p:spPr bwMode="auto">
          <a:xfrm>
            <a:off x="5129213" y="1922463"/>
            <a:ext cx="2016125" cy="900112"/>
          </a:xfrm>
          <a:prstGeom prst="rect">
            <a:avLst/>
          </a:prstGeom>
          <a:gradFill flip="none" rotWithShape="1">
            <a:gsLst>
              <a:gs pos="3000">
                <a:srgbClr val="A8DAA8"/>
              </a:gs>
              <a:gs pos="39000">
                <a:srgbClr val="7DFF7D"/>
              </a:gs>
              <a:gs pos="67000">
                <a:srgbClr val="2FFF2F"/>
              </a:gs>
              <a:gs pos="99000">
                <a:srgbClr val="00B050"/>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Production and Deployment</a:t>
            </a:r>
            <a:endParaRPr lang="en-US" sz="600" b="1" dirty="0">
              <a:solidFill>
                <a:schemeClr val="tx1"/>
              </a:solidFill>
              <a:latin typeface="Arial Black" pitchFamily="34" charset="0"/>
            </a:endParaRPr>
          </a:p>
        </p:txBody>
      </p:sp>
      <p:sp>
        <p:nvSpPr>
          <p:cNvPr id="29" name="Rectangle 28"/>
          <p:cNvSpPr/>
          <p:nvPr/>
        </p:nvSpPr>
        <p:spPr bwMode="auto">
          <a:xfrm>
            <a:off x="7148513" y="1922463"/>
            <a:ext cx="1535112" cy="900112"/>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
        <p:nvSpPr>
          <p:cNvPr id="30" name="Isosceles Triangle 29"/>
          <p:cNvSpPr/>
          <p:nvPr/>
        </p:nvSpPr>
        <p:spPr bwMode="auto">
          <a:xfrm>
            <a:off x="4899025" y="1589088"/>
            <a:ext cx="466725" cy="307975"/>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31" name="Diamond 30"/>
          <p:cNvSpPr/>
          <p:nvPr/>
        </p:nvSpPr>
        <p:spPr bwMode="auto">
          <a:xfrm>
            <a:off x="3419475" y="2579688"/>
            <a:ext cx="195263" cy="220662"/>
          </a:xfrm>
          <a:prstGeom prst="diamond">
            <a:avLst/>
          </a:prstGeom>
          <a:solidFill>
            <a:srgbClr val="FFFF00"/>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 name="Diamond 31"/>
          <p:cNvSpPr/>
          <p:nvPr/>
        </p:nvSpPr>
        <p:spPr bwMode="auto">
          <a:xfrm>
            <a:off x="1239838" y="2590800"/>
            <a:ext cx="195262" cy="220663"/>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Diamond 32"/>
          <p:cNvSpPr/>
          <p:nvPr/>
        </p:nvSpPr>
        <p:spPr bwMode="auto">
          <a:xfrm>
            <a:off x="4340225" y="2579688"/>
            <a:ext cx="193675"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 name="Diamond 33"/>
          <p:cNvSpPr/>
          <p:nvPr/>
        </p:nvSpPr>
        <p:spPr bwMode="auto">
          <a:xfrm>
            <a:off x="5878513" y="2579688"/>
            <a:ext cx="195262"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TextBox 37"/>
          <p:cNvSpPr txBox="1">
            <a:spLocks noChangeArrowheads="1"/>
          </p:cNvSpPr>
          <p:nvPr/>
        </p:nvSpPr>
        <p:spPr bwMode="auto">
          <a:xfrm>
            <a:off x="3535363" y="2547938"/>
            <a:ext cx="523875" cy="306387"/>
          </a:xfrm>
          <a:prstGeom prst="rect">
            <a:avLst/>
          </a:prstGeom>
          <a:noFill/>
          <a:ln w="9525">
            <a:noFill/>
            <a:miter lim="800000"/>
            <a:headEnd/>
            <a:tailEnd/>
          </a:ln>
        </p:spPr>
        <p:txBody>
          <a:bodyPr>
            <a:spAutoFit/>
          </a:bodyPr>
          <a:lstStyle/>
          <a:p>
            <a:r>
              <a:rPr lang="en-US" sz="700" dirty="0">
                <a:solidFill>
                  <a:schemeClr val="accent2"/>
                </a:solidFill>
                <a:latin typeface="Arial Black" pitchFamily="34" charset="0"/>
              </a:rPr>
              <a:t>Post- PDR A</a:t>
            </a:r>
            <a:endParaRPr lang="en-US" sz="600" dirty="0">
              <a:solidFill>
                <a:schemeClr val="accent2"/>
              </a:solidFill>
              <a:latin typeface="Arial Black" pitchFamily="34" charset="0"/>
            </a:endParaRPr>
          </a:p>
        </p:txBody>
      </p:sp>
      <p:sp>
        <p:nvSpPr>
          <p:cNvPr id="36" name="TextBox 38"/>
          <p:cNvSpPr txBox="1">
            <a:spLocks noChangeArrowheads="1"/>
          </p:cNvSpPr>
          <p:nvPr/>
        </p:nvSpPr>
        <p:spPr bwMode="auto">
          <a:xfrm>
            <a:off x="4438650" y="2544763"/>
            <a:ext cx="523875" cy="307975"/>
          </a:xfrm>
          <a:prstGeom prst="rect">
            <a:avLst/>
          </a:prstGeom>
          <a:noFill/>
          <a:ln w="9525">
            <a:noFill/>
            <a:miter lim="800000"/>
            <a:headEnd/>
            <a:tailEnd/>
          </a:ln>
        </p:spPr>
        <p:txBody>
          <a:bodyPr>
            <a:spAutoFit/>
          </a:bodyPr>
          <a:lstStyle/>
          <a:p>
            <a:r>
              <a:rPr lang="en-US" sz="700" dirty="0">
                <a:solidFill>
                  <a:schemeClr val="accent2"/>
                </a:solidFill>
                <a:latin typeface="Arial Black" pitchFamily="34" charset="0"/>
              </a:rPr>
              <a:t>Post- CDR A</a:t>
            </a:r>
            <a:endParaRPr lang="en-US" sz="600" dirty="0">
              <a:solidFill>
                <a:schemeClr val="accent2"/>
              </a:solidFill>
              <a:latin typeface="Arial Black" pitchFamily="34" charset="0"/>
            </a:endParaRPr>
          </a:p>
        </p:txBody>
      </p:sp>
      <p:sp>
        <p:nvSpPr>
          <p:cNvPr id="37" name="TextBox 39"/>
          <p:cNvSpPr txBox="1">
            <a:spLocks noChangeArrowheads="1"/>
          </p:cNvSpPr>
          <p:nvPr/>
        </p:nvSpPr>
        <p:spPr bwMode="auto">
          <a:xfrm>
            <a:off x="6008688" y="2462213"/>
            <a:ext cx="660400" cy="414337"/>
          </a:xfrm>
          <a:prstGeom prst="rect">
            <a:avLst/>
          </a:prstGeom>
          <a:noFill/>
          <a:ln w="9525">
            <a:noFill/>
            <a:miter lim="800000"/>
            <a:headEnd/>
            <a:tailEnd/>
          </a:ln>
        </p:spPr>
        <p:txBody>
          <a:bodyPr>
            <a:spAutoFit/>
          </a:bodyPr>
          <a:lstStyle/>
          <a:p>
            <a:r>
              <a:rPr lang="en-US" sz="700" dirty="0">
                <a:solidFill>
                  <a:schemeClr val="accent2"/>
                </a:solidFill>
                <a:latin typeface="Arial Black" pitchFamily="34" charset="0"/>
              </a:rPr>
              <a:t>FRP –Decision Review</a:t>
            </a:r>
            <a:endParaRPr lang="en-US" sz="600" dirty="0">
              <a:solidFill>
                <a:schemeClr val="accent2"/>
              </a:solidFill>
              <a:latin typeface="Arial Black" pitchFamily="34" charset="0"/>
            </a:endParaRPr>
          </a:p>
        </p:txBody>
      </p:sp>
      <p:sp>
        <p:nvSpPr>
          <p:cNvPr id="42" name="TextBox 64"/>
          <p:cNvSpPr txBox="1">
            <a:spLocks noChangeArrowheads="1"/>
          </p:cNvSpPr>
          <p:nvPr/>
        </p:nvSpPr>
        <p:spPr bwMode="auto">
          <a:xfrm>
            <a:off x="406400" y="2808288"/>
            <a:ext cx="1541463" cy="369887"/>
          </a:xfrm>
          <a:prstGeom prst="rect">
            <a:avLst/>
          </a:prstGeom>
          <a:noFill/>
          <a:ln w="9525">
            <a:noFill/>
            <a:miter lim="800000"/>
            <a:headEnd/>
            <a:tailEnd/>
          </a:ln>
        </p:spPr>
        <p:txBody>
          <a:bodyPr>
            <a:spAutoFit/>
          </a:bodyPr>
          <a:lstStyle/>
          <a:p>
            <a:r>
              <a:rPr lang="en-US" sz="1000" dirty="0">
                <a:latin typeface="Arial Black" pitchFamily="34" charset="0"/>
              </a:rPr>
              <a:t>Program Reviews </a:t>
            </a:r>
            <a:r>
              <a:rPr lang="en-US" sz="800" dirty="0">
                <a:latin typeface="Arial Black" pitchFamily="34" charset="0"/>
              </a:rPr>
              <a:t>with a technical basis</a:t>
            </a:r>
            <a:endParaRPr lang="en-US" sz="1000" dirty="0">
              <a:latin typeface="Arial Black" pitchFamily="34" charset="0"/>
            </a:endParaRPr>
          </a:p>
        </p:txBody>
      </p:sp>
      <p:sp>
        <p:nvSpPr>
          <p:cNvPr id="43" name="TextBox 65"/>
          <p:cNvSpPr txBox="1">
            <a:spLocks noChangeArrowheads="1"/>
          </p:cNvSpPr>
          <p:nvPr/>
        </p:nvSpPr>
        <p:spPr bwMode="auto">
          <a:xfrm>
            <a:off x="406400" y="3137929"/>
            <a:ext cx="1182688" cy="400050"/>
          </a:xfrm>
          <a:prstGeom prst="rect">
            <a:avLst/>
          </a:prstGeom>
          <a:noFill/>
          <a:ln w="9525">
            <a:noFill/>
            <a:miter lim="800000"/>
            <a:headEnd/>
            <a:tailEnd/>
          </a:ln>
        </p:spPr>
        <p:txBody>
          <a:bodyPr>
            <a:spAutoFit/>
          </a:bodyPr>
          <a:lstStyle/>
          <a:p>
            <a:r>
              <a:rPr lang="en-US" sz="1000" dirty="0">
                <a:latin typeface="Arial Black" pitchFamily="34" charset="0"/>
              </a:rPr>
              <a:t>Technical Reviews</a:t>
            </a:r>
          </a:p>
        </p:txBody>
      </p:sp>
      <p:cxnSp>
        <p:nvCxnSpPr>
          <p:cNvPr id="44" name="Straight Connector 43"/>
          <p:cNvCxnSpPr/>
          <p:nvPr/>
        </p:nvCxnSpPr>
        <p:spPr bwMode="auto">
          <a:xfrm rot="16200000" flipH="1">
            <a:off x="4995863" y="-431800"/>
            <a:ext cx="25400" cy="73501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6" name="TextBox 133"/>
          <p:cNvSpPr txBox="1">
            <a:spLocks noChangeArrowheads="1"/>
          </p:cNvSpPr>
          <p:nvPr/>
        </p:nvSpPr>
        <p:spPr bwMode="auto">
          <a:xfrm>
            <a:off x="406400" y="3502408"/>
            <a:ext cx="1182688" cy="400050"/>
          </a:xfrm>
          <a:prstGeom prst="rect">
            <a:avLst/>
          </a:prstGeom>
          <a:noFill/>
          <a:ln w="9525">
            <a:noFill/>
            <a:miter lim="800000"/>
            <a:headEnd/>
            <a:tailEnd/>
          </a:ln>
        </p:spPr>
        <p:txBody>
          <a:bodyPr>
            <a:spAutoFit/>
          </a:bodyPr>
          <a:lstStyle/>
          <a:p>
            <a:r>
              <a:rPr lang="en-US" sz="1000" dirty="0">
                <a:solidFill>
                  <a:srgbClr val="333399"/>
                </a:solidFill>
                <a:latin typeface="Arial Black" pitchFamily="34" charset="0"/>
              </a:rPr>
              <a:t>Technical Baseline</a:t>
            </a:r>
          </a:p>
        </p:txBody>
      </p:sp>
      <p:sp>
        <p:nvSpPr>
          <p:cNvPr id="57" name="Rectangle 56"/>
          <p:cNvSpPr/>
          <p:nvPr/>
        </p:nvSpPr>
        <p:spPr>
          <a:xfrm>
            <a:off x="7156174" y="1923883"/>
            <a:ext cx="1536976" cy="903288"/>
          </a:xfrm>
          <a:prstGeom prst="rect">
            <a:avLst/>
          </a:prstGeom>
          <a:solidFill>
            <a:srgbClr val="D9D9D9">
              <a:alpha val="69804"/>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 name="Rectangle 57"/>
          <p:cNvSpPr/>
          <p:nvPr/>
        </p:nvSpPr>
        <p:spPr>
          <a:xfrm>
            <a:off x="1297458" y="1905000"/>
            <a:ext cx="3841072" cy="903288"/>
          </a:xfrm>
          <a:prstGeom prst="rect">
            <a:avLst/>
          </a:prstGeom>
          <a:solidFill>
            <a:srgbClr val="D9D9D9">
              <a:alpha val="69804"/>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6078827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9411"/>
            <a:ext cx="5858540" cy="796925"/>
          </a:xfrm>
        </p:spPr>
        <p:txBody>
          <a:bodyPr/>
          <a:lstStyle/>
          <a:p>
            <a:r>
              <a:rPr lang="en-US" sz="3600" i="1" dirty="0"/>
              <a:t>Outputs of the SE Processes in P&amp;D</a:t>
            </a:r>
          </a:p>
        </p:txBody>
      </p:sp>
      <p:sp>
        <p:nvSpPr>
          <p:cNvPr id="7" name="Content Placeholder 6"/>
          <p:cNvSpPr>
            <a:spLocks noGrp="1"/>
          </p:cNvSpPr>
          <p:nvPr>
            <p:ph idx="1"/>
          </p:nvPr>
        </p:nvSpPr>
        <p:spPr>
          <a:xfrm>
            <a:off x="304800" y="1676400"/>
            <a:ext cx="8458199" cy="4724400"/>
          </a:xfrm>
        </p:spPr>
        <p:txBody>
          <a:bodyPr>
            <a:normAutofit/>
          </a:bodyPr>
          <a:lstStyle/>
          <a:p>
            <a:r>
              <a:rPr lang="en-US" sz="2400" dirty="0"/>
              <a:t>Updated Product Baseline</a:t>
            </a:r>
          </a:p>
          <a:p>
            <a:r>
              <a:rPr lang="en-US" sz="2400" dirty="0"/>
              <a:t>Evaluation results from test</a:t>
            </a:r>
          </a:p>
          <a:p>
            <a:r>
              <a:rPr lang="en-US" sz="2400" dirty="0"/>
              <a:t>TEMP</a:t>
            </a:r>
          </a:p>
          <a:p>
            <a:r>
              <a:rPr lang="en-US" sz="2400" dirty="0"/>
              <a:t>Risk Assessment</a:t>
            </a:r>
          </a:p>
          <a:p>
            <a:r>
              <a:rPr lang="en-US" sz="2400" dirty="0"/>
              <a:t>Life-cycle Sustainment Plan</a:t>
            </a:r>
          </a:p>
          <a:p>
            <a:r>
              <a:rPr lang="en-US" sz="2400" dirty="0"/>
              <a:t>Programmatic ESOH Evaluation</a:t>
            </a:r>
          </a:p>
          <a:p>
            <a:r>
              <a:rPr lang="en-US" sz="2400" dirty="0"/>
              <a:t>National Environmental Policy Act (NEPA) Compliance Schedule</a:t>
            </a:r>
          </a:p>
          <a:p>
            <a:r>
              <a:rPr lang="en-US" sz="2400" dirty="0"/>
              <a:t>SEP</a:t>
            </a:r>
          </a:p>
          <a:p>
            <a:r>
              <a:rPr lang="en-US" sz="2400" dirty="0"/>
              <a:t>Inputs to Cost and Manpower Estimate</a:t>
            </a:r>
          </a:p>
          <a:p>
            <a:r>
              <a:rPr lang="en-US" sz="2400" dirty="0"/>
              <a:t>System Safety Analyses to include finalizing hazard analyses and associated ESOH risk analysis</a:t>
            </a:r>
          </a:p>
          <a:p>
            <a:endParaRPr lang="en-US" sz="2400" dirty="0"/>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fld id="{B10EDF6B-2680-4B96-8F94-6CDAB0691B0D}" type="slidenum">
              <a:rPr lang="en-US" smtClean="0"/>
              <a:pPr/>
              <a:t>185</a:t>
            </a:fld>
            <a:endParaRPr lang="en-US" dirty="0"/>
          </a:p>
        </p:txBody>
      </p:sp>
      <p:pic>
        <p:nvPicPr>
          <p:cNvPr id="8" name="Picture 7" descr="P n D Phase Depiction.png"/>
          <p:cNvPicPr>
            <a:picLocks noChangeAspect="1"/>
          </p:cNvPicPr>
          <p:nvPr/>
        </p:nvPicPr>
        <p:blipFill>
          <a:blip r:embed="rId3" cstate="print"/>
          <a:stretch>
            <a:fillRect/>
          </a:stretch>
        </p:blipFill>
        <p:spPr>
          <a:xfrm>
            <a:off x="7317862" y="114300"/>
            <a:ext cx="1634865" cy="936024"/>
          </a:xfrm>
          <a:prstGeom prst="rect">
            <a:avLst/>
          </a:prstGeom>
        </p:spPr>
      </p:pic>
    </p:spTree>
    <p:extLst>
      <p:ext uri="{BB962C8B-B14F-4D97-AF65-F5344CB8AC3E}">
        <p14:creationId xmlns:p14="http://schemas.microsoft.com/office/powerpoint/2010/main" val="9909415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5828872" cy="796925"/>
          </a:xfrm>
        </p:spPr>
        <p:txBody>
          <a:bodyPr/>
          <a:lstStyle/>
          <a:p>
            <a:r>
              <a:rPr lang="en-US" sz="3600" i="1" dirty="0"/>
              <a:t>Operations and Support</a:t>
            </a:r>
            <a:br>
              <a:rPr lang="en-US" sz="3600" i="1" dirty="0"/>
            </a:br>
            <a:r>
              <a:rPr lang="en-US" sz="3600" i="1" dirty="0"/>
              <a:t> Phase SE</a:t>
            </a:r>
          </a:p>
        </p:txBody>
      </p:sp>
      <p:sp>
        <p:nvSpPr>
          <p:cNvPr id="3" name="Content Placeholder 2"/>
          <p:cNvSpPr>
            <a:spLocks noGrp="1"/>
          </p:cNvSpPr>
          <p:nvPr>
            <p:ph idx="1"/>
          </p:nvPr>
        </p:nvSpPr>
        <p:spPr>
          <a:xfrm>
            <a:off x="381000" y="1524000"/>
            <a:ext cx="8381999" cy="4800600"/>
          </a:xfrm>
        </p:spPr>
        <p:txBody>
          <a:bodyPr>
            <a:normAutofit/>
          </a:bodyPr>
          <a:lstStyle/>
          <a:p>
            <a:pPr>
              <a:spcAft>
                <a:spcPts val="1200"/>
              </a:spcAft>
            </a:pPr>
            <a:r>
              <a:rPr lang="en-US" dirty="0"/>
              <a:t>Objective is the execution of a support  program that meets operational support performance requirements and sustains the system in the most cost-effective manner over its total life cycle</a:t>
            </a:r>
          </a:p>
          <a:p>
            <a:pPr>
              <a:spcAft>
                <a:spcPts val="600"/>
              </a:spcAft>
            </a:pPr>
            <a:r>
              <a:rPr lang="en-US" dirty="0"/>
              <a:t>SE supports in-service reviews including identifying:</a:t>
            </a:r>
          </a:p>
          <a:p>
            <a:pPr lvl="1"/>
            <a:r>
              <a:rPr lang="en-US" dirty="0"/>
              <a:t>Root causes and resolutions for safety</a:t>
            </a:r>
          </a:p>
          <a:p>
            <a:pPr lvl="1"/>
            <a:r>
              <a:rPr lang="en-US" dirty="0"/>
              <a:t>Critical readiness degrading issues</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fld id="{B10EDF6B-2680-4B96-8F94-6CDAB0691B0D}" type="slidenum">
              <a:rPr lang="en-US" smtClean="0"/>
              <a:pPr/>
              <a:t>186</a:t>
            </a:fld>
            <a:endParaRPr lang="en-US" dirty="0"/>
          </a:p>
        </p:txBody>
      </p:sp>
      <p:sp>
        <p:nvSpPr>
          <p:cNvPr id="6" name="Rectangle 10"/>
          <p:cNvSpPr/>
          <p:nvPr/>
        </p:nvSpPr>
        <p:spPr bwMode="auto">
          <a:xfrm>
            <a:off x="7802216" y="369752"/>
            <a:ext cx="1109421" cy="634102"/>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Tree>
    <p:extLst>
      <p:ext uri="{BB962C8B-B14F-4D97-AF65-F5344CB8AC3E}">
        <p14:creationId xmlns:p14="http://schemas.microsoft.com/office/powerpoint/2010/main" val="60589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6590872" cy="796925"/>
          </a:xfrm>
        </p:spPr>
        <p:txBody>
          <a:bodyPr/>
          <a:lstStyle/>
          <a:p>
            <a:pPr>
              <a:lnSpc>
                <a:spcPct val="90000"/>
              </a:lnSpc>
            </a:pPr>
            <a:r>
              <a:rPr lang="en-US" sz="3600" i="1" dirty="0"/>
              <a:t>Operations and Support </a:t>
            </a:r>
            <a:br>
              <a:rPr lang="en-US" sz="3600" i="1" dirty="0"/>
            </a:br>
            <a:r>
              <a:rPr lang="en-US" sz="3600" i="1" dirty="0"/>
              <a:t>Phase SE</a:t>
            </a:r>
          </a:p>
        </p:txBody>
      </p:sp>
      <p:sp>
        <p:nvSpPr>
          <p:cNvPr id="3" name="Content Placeholder 2"/>
          <p:cNvSpPr>
            <a:spLocks noGrp="1"/>
          </p:cNvSpPr>
          <p:nvPr>
            <p:ph idx="1"/>
          </p:nvPr>
        </p:nvSpPr>
        <p:spPr>
          <a:xfrm>
            <a:off x="228600" y="1524000"/>
            <a:ext cx="8762999" cy="4953000"/>
          </a:xfrm>
        </p:spPr>
        <p:txBody>
          <a:bodyPr>
            <a:normAutofit fontScale="77500" lnSpcReduction="20000"/>
          </a:bodyPr>
          <a:lstStyle/>
          <a:p>
            <a:pPr>
              <a:lnSpc>
                <a:spcPct val="110000"/>
              </a:lnSpc>
              <a:spcAft>
                <a:spcPts val="600"/>
              </a:spcAft>
            </a:pPr>
            <a:r>
              <a:rPr lang="en-US" dirty="0"/>
              <a:t>Effort includes trade studies and decision making relative to the best resolution considering operational needs and remaining expected service life for:</a:t>
            </a:r>
          </a:p>
          <a:p>
            <a:pPr lvl="1">
              <a:lnSpc>
                <a:spcPct val="110000"/>
              </a:lnSpc>
              <a:buSzPct val="60000"/>
              <a:buFont typeface="Wingdings" pitchFamily="2" charset="2"/>
              <a:buChar char="t"/>
            </a:pPr>
            <a:r>
              <a:rPr lang="en-US" dirty="0"/>
              <a:t>Changes to the product support package</a:t>
            </a:r>
          </a:p>
          <a:p>
            <a:pPr lvl="1">
              <a:lnSpc>
                <a:spcPct val="110000"/>
              </a:lnSpc>
              <a:buSzPct val="60000"/>
              <a:buFont typeface="Wingdings" pitchFamily="2" charset="2"/>
              <a:buChar char="t"/>
            </a:pPr>
            <a:r>
              <a:rPr lang="en-US" dirty="0"/>
              <a:t>Process improvements </a:t>
            </a:r>
          </a:p>
          <a:p>
            <a:pPr lvl="1">
              <a:lnSpc>
                <a:spcPct val="110000"/>
              </a:lnSpc>
              <a:buSzPct val="60000"/>
              <a:buFont typeface="Wingdings" pitchFamily="2" charset="2"/>
              <a:buChar char="t"/>
            </a:pPr>
            <a:r>
              <a:rPr lang="en-US" dirty="0"/>
              <a:t>Modifications</a:t>
            </a:r>
          </a:p>
          <a:p>
            <a:pPr lvl="1">
              <a:lnSpc>
                <a:spcPct val="110000"/>
              </a:lnSpc>
              <a:buSzPct val="60000"/>
              <a:buFont typeface="Wingdings" pitchFamily="2" charset="2"/>
              <a:buChar char="t"/>
            </a:pPr>
            <a:r>
              <a:rPr lang="en-US" dirty="0"/>
              <a:t>Upgrades</a:t>
            </a:r>
          </a:p>
          <a:p>
            <a:pPr lvl="1">
              <a:lnSpc>
                <a:spcPct val="110000"/>
              </a:lnSpc>
              <a:buSzPct val="60000"/>
              <a:buFont typeface="Wingdings" pitchFamily="2" charset="2"/>
              <a:buChar char="t"/>
            </a:pPr>
            <a:r>
              <a:rPr lang="en-US" dirty="0"/>
              <a:t>Future increments of the system</a:t>
            </a:r>
          </a:p>
          <a:p>
            <a:pPr lvl="1">
              <a:lnSpc>
                <a:spcPct val="110000"/>
              </a:lnSpc>
              <a:buSzPct val="60000"/>
              <a:buFont typeface="Wingdings" pitchFamily="2" charset="2"/>
              <a:buChar char="t"/>
            </a:pPr>
            <a:r>
              <a:rPr lang="en-US" dirty="0"/>
              <a:t>Interoperability or technology improvements</a:t>
            </a:r>
          </a:p>
          <a:p>
            <a:pPr lvl="1">
              <a:lnSpc>
                <a:spcPct val="110000"/>
              </a:lnSpc>
              <a:buSzPct val="60000"/>
              <a:buFont typeface="Wingdings" pitchFamily="2" charset="2"/>
              <a:buChar char="t"/>
            </a:pPr>
            <a:r>
              <a:rPr lang="en-US" dirty="0"/>
              <a:t>Parts or manufacturing obsolescence</a:t>
            </a:r>
          </a:p>
          <a:p>
            <a:pPr lvl="1">
              <a:lnSpc>
                <a:spcPct val="110000"/>
              </a:lnSpc>
              <a:buSzPct val="60000"/>
              <a:buFont typeface="Wingdings" pitchFamily="2" charset="2"/>
              <a:buChar char="t"/>
            </a:pPr>
            <a:r>
              <a:rPr lang="en-US" dirty="0"/>
              <a:t>Aging aircraft (or system) issues</a:t>
            </a:r>
          </a:p>
          <a:p>
            <a:pPr lvl="1">
              <a:lnSpc>
                <a:spcPct val="110000"/>
              </a:lnSpc>
              <a:buSzPct val="60000"/>
              <a:buFont typeface="Wingdings" pitchFamily="2" charset="2"/>
              <a:buChar char="t"/>
            </a:pPr>
            <a:r>
              <a:rPr lang="en-US" dirty="0"/>
              <a:t>Premature failures Changes in fuel or lubricants</a:t>
            </a:r>
          </a:p>
          <a:p>
            <a:pPr lvl="1">
              <a:lnSpc>
                <a:spcPct val="110000"/>
              </a:lnSpc>
              <a:buSzPct val="60000"/>
              <a:buFont typeface="Wingdings" pitchFamily="2" charset="2"/>
              <a:buChar char="t"/>
            </a:pPr>
            <a:r>
              <a:rPr lang="en-US" dirty="0"/>
              <a:t>Joint or service commonality</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fld id="{B10EDF6B-2680-4B96-8F94-6CDAB0691B0D}" type="slidenum">
              <a:rPr lang="en-US" smtClean="0"/>
              <a:pPr/>
              <a:t>187</a:t>
            </a:fld>
            <a:endParaRPr lang="en-US" dirty="0"/>
          </a:p>
        </p:txBody>
      </p:sp>
      <p:sp>
        <p:nvSpPr>
          <p:cNvPr id="6" name="Rectangle 10"/>
          <p:cNvSpPr/>
          <p:nvPr/>
        </p:nvSpPr>
        <p:spPr bwMode="auto">
          <a:xfrm>
            <a:off x="7802216" y="369752"/>
            <a:ext cx="1109421" cy="634102"/>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Tree>
    <p:extLst>
      <p:ext uri="{BB962C8B-B14F-4D97-AF65-F5344CB8AC3E}">
        <p14:creationId xmlns:p14="http://schemas.microsoft.com/office/powerpoint/2010/main" val="26371706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urved Up Arrow 23"/>
          <p:cNvSpPr/>
          <p:nvPr/>
        </p:nvSpPr>
        <p:spPr bwMode="auto">
          <a:xfrm rot="10538928" flipV="1">
            <a:off x="1576899" y="3772253"/>
            <a:ext cx="419100" cy="233988"/>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cxnSp>
        <p:nvCxnSpPr>
          <p:cNvPr id="27" name="Straight Arrow Connector 26"/>
          <p:cNvCxnSpPr/>
          <p:nvPr/>
        </p:nvCxnSpPr>
        <p:spPr>
          <a:xfrm rot="5400000">
            <a:off x="2412460" y="3064213"/>
            <a:ext cx="175098" cy="1588"/>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0"/>
          </p:cNvCxnSpPr>
          <p:nvPr/>
        </p:nvCxnSpPr>
        <p:spPr>
          <a:xfrm rot="16200000" flipH="1">
            <a:off x="2634508" y="3746841"/>
            <a:ext cx="337423" cy="197856"/>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16200000" flipH="1">
            <a:off x="3158115" y="4731028"/>
            <a:ext cx="337423" cy="197856"/>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6200000" flipH="1">
            <a:off x="3701179" y="5549846"/>
            <a:ext cx="337423" cy="197856"/>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5400000" flipH="1" flipV="1">
            <a:off x="5102158" y="5627452"/>
            <a:ext cx="321013" cy="214008"/>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5400000" flipH="1" flipV="1">
            <a:off x="5799308" y="4719537"/>
            <a:ext cx="321013" cy="214008"/>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H="1" flipV="1">
            <a:off x="6340817" y="3869988"/>
            <a:ext cx="321013" cy="214008"/>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flipH="1" flipV="1">
            <a:off x="6624544" y="3122577"/>
            <a:ext cx="301555" cy="9734"/>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43000" y="152400"/>
            <a:ext cx="6590872" cy="796925"/>
          </a:xfrm>
        </p:spPr>
        <p:txBody>
          <a:bodyPr/>
          <a:lstStyle/>
          <a:p>
            <a:r>
              <a:rPr lang="en-US" sz="3600" i="1" dirty="0"/>
              <a:t>Key SE Activities During Operations and Support</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fld id="{B10EDF6B-2680-4B96-8F94-6CDAB0691B0D}" type="slidenum">
              <a:rPr lang="en-US" smtClean="0"/>
              <a:pPr/>
              <a:t>188</a:t>
            </a:fld>
            <a:endParaRPr lang="en-US" dirty="0"/>
          </a:p>
        </p:txBody>
      </p:sp>
      <p:sp>
        <p:nvSpPr>
          <p:cNvPr id="6" name="Rectangle 10"/>
          <p:cNvSpPr/>
          <p:nvPr/>
        </p:nvSpPr>
        <p:spPr bwMode="auto">
          <a:xfrm>
            <a:off x="7802216" y="369752"/>
            <a:ext cx="1109421" cy="634102"/>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
        <p:nvSpPr>
          <p:cNvPr id="7" name="Rectangle 10"/>
          <p:cNvSpPr/>
          <p:nvPr/>
        </p:nvSpPr>
        <p:spPr bwMode="auto">
          <a:xfrm>
            <a:off x="1582675" y="3165607"/>
            <a:ext cx="1388975" cy="587150"/>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900" b="1" dirty="0">
                <a:solidFill>
                  <a:schemeClr val="tx1"/>
                </a:solidFill>
                <a:latin typeface="Arial Black" pitchFamily="34" charset="0"/>
              </a:rPr>
              <a:t>Monitor &amp; Collect All Service Use &amp; Supply Chain Performance Data</a:t>
            </a:r>
            <a:endParaRPr lang="en-US" sz="400" b="1" dirty="0">
              <a:solidFill>
                <a:schemeClr val="tx1"/>
              </a:solidFill>
              <a:latin typeface="Arial Black" pitchFamily="34" charset="0"/>
            </a:endParaRPr>
          </a:p>
        </p:txBody>
      </p:sp>
      <p:sp>
        <p:nvSpPr>
          <p:cNvPr id="9" name="Rectangle 10"/>
          <p:cNvSpPr/>
          <p:nvPr/>
        </p:nvSpPr>
        <p:spPr bwMode="auto">
          <a:xfrm>
            <a:off x="1879951" y="4014481"/>
            <a:ext cx="2044391" cy="828762"/>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tIns="18288" rIns="45720" bIns="18288"/>
          <a:lstStyle/>
          <a:p>
            <a:pPr>
              <a:spcBef>
                <a:spcPts val="0"/>
              </a:spcBef>
              <a:spcAft>
                <a:spcPts val="0"/>
              </a:spcAft>
              <a:defRPr/>
            </a:pPr>
            <a:r>
              <a:rPr lang="en-US" sz="900" b="1" dirty="0">
                <a:solidFill>
                  <a:schemeClr val="tx1"/>
                </a:solidFill>
                <a:latin typeface="Arial Black" pitchFamily="34" charset="0"/>
              </a:rPr>
              <a:t>Analyze Data to:</a:t>
            </a:r>
          </a:p>
          <a:p>
            <a:pPr>
              <a:spcBef>
                <a:spcPts val="0"/>
              </a:spcBef>
              <a:spcAft>
                <a:spcPts val="0"/>
              </a:spcAft>
              <a:defRPr/>
            </a:pPr>
            <a:r>
              <a:rPr lang="en-US" sz="900" b="1" dirty="0">
                <a:solidFill>
                  <a:schemeClr val="tx1"/>
                </a:solidFill>
                <a:latin typeface="Arial Black" pitchFamily="34" charset="0"/>
              </a:rPr>
              <a:t>- Validate Failures, - Determine Root Cause, - Determine Opportunities to Reduce LCC/Improve Materiel Avail, - Project Future Issues</a:t>
            </a:r>
          </a:p>
          <a:p>
            <a:pPr>
              <a:spcBef>
                <a:spcPts val="0"/>
              </a:spcBef>
              <a:spcAft>
                <a:spcPts val="0"/>
              </a:spcAft>
              <a:defRPr/>
            </a:pPr>
            <a:endParaRPr lang="en-US" sz="400" b="1" dirty="0">
              <a:solidFill>
                <a:schemeClr val="tx1"/>
              </a:solidFill>
              <a:latin typeface="Arial Black" pitchFamily="34" charset="0"/>
            </a:endParaRPr>
          </a:p>
        </p:txBody>
      </p:sp>
      <p:sp>
        <p:nvSpPr>
          <p:cNvPr id="10" name="Rectangle 10"/>
          <p:cNvSpPr/>
          <p:nvPr/>
        </p:nvSpPr>
        <p:spPr bwMode="auto">
          <a:xfrm>
            <a:off x="2442117" y="5003324"/>
            <a:ext cx="1597133" cy="549983"/>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tIns="18288" rIns="45720" bIns="18288" anchor="ctr"/>
          <a:lstStyle/>
          <a:p>
            <a:pPr algn="ctr">
              <a:spcBef>
                <a:spcPts val="0"/>
              </a:spcBef>
              <a:spcAft>
                <a:spcPts val="0"/>
              </a:spcAft>
              <a:defRPr/>
            </a:pPr>
            <a:r>
              <a:rPr lang="en-US" sz="900" b="1" dirty="0">
                <a:solidFill>
                  <a:schemeClr val="tx1"/>
                </a:solidFill>
                <a:latin typeface="Arial Black" pitchFamily="34" charset="0"/>
              </a:rPr>
              <a:t>Determine System Risk/Hazard Severity</a:t>
            </a:r>
          </a:p>
        </p:txBody>
      </p:sp>
      <p:sp>
        <p:nvSpPr>
          <p:cNvPr id="11" name="Rectangle 10"/>
          <p:cNvSpPr/>
          <p:nvPr/>
        </p:nvSpPr>
        <p:spPr bwMode="auto">
          <a:xfrm>
            <a:off x="3775021" y="5824797"/>
            <a:ext cx="1597133" cy="549983"/>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tIns="18288" rIns="45720" bIns="18288" anchor="ctr"/>
          <a:lstStyle/>
          <a:p>
            <a:pPr algn="ctr">
              <a:spcBef>
                <a:spcPts val="0"/>
              </a:spcBef>
              <a:spcAft>
                <a:spcPts val="0"/>
              </a:spcAft>
              <a:defRPr/>
            </a:pPr>
            <a:r>
              <a:rPr lang="en-US" sz="900" b="1" dirty="0">
                <a:solidFill>
                  <a:schemeClr val="tx1"/>
                </a:solidFill>
                <a:latin typeface="Arial Black" pitchFamily="34" charset="0"/>
              </a:rPr>
              <a:t>Develop Corrective Action</a:t>
            </a:r>
          </a:p>
        </p:txBody>
      </p:sp>
      <p:sp>
        <p:nvSpPr>
          <p:cNvPr id="12" name="Rectangle 11"/>
          <p:cNvSpPr/>
          <p:nvPr/>
        </p:nvSpPr>
        <p:spPr bwMode="auto">
          <a:xfrm>
            <a:off x="5109450" y="4966153"/>
            <a:ext cx="1597133" cy="549983"/>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tIns="18288" rIns="45720" bIns="18288" anchor="ctr"/>
          <a:lstStyle/>
          <a:p>
            <a:pPr algn="ctr">
              <a:spcBef>
                <a:spcPts val="0"/>
              </a:spcBef>
              <a:spcAft>
                <a:spcPts val="0"/>
              </a:spcAft>
              <a:defRPr/>
            </a:pPr>
            <a:r>
              <a:rPr lang="en-US" sz="900" b="1" dirty="0">
                <a:solidFill>
                  <a:schemeClr val="tx1"/>
                </a:solidFill>
                <a:latin typeface="Arial Black" pitchFamily="34" charset="0"/>
              </a:rPr>
              <a:t>Integrate &amp; Test Corrective Action</a:t>
            </a:r>
          </a:p>
        </p:txBody>
      </p:sp>
      <p:sp>
        <p:nvSpPr>
          <p:cNvPr id="14" name="Rectangle 13"/>
          <p:cNvSpPr/>
          <p:nvPr/>
        </p:nvSpPr>
        <p:spPr bwMode="auto">
          <a:xfrm>
            <a:off x="6045200" y="3237713"/>
            <a:ext cx="1130199" cy="549983"/>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tIns="18288" rIns="45720" bIns="18288" anchor="ctr"/>
          <a:lstStyle/>
          <a:p>
            <a:pPr algn="ctr">
              <a:spcBef>
                <a:spcPts val="0"/>
              </a:spcBef>
              <a:spcAft>
                <a:spcPts val="0"/>
              </a:spcAft>
              <a:defRPr/>
            </a:pPr>
            <a:r>
              <a:rPr lang="en-US" sz="900" b="1" dirty="0">
                <a:solidFill>
                  <a:schemeClr val="tx1"/>
                </a:solidFill>
                <a:latin typeface="Arial Black" pitchFamily="34" charset="0"/>
              </a:rPr>
              <a:t>Implement &amp; Field</a:t>
            </a:r>
          </a:p>
        </p:txBody>
      </p:sp>
      <p:sp>
        <p:nvSpPr>
          <p:cNvPr id="15" name="Rounded Rectangle 14"/>
          <p:cNvSpPr/>
          <p:nvPr/>
        </p:nvSpPr>
        <p:spPr>
          <a:xfrm>
            <a:off x="5488940" y="2028106"/>
            <a:ext cx="2269744" cy="939800"/>
          </a:xfrm>
          <a:prstGeom prst="round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tIns="18288" rIns="45720" bIns="18288" anchor="ctr"/>
          <a:lstStyle/>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Input to CDD for next Increment</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Modifications/Upgrades to fielded systems, PSP &amp; Process</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SEP &amp; LCSP</a:t>
            </a:r>
          </a:p>
        </p:txBody>
      </p:sp>
      <p:sp>
        <p:nvSpPr>
          <p:cNvPr id="16" name="Rounded Rectangle 15"/>
          <p:cNvSpPr/>
          <p:nvPr/>
        </p:nvSpPr>
        <p:spPr>
          <a:xfrm>
            <a:off x="1457960" y="2029630"/>
            <a:ext cx="1602296" cy="939800"/>
          </a:xfrm>
          <a:prstGeom prst="round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tIns="18288" rIns="45720" bIns="18288" anchor="ctr"/>
          <a:lstStyle/>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Service Use Data</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User Feedback</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Failure Reports</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Discrepancy Reports</a:t>
            </a:r>
          </a:p>
          <a:p>
            <a:pPr marL="58738" indent="-58738">
              <a:spcBef>
                <a:spcPts val="0"/>
              </a:spcBef>
              <a:spcAft>
                <a:spcPts val="0"/>
              </a:spcAft>
              <a:buFont typeface="Arial" pitchFamily="34" charset="0"/>
              <a:buChar char="•"/>
              <a:defRPr/>
            </a:pPr>
            <a:r>
              <a:rPr lang="en-US" sz="900" b="1" dirty="0">
                <a:solidFill>
                  <a:schemeClr val="tx1"/>
                </a:solidFill>
                <a:latin typeface="Arial Black" pitchFamily="34" charset="0"/>
              </a:rPr>
              <a:t>SEP</a:t>
            </a:r>
          </a:p>
        </p:txBody>
      </p:sp>
      <p:sp>
        <p:nvSpPr>
          <p:cNvPr id="17" name="TextBox 16"/>
          <p:cNvSpPr txBox="1"/>
          <p:nvPr/>
        </p:nvSpPr>
        <p:spPr>
          <a:xfrm>
            <a:off x="1676400" y="1752600"/>
            <a:ext cx="1075944" cy="276999"/>
          </a:xfrm>
          <a:prstGeom prst="rect">
            <a:avLst/>
          </a:prstGeom>
          <a:noFill/>
        </p:spPr>
        <p:txBody>
          <a:bodyPr wrap="square" rtlCol="0">
            <a:spAutoFit/>
          </a:bodyPr>
          <a:lstStyle/>
          <a:p>
            <a:pPr algn="ctr"/>
            <a:r>
              <a:rPr lang="en-US" sz="1200" dirty="0">
                <a:latin typeface="Arial Black" pitchFamily="34" charset="0"/>
              </a:rPr>
              <a:t>Inputs</a:t>
            </a:r>
          </a:p>
        </p:txBody>
      </p:sp>
      <p:sp>
        <p:nvSpPr>
          <p:cNvPr id="18" name="TextBox 17"/>
          <p:cNvSpPr txBox="1"/>
          <p:nvPr/>
        </p:nvSpPr>
        <p:spPr>
          <a:xfrm>
            <a:off x="6019800" y="1752600"/>
            <a:ext cx="1164400" cy="276999"/>
          </a:xfrm>
          <a:prstGeom prst="rect">
            <a:avLst/>
          </a:prstGeom>
          <a:noFill/>
        </p:spPr>
        <p:txBody>
          <a:bodyPr wrap="square" rtlCol="0">
            <a:spAutoFit/>
          </a:bodyPr>
          <a:lstStyle/>
          <a:p>
            <a:pPr algn="ctr"/>
            <a:r>
              <a:rPr lang="en-US" sz="1200" dirty="0">
                <a:latin typeface="Arial Black" pitchFamily="34" charset="0"/>
              </a:rPr>
              <a:t>Outputs</a:t>
            </a:r>
          </a:p>
        </p:txBody>
      </p:sp>
      <p:sp>
        <p:nvSpPr>
          <p:cNvPr id="19" name="Oval 18"/>
          <p:cNvSpPr/>
          <p:nvPr/>
        </p:nvSpPr>
        <p:spPr>
          <a:xfrm>
            <a:off x="5682996" y="2999232"/>
            <a:ext cx="365760" cy="2286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b="1" dirty="0">
                <a:solidFill>
                  <a:schemeClr val="tx1"/>
                </a:solidFill>
              </a:rPr>
              <a:t>ISR</a:t>
            </a:r>
          </a:p>
        </p:txBody>
      </p:sp>
      <p:sp>
        <p:nvSpPr>
          <p:cNvPr id="20" name="TextBox 19"/>
          <p:cNvSpPr txBox="1"/>
          <p:nvPr/>
        </p:nvSpPr>
        <p:spPr>
          <a:xfrm>
            <a:off x="5381244" y="5770638"/>
            <a:ext cx="2080260" cy="707886"/>
          </a:xfrm>
          <a:prstGeom prst="rect">
            <a:avLst/>
          </a:prstGeom>
          <a:noFill/>
        </p:spPr>
        <p:txBody>
          <a:bodyPr wrap="square" rtlCol="0">
            <a:spAutoFit/>
          </a:bodyPr>
          <a:lstStyle/>
          <a:p>
            <a:r>
              <a:rPr lang="en-US" sz="800" dirty="0">
                <a:latin typeface="Arial Black" pitchFamily="34" charset="0"/>
              </a:rPr>
              <a:t>Process Change Operational/Maintenance/Support</a:t>
            </a:r>
          </a:p>
          <a:p>
            <a:r>
              <a:rPr lang="en-US" sz="800" dirty="0">
                <a:latin typeface="Arial Black" pitchFamily="34" charset="0"/>
              </a:rPr>
              <a:t>Material Change</a:t>
            </a:r>
          </a:p>
          <a:p>
            <a:r>
              <a:rPr lang="en-US" sz="800" dirty="0">
                <a:latin typeface="Arial Black" pitchFamily="34" charset="0"/>
              </a:rPr>
              <a:t>Hardware Product Support Package</a:t>
            </a:r>
          </a:p>
        </p:txBody>
      </p:sp>
      <p:sp>
        <p:nvSpPr>
          <p:cNvPr id="21" name="Curved Up Arrow 20"/>
          <p:cNvSpPr/>
          <p:nvPr/>
        </p:nvSpPr>
        <p:spPr bwMode="auto">
          <a:xfrm rot="8205286">
            <a:off x="5314340" y="3941328"/>
            <a:ext cx="419100" cy="312738"/>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22" name="TextBox 21"/>
          <p:cNvSpPr txBox="1"/>
          <p:nvPr/>
        </p:nvSpPr>
        <p:spPr bwMode="auto">
          <a:xfrm rot="19759443">
            <a:off x="5185636" y="3874695"/>
            <a:ext cx="785684" cy="230832"/>
          </a:xfrm>
          <a:prstGeom prst="rect">
            <a:avLst/>
          </a:prstGeom>
          <a:noFill/>
        </p:spPr>
        <p:txBody>
          <a:bodyPr wrap="square">
            <a:spAutoFit/>
          </a:bodyPr>
          <a:lstStyle/>
          <a:p>
            <a:pPr>
              <a:defRPr/>
            </a:pPr>
            <a:r>
              <a:rPr lang="en-US" sz="900" b="1" dirty="0">
                <a:latin typeface="+mn-lt"/>
                <a:cs typeface="Arial" charset="0"/>
              </a:rPr>
              <a:t>Analysis</a:t>
            </a:r>
          </a:p>
        </p:txBody>
      </p:sp>
      <p:sp>
        <p:nvSpPr>
          <p:cNvPr id="25" name="TextBox 24"/>
          <p:cNvSpPr txBox="1"/>
          <p:nvPr/>
        </p:nvSpPr>
        <p:spPr bwMode="auto">
          <a:xfrm>
            <a:off x="1512030" y="3797510"/>
            <a:ext cx="569690" cy="230832"/>
          </a:xfrm>
          <a:prstGeom prst="rect">
            <a:avLst/>
          </a:prstGeom>
          <a:noFill/>
        </p:spPr>
        <p:txBody>
          <a:bodyPr wrap="square">
            <a:spAutoFit/>
          </a:bodyPr>
          <a:lstStyle/>
          <a:p>
            <a:pPr>
              <a:defRPr/>
            </a:pPr>
            <a:r>
              <a:rPr lang="en-US" sz="900" b="1" dirty="0">
                <a:latin typeface="+mn-lt"/>
                <a:cs typeface="Arial" charset="0"/>
              </a:rPr>
              <a:t>Trades</a:t>
            </a:r>
          </a:p>
        </p:txBody>
      </p:sp>
      <p:sp>
        <p:nvSpPr>
          <p:cNvPr id="13" name="Rectangle 12"/>
          <p:cNvSpPr/>
          <p:nvPr/>
        </p:nvSpPr>
        <p:spPr bwMode="auto">
          <a:xfrm>
            <a:off x="5551781" y="4092640"/>
            <a:ext cx="1597133" cy="549983"/>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tIns="18288" rIns="45720" bIns="18288" anchor="ctr"/>
          <a:lstStyle/>
          <a:p>
            <a:pPr algn="ctr">
              <a:spcBef>
                <a:spcPts val="0"/>
              </a:spcBef>
              <a:spcAft>
                <a:spcPts val="0"/>
              </a:spcAft>
              <a:defRPr/>
            </a:pPr>
            <a:r>
              <a:rPr lang="en-US" sz="900" b="1" dirty="0">
                <a:solidFill>
                  <a:schemeClr val="tx1"/>
                </a:solidFill>
                <a:latin typeface="Arial Black" pitchFamily="34" charset="0"/>
              </a:rPr>
              <a:t>Assess Risk of Improved System</a:t>
            </a:r>
          </a:p>
        </p:txBody>
      </p:sp>
      <p:sp>
        <p:nvSpPr>
          <p:cNvPr id="30" name="TextBox 29"/>
          <p:cNvSpPr txBox="1"/>
          <p:nvPr/>
        </p:nvSpPr>
        <p:spPr>
          <a:xfrm>
            <a:off x="914400" y="6477000"/>
            <a:ext cx="1686424" cy="276999"/>
          </a:xfrm>
          <a:prstGeom prst="rect">
            <a:avLst/>
          </a:prstGeom>
          <a:noFill/>
        </p:spPr>
        <p:txBody>
          <a:bodyPr wrap="none" rtlCol="0">
            <a:spAutoFit/>
          </a:bodyPr>
          <a:lstStyle/>
          <a:p>
            <a:r>
              <a:rPr lang="en-US" sz="1200" dirty="0"/>
              <a:t>SE: Systems Engineering</a:t>
            </a:r>
          </a:p>
        </p:txBody>
      </p:sp>
    </p:spTree>
    <p:extLst>
      <p:ext uri="{BB962C8B-B14F-4D97-AF65-F5344CB8AC3E}">
        <p14:creationId xmlns:p14="http://schemas.microsoft.com/office/powerpoint/2010/main" val="33049937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414"/>
            <a:ext cx="6590872" cy="796925"/>
          </a:xfrm>
        </p:spPr>
        <p:txBody>
          <a:bodyPr/>
          <a:lstStyle/>
          <a:p>
            <a:r>
              <a:rPr lang="en-US" sz="3600" i="1" dirty="0"/>
              <a:t>Technical Review During Operations and Support</a:t>
            </a:r>
          </a:p>
        </p:txBody>
      </p:sp>
      <p:sp>
        <p:nvSpPr>
          <p:cNvPr id="37" name="Content Placeholder 36"/>
          <p:cNvSpPr>
            <a:spLocks noGrp="1"/>
          </p:cNvSpPr>
          <p:nvPr>
            <p:ph idx="1"/>
          </p:nvPr>
        </p:nvSpPr>
        <p:spPr>
          <a:xfrm>
            <a:off x="381000" y="1524000"/>
            <a:ext cx="8305799" cy="4953000"/>
          </a:xfrm>
        </p:spPr>
        <p:txBody>
          <a:bodyPr>
            <a:normAutofit/>
          </a:bodyPr>
          <a:lstStyle/>
          <a:p>
            <a:r>
              <a:rPr lang="en-US" dirty="0"/>
              <a:t>In-Service Review (ISR)</a:t>
            </a:r>
          </a:p>
          <a:p>
            <a:pPr lvl="1"/>
            <a:r>
              <a:rPr lang="en-US" dirty="0"/>
              <a:t>Ensure that the system under review is operationally employed with well-understood and managed risk and substantiate in-service support budget priorities</a:t>
            </a:r>
          </a:p>
          <a:p>
            <a:pPr lvl="1"/>
            <a:r>
              <a:rPr lang="en-US" dirty="0"/>
              <a:t>Provides an assessment of:</a:t>
            </a:r>
          </a:p>
          <a:p>
            <a:pPr lvl="2"/>
            <a:r>
              <a:rPr lang="en-US" sz="2400" dirty="0">
                <a:latin typeface="Arial" pitchFamily="34" charset="0"/>
                <a:cs typeface="Arial" pitchFamily="34" charset="0"/>
              </a:rPr>
              <a:t>Risk</a:t>
            </a:r>
          </a:p>
          <a:p>
            <a:pPr lvl="2"/>
            <a:r>
              <a:rPr lang="en-US" sz="2400" dirty="0">
                <a:latin typeface="Arial" pitchFamily="34" charset="0"/>
                <a:cs typeface="Arial" pitchFamily="34" charset="0"/>
              </a:rPr>
              <a:t>Readiness</a:t>
            </a:r>
          </a:p>
          <a:p>
            <a:pPr lvl="2"/>
            <a:r>
              <a:rPr lang="en-US" sz="2400" dirty="0">
                <a:latin typeface="Arial" pitchFamily="34" charset="0"/>
                <a:cs typeface="Arial" pitchFamily="34" charset="0"/>
              </a:rPr>
              <a:t>Technical status</a:t>
            </a:r>
          </a:p>
          <a:p>
            <a:pPr lvl="2"/>
            <a:r>
              <a:rPr lang="en-US" sz="2400" dirty="0">
                <a:latin typeface="Arial" pitchFamily="34" charset="0"/>
                <a:cs typeface="Arial" pitchFamily="34" charset="0"/>
              </a:rPr>
              <a:t>Trends in a measurable form</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fld id="{B10EDF6B-2680-4B96-8F94-6CDAB0691B0D}" type="slidenum">
              <a:rPr lang="en-US" smtClean="0"/>
              <a:pPr/>
              <a:t>189</a:t>
            </a:fld>
            <a:endParaRPr lang="en-US" dirty="0"/>
          </a:p>
        </p:txBody>
      </p:sp>
      <p:sp>
        <p:nvSpPr>
          <p:cNvPr id="6" name="Rectangle 10"/>
          <p:cNvSpPr/>
          <p:nvPr/>
        </p:nvSpPr>
        <p:spPr bwMode="auto">
          <a:xfrm>
            <a:off x="7802216" y="369752"/>
            <a:ext cx="1109421" cy="634102"/>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Tree>
    <p:extLst>
      <p:ext uri="{BB962C8B-B14F-4D97-AF65-F5344CB8AC3E}">
        <p14:creationId xmlns:p14="http://schemas.microsoft.com/office/powerpoint/2010/main" val="114168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2" end="2"/>
                                            </p:txEl>
                                          </p:spTgt>
                                        </p:tgtEl>
                                        <p:attrNameLst>
                                          <p:attrName>style.visibility</p:attrName>
                                        </p:attrNameLst>
                                      </p:cBhvr>
                                      <p:to>
                                        <p:strVal val="visible"/>
                                      </p:to>
                                    </p:set>
                                    <p:animEffect transition="in" filter="fade">
                                      <p:cBhvr>
                                        <p:cTn id="7" dur="500"/>
                                        <p:tgtEl>
                                          <p:spTgt spid="3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7">
                                            <p:txEl>
                                              <p:pRg st="3" end="3"/>
                                            </p:txEl>
                                          </p:spTgt>
                                        </p:tgtEl>
                                        <p:attrNameLst>
                                          <p:attrName>style.visibility</p:attrName>
                                        </p:attrNameLst>
                                      </p:cBhvr>
                                      <p:to>
                                        <p:strVal val="visible"/>
                                      </p:to>
                                    </p:set>
                                    <p:animEffect transition="in" filter="fade">
                                      <p:cBhvr>
                                        <p:cTn id="10" dur="500"/>
                                        <p:tgtEl>
                                          <p:spTgt spid="3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xEl>
                                              <p:pRg st="4" end="4"/>
                                            </p:txEl>
                                          </p:spTgt>
                                        </p:tgtEl>
                                        <p:attrNameLst>
                                          <p:attrName>style.visibility</p:attrName>
                                        </p:attrNameLst>
                                      </p:cBhvr>
                                      <p:to>
                                        <p:strVal val="visible"/>
                                      </p:to>
                                    </p:set>
                                    <p:animEffect transition="in" filter="fade">
                                      <p:cBhvr>
                                        <p:cTn id="13" dur="500"/>
                                        <p:tgtEl>
                                          <p:spTgt spid="3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xEl>
                                              <p:pRg st="5" end="5"/>
                                            </p:txEl>
                                          </p:spTgt>
                                        </p:tgtEl>
                                        <p:attrNameLst>
                                          <p:attrName>style.visibility</p:attrName>
                                        </p:attrNameLst>
                                      </p:cBhvr>
                                      <p:to>
                                        <p:strVal val="visible"/>
                                      </p:to>
                                    </p:set>
                                    <p:animEffect transition="in" filter="fade">
                                      <p:cBhvr>
                                        <p:cTn id="16" dur="500"/>
                                        <p:tgtEl>
                                          <p:spTgt spid="3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xEl>
                                              <p:pRg st="6" end="6"/>
                                            </p:txEl>
                                          </p:spTgt>
                                        </p:tgtEl>
                                        <p:attrNameLst>
                                          <p:attrName>style.visibility</p:attrName>
                                        </p:attrNameLst>
                                      </p:cBhvr>
                                      <p:to>
                                        <p:strVal val="visible"/>
                                      </p:to>
                                    </p:set>
                                    <p:animEffect transition="in" filter="fade">
                                      <p:cBhvr>
                                        <p:cTn id="19" dur="500"/>
                                        <p:tgtEl>
                                          <p:spTgt spid="3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marL="342900" indent="-342900"/>
            <a:r>
              <a:rPr lang="en-US" sz="3600" dirty="0"/>
              <a:t>Performance</a:t>
            </a:r>
          </a:p>
        </p:txBody>
      </p:sp>
      <p:sp>
        <p:nvSpPr>
          <p:cNvPr id="16387" name="Content Placeholder 2"/>
          <p:cNvSpPr>
            <a:spLocks noGrp="1"/>
          </p:cNvSpPr>
          <p:nvPr>
            <p:ph idx="1"/>
          </p:nvPr>
        </p:nvSpPr>
        <p:spPr>
          <a:xfrm>
            <a:off x="472402" y="1512877"/>
            <a:ext cx="5735852" cy="3973523"/>
          </a:xfrm>
        </p:spPr>
        <p:txBody>
          <a:bodyPr>
            <a:noAutofit/>
          </a:bodyPr>
          <a:lstStyle/>
          <a:p>
            <a:pPr>
              <a:lnSpc>
                <a:spcPct val="110000"/>
              </a:lnSpc>
            </a:pPr>
            <a:r>
              <a:rPr lang="en-US" sz="1800" b="1" dirty="0"/>
              <a:t>Performance is made up of the technical parameters that define the system capabilities</a:t>
            </a:r>
          </a:p>
          <a:p>
            <a:pPr lvl="1">
              <a:lnSpc>
                <a:spcPct val="110000"/>
              </a:lnSpc>
              <a:buSzPct val="60000"/>
              <a:buFont typeface="Wingdings" pitchFamily="2" charset="2"/>
              <a:buChar char="t"/>
            </a:pPr>
            <a:r>
              <a:rPr lang="en-US" sz="1600" b="1" dirty="0"/>
              <a:t>How big (weight or volume or Megabytes)</a:t>
            </a:r>
          </a:p>
          <a:p>
            <a:pPr lvl="1">
              <a:lnSpc>
                <a:spcPct val="110000"/>
              </a:lnSpc>
              <a:buSzPct val="60000"/>
              <a:buFont typeface="Wingdings" pitchFamily="2" charset="2"/>
              <a:buChar char="t"/>
            </a:pPr>
            <a:r>
              <a:rPr lang="en-US" sz="1600" b="1" dirty="0"/>
              <a:t>How fast (MPH or </a:t>
            </a:r>
            <a:r>
              <a:rPr lang="en-US" sz="1600" b="1" dirty="0" err="1"/>
              <a:t>Mbps</a:t>
            </a:r>
            <a:r>
              <a:rPr lang="en-US" sz="1600" b="1" dirty="0"/>
              <a:t>)</a:t>
            </a:r>
          </a:p>
          <a:p>
            <a:pPr lvl="1">
              <a:lnSpc>
                <a:spcPct val="110000"/>
              </a:lnSpc>
              <a:buSzPct val="60000"/>
              <a:buFont typeface="Wingdings" pitchFamily="2" charset="2"/>
              <a:buChar char="t"/>
            </a:pPr>
            <a:r>
              <a:rPr lang="en-US" sz="1600" b="1" dirty="0"/>
              <a:t>How long it lasts (10 years  or 10 minutes)</a:t>
            </a:r>
          </a:p>
          <a:p>
            <a:pPr lvl="1">
              <a:lnSpc>
                <a:spcPct val="110000"/>
              </a:lnSpc>
              <a:spcAft>
                <a:spcPts val="1200"/>
              </a:spcAft>
              <a:buSzPct val="60000"/>
              <a:buFont typeface="Wingdings" pitchFamily="2" charset="2"/>
              <a:buChar char="t"/>
            </a:pPr>
            <a:r>
              <a:rPr lang="en-US" sz="1600" b="1" dirty="0"/>
              <a:t>Included as TPM* in a Specification</a:t>
            </a:r>
          </a:p>
          <a:p>
            <a:pPr>
              <a:lnSpc>
                <a:spcPct val="110000"/>
              </a:lnSpc>
            </a:pPr>
            <a:r>
              <a:rPr lang="en-US" sz="1800" b="1" dirty="0"/>
              <a:t>Performance, Requirements, or Scope</a:t>
            </a:r>
          </a:p>
          <a:p>
            <a:pPr>
              <a:lnSpc>
                <a:spcPct val="110000"/>
              </a:lnSpc>
            </a:pPr>
            <a:r>
              <a:rPr lang="en-US" sz="1800" b="1" dirty="0"/>
              <a:t>What is the Scope?</a:t>
            </a:r>
          </a:p>
          <a:p>
            <a:pPr lvl="1">
              <a:lnSpc>
                <a:spcPct val="110000"/>
              </a:lnSpc>
              <a:buSzPct val="60000"/>
              <a:buFont typeface="Wingdings" pitchFamily="2" charset="2"/>
              <a:buChar char="t"/>
            </a:pPr>
            <a:r>
              <a:rPr lang="en-US" sz="1600" b="1" dirty="0"/>
              <a:t>Defined in the Statement of Work (SOW) or Performance Work Statement (PWS)</a:t>
            </a:r>
          </a:p>
          <a:p>
            <a:pPr lvl="1">
              <a:lnSpc>
                <a:spcPct val="110000"/>
              </a:lnSpc>
              <a:buSzPct val="60000"/>
              <a:buFont typeface="Wingdings" pitchFamily="2" charset="2"/>
              <a:buChar char="t"/>
            </a:pPr>
            <a:r>
              <a:rPr lang="en-US" sz="1600" b="1" dirty="0"/>
              <a:t>It defines all the work to be done.</a:t>
            </a:r>
          </a:p>
          <a:p>
            <a:pPr lvl="1">
              <a:lnSpc>
                <a:spcPct val="110000"/>
              </a:lnSpc>
              <a:buSzPct val="60000"/>
              <a:buFont typeface="Wingdings" pitchFamily="2" charset="2"/>
              <a:buChar char="t"/>
            </a:pPr>
            <a:r>
              <a:rPr lang="en-US" sz="1600" b="1" dirty="0"/>
              <a:t>Converted into a Work Breakdown Structure (WBS)</a:t>
            </a:r>
          </a:p>
        </p:txBody>
      </p:sp>
      <p:sp>
        <p:nvSpPr>
          <p:cNvPr id="16388" name="Slide Number Placeholder 3"/>
          <p:cNvSpPr>
            <a:spLocks noGrp="1"/>
          </p:cNvSpPr>
          <p:nvPr>
            <p:ph type="sldNum" sz="quarter" idx="10"/>
          </p:nvPr>
        </p:nvSpPr>
        <p:spPr>
          <a:noFill/>
        </p:spPr>
        <p:txBody>
          <a:bodyPr/>
          <a:lstStyle/>
          <a:p>
            <a:fld id="{0C57DE38-1A6F-4350-9C30-E7912462B82E}" type="slidenum">
              <a:rPr lang="en-US" smtClean="0">
                <a:solidFill>
                  <a:prstClr val="black"/>
                </a:solidFill>
              </a:rPr>
              <a:pPr/>
              <a:t>19</a:t>
            </a:fld>
            <a:endParaRPr lang="en-US" dirty="0">
              <a:solidFill>
                <a:prstClr val="black"/>
              </a:solidFill>
            </a:endParaRPr>
          </a:p>
        </p:txBody>
      </p:sp>
      <p:grpSp>
        <p:nvGrpSpPr>
          <p:cNvPr id="16389" name="Group 8"/>
          <p:cNvGrpSpPr>
            <a:grpSpLocks/>
          </p:cNvGrpSpPr>
          <p:nvPr/>
        </p:nvGrpSpPr>
        <p:grpSpPr bwMode="auto">
          <a:xfrm>
            <a:off x="7162800" y="2178339"/>
            <a:ext cx="1682750" cy="1493837"/>
            <a:chOff x="7274001" y="1275105"/>
            <a:chExt cx="1683333" cy="1493215"/>
          </a:xfrm>
        </p:grpSpPr>
        <p:pic>
          <p:nvPicPr>
            <p:cNvPr id="16390" name="Picture 5"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7" name="Straight Arrow Connector 6"/>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5466892" y="2178339"/>
            <a:ext cx="2991308" cy="2224376"/>
            <a:chOff x="5486400" y="1143000"/>
            <a:chExt cx="3067508" cy="2224376"/>
          </a:xfrm>
        </p:grpSpPr>
        <p:sp>
          <p:nvSpPr>
            <p:cNvPr id="2" name="Diamond 1"/>
            <p:cNvSpPr/>
            <p:nvPr/>
          </p:nvSpPr>
          <p:spPr>
            <a:xfrm>
              <a:off x="7680837" y="1961145"/>
              <a:ext cx="873071" cy="480719"/>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 name="Rectangular Callout 2"/>
            <p:cNvSpPr/>
            <p:nvPr/>
          </p:nvSpPr>
          <p:spPr>
            <a:xfrm>
              <a:off x="5486400" y="2286000"/>
              <a:ext cx="1739109" cy="1081376"/>
            </a:xfrm>
            <a:prstGeom prst="wedgeRectCallout">
              <a:avLst>
                <a:gd name="adj1" fmla="val 79987"/>
                <a:gd name="adj2" fmla="val -541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black"/>
                  </a:solidFill>
                </a:rPr>
                <a:t>In scope – what has been specified</a:t>
              </a:r>
            </a:p>
            <a:p>
              <a:pPr algn="ctr"/>
              <a:r>
                <a:rPr lang="en-US" b="1" dirty="0">
                  <a:solidFill>
                    <a:prstClr val="black"/>
                  </a:solidFill>
                </a:rPr>
                <a:t>(KPPs)</a:t>
              </a:r>
            </a:p>
          </p:txBody>
        </p:sp>
        <p:sp>
          <p:nvSpPr>
            <p:cNvPr id="11" name="Rectangular Callout 10"/>
            <p:cNvSpPr/>
            <p:nvPr/>
          </p:nvSpPr>
          <p:spPr>
            <a:xfrm>
              <a:off x="5562600" y="1143000"/>
              <a:ext cx="1711325" cy="919956"/>
            </a:xfrm>
            <a:prstGeom prst="wedgeRectCallout">
              <a:avLst>
                <a:gd name="adj1" fmla="val 95356"/>
                <a:gd name="adj2" fmla="val 2159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black"/>
                  </a:solidFill>
                </a:rPr>
                <a:t>Out of scope – what has </a:t>
              </a:r>
              <a:r>
                <a:rPr lang="en-US" b="1" u="sng" dirty="0">
                  <a:solidFill>
                    <a:prstClr val="black"/>
                  </a:solidFill>
                </a:rPr>
                <a:t>not</a:t>
              </a:r>
              <a:r>
                <a:rPr lang="en-US" b="1" dirty="0">
                  <a:solidFill>
                    <a:prstClr val="black"/>
                  </a:solidFill>
                </a:rPr>
                <a:t> been specified</a:t>
              </a:r>
            </a:p>
          </p:txBody>
        </p:sp>
      </p:grpSp>
      <p:sp>
        <p:nvSpPr>
          <p:cNvPr id="4" name="TextBox 3"/>
          <p:cNvSpPr txBox="1"/>
          <p:nvPr/>
        </p:nvSpPr>
        <p:spPr>
          <a:xfrm>
            <a:off x="514376" y="5862935"/>
            <a:ext cx="8401024" cy="461665"/>
          </a:xfrm>
          <a:prstGeom prst="rect">
            <a:avLst/>
          </a:prstGeom>
          <a:solidFill>
            <a:srgbClr val="FFFF00"/>
          </a:solidFill>
          <a:ln w="38100">
            <a:solidFill>
              <a:srgbClr val="FF0000"/>
            </a:solidFill>
          </a:ln>
        </p:spPr>
        <p:txBody>
          <a:bodyPr wrap="square" rtlCol="0">
            <a:spAutoFit/>
          </a:bodyPr>
          <a:lstStyle/>
          <a:p>
            <a:r>
              <a:rPr lang="en-US" sz="2400" b="1" dirty="0">
                <a:solidFill>
                  <a:prstClr val="black"/>
                </a:solidFill>
              </a:rPr>
              <a:t>How much </a:t>
            </a:r>
            <a:r>
              <a:rPr lang="en-US" sz="2400" b="1" u="sng" dirty="0">
                <a:solidFill>
                  <a:prstClr val="black"/>
                </a:solidFill>
              </a:rPr>
              <a:t>performance</a:t>
            </a:r>
            <a:r>
              <a:rPr lang="en-US" sz="2400" b="1" dirty="0">
                <a:solidFill>
                  <a:prstClr val="black"/>
                </a:solidFill>
              </a:rPr>
              <a:t> you can </a:t>
            </a:r>
            <a:r>
              <a:rPr lang="en-US" sz="2400" b="1" u="sng" dirty="0">
                <a:solidFill>
                  <a:prstClr val="black"/>
                </a:solidFill>
              </a:rPr>
              <a:t>afford</a:t>
            </a:r>
            <a:r>
              <a:rPr lang="en-US" sz="2400" b="1" dirty="0">
                <a:solidFill>
                  <a:prstClr val="black"/>
                </a:solidFill>
              </a:rPr>
              <a:t> in the </a:t>
            </a:r>
            <a:r>
              <a:rPr lang="en-US" sz="2400" b="1" u="sng" dirty="0">
                <a:solidFill>
                  <a:prstClr val="black"/>
                </a:solidFill>
              </a:rPr>
              <a:t>time</a:t>
            </a:r>
            <a:r>
              <a:rPr lang="en-US" sz="2400" b="1" dirty="0">
                <a:solidFill>
                  <a:prstClr val="black"/>
                </a:solidFill>
              </a:rPr>
              <a:t> allotted</a:t>
            </a:r>
          </a:p>
        </p:txBody>
      </p:sp>
      <p:sp>
        <p:nvSpPr>
          <p:cNvPr id="5" name="TextBox 4"/>
          <p:cNvSpPr txBox="1"/>
          <p:nvPr/>
        </p:nvSpPr>
        <p:spPr>
          <a:xfrm>
            <a:off x="793432" y="6352401"/>
            <a:ext cx="6703758" cy="276999"/>
          </a:xfrm>
          <a:prstGeom prst="rect">
            <a:avLst/>
          </a:prstGeom>
          <a:noFill/>
        </p:spPr>
        <p:txBody>
          <a:bodyPr wrap="none" rtlCol="0">
            <a:spAutoFit/>
          </a:bodyPr>
          <a:lstStyle/>
          <a:p>
            <a:r>
              <a:rPr lang="en-US" sz="1200" dirty="0">
                <a:solidFill>
                  <a:prstClr val="black"/>
                </a:solidFill>
              </a:rPr>
              <a:t>* Technical Performance Measure (TPM)	MPH: Miles Per Hour	MB/S: Megabits per Second</a:t>
            </a:r>
          </a:p>
        </p:txBody>
      </p:sp>
    </p:spTree>
    <p:extLst>
      <p:ext uri="{BB962C8B-B14F-4D97-AF65-F5344CB8AC3E}">
        <p14:creationId xmlns:p14="http://schemas.microsoft.com/office/powerpoint/2010/main" val="5392063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6590872" cy="796925"/>
          </a:xfrm>
        </p:spPr>
        <p:txBody>
          <a:bodyPr/>
          <a:lstStyle/>
          <a:p>
            <a:r>
              <a:rPr lang="en-US" sz="3600" i="1" dirty="0"/>
              <a:t>Outputs of SE Processes</a:t>
            </a:r>
            <a:br>
              <a:rPr lang="en-US" sz="3600" i="1" dirty="0"/>
            </a:br>
            <a:r>
              <a:rPr lang="en-US" sz="3600" i="1" dirty="0"/>
              <a:t>During O&amp;S</a:t>
            </a:r>
          </a:p>
        </p:txBody>
      </p:sp>
      <p:sp>
        <p:nvSpPr>
          <p:cNvPr id="37" name="Content Placeholder 36"/>
          <p:cNvSpPr>
            <a:spLocks noGrp="1"/>
          </p:cNvSpPr>
          <p:nvPr>
            <p:ph idx="1"/>
          </p:nvPr>
        </p:nvSpPr>
        <p:spPr>
          <a:xfrm>
            <a:off x="381000" y="1600200"/>
            <a:ext cx="8382000" cy="4953000"/>
          </a:xfrm>
        </p:spPr>
        <p:txBody>
          <a:bodyPr>
            <a:normAutofit fontScale="85000" lnSpcReduction="10000"/>
          </a:bodyPr>
          <a:lstStyle/>
          <a:p>
            <a:pPr>
              <a:lnSpc>
                <a:spcPct val="100000"/>
              </a:lnSpc>
            </a:pPr>
            <a:r>
              <a:rPr lang="en-US" dirty="0"/>
              <a:t>Input to CDD for next increment,</a:t>
            </a:r>
          </a:p>
          <a:p>
            <a:pPr>
              <a:lnSpc>
                <a:spcPct val="100000"/>
              </a:lnSpc>
            </a:pPr>
            <a:r>
              <a:rPr lang="en-US" dirty="0"/>
              <a:t>Modifications and upgrades to fielded systems,</a:t>
            </a:r>
          </a:p>
          <a:p>
            <a:pPr>
              <a:lnSpc>
                <a:spcPct val="100000"/>
              </a:lnSpc>
            </a:pPr>
            <a:r>
              <a:rPr lang="en-US" dirty="0"/>
              <a:t>System Safety Analyses to include ESOH risk analysis (sustaining hazard analyses for the fielded system, and input to the next increment</a:t>
            </a:r>
          </a:p>
          <a:p>
            <a:pPr>
              <a:lnSpc>
                <a:spcPct val="100000"/>
              </a:lnSpc>
            </a:pPr>
            <a:r>
              <a:rPr lang="en-US" dirty="0"/>
              <a:t>Data for next ISR</a:t>
            </a:r>
          </a:p>
          <a:p>
            <a:pPr>
              <a:lnSpc>
                <a:spcPct val="100000"/>
              </a:lnSpc>
            </a:pPr>
            <a:r>
              <a:rPr lang="en-US" dirty="0"/>
              <a:t>Programmatic ESOH Evaluation</a:t>
            </a:r>
          </a:p>
          <a:p>
            <a:pPr>
              <a:lnSpc>
                <a:spcPct val="100000"/>
              </a:lnSpc>
            </a:pPr>
            <a:r>
              <a:rPr lang="en-US" dirty="0"/>
              <a:t>Periodic updates to maintenance procedures through Reliability Centered Maintenance Analysis</a:t>
            </a:r>
          </a:p>
          <a:p>
            <a:pPr>
              <a:lnSpc>
                <a:spcPct val="100000"/>
              </a:lnSpc>
            </a:pPr>
            <a:r>
              <a:rPr lang="en-US" dirty="0"/>
              <a:t>NEPA Compliance Schedule (as required)</a:t>
            </a:r>
          </a:p>
          <a:p>
            <a:pPr>
              <a:lnSpc>
                <a:spcPct val="100000"/>
              </a:lnSpc>
            </a:pPr>
            <a:r>
              <a:rPr lang="en-US" dirty="0"/>
              <a:t>SEP</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fld id="{B10EDF6B-2680-4B96-8F94-6CDAB0691B0D}" type="slidenum">
              <a:rPr lang="en-US" smtClean="0"/>
              <a:pPr/>
              <a:t>190</a:t>
            </a:fld>
            <a:endParaRPr lang="en-US" dirty="0"/>
          </a:p>
        </p:txBody>
      </p:sp>
      <p:sp>
        <p:nvSpPr>
          <p:cNvPr id="6" name="Rectangle 10"/>
          <p:cNvSpPr/>
          <p:nvPr/>
        </p:nvSpPr>
        <p:spPr bwMode="auto">
          <a:xfrm>
            <a:off x="7802216" y="369752"/>
            <a:ext cx="1109421" cy="634102"/>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Tree>
    <p:extLst>
      <p:ext uri="{BB962C8B-B14F-4D97-AF65-F5344CB8AC3E}">
        <p14:creationId xmlns:p14="http://schemas.microsoft.com/office/powerpoint/2010/main" val="1735490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6590872" cy="796925"/>
          </a:xfrm>
        </p:spPr>
        <p:txBody>
          <a:bodyPr/>
          <a:lstStyle/>
          <a:p>
            <a:pPr>
              <a:lnSpc>
                <a:spcPct val="90000"/>
              </a:lnSpc>
            </a:pPr>
            <a:r>
              <a:rPr lang="en-US" sz="3600" i="1" dirty="0"/>
              <a:t>Evolutionary Acquisition Programs</a:t>
            </a:r>
          </a:p>
        </p:txBody>
      </p:sp>
      <p:sp>
        <p:nvSpPr>
          <p:cNvPr id="37" name="Content Placeholder 36"/>
          <p:cNvSpPr>
            <a:spLocks noGrp="1"/>
          </p:cNvSpPr>
          <p:nvPr>
            <p:ph idx="1"/>
          </p:nvPr>
        </p:nvSpPr>
        <p:spPr>
          <a:xfrm>
            <a:off x="304800" y="1600200"/>
            <a:ext cx="8458199" cy="4724400"/>
          </a:xfrm>
        </p:spPr>
        <p:txBody>
          <a:bodyPr>
            <a:normAutofit lnSpcReduction="10000"/>
          </a:bodyPr>
          <a:lstStyle/>
          <a:p>
            <a:pPr>
              <a:lnSpc>
                <a:spcPct val="100000"/>
              </a:lnSpc>
              <a:spcAft>
                <a:spcPts val="600"/>
              </a:spcAft>
            </a:pPr>
            <a:r>
              <a:rPr lang="en-US" sz="2400" dirty="0"/>
              <a:t>SE processes provide the disciplined, integrated development and production environment that supplies increasing capability developed and fielded in increments with each successive increment building upon earlier increments to achieve an overall capability</a:t>
            </a:r>
          </a:p>
          <a:p>
            <a:pPr>
              <a:lnSpc>
                <a:spcPct val="100000"/>
              </a:lnSpc>
              <a:spcAft>
                <a:spcPts val="600"/>
              </a:spcAft>
            </a:pPr>
            <a:r>
              <a:rPr lang="en-US" sz="2400" dirty="0"/>
              <a:t>Robust systems engineering processes ensure that systems are designed to easily and affordably accommodate additive capabilities in subsequent increments (e.g., modular, open systems design)</a:t>
            </a:r>
          </a:p>
          <a:p>
            <a:pPr>
              <a:lnSpc>
                <a:spcPct val="100000"/>
              </a:lnSpc>
            </a:pPr>
            <a:r>
              <a:rPr lang="en-US" sz="2400" dirty="0"/>
              <a:t>Incremental development relies heavily on physical and functional prototyping for stakeholder feedback to reduce risk</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fld id="{B10EDF6B-2680-4B96-8F94-6CDAB0691B0D}" type="slidenum">
              <a:rPr lang="en-US" smtClean="0"/>
              <a:pPr/>
              <a:t>191</a:t>
            </a:fld>
            <a:endParaRPr lang="en-US" dirty="0"/>
          </a:p>
        </p:txBody>
      </p:sp>
      <p:sp>
        <p:nvSpPr>
          <p:cNvPr id="6" name="Rectangle 10"/>
          <p:cNvSpPr/>
          <p:nvPr/>
        </p:nvSpPr>
        <p:spPr bwMode="auto">
          <a:xfrm>
            <a:off x="7802216" y="369752"/>
            <a:ext cx="1109421" cy="634102"/>
          </a:xfrm>
          <a:prstGeom prst="rect">
            <a:avLst/>
          </a:prstGeom>
          <a:gradFill>
            <a:gsLst>
              <a:gs pos="22000">
                <a:schemeClr val="bg1"/>
              </a:gs>
              <a:gs pos="49000">
                <a:schemeClr val="bg1">
                  <a:lumMod val="85000"/>
                </a:schemeClr>
              </a:gs>
              <a:gs pos="70000">
                <a:schemeClr val="bg1">
                  <a:lumMod val="75000"/>
                </a:schemeClr>
              </a:gs>
              <a:gs pos="96000">
                <a:schemeClr val="bg1">
                  <a:lumMod val="65000"/>
                </a:schemeClr>
              </a:gs>
            </a:gsLst>
            <a:path path="shape">
              <a:fillToRect l="50000" t="50000" r="50000" b="5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Tree>
    <p:extLst>
      <p:ext uri="{BB962C8B-B14F-4D97-AF65-F5344CB8AC3E}">
        <p14:creationId xmlns:p14="http://schemas.microsoft.com/office/powerpoint/2010/main" val="406669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1" end="1"/>
                                            </p:txEl>
                                          </p:spTgt>
                                        </p:tgtEl>
                                        <p:attrNameLst>
                                          <p:attrName>style.visibility</p:attrName>
                                        </p:attrNameLst>
                                      </p:cBhvr>
                                      <p:to>
                                        <p:strVal val="visible"/>
                                      </p:to>
                                    </p:set>
                                    <p:animEffect transition="in" filter="fade">
                                      <p:cBhvr>
                                        <p:cTn id="7" dur="500"/>
                                        <p:tgtEl>
                                          <p:spTgt spid="3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xEl>
                                              <p:pRg st="2" end="2"/>
                                            </p:txEl>
                                          </p:spTgt>
                                        </p:tgtEl>
                                        <p:attrNameLst>
                                          <p:attrName>style.visibility</p:attrName>
                                        </p:attrNameLst>
                                      </p:cBhvr>
                                      <p:to>
                                        <p:strVal val="visible"/>
                                      </p:to>
                                    </p:set>
                                    <p:animEffect transition="in" filter="fade">
                                      <p:cBhvr>
                                        <p:cTn id="12" dur="5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p:cNvSpPr>
            <a:spLocks noGrp="1"/>
          </p:cNvSpPr>
          <p:nvPr>
            <p:ph type="title"/>
          </p:nvPr>
        </p:nvSpPr>
        <p:spPr>
          <a:xfrm>
            <a:off x="2133600" y="381000"/>
            <a:ext cx="6819472" cy="796925"/>
          </a:xfrm>
        </p:spPr>
        <p:txBody>
          <a:bodyPr/>
          <a:lstStyle/>
          <a:p>
            <a:r>
              <a:rPr lang="en-US" sz="3200" i="1" dirty="0"/>
              <a:t>SE Best Practices Lessons Learned</a:t>
            </a:r>
          </a:p>
        </p:txBody>
      </p:sp>
      <p:sp>
        <p:nvSpPr>
          <p:cNvPr id="39939" name="Content Placeholder 6"/>
          <p:cNvSpPr>
            <a:spLocks noGrp="1"/>
          </p:cNvSpPr>
          <p:nvPr>
            <p:ph idx="1"/>
          </p:nvPr>
        </p:nvSpPr>
        <p:spPr>
          <a:xfrm>
            <a:off x="381000" y="1524000"/>
            <a:ext cx="8229600" cy="2286000"/>
          </a:xfrm>
        </p:spPr>
        <p:txBody>
          <a:bodyPr>
            <a:normAutofit/>
          </a:bodyPr>
          <a:lstStyle/>
          <a:p>
            <a:r>
              <a:rPr lang="en-US" sz="2800" b="1" dirty="0"/>
              <a:t>Tool used to help identify potential areas of risk associated with the system by reviewing the experiences encountered in past programs</a:t>
            </a:r>
          </a:p>
        </p:txBody>
      </p:sp>
      <p:sp>
        <p:nvSpPr>
          <p:cNvPr id="39940" name="Slide Number Placeholder 3"/>
          <p:cNvSpPr>
            <a:spLocks noGrp="1"/>
          </p:cNvSpPr>
          <p:nvPr>
            <p:ph type="sldNum" sz="quarter" idx="4294967295"/>
          </p:nvPr>
        </p:nvSpPr>
        <p:spPr>
          <a:xfrm>
            <a:off x="7870825" y="6503988"/>
            <a:ext cx="792728" cy="354012"/>
          </a:xfrm>
          <a:prstGeom prst="rect">
            <a:avLst/>
          </a:prstGeom>
          <a:noFill/>
        </p:spPr>
        <p:txBody>
          <a:bodyPr/>
          <a:lstStyle/>
          <a:p>
            <a:fld id="{A8004FDE-8C2F-4F25-B2F5-31537ACF3035}" type="slidenum">
              <a:rPr lang="en-US" smtClean="0">
                <a:latin typeface="Arial" pitchFamily="34" charset="0"/>
                <a:cs typeface="Arial" pitchFamily="34" charset="0"/>
              </a:rPr>
              <a:pPr/>
              <a:t>192</a:t>
            </a:fld>
            <a:endParaRPr lang="en-US" dirty="0">
              <a:latin typeface="Arial" pitchFamily="34" charset="0"/>
              <a:cs typeface="Arial" pitchFamily="34" charset="0"/>
            </a:endParaRPr>
          </a:p>
        </p:txBody>
      </p:sp>
      <p:pic>
        <p:nvPicPr>
          <p:cNvPr id="16793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0" y="32004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547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4800600" y="2362200"/>
            <a:ext cx="1143000" cy="233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3"/>
          </p:cNvCxnSpPr>
          <p:nvPr/>
        </p:nvCxnSpPr>
        <p:spPr>
          <a:xfrm>
            <a:off x="7023639" y="2595265"/>
            <a:ext cx="215361" cy="15195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953000" y="3056930"/>
            <a:ext cx="990600" cy="1057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Satellite Construction</a:t>
            </a:r>
          </a:p>
        </p:txBody>
      </p:sp>
      <p:sp>
        <p:nvSpPr>
          <p:cNvPr id="5" name="Slide Number Placeholder 4"/>
          <p:cNvSpPr>
            <a:spLocks noGrp="1"/>
          </p:cNvSpPr>
          <p:nvPr>
            <p:ph type="sldNum" sz="quarter" idx="12"/>
          </p:nvPr>
        </p:nvSpPr>
        <p:spPr/>
        <p:txBody>
          <a:bodyPr/>
          <a:lstStyle/>
          <a:p>
            <a:fld id="{6DD145BB-F4BF-47FE-A7A5-E1B2194B8E74}" type="slidenum">
              <a:rPr lang="en-US" smtClean="0"/>
              <a:t>193</a:t>
            </a:fld>
            <a:endParaRPr lang="en-US"/>
          </a:p>
        </p:txBody>
      </p:sp>
      <p:pic>
        <p:nvPicPr>
          <p:cNvPr id="7" name="ksVNIRY-_nY"/>
          <p:cNvPicPr>
            <a:picLocks noRot="1" noChangeAspect="1"/>
          </p:cNvPicPr>
          <p:nvPr>
            <a:videoFile r:link="rId1"/>
          </p:nvPr>
        </p:nvPicPr>
        <p:blipFill>
          <a:blip r:embed="rId3"/>
          <a:stretch>
            <a:fillRect/>
          </a:stretch>
        </p:blipFill>
        <p:spPr>
          <a:xfrm>
            <a:off x="381000" y="1676400"/>
            <a:ext cx="8500533" cy="4781550"/>
          </a:xfrm>
          <a:prstGeom prst="rect">
            <a:avLst/>
          </a:prstGeom>
        </p:spPr>
      </p:pic>
      <p:sp>
        <p:nvSpPr>
          <p:cNvPr id="9" name="TextBox 8"/>
          <p:cNvSpPr txBox="1"/>
          <p:nvPr/>
        </p:nvSpPr>
        <p:spPr>
          <a:xfrm>
            <a:off x="5943600" y="2133600"/>
            <a:ext cx="1080039" cy="923330"/>
          </a:xfrm>
          <a:prstGeom prst="rect">
            <a:avLst/>
          </a:prstGeom>
          <a:noFill/>
        </p:spPr>
        <p:txBody>
          <a:bodyPr wrap="none" rtlCol="0">
            <a:spAutoFit/>
          </a:bodyPr>
          <a:lstStyle/>
          <a:p>
            <a:r>
              <a:rPr lang="en-US" dirty="0"/>
              <a:t>Satellites </a:t>
            </a:r>
          </a:p>
          <a:p>
            <a:r>
              <a:rPr lang="en-US" dirty="0"/>
              <a:t>Building</a:t>
            </a:r>
          </a:p>
          <a:p>
            <a:r>
              <a:rPr lang="en-US" dirty="0"/>
              <a:t>DSCS</a:t>
            </a:r>
          </a:p>
        </p:txBody>
      </p:sp>
    </p:spTree>
    <p:extLst>
      <p:ext uri="{BB962C8B-B14F-4D97-AF65-F5344CB8AC3E}">
        <p14:creationId xmlns:p14="http://schemas.microsoft.com/office/powerpoint/2010/main" val="333437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z="3600" i="1" dirty="0">
                <a:latin typeface="Arial" pitchFamily="34" charset="0"/>
              </a:rPr>
              <a:t>Summary</a:t>
            </a:r>
          </a:p>
        </p:txBody>
      </p:sp>
      <p:sp>
        <p:nvSpPr>
          <p:cNvPr id="34819" name="Content Placeholder 2"/>
          <p:cNvSpPr>
            <a:spLocks noGrp="1"/>
          </p:cNvSpPr>
          <p:nvPr>
            <p:ph idx="1"/>
          </p:nvPr>
        </p:nvSpPr>
        <p:spPr>
          <a:xfrm>
            <a:off x="457200" y="1524000"/>
            <a:ext cx="8229599" cy="5029200"/>
          </a:xfrm>
        </p:spPr>
        <p:txBody>
          <a:bodyPr>
            <a:normAutofit fontScale="77500" lnSpcReduction="20000"/>
          </a:bodyPr>
          <a:lstStyle/>
          <a:p>
            <a:pPr>
              <a:lnSpc>
                <a:spcPct val="100000"/>
              </a:lnSpc>
              <a:spcAft>
                <a:spcPts val="1800"/>
              </a:spcAft>
              <a:defRPr/>
            </a:pPr>
            <a:r>
              <a:rPr lang="en-US" dirty="0"/>
              <a:t>Systems Engineering and the Contractor May be Responsible for Planning and Executing the Technical Program, </a:t>
            </a:r>
            <a:r>
              <a:rPr lang="en-US" u="sng" dirty="0"/>
              <a:t>However</a:t>
            </a:r>
            <a:r>
              <a:rPr lang="en-US" dirty="0"/>
              <a:t>-</a:t>
            </a:r>
          </a:p>
          <a:p>
            <a:pPr>
              <a:lnSpc>
                <a:spcPct val="100000"/>
              </a:lnSpc>
              <a:spcAft>
                <a:spcPts val="1200"/>
              </a:spcAft>
              <a:defRPr/>
            </a:pPr>
            <a:r>
              <a:rPr lang="en-US" dirty="0"/>
              <a:t>The Program Manager is Ultimately Responsible for The Program and Must:</a:t>
            </a:r>
          </a:p>
          <a:p>
            <a:pPr lvl="1">
              <a:lnSpc>
                <a:spcPct val="100000"/>
              </a:lnSpc>
              <a:spcAft>
                <a:spcPts val="600"/>
              </a:spcAft>
              <a:buSzPct val="60000"/>
              <a:buFont typeface="Wingdings" pitchFamily="2" charset="2"/>
              <a:buChar char="t"/>
              <a:defRPr/>
            </a:pPr>
            <a:r>
              <a:rPr dirty="0"/>
              <a:t>Direct execution of a disciplined robust </a:t>
            </a:r>
            <a:r>
              <a:rPr b="1" dirty="0"/>
              <a:t>SE</a:t>
            </a:r>
            <a:r>
              <a:rPr dirty="0"/>
              <a:t> program,</a:t>
            </a:r>
          </a:p>
          <a:p>
            <a:pPr lvl="1">
              <a:lnSpc>
                <a:spcPct val="100000"/>
              </a:lnSpc>
              <a:spcAft>
                <a:spcPts val="600"/>
              </a:spcAft>
              <a:buSzPct val="60000"/>
              <a:buFont typeface="Wingdings" pitchFamily="2" charset="2"/>
              <a:buChar char="t"/>
              <a:defRPr/>
            </a:pPr>
            <a:r>
              <a:rPr dirty="0"/>
              <a:t>Provide for </a:t>
            </a:r>
            <a:r>
              <a:rPr b="1" dirty="0"/>
              <a:t>adequate resources </a:t>
            </a:r>
            <a:r>
              <a:rPr dirty="0"/>
              <a:t>for the technical effort,</a:t>
            </a:r>
          </a:p>
          <a:p>
            <a:pPr lvl="1">
              <a:lnSpc>
                <a:spcPct val="100000"/>
              </a:lnSpc>
              <a:spcAft>
                <a:spcPts val="600"/>
              </a:spcAft>
              <a:buSzPct val="60000"/>
              <a:buFont typeface="Wingdings" pitchFamily="2" charset="2"/>
              <a:buChar char="t"/>
              <a:defRPr/>
            </a:pPr>
            <a:r>
              <a:rPr dirty="0"/>
              <a:t>Ensure the engineering staff </a:t>
            </a:r>
            <a:r>
              <a:rPr b="1" dirty="0"/>
              <a:t>plans and executes </a:t>
            </a:r>
            <a:r>
              <a:rPr dirty="0"/>
              <a:t>the technical program,</a:t>
            </a:r>
          </a:p>
          <a:p>
            <a:pPr lvl="1">
              <a:lnSpc>
                <a:spcPct val="100000"/>
              </a:lnSpc>
              <a:spcAft>
                <a:spcPts val="600"/>
              </a:spcAft>
              <a:buSzPct val="60000"/>
              <a:buFont typeface="Wingdings" pitchFamily="2" charset="2"/>
              <a:buChar char="t"/>
              <a:defRPr/>
            </a:pPr>
            <a:r>
              <a:rPr dirty="0"/>
              <a:t>Ensure the technical program is </a:t>
            </a:r>
            <a:r>
              <a:rPr b="1" dirty="0"/>
              <a:t>fully integrated </a:t>
            </a:r>
            <a:r>
              <a:rPr dirty="0"/>
              <a:t>with the other program activities, and</a:t>
            </a:r>
          </a:p>
          <a:p>
            <a:pPr lvl="1">
              <a:lnSpc>
                <a:spcPct val="100000"/>
              </a:lnSpc>
              <a:buSzPct val="60000"/>
              <a:buFont typeface="Wingdings" pitchFamily="2" charset="2"/>
              <a:buChar char="t"/>
              <a:defRPr/>
            </a:pPr>
            <a:r>
              <a:rPr dirty="0"/>
              <a:t>Ensure that proper</a:t>
            </a:r>
            <a:r>
              <a:rPr b="1" dirty="0"/>
              <a:t> controls and reviews </a:t>
            </a:r>
            <a:r>
              <a:rPr dirty="0"/>
              <a:t>are in place to accomplish the assigned mission</a:t>
            </a:r>
          </a:p>
        </p:txBody>
      </p:sp>
      <p:sp>
        <p:nvSpPr>
          <p:cNvPr id="2" name="TextBox 1"/>
          <p:cNvSpPr txBox="1"/>
          <p:nvPr/>
        </p:nvSpPr>
        <p:spPr>
          <a:xfrm>
            <a:off x="914400" y="6477000"/>
            <a:ext cx="1686424" cy="276999"/>
          </a:xfrm>
          <a:prstGeom prst="rect">
            <a:avLst/>
          </a:prstGeom>
          <a:noFill/>
        </p:spPr>
        <p:txBody>
          <a:bodyPr wrap="none" rtlCol="0">
            <a:spAutoFit/>
          </a:bodyPr>
          <a:lstStyle/>
          <a:p>
            <a:r>
              <a:rPr lang="en-US" sz="1200" dirty="0"/>
              <a:t>SE: Systems Engineering</a:t>
            </a:r>
          </a:p>
        </p:txBody>
      </p:sp>
    </p:spTree>
    <p:extLst>
      <p:ext uri="{BB962C8B-B14F-4D97-AF65-F5344CB8AC3E}">
        <p14:creationId xmlns:p14="http://schemas.microsoft.com/office/powerpoint/2010/main" val="14692502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3600" i="1" dirty="0"/>
              <a:t>Summary (</a:t>
            </a:r>
            <a:r>
              <a:rPr lang="en-US" sz="3600" i="1" dirty="0" err="1"/>
              <a:t>Con’t</a:t>
            </a:r>
            <a:r>
              <a:rPr lang="en-US" sz="3600" i="1" dirty="0"/>
              <a:t>)</a:t>
            </a:r>
          </a:p>
        </p:txBody>
      </p:sp>
      <p:sp>
        <p:nvSpPr>
          <p:cNvPr id="72707" name="Content Placeholder 2"/>
          <p:cNvSpPr>
            <a:spLocks noGrp="1"/>
          </p:cNvSpPr>
          <p:nvPr>
            <p:ph idx="1"/>
          </p:nvPr>
        </p:nvSpPr>
        <p:spPr>
          <a:xfrm>
            <a:off x="381000" y="1524000"/>
            <a:ext cx="8381999" cy="5105400"/>
          </a:xfrm>
        </p:spPr>
        <p:txBody>
          <a:bodyPr>
            <a:normAutofit fontScale="70000" lnSpcReduction="20000"/>
          </a:bodyPr>
          <a:lstStyle/>
          <a:p>
            <a:pPr>
              <a:lnSpc>
                <a:spcPct val="110000"/>
              </a:lnSpc>
              <a:spcAft>
                <a:spcPts val="1800"/>
              </a:spcAft>
            </a:pPr>
            <a:r>
              <a:rPr lang="en-US" sz="3400" dirty="0"/>
              <a:t>SE forms the basis for a successful program</a:t>
            </a:r>
          </a:p>
          <a:p>
            <a:pPr>
              <a:lnSpc>
                <a:spcPct val="110000"/>
              </a:lnSpc>
              <a:spcAft>
                <a:spcPts val="1200"/>
              </a:spcAft>
            </a:pPr>
            <a:r>
              <a:rPr lang="en-US" sz="3400" dirty="0"/>
              <a:t>SE and Program Management are both essential to  address:</a:t>
            </a:r>
          </a:p>
          <a:p>
            <a:pPr lvl="1">
              <a:lnSpc>
                <a:spcPct val="110000"/>
              </a:lnSpc>
              <a:spcAft>
                <a:spcPts val="600"/>
              </a:spcAft>
              <a:buSzPct val="60000"/>
              <a:buFont typeface="Wingdings" pitchFamily="2" charset="2"/>
              <a:buChar char="t"/>
            </a:pPr>
            <a:r>
              <a:rPr lang="en-US" dirty="0">
                <a:cs typeface="Arial" charset="0"/>
              </a:rPr>
              <a:t>Planning</a:t>
            </a:r>
          </a:p>
          <a:p>
            <a:pPr lvl="1">
              <a:lnSpc>
                <a:spcPct val="110000"/>
              </a:lnSpc>
              <a:spcAft>
                <a:spcPts val="600"/>
              </a:spcAft>
              <a:buSzPct val="60000"/>
              <a:buFont typeface="Wingdings" pitchFamily="2" charset="2"/>
              <a:buChar char="t"/>
            </a:pPr>
            <a:r>
              <a:rPr lang="en-US" dirty="0">
                <a:cs typeface="Arial" charset="0"/>
              </a:rPr>
              <a:t>Risk Management</a:t>
            </a:r>
          </a:p>
          <a:p>
            <a:pPr lvl="1">
              <a:lnSpc>
                <a:spcPct val="110000"/>
              </a:lnSpc>
              <a:spcAft>
                <a:spcPts val="600"/>
              </a:spcAft>
              <a:buSzPct val="60000"/>
              <a:buFont typeface="Wingdings" pitchFamily="2" charset="2"/>
              <a:buChar char="t"/>
            </a:pPr>
            <a:r>
              <a:rPr lang="en-US" dirty="0">
                <a:cs typeface="Arial" charset="0"/>
              </a:rPr>
              <a:t>Configuration  Management</a:t>
            </a:r>
          </a:p>
          <a:p>
            <a:pPr lvl="1">
              <a:lnSpc>
                <a:spcPct val="110000"/>
              </a:lnSpc>
              <a:spcAft>
                <a:spcPts val="600"/>
              </a:spcAft>
              <a:buSzPct val="60000"/>
              <a:buFont typeface="Wingdings" pitchFamily="2" charset="2"/>
              <a:buChar char="t"/>
            </a:pPr>
            <a:r>
              <a:rPr lang="en-US" dirty="0">
                <a:cs typeface="Arial" charset="0"/>
              </a:rPr>
              <a:t>Data Management</a:t>
            </a:r>
          </a:p>
          <a:p>
            <a:pPr lvl="1">
              <a:lnSpc>
                <a:spcPct val="110000"/>
              </a:lnSpc>
              <a:spcAft>
                <a:spcPts val="600"/>
              </a:spcAft>
              <a:buSzPct val="60000"/>
              <a:buFont typeface="Wingdings" pitchFamily="2" charset="2"/>
              <a:buChar char="t"/>
            </a:pPr>
            <a:r>
              <a:rPr lang="en-US" dirty="0">
                <a:cs typeface="Arial" charset="0"/>
              </a:rPr>
              <a:t>Assessment</a:t>
            </a:r>
          </a:p>
          <a:p>
            <a:pPr lvl="1">
              <a:lnSpc>
                <a:spcPct val="110000"/>
              </a:lnSpc>
              <a:spcAft>
                <a:spcPts val="1800"/>
              </a:spcAft>
              <a:buSzPct val="60000"/>
              <a:buFont typeface="Wingdings" pitchFamily="2" charset="2"/>
              <a:buChar char="t"/>
            </a:pPr>
            <a:r>
              <a:rPr lang="en-US" dirty="0">
                <a:cs typeface="Arial" charset="0"/>
              </a:rPr>
              <a:t>Decision Analysis</a:t>
            </a:r>
            <a:endParaRPr lang="en-US" dirty="0"/>
          </a:p>
          <a:p>
            <a:pPr>
              <a:lnSpc>
                <a:spcPct val="110000"/>
              </a:lnSpc>
            </a:pPr>
            <a:r>
              <a:rPr lang="en-US" sz="3400" dirty="0"/>
              <a:t>SE acti</a:t>
            </a:r>
            <a:r>
              <a:rPr lang="en-US" dirty="0"/>
              <a:t>vities take place during all phases of Defense Acquisition</a:t>
            </a:r>
          </a:p>
          <a:p>
            <a:endParaRPr lang="en-US" dirty="0"/>
          </a:p>
          <a:p>
            <a:pPr>
              <a:buFont typeface="Wingdings" pitchFamily="2" charset="2"/>
              <a:buNone/>
            </a:pPr>
            <a:endParaRPr lang="en-US" dirty="0"/>
          </a:p>
          <a:p>
            <a:endParaRPr lang="en-US" dirty="0"/>
          </a:p>
        </p:txBody>
      </p:sp>
      <p:sp>
        <p:nvSpPr>
          <p:cNvPr id="72708" name="Slide Number Placeholder 3"/>
          <p:cNvSpPr>
            <a:spLocks noGrp="1"/>
          </p:cNvSpPr>
          <p:nvPr>
            <p:ph type="sldNum" sz="quarter" idx="4294967295"/>
          </p:nvPr>
        </p:nvSpPr>
        <p:spPr>
          <a:xfrm>
            <a:off x="7870825" y="6503988"/>
            <a:ext cx="808226" cy="237775"/>
          </a:xfrm>
          <a:prstGeom prst="rect">
            <a:avLst/>
          </a:prstGeom>
          <a:noFill/>
        </p:spPr>
        <p:txBody>
          <a:bodyPr/>
          <a:lstStyle/>
          <a:p>
            <a:fld id="{57F89589-06EA-4DC1-87E6-FA8FCCAB2547}" type="slidenum">
              <a:rPr lang="en-US" smtClean="0">
                <a:latin typeface="Arial" pitchFamily="34" charset="0"/>
                <a:cs typeface="Arial" pitchFamily="34" charset="0"/>
              </a:rPr>
              <a:pPr/>
              <a:t>195</a:t>
            </a:fld>
            <a:endParaRPr lang="en-US" dirty="0">
              <a:latin typeface="Arial" pitchFamily="34" charset="0"/>
              <a:cs typeface="Arial" pitchFamily="34" charset="0"/>
            </a:endParaRPr>
          </a:p>
        </p:txBody>
      </p:sp>
      <p:sp>
        <p:nvSpPr>
          <p:cNvPr id="5" name="TextBox 4"/>
          <p:cNvSpPr txBox="1"/>
          <p:nvPr/>
        </p:nvSpPr>
        <p:spPr>
          <a:xfrm>
            <a:off x="914400" y="6428601"/>
            <a:ext cx="1686424" cy="276999"/>
          </a:xfrm>
          <a:prstGeom prst="rect">
            <a:avLst/>
          </a:prstGeom>
          <a:noFill/>
        </p:spPr>
        <p:txBody>
          <a:bodyPr wrap="none" rtlCol="0">
            <a:spAutoFit/>
          </a:bodyPr>
          <a:lstStyle/>
          <a:p>
            <a:r>
              <a:rPr lang="en-US" sz="1200" dirty="0"/>
              <a:t>SE: Systems Engineering</a:t>
            </a:r>
          </a:p>
        </p:txBody>
      </p:sp>
    </p:spTree>
    <p:extLst>
      <p:ext uri="{BB962C8B-B14F-4D97-AF65-F5344CB8AC3E}">
        <p14:creationId xmlns:p14="http://schemas.microsoft.com/office/powerpoint/2010/main" val="36945570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sz="3600" i="1" dirty="0"/>
              <a:t>SE Next Steps</a:t>
            </a:r>
          </a:p>
        </p:txBody>
      </p:sp>
      <p:sp>
        <p:nvSpPr>
          <p:cNvPr id="73731" name="Content Placeholder 2"/>
          <p:cNvSpPr>
            <a:spLocks noGrp="1"/>
          </p:cNvSpPr>
          <p:nvPr>
            <p:ph idx="1"/>
          </p:nvPr>
        </p:nvSpPr>
        <p:spPr>
          <a:xfrm>
            <a:off x="304800" y="1600200"/>
            <a:ext cx="8610599" cy="4800600"/>
          </a:xfrm>
        </p:spPr>
        <p:txBody>
          <a:bodyPr>
            <a:normAutofit fontScale="92500"/>
          </a:bodyPr>
          <a:lstStyle/>
          <a:p>
            <a:r>
              <a:rPr lang="en-US" dirty="0"/>
              <a:t>Additional reading:</a:t>
            </a:r>
          </a:p>
          <a:p>
            <a:pPr lvl="1"/>
            <a:r>
              <a:rPr lang="en-US" dirty="0"/>
              <a:t>DAG Chapter 4</a:t>
            </a:r>
          </a:p>
          <a:p>
            <a:pPr lvl="1"/>
            <a:r>
              <a:rPr lang="en-US" dirty="0"/>
              <a:t>Source: NASA Systems Engineering Handbook NASA/SP-2007-6105 Rev1 </a:t>
            </a:r>
          </a:p>
          <a:p>
            <a:r>
              <a:rPr lang="en-US" dirty="0"/>
              <a:t>Distance learning opportunities:</a:t>
            </a:r>
          </a:p>
          <a:p>
            <a:pPr lvl="1"/>
            <a:r>
              <a:rPr lang="en-US" dirty="0"/>
              <a:t>DAU CLE 001 - Value Engineering</a:t>
            </a:r>
          </a:p>
          <a:p>
            <a:pPr lvl="1"/>
            <a:r>
              <a:rPr lang="en-US" dirty="0"/>
              <a:t>DAU SYS 101 - Fundamentals of Systems Planning, Research, Development and Engineering</a:t>
            </a:r>
          </a:p>
          <a:p>
            <a:r>
              <a:rPr lang="en-US" dirty="0"/>
              <a:t>Advanced courses</a:t>
            </a:r>
          </a:p>
          <a:p>
            <a:pPr lvl="1"/>
            <a:r>
              <a:rPr lang="en-US" dirty="0"/>
              <a:t>DAU SYS202 - Intermediate Systems Planning, Research, Development and Engineering, Part 1</a:t>
            </a:r>
          </a:p>
          <a:p>
            <a:endParaRPr lang="en-US" dirty="0"/>
          </a:p>
        </p:txBody>
      </p:sp>
      <p:sp>
        <p:nvSpPr>
          <p:cNvPr id="73732" name="Slide Number Placeholder 3"/>
          <p:cNvSpPr>
            <a:spLocks noGrp="1"/>
          </p:cNvSpPr>
          <p:nvPr>
            <p:ph type="sldNum" sz="quarter" idx="4294967295"/>
          </p:nvPr>
        </p:nvSpPr>
        <p:spPr>
          <a:xfrm>
            <a:off x="7870825" y="6503988"/>
            <a:ext cx="823724" cy="206778"/>
          </a:xfrm>
          <a:prstGeom prst="rect">
            <a:avLst/>
          </a:prstGeom>
          <a:noFill/>
        </p:spPr>
        <p:txBody>
          <a:bodyPr/>
          <a:lstStyle/>
          <a:p>
            <a:fld id="{946AEA5A-D174-442A-A72F-5D64110972E8}" type="slidenum">
              <a:rPr lang="en-US" smtClean="0">
                <a:latin typeface="Arial" pitchFamily="34" charset="0"/>
                <a:cs typeface="Arial" pitchFamily="34" charset="0"/>
              </a:rPr>
              <a:pPr/>
              <a:t>196</a:t>
            </a:fld>
            <a:endParaRPr lang="en-US" dirty="0">
              <a:latin typeface="Arial" pitchFamily="34" charset="0"/>
              <a:cs typeface="Arial" pitchFamily="34" charset="0"/>
            </a:endParaRPr>
          </a:p>
        </p:txBody>
      </p:sp>
    </p:spTree>
    <p:extLst>
      <p:ext uri="{BB962C8B-B14F-4D97-AF65-F5344CB8AC3E}">
        <p14:creationId xmlns:p14="http://schemas.microsoft.com/office/powerpoint/2010/main" val="30343901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Title 1"/>
          <p:cNvSpPr>
            <a:spLocks noGrp="1"/>
          </p:cNvSpPr>
          <p:nvPr>
            <p:ph type="title"/>
          </p:nvPr>
        </p:nvSpPr>
        <p:spPr>
          <a:xfrm>
            <a:off x="2286000" y="228600"/>
            <a:ext cx="6590872" cy="796925"/>
          </a:xfrm>
        </p:spPr>
        <p:txBody>
          <a:bodyPr/>
          <a:lstStyle/>
          <a:p>
            <a:r>
              <a:rPr lang="en-US" sz="3600" i="1" dirty="0"/>
              <a:t>T &amp; E Next Steps</a:t>
            </a:r>
          </a:p>
        </p:txBody>
      </p:sp>
      <p:sp>
        <p:nvSpPr>
          <p:cNvPr id="65539" name="Content Placeholder 2"/>
          <p:cNvSpPr>
            <a:spLocks noGrp="1"/>
          </p:cNvSpPr>
          <p:nvPr>
            <p:ph idx="1"/>
          </p:nvPr>
        </p:nvSpPr>
        <p:spPr>
          <a:xfrm>
            <a:off x="381000" y="1676400"/>
            <a:ext cx="8458199" cy="4572000"/>
          </a:xfrm>
        </p:spPr>
        <p:txBody>
          <a:bodyPr>
            <a:normAutofit/>
          </a:bodyPr>
          <a:lstStyle/>
          <a:p>
            <a:r>
              <a:rPr lang="en-US" dirty="0"/>
              <a:t>Additional reading:</a:t>
            </a:r>
          </a:p>
          <a:p>
            <a:pPr lvl="1"/>
            <a:r>
              <a:rPr lang="en-US" dirty="0"/>
              <a:t>Defense Acquisition Guide</a:t>
            </a:r>
          </a:p>
          <a:p>
            <a:r>
              <a:rPr lang="en-US" dirty="0"/>
              <a:t>Distance learning opportunities:</a:t>
            </a:r>
          </a:p>
          <a:p>
            <a:pPr lvl="1"/>
            <a:r>
              <a:rPr lang="en-US" dirty="0"/>
              <a:t>DAU CLE 029 Testing In a Joint Environment</a:t>
            </a:r>
          </a:p>
          <a:p>
            <a:pPr lvl="1"/>
            <a:r>
              <a:rPr lang="en-US" dirty="0"/>
              <a:t>DAU TST 102 Fundamentals of Test and Evaluation </a:t>
            </a:r>
          </a:p>
          <a:p>
            <a:r>
              <a:rPr lang="en-US" dirty="0"/>
              <a:t>Advanced courses</a:t>
            </a:r>
          </a:p>
          <a:p>
            <a:pPr lvl="1"/>
            <a:r>
              <a:rPr lang="en-US" dirty="0"/>
              <a:t>DAU TST 203 Intermediate Test and Evaluation</a:t>
            </a:r>
          </a:p>
          <a:p>
            <a:pPr lvl="1"/>
            <a:r>
              <a:rPr lang="en-US" dirty="0"/>
              <a:t>DAU TST 303 Advanced Test and Evaluation</a:t>
            </a:r>
          </a:p>
          <a:p>
            <a:pPr lvl="1"/>
            <a:endParaRPr lang="en-US" dirty="0"/>
          </a:p>
        </p:txBody>
      </p:sp>
      <p:sp>
        <p:nvSpPr>
          <p:cNvPr id="65540" name="Slide Number Placeholder 3"/>
          <p:cNvSpPr>
            <a:spLocks noGrp="1"/>
          </p:cNvSpPr>
          <p:nvPr>
            <p:ph type="sldNum" sz="quarter" idx="4294967295"/>
          </p:nvPr>
        </p:nvSpPr>
        <p:spPr>
          <a:xfrm>
            <a:off x="7870825" y="6503988"/>
            <a:ext cx="414338" cy="304800"/>
          </a:xfrm>
          <a:prstGeom prst="rect">
            <a:avLst/>
          </a:prstGeom>
          <a:noFill/>
        </p:spPr>
        <p:txBody>
          <a:bodyPr/>
          <a:lstStyle/>
          <a:p>
            <a:fld id="{0B979F7B-0E7B-4E02-9AAC-4886B17CBDD7}" type="slidenum">
              <a:rPr lang="en-US" smtClean="0"/>
              <a:pPr/>
              <a:t>197</a:t>
            </a:fld>
            <a:endParaRPr lang="en-US" dirty="0"/>
          </a:p>
        </p:txBody>
      </p:sp>
    </p:spTree>
    <p:extLst>
      <p:ext uri="{BB962C8B-B14F-4D97-AF65-F5344CB8AC3E}">
        <p14:creationId xmlns:p14="http://schemas.microsoft.com/office/powerpoint/2010/main" val="91837216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i="1" dirty="0"/>
              <a:t>Acronyms/Abbreviations</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C952EA5C-345F-4DB3-B1F2-1DAD3AFF8EA4}" type="slidenum">
              <a:rPr lang="en-US" smtClean="0"/>
              <a:pPr>
                <a:defRPr/>
              </a:pPr>
              <a:t>198</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52187767"/>
              </p:ext>
            </p:extLst>
          </p:nvPr>
        </p:nvGraphicFramePr>
        <p:xfrm>
          <a:off x="457200" y="1600200"/>
          <a:ext cx="4073439" cy="5111496"/>
        </p:xfrm>
        <a:graphic>
          <a:graphicData uri="http://schemas.openxmlformats.org/drawingml/2006/table">
            <a:tbl>
              <a:tblPr/>
              <a:tblGrid>
                <a:gridCol w="692843">
                  <a:extLst>
                    <a:ext uri="{9D8B030D-6E8A-4147-A177-3AD203B41FA5}">
                      <a16:colId xmlns:a16="http://schemas.microsoft.com/office/drawing/2014/main" val="20000"/>
                    </a:ext>
                  </a:extLst>
                </a:gridCol>
                <a:gridCol w="3380596">
                  <a:extLst>
                    <a:ext uri="{9D8B030D-6E8A-4147-A177-3AD203B41FA5}">
                      <a16:colId xmlns:a16="http://schemas.microsoft.com/office/drawing/2014/main" val="20001"/>
                    </a:ext>
                  </a:extLst>
                </a:gridCol>
              </a:tblGrid>
              <a:tr h="0">
                <a:tc>
                  <a:txBody>
                    <a:bodyPr/>
                    <a:lstStyle/>
                    <a:p>
                      <a:pPr algn="l" fontAlgn="b"/>
                      <a:r>
                        <a:rPr lang="en-US" sz="1050" b="1" i="0" u="none" strike="noStrike" dirty="0">
                          <a:solidFill>
                            <a:srgbClr val="000000"/>
                          </a:solidFill>
                          <a:effectLst/>
                          <a:latin typeface="Calibri"/>
                        </a:rPr>
                        <a:t>ACAT </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Acquisition Category</a:t>
                      </a:r>
                    </a:p>
                  </a:txBody>
                  <a:tcPr marL="45720" marR="45720" marT="18288" marB="18288" anchor="ctr">
                    <a:lnL>
                      <a:noFill/>
                    </a:lnL>
                    <a:lnR>
                      <a:noFill/>
                    </a:lnR>
                    <a:lnT>
                      <a:noFill/>
                    </a:lnT>
                    <a:lnB>
                      <a:noFill/>
                    </a:lnB>
                  </a:tcPr>
                </a:tc>
                <a:extLst>
                  <a:ext uri="{0D108BD9-81ED-4DB2-BD59-A6C34878D82A}">
                    <a16:rowId xmlns:a16="http://schemas.microsoft.com/office/drawing/2014/main" val="10000"/>
                  </a:ext>
                </a:extLst>
              </a:tr>
              <a:tr h="0">
                <a:tc>
                  <a:txBody>
                    <a:bodyPr/>
                    <a:lstStyle/>
                    <a:p>
                      <a:pPr algn="l" fontAlgn="ctr"/>
                      <a:r>
                        <a:rPr lang="en-US" sz="1050" b="1" i="0" u="none" strike="noStrike" dirty="0">
                          <a:solidFill>
                            <a:srgbClr val="000000"/>
                          </a:solidFill>
                          <a:effectLst/>
                          <a:latin typeface="Calibri"/>
                        </a:rPr>
                        <a:t>ACAT 1</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Acquisition Category 1</a:t>
                      </a:r>
                    </a:p>
                  </a:txBody>
                  <a:tcPr marL="45720" marR="45720" marT="18288" marB="18288" anchor="ctr">
                    <a:lnL>
                      <a:noFill/>
                    </a:lnL>
                    <a:lnR>
                      <a:noFill/>
                    </a:lnR>
                    <a:lnT>
                      <a:noFill/>
                    </a:lnT>
                    <a:lnB>
                      <a:noFill/>
                    </a:lnB>
                  </a:tcPr>
                </a:tc>
                <a:extLst>
                  <a:ext uri="{0D108BD9-81ED-4DB2-BD59-A6C34878D82A}">
                    <a16:rowId xmlns:a16="http://schemas.microsoft.com/office/drawing/2014/main" val="10001"/>
                  </a:ext>
                </a:extLst>
              </a:tr>
              <a:tr h="0">
                <a:tc>
                  <a:txBody>
                    <a:bodyPr/>
                    <a:lstStyle/>
                    <a:p>
                      <a:pPr algn="l" fontAlgn="ctr"/>
                      <a:r>
                        <a:rPr lang="en-US" sz="1050" b="1" i="0" u="none" strike="noStrike" dirty="0">
                          <a:solidFill>
                            <a:srgbClr val="000000"/>
                          </a:solidFill>
                          <a:effectLst/>
                          <a:latin typeface="Calibri"/>
                        </a:rPr>
                        <a:t>AFOTEC</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Air Force Operational Test and Evaluation Center </a:t>
                      </a:r>
                    </a:p>
                  </a:txBody>
                  <a:tcPr marL="45720" marR="45720" marT="18288" marB="18288" anchor="ctr">
                    <a:lnL>
                      <a:noFill/>
                    </a:lnL>
                    <a:lnR>
                      <a:noFill/>
                    </a:lnR>
                    <a:lnT>
                      <a:noFill/>
                    </a:lnT>
                    <a:lnB>
                      <a:noFill/>
                    </a:lnB>
                  </a:tcPr>
                </a:tc>
                <a:extLst>
                  <a:ext uri="{0D108BD9-81ED-4DB2-BD59-A6C34878D82A}">
                    <a16:rowId xmlns:a16="http://schemas.microsoft.com/office/drawing/2014/main" val="10002"/>
                  </a:ext>
                </a:extLst>
              </a:tr>
              <a:tr h="0">
                <a:tc>
                  <a:txBody>
                    <a:bodyPr/>
                    <a:lstStyle/>
                    <a:p>
                      <a:pPr algn="l" fontAlgn="b"/>
                      <a:r>
                        <a:rPr lang="en-US" sz="1050" b="1" i="0" u="none" strike="noStrike" dirty="0">
                          <a:solidFill>
                            <a:srgbClr val="000000"/>
                          </a:solidFill>
                          <a:effectLst/>
                          <a:latin typeface="Calibri"/>
                        </a:rPr>
                        <a:t>AKMS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Acquisition Knowledge Management System</a:t>
                      </a:r>
                    </a:p>
                  </a:txBody>
                  <a:tcPr marL="45720" marR="45720" marT="18288" marB="18288" anchor="ctr">
                    <a:lnL>
                      <a:noFill/>
                    </a:lnL>
                    <a:lnR>
                      <a:noFill/>
                    </a:lnR>
                    <a:lnT>
                      <a:noFill/>
                    </a:lnT>
                    <a:lnB>
                      <a:noFill/>
                    </a:lnB>
                  </a:tcPr>
                </a:tc>
                <a:extLst>
                  <a:ext uri="{0D108BD9-81ED-4DB2-BD59-A6C34878D82A}">
                    <a16:rowId xmlns:a16="http://schemas.microsoft.com/office/drawing/2014/main" val="10003"/>
                  </a:ext>
                </a:extLst>
              </a:tr>
              <a:tr h="0">
                <a:tc>
                  <a:txBody>
                    <a:bodyPr/>
                    <a:lstStyle/>
                    <a:p>
                      <a:pPr algn="l" fontAlgn="b"/>
                      <a:r>
                        <a:rPr lang="en-US" sz="1050" b="1" i="0" u="none" strike="noStrike" dirty="0">
                          <a:solidFill>
                            <a:srgbClr val="000000"/>
                          </a:solidFill>
                          <a:effectLst/>
                          <a:latin typeface="Calibri"/>
                        </a:rPr>
                        <a:t>AoA</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Analysis of Alternatives</a:t>
                      </a:r>
                    </a:p>
                  </a:txBody>
                  <a:tcPr marL="45720" marR="45720" marT="18288" marB="18288" anchor="ctr">
                    <a:lnL>
                      <a:noFill/>
                    </a:lnL>
                    <a:lnR>
                      <a:noFill/>
                    </a:lnR>
                    <a:lnT>
                      <a:noFill/>
                    </a:lnT>
                    <a:lnB>
                      <a:noFill/>
                    </a:lnB>
                  </a:tcPr>
                </a:tc>
                <a:extLst>
                  <a:ext uri="{0D108BD9-81ED-4DB2-BD59-A6C34878D82A}">
                    <a16:rowId xmlns:a16="http://schemas.microsoft.com/office/drawing/2014/main" val="10004"/>
                  </a:ext>
                </a:extLst>
              </a:tr>
              <a:tr h="0">
                <a:tc>
                  <a:txBody>
                    <a:bodyPr/>
                    <a:lstStyle/>
                    <a:p>
                      <a:pPr algn="l" fontAlgn="b"/>
                      <a:r>
                        <a:rPr lang="en-US" sz="1050" b="1" i="0" u="none" strike="noStrike" dirty="0">
                          <a:solidFill>
                            <a:srgbClr val="000000"/>
                          </a:solidFill>
                          <a:effectLst/>
                          <a:latin typeface="Calibri"/>
                        </a:rPr>
                        <a:t>AOTR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Assessment of Operational Test Readiness </a:t>
                      </a:r>
                    </a:p>
                  </a:txBody>
                  <a:tcPr marL="45720" marR="45720" marT="18288" marB="18288" anchor="ctr">
                    <a:lnL>
                      <a:noFill/>
                    </a:lnL>
                    <a:lnR>
                      <a:noFill/>
                    </a:lnR>
                    <a:lnT>
                      <a:noFill/>
                    </a:lnT>
                    <a:lnB>
                      <a:noFill/>
                    </a:lnB>
                  </a:tcPr>
                </a:tc>
                <a:extLst>
                  <a:ext uri="{0D108BD9-81ED-4DB2-BD59-A6C34878D82A}">
                    <a16:rowId xmlns:a16="http://schemas.microsoft.com/office/drawing/2014/main" val="10005"/>
                  </a:ext>
                </a:extLst>
              </a:tr>
              <a:tr h="0">
                <a:tc>
                  <a:txBody>
                    <a:bodyPr/>
                    <a:lstStyle/>
                    <a:p>
                      <a:pPr algn="l" fontAlgn="ctr"/>
                      <a:r>
                        <a:rPr lang="en-US" sz="1050" b="1" i="0" u="none" strike="noStrike" dirty="0">
                          <a:solidFill>
                            <a:srgbClr val="000000"/>
                          </a:solidFill>
                          <a:effectLst/>
                          <a:latin typeface="Calibri"/>
                        </a:rPr>
                        <a:t>APB</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Acquisition Program Baseline</a:t>
                      </a:r>
                    </a:p>
                  </a:txBody>
                  <a:tcPr marL="45720" marR="45720" marT="18288" marB="18288" anchor="ctr">
                    <a:lnL>
                      <a:noFill/>
                    </a:lnL>
                    <a:lnR>
                      <a:noFill/>
                    </a:lnR>
                    <a:lnT>
                      <a:noFill/>
                    </a:lnT>
                    <a:lnB>
                      <a:noFill/>
                    </a:lnB>
                  </a:tcPr>
                </a:tc>
                <a:extLst>
                  <a:ext uri="{0D108BD9-81ED-4DB2-BD59-A6C34878D82A}">
                    <a16:rowId xmlns:a16="http://schemas.microsoft.com/office/drawing/2014/main" val="10006"/>
                  </a:ext>
                </a:extLst>
              </a:tr>
              <a:tr h="0">
                <a:tc>
                  <a:txBody>
                    <a:bodyPr/>
                    <a:lstStyle/>
                    <a:p>
                      <a:pPr algn="l" fontAlgn="ctr"/>
                      <a:r>
                        <a:rPr lang="en-US" sz="1050" b="1" i="0" u="none" strike="noStrike" dirty="0">
                          <a:solidFill>
                            <a:srgbClr val="000000"/>
                          </a:solidFill>
                          <a:effectLst/>
                          <a:latin typeface="Calibri"/>
                        </a:rPr>
                        <a:t>ASD NII</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Assistant SECDEF (Networks and Information Integration) </a:t>
                      </a:r>
                    </a:p>
                  </a:txBody>
                  <a:tcPr marL="45720" marR="45720" marT="18288" marB="18288" anchor="ctr">
                    <a:lnL>
                      <a:noFill/>
                    </a:lnL>
                    <a:lnR>
                      <a:noFill/>
                    </a:lnR>
                    <a:lnT>
                      <a:noFill/>
                    </a:lnT>
                    <a:lnB>
                      <a:noFill/>
                    </a:lnB>
                  </a:tcPr>
                </a:tc>
                <a:extLst>
                  <a:ext uri="{0D108BD9-81ED-4DB2-BD59-A6C34878D82A}">
                    <a16:rowId xmlns:a16="http://schemas.microsoft.com/office/drawing/2014/main" val="10007"/>
                  </a:ext>
                </a:extLst>
              </a:tr>
              <a:tr h="0">
                <a:tc>
                  <a:txBody>
                    <a:bodyPr/>
                    <a:lstStyle/>
                    <a:p>
                      <a:pPr algn="l" rtl="0" fontAlgn="ctr"/>
                      <a:r>
                        <a:rPr lang="en-US" sz="1050" b="1" i="0" u="none" strike="noStrike" dirty="0">
                          <a:solidFill>
                            <a:srgbClr val="000000"/>
                          </a:solidFill>
                          <a:effectLst/>
                          <a:latin typeface="Arial"/>
                        </a:rPr>
                        <a:t>ASP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Acquisition Strategy</a:t>
                      </a:r>
                    </a:p>
                  </a:txBody>
                  <a:tcPr marL="45720" marR="45720" marT="18288" marB="18288" anchor="ctr">
                    <a:lnL>
                      <a:noFill/>
                    </a:lnL>
                    <a:lnR>
                      <a:noFill/>
                    </a:lnR>
                    <a:lnT>
                      <a:noFill/>
                    </a:lnT>
                    <a:lnB>
                      <a:noFill/>
                    </a:lnB>
                  </a:tcPr>
                </a:tc>
                <a:extLst>
                  <a:ext uri="{0D108BD9-81ED-4DB2-BD59-A6C34878D82A}">
                    <a16:rowId xmlns:a16="http://schemas.microsoft.com/office/drawing/2014/main" val="10008"/>
                  </a:ext>
                </a:extLst>
              </a:tr>
              <a:tr h="0">
                <a:tc>
                  <a:txBody>
                    <a:bodyPr/>
                    <a:lstStyle/>
                    <a:p>
                      <a:pPr algn="l" fontAlgn="b"/>
                      <a:r>
                        <a:rPr lang="en-US" sz="1050" b="1" i="0" u="none" strike="noStrike" dirty="0">
                          <a:solidFill>
                            <a:srgbClr val="000000"/>
                          </a:solidFill>
                          <a:effectLst/>
                          <a:latin typeface="Calibri"/>
                        </a:rPr>
                        <a:t>ASR </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Alternative System Review</a:t>
                      </a:r>
                    </a:p>
                  </a:txBody>
                  <a:tcPr marL="45720" marR="45720" marT="18288" marB="18288" anchor="ctr">
                    <a:lnL>
                      <a:noFill/>
                    </a:lnL>
                    <a:lnR>
                      <a:noFill/>
                    </a:lnR>
                    <a:lnT>
                      <a:noFill/>
                    </a:lnT>
                    <a:lnB>
                      <a:noFill/>
                    </a:lnB>
                  </a:tcPr>
                </a:tc>
                <a:extLst>
                  <a:ext uri="{0D108BD9-81ED-4DB2-BD59-A6C34878D82A}">
                    <a16:rowId xmlns:a16="http://schemas.microsoft.com/office/drawing/2014/main" val="10009"/>
                  </a:ext>
                </a:extLst>
              </a:tr>
              <a:tr h="0">
                <a:tc>
                  <a:txBody>
                    <a:bodyPr/>
                    <a:lstStyle/>
                    <a:p>
                      <a:pPr algn="l" fontAlgn="b"/>
                      <a:r>
                        <a:rPr lang="en-US" sz="1050" b="1" i="0" u="none" strike="noStrike" dirty="0">
                          <a:solidFill>
                            <a:srgbClr val="000000"/>
                          </a:solidFill>
                          <a:effectLst/>
                          <a:latin typeface="Calibri"/>
                        </a:rPr>
                        <a:t>AT&amp;L</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Acquisition, Technology &amp; Logistics</a:t>
                      </a:r>
                    </a:p>
                  </a:txBody>
                  <a:tcPr marL="45720" marR="45720" marT="18288" marB="18288" anchor="ctr">
                    <a:lnL>
                      <a:noFill/>
                    </a:lnL>
                    <a:lnR>
                      <a:noFill/>
                    </a:lnR>
                    <a:lnT>
                      <a:noFill/>
                    </a:lnT>
                    <a:lnB>
                      <a:noFill/>
                    </a:lnB>
                  </a:tcPr>
                </a:tc>
                <a:extLst>
                  <a:ext uri="{0D108BD9-81ED-4DB2-BD59-A6C34878D82A}">
                    <a16:rowId xmlns:a16="http://schemas.microsoft.com/office/drawing/2014/main" val="10010"/>
                  </a:ext>
                </a:extLst>
              </a:tr>
              <a:tr h="0">
                <a:tc>
                  <a:txBody>
                    <a:bodyPr/>
                    <a:lstStyle/>
                    <a:p>
                      <a:pPr algn="l" fontAlgn="ctr"/>
                      <a:r>
                        <a:rPr lang="en-US" sz="1050" b="1" i="0" u="none" strike="noStrike" dirty="0">
                          <a:solidFill>
                            <a:srgbClr val="000000"/>
                          </a:solidFill>
                          <a:effectLst/>
                          <a:latin typeface="Calibri"/>
                        </a:rPr>
                        <a:t>ATEC</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Army Test and Evaluation Command </a:t>
                      </a:r>
                    </a:p>
                  </a:txBody>
                  <a:tcPr marL="45720" marR="45720" marT="18288" marB="18288" anchor="ctr">
                    <a:lnL>
                      <a:noFill/>
                    </a:lnL>
                    <a:lnR>
                      <a:noFill/>
                    </a:lnR>
                    <a:lnT>
                      <a:noFill/>
                    </a:lnT>
                    <a:lnB>
                      <a:noFill/>
                    </a:lnB>
                  </a:tcPr>
                </a:tc>
                <a:extLst>
                  <a:ext uri="{0D108BD9-81ED-4DB2-BD59-A6C34878D82A}">
                    <a16:rowId xmlns:a16="http://schemas.microsoft.com/office/drawing/2014/main" val="10011"/>
                  </a:ext>
                </a:extLst>
              </a:tr>
              <a:tr h="0">
                <a:tc>
                  <a:txBody>
                    <a:bodyPr/>
                    <a:lstStyle/>
                    <a:p>
                      <a:pPr algn="l" fontAlgn="b"/>
                      <a:r>
                        <a:rPr lang="en-US" sz="1050" b="1" i="0" u="none" strike="noStrike" dirty="0">
                          <a:solidFill>
                            <a:srgbClr val="000000"/>
                          </a:solidFill>
                          <a:effectLst/>
                          <a:latin typeface="Calibri"/>
                        </a:rPr>
                        <a:t>BLRIP</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Beyond Low-Rate Initial Production </a:t>
                      </a:r>
                    </a:p>
                  </a:txBody>
                  <a:tcPr marL="45720" marR="45720" marT="18288" marB="18288" anchor="ctr">
                    <a:lnL>
                      <a:noFill/>
                    </a:lnL>
                    <a:lnR>
                      <a:noFill/>
                    </a:lnR>
                    <a:lnT>
                      <a:noFill/>
                    </a:lnT>
                    <a:lnB>
                      <a:noFill/>
                    </a:lnB>
                  </a:tcPr>
                </a:tc>
                <a:extLst>
                  <a:ext uri="{0D108BD9-81ED-4DB2-BD59-A6C34878D82A}">
                    <a16:rowId xmlns:a16="http://schemas.microsoft.com/office/drawing/2014/main" val="10012"/>
                  </a:ext>
                </a:extLst>
              </a:tr>
              <a:tr h="0">
                <a:tc>
                  <a:txBody>
                    <a:bodyPr/>
                    <a:lstStyle/>
                    <a:p>
                      <a:pPr algn="l" fontAlgn="b"/>
                      <a:r>
                        <a:rPr lang="en-US" sz="1050" b="1" i="0" u="none" strike="noStrike" dirty="0">
                          <a:solidFill>
                            <a:srgbClr val="000000"/>
                          </a:solidFill>
                          <a:effectLst/>
                          <a:latin typeface="Calibri"/>
                        </a:rPr>
                        <a:t>BPCh</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Best Practices Clearinghouse </a:t>
                      </a:r>
                    </a:p>
                  </a:txBody>
                  <a:tcPr marL="45720" marR="45720" marT="18288" marB="18288" anchor="ctr">
                    <a:lnL>
                      <a:noFill/>
                    </a:lnL>
                    <a:lnR>
                      <a:noFill/>
                    </a:lnR>
                    <a:lnT>
                      <a:noFill/>
                    </a:lnT>
                    <a:lnB>
                      <a:noFill/>
                    </a:lnB>
                  </a:tcPr>
                </a:tc>
                <a:extLst>
                  <a:ext uri="{0D108BD9-81ED-4DB2-BD59-A6C34878D82A}">
                    <a16:rowId xmlns:a16="http://schemas.microsoft.com/office/drawing/2014/main" val="10013"/>
                  </a:ext>
                </a:extLst>
              </a:tr>
              <a:tr h="0">
                <a:tc>
                  <a:txBody>
                    <a:bodyPr/>
                    <a:lstStyle/>
                    <a:p>
                      <a:pPr algn="l" fontAlgn="b"/>
                      <a:r>
                        <a:rPr lang="en-US" sz="1050" b="1" i="0" u="none" strike="noStrike" dirty="0">
                          <a:solidFill>
                            <a:srgbClr val="000000"/>
                          </a:solidFill>
                          <a:effectLst/>
                          <a:latin typeface="Calibri"/>
                        </a:rPr>
                        <a:t>CAE</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Component Acquisition Executive</a:t>
                      </a:r>
                    </a:p>
                  </a:txBody>
                  <a:tcPr marL="45720" marR="45720" marT="18288" marB="18288" anchor="ctr">
                    <a:lnL>
                      <a:noFill/>
                    </a:lnL>
                    <a:lnR>
                      <a:noFill/>
                    </a:lnR>
                    <a:lnT>
                      <a:noFill/>
                    </a:lnT>
                    <a:lnB>
                      <a:noFill/>
                    </a:lnB>
                  </a:tcPr>
                </a:tc>
                <a:extLst>
                  <a:ext uri="{0D108BD9-81ED-4DB2-BD59-A6C34878D82A}">
                    <a16:rowId xmlns:a16="http://schemas.microsoft.com/office/drawing/2014/main" val="10014"/>
                  </a:ext>
                </a:extLst>
              </a:tr>
              <a:tr h="0">
                <a:tc>
                  <a:txBody>
                    <a:bodyPr/>
                    <a:lstStyle/>
                    <a:p>
                      <a:pPr algn="l" fontAlgn="ctr"/>
                      <a:r>
                        <a:rPr lang="en-US" sz="1050" b="1" i="0" u="none" strike="noStrike" dirty="0">
                          <a:solidFill>
                            <a:srgbClr val="000000"/>
                          </a:solidFill>
                          <a:effectLst/>
                          <a:latin typeface="Calibri"/>
                        </a:rPr>
                        <a:t>CDD</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Capability Development Document</a:t>
                      </a:r>
                    </a:p>
                  </a:txBody>
                  <a:tcPr marL="45720" marR="45720" marT="18288" marB="18288" anchor="ctr">
                    <a:lnL>
                      <a:noFill/>
                    </a:lnL>
                    <a:lnR>
                      <a:noFill/>
                    </a:lnR>
                    <a:lnT>
                      <a:noFill/>
                    </a:lnT>
                    <a:lnB>
                      <a:noFill/>
                    </a:lnB>
                  </a:tcPr>
                </a:tc>
                <a:extLst>
                  <a:ext uri="{0D108BD9-81ED-4DB2-BD59-A6C34878D82A}">
                    <a16:rowId xmlns:a16="http://schemas.microsoft.com/office/drawing/2014/main" val="10015"/>
                  </a:ext>
                </a:extLst>
              </a:tr>
              <a:tr h="0">
                <a:tc>
                  <a:txBody>
                    <a:bodyPr/>
                    <a:lstStyle/>
                    <a:p>
                      <a:pPr algn="l" fontAlgn="b"/>
                      <a:r>
                        <a:rPr lang="en-US" sz="1050" b="1" i="0" u="none" strike="noStrike" dirty="0">
                          <a:solidFill>
                            <a:srgbClr val="000000"/>
                          </a:solidFill>
                          <a:effectLst/>
                          <a:latin typeface="Calibri"/>
                        </a:rPr>
                        <a:t>CDR </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Critical Design Review</a:t>
                      </a:r>
                    </a:p>
                  </a:txBody>
                  <a:tcPr marL="45720" marR="45720" marT="18288" marB="18288" anchor="ctr">
                    <a:lnL>
                      <a:noFill/>
                    </a:lnL>
                    <a:lnR>
                      <a:noFill/>
                    </a:lnR>
                    <a:lnT>
                      <a:noFill/>
                    </a:lnT>
                    <a:lnB>
                      <a:noFill/>
                    </a:lnB>
                  </a:tcPr>
                </a:tc>
                <a:extLst>
                  <a:ext uri="{0D108BD9-81ED-4DB2-BD59-A6C34878D82A}">
                    <a16:rowId xmlns:a16="http://schemas.microsoft.com/office/drawing/2014/main" val="10016"/>
                  </a:ext>
                </a:extLst>
              </a:tr>
              <a:tr h="0">
                <a:tc>
                  <a:txBody>
                    <a:bodyPr/>
                    <a:lstStyle/>
                    <a:p>
                      <a:pPr algn="l" fontAlgn="b"/>
                      <a:r>
                        <a:rPr lang="en-US" sz="1050" b="1" i="0" u="none" strike="noStrike" dirty="0">
                          <a:solidFill>
                            <a:srgbClr val="000000"/>
                          </a:solidFill>
                          <a:effectLst/>
                          <a:latin typeface="Calibri"/>
                        </a:rPr>
                        <a:t>CDR A</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Critical Design Review Assessment</a:t>
                      </a:r>
                    </a:p>
                  </a:txBody>
                  <a:tcPr marL="45720" marR="45720" marT="18288" marB="18288" anchor="ctr">
                    <a:lnL>
                      <a:noFill/>
                    </a:lnL>
                    <a:lnR>
                      <a:noFill/>
                    </a:lnR>
                    <a:lnT>
                      <a:noFill/>
                    </a:lnT>
                    <a:lnB>
                      <a:noFill/>
                    </a:lnB>
                  </a:tcPr>
                </a:tc>
                <a:extLst>
                  <a:ext uri="{0D108BD9-81ED-4DB2-BD59-A6C34878D82A}">
                    <a16:rowId xmlns:a16="http://schemas.microsoft.com/office/drawing/2014/main" val="10017"/>
                  </a:ext>
                </a:extLst>
              </a:tr>
              <a:tr h="0">
                <a:tc>
                  <a:txBody>
                    <a:bodyPr/>
                    <a:lstStyle/>
                    <a:p>
                      <a:pPr algn="l" fontAlgn="b"/>
                      <a:r>
                        <a:rPr lang="en-US" sz="1050" b="1" i="0" u="none" strike="noStrike" dirty="0">
                          <a:solidFill>
                            <a:srgbClr val="000000"/>
                          </a:solidFill>
                          <a:effectLst/>
                          <a:latin typeface="Calibri"/>
                        </a:rPr>
                        <a:t>CI</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Configuration Item</a:t>
                      </a:r>
                    </a:p>
                  </a:txBody>
                  <a:tcPr marL="45720" marR="45720" marT="18288" marB="18288" anchor="ctr">
                    <a:lnL>
                      <a:noFill/>
                    </a:lnL>
                    <a:lnR>
                      <a:noFill/>
                    </a:lnR>
                    <a:lnT>
                      <a:noFill/>
                    </a:lnT>
                    <a:lnB>
                      <a:noFill/>
                    </a:lnB>
                  </a:tcPr>
                </a:tc>
                <a:extLst>
                  <a:ext uri="{0D108BD9-81ED-4DB2-BD59-A6C34878D82A}">
                    <a16:rowId xmlns:a16="http://schemas.microsoft.com/office/drawing/2014/main" val="10018"/>
                  </a:ext>
                </a:extLst>
              </a:tr>
              <a:tr h="0">
                <a:tc>
                  <a:txBody>
                    <a:bodyPr/>
                    <a:lstStyle/>
                    <a:p>
                      <a:pPr algn="l" rtl="0" fontAlgn="ctr"/>
                      <a:r>
                        <a:rPr lang="en-US" sz="1050" b="1" i="0" u="none" strike="noStrike" dirty="0">
                          <a:solidFill>
                            <a:srgbClr val="000000"/>
                          </a:solidFill>
                          <a:effectLst/>
                          <a:latin typeface="Arial"/>
                        </a:rPr>
                        <a:t>COIs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Critical Operational Issues</a:t>
                      </a:r>
                    </a:p>
                  </a:txBody>
                  <a:tcPr marL="45720" marR="45720" marT="18288" marB="18288" anchor="ctr">
                    <a:lnL>
                      <a:noFill/>
                    </a:lnL>
                    <a:lnR>
                      <a:noFill/>
                    </a:lnR>
                    <a:lnT>
                      <a:noFill/>
                    </a:lnT>
                    <a:lnB>
                      <a:noFill/>
                    </a:lnB>
                  </a:tcPr>
                </a:tc>
                <a:extLst>
                  <a:ext uri="{0D108BD9-81ED-4DB2-BD59-A6C34878D82A}">
                    <a16:rowId xmlns:a16="http://schemas.microsoft.com/office/drawing/2014/main" val="10019"/>
                  </a:ext>
                </a:extLst>
              </a:tr>
              <a:tr h="0">
                <a:tc>
                  <a:txBody>
                    <a:bodyPr/>
                    <a:lstStyle/>
                    <a:p>
                      <a:pPr algn="l" fontAlgn="ctr"/>
                      <a:r>
                        <a:rPr lang="en-US" sz="1050" b="1" i="0" u="none" strike="noStrike" dirty="0">
                          <a:solidFill>
                            <a:srgbClr val="000000"/>
                          </a:solidFill>
                          <a:effectLst/>
                          <a:latin typeface="Calibri"/>
                        </a:rPr>
                        <a:t>CPD</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Capability Production Document</a:t>
                      </a:r>
                    </a:p>
                  </a:txBody>
                  <a:tcPr marL="45720" marR="45720" marT="18288" marB="18288" anchor="ctr">
                    <a:lnL>
                      <a:noFill/>
                    </a:lnL>
                    <a:lnR>
                      <a:noFill/>
                    </a:lnR>
                    <a:lnT>
                      <a:noFill/>
                    </a:lnT>
                    <a:lnB>
                      <a:noFill/>
                    </a:lnB>
                  </a:tcPr>
                </a:tc>
                <a:extLst>
                  <a:ext uri="{0D108BD9-81ED-4DB2-BD59-A6C34878D82A}">
                    <a16:rowId xmlns:a16="http://schemas.microsoft.com/office/drawing/2014/main" val="10020"/>
                  </a:ext>
                </a:extLst>
              </a:tr>
              <a:tr h="0">
                <a:tc>
                  <a:txBody>
                    <a:bodyPr/>
                    <a:lstStyle/>
                    <a:p>
                      <a:pPr algn="l" fontAlgn="b"/>
                      <a:r>
                        <a:rPr lang="en-US" sz="1050" b="1" i="0" u="none" strike="noStrike" dirty="0">
                          <a:solidFill>
                            <a:srgbClr val="000000"/>
                          </a:solidFill>
                          <a:effectLst/>
                          <a:latin typeface="Calibri"/>
                        </a:rPr>
                        <a:t>CTEs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critical technology elements </a:t>
                      </a:r>
                    </a:p>
                  </a:txBody>
                  <a:tcPr marL="45720" marR="45720" marT="18288" marB="18288" anchor="ctr">
                    <a:lnL>
                      <a:noFill/>
                    </a:lnL>
                    <a:lnR>
                      <a:noFill/>
                    </a:lnR>
                    <a:lnT>
                      <a:noFill/>
                    </a:lnT>
                    <a:lnB>
                      <a:noFill/>
                    </a:lnB>
                  </a:tcPr>
                </a:tc>
                <a:extLst>
                  <a:ext uri="{0D108BD9-81ED-4DB2-BD59-A6C34878D82A}">
                    <a16:rowId xmlns:a16="http://schemas.microsoft.com/office/drawing/2014/main" val="10021"/>
                  </a:ext>
                </a:extLst>
              </a:tr>
              <a:tr h="0">
                <a:tc>
                  <a:txBody>
                    <a:bodyPr/>
                    <a:lstStyle/>
                    <a:p>
                      <a:pPr algn="l" rtl="0" fontAlgn="ctr"/>
                      <a:r>
                        <a:rPr lang="en-US" sz="1050" b="1" i="0" u="none" strike="noStrike" dirty="0">
                          <a:solidFill>
                            <a:srgbClr val="000000"/>
                          </a:solidFill>
                          <a:effectLst/>
                          <a:latin typeface="Arial"/>
                        </a:rPr>
                        <a:t>CTPs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Critical Technical Parameters</a:t>
                      </a:r>
                    </a:p>
                  </a:txBody>
                  <a:tcPr marL="45720" marR="45720" marT="18288" marB="18288" anchor="ctr">
                    <a:lnL>
                      <a:noFill/>
                    </a:lnL>
                    <a:lnR>
                      <a:noFill/>
                    </a:lnR>
                    <a:lnT>
                      <a:noFill/>
                    </a:lnT>
                    <a:lnB>
                      <a:noFill/>
                    </a:lnB>
                  </a:tcPr>
                </a:tc>
                <a:extLst>
                  <a:ext uri="{0D108BD9-81ED-4DB2-BD59-A6C34878D82A}">
                    <a16:rowId xmlns:a16="http://schemas.microsoft.com/office/drawing/2014/main" val="10022"/>
                  </a:ext>
                </a:extLst>
              </a:tr>
              <a:tr h="0">
                <a:tc>
                  <a:txBody>
                    <a:bodyPr/>
                    <a:lstStyle/>
                    <a:p>
                      <a:pPr algn="l" fontAlgn="b"/>
                      <a:r>
                        <a:rPr lang="en-US" sz="1050" b="1" i="0" u="none" strike="noStrike" dirty="0">
                          <a:solidFill>
                            <a:srgbClr val="000000"/>
                          </a:solidFill>
                          <a:effectLst/>
                          <a:latin typeface="Calibri"/>
                        </a:rPr>
                        <a:t>DAB</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Defense Acquisition Board </a:t>
                      </a:r>
                    </a:p>
                  </a:txBody>
                  <a:tcPr marL="45720" marR="45720" marT="18288" marB="18288" anchor="ctr">
                    <a:lnL>
                      <a:noFill/>
                    </a:lnL>
                    <a:lnR>
                      <a:noFill/>
                    </a:lnR>
                    <a:lnT>
                      <a:noFill/>
                    </a:lnT>
                    <a:lnB>
                      <a:noFill/>
                    </a:lnB>
                  </a:tcPr>
                </a:tc>
                <a:extLst>
                  <a:ext uri="{0D108BD9-81ED-4DB2-BD59-A6C34878D82A}">
                    <a16:rowId xmlns:a16="http://schemas.microsoft.com/office/drawing/2014/main" val="10023"/>
                  </a:ext>
                </a:extLst>
              </a:tr>
              <a:tr h="0">
                <a:tc>
                  <a:txBody>
                    <a:bodyPr/>
                    <a:lstStyle/>
                    <a:p>
                      <a:pPr algn="l" rtl="0" fontAlgn="ctr"/>
                      <a:r>
                        <a:rPr lang="en-US" sz="1050" b="1" i="0" u="none" strike="noStrike" dirty="0">
                          <a:solidFill>
                            <a:srgbClr val="000000"/>
                          </a:solidFill>
                          <a:effectLst/>
                          <a:latin typeface="Arial"/>
                        </a:rPr>
                        <a:t>DAG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Defense Acquisition Guidebook</a:t>
                      </a:r>
                    </a:p>
                  </a:txBody>
                  <a:tcPr marL="45720" marR="45720" marT="18288" marB="18288" anchor="ctr">
                    <a:lnL>
                      <a:noFill/>
                    </a:lnL>
                    <a:lnR>
                      <a:noFill/>
                    </a:lnR>
                    <a:lnT>
                      <a:noFill/>
                    </a:lnT>
                    <a:lnB>
                      <a:noFill/>
                    </a:lnB>
                  </a:tcPr>
                </a:tc>
                <a:extLst>
                  <a:ext uri="{0D108BD9-81ED-4DB2-BD59-A6C34878D82A}">
                    <a16:rowId xmlns:a16="http://schemas.microsoft.com/office/drawing/2014/main" val="10024"/>
                  </a:ext>
                </a:extLst>
              </a:tr>
              <a:tr h="0">
                <a:tc>
                  <a:txBody>
                    <a:bodyPr/>
                    <a:lstStyle/>
                    <a:p>
                      <a:pPr algn="l" fontAlgn="b"/>
                      <a:r>
                        <a:rPr lang="en-US" sz="1050" b="1" i="0" u="none" strike="noStrike" dirty="0">
                          <a:solidFill>
                            <a:srgbClr val="000000"/>
                          </a:solidFill>
                          <a:effectLst/>
                          <a:latin typeface="Calibri"/>
                        </a:rPr>
                        <a:t>DAPS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Defense Acquisition Program Support </a:t>
                      </a:r>
                    </a:p>
                  </a:txBody>
                  <a:tcPr marL="45720" marR="45720" marT="18288" marB="18288" anchor="ctr">
                    <a:lnL>
                      <a:noFill/>
                    </a:lnL>
                    <a:lnR>
                      <a:noFill/>
                    </a:lnR>
                    <a:lnT>
                      <a:noFill/>
                    </a:lnT>
                    <a:lnB>
                      <a:noFill/>
                    </a:lnB>
                  </a:tcPr>
                </a:tc>
                <a:extLst>
                  <a:ext uri="{0D108BD9-81ED-4DB2-BD59-A6C34878D82A}">
                    <a16:rowId xmlns:a16="http://schemas.microsoft.com/office/drawing/2014/main" val="1002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697962121"/>
              </p:ext>
            </p:extLst>
          </p:nvPr>
        </p:nvGraphicFramePr>
        <p:xfrm>
          <a:off x="4724400" y="1600200"/>
          <a:ext cx="4073439" cy="5111496"/>
        </p:xfrm>
        <a:graphic>
          <a:graphicData uri="http://schemas.openxmlformats.org/drawingml/2006/table">
            <a:tbl>
              <a:tblPr/>
              <a:tblGrid>
                <a:gridCol w="692843">
                  <a:extLst>
                    <a:ext uri="{9D8B030D-6E8A-4147-A177-3AD203B41FA5}">
                      <a16:colId xmlns:a16="http://schemas.microsoft.com/office/drawing/2014/main" val="20000"/>
                    </a:ext>
                  </a:extLst>
                </a:gridCol>
                <a:gridCol w="3380596">
                  <a:extLst>
                    <a:ext uri="{9D8B030D-6E8A-4147-A177-3AD203B41FA5}">
                      <a16:colId xmlns:a16="http://schemas.microsoft.com/office/drawing/2014/main" val="20001"/>
                    </a:ext>
                  </a:extLst>
                </a:gridCol>
              </a:tblGrid>
              <a:tr h="0">
                <a:tc>
                  <a:txBody>
                    <a:bodyPr/>
                    <a:lstStyle/>
                    <a:p>
                      <a:pPr algn="l" fontAlgn="ctr"/>
                      <a:r>
                        <a:rPr lang="en-US" sz="1050" b="1" i="0" u="none" strike="noStrike" dirty="0">
                          <a:solidFill>
                            <a:srgbClr val="000000"/>
                          </a:solidFill>
                          <a:effectLst/>
                          <a:latin typeface="Calibri"/>
                        </a:rPr>
                        <a:t>DCMA</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Defense Contract Management Agency </a:t>
                      </a:r>
                    </a:p>
                  </a:txBody>
                  <a:tcPr marL="45720" marR="45720" marT="18288" marB="18288" anchor="ctr">
                    <a:lnL>
                      <a:noFill/>
                    </a:lnL>
                    <a:lnR>
                      <a:noFill/>
                    </a:lnR>
                    <a:lnT>
                      <a:noFill/>
                    </a:lnT>
                    <a:lnB>
                      <a:noFill/>
                    </a:lnB>
                  </a:tcPr>
                </a:tc>
                <a:extLst>
                  <a:ext uri="{0D108BD9-81ED-4DB2-BD59-A6C34878D82A}">
                    <a16:rowId xmlns:a16="http://schemas.microsoft.com/office/drawing/2014/main" val="10000"/>
                  </a:ext>
                </a:extLst>
              </a:tr>
              <a:tr h="0">
                <a:tc>
                  <a:txBody>
                    <a:bodyPr/>
                    <a:lstStyle/>
                    <a:p>
                      <a:pPr algn="l" rtl="0" fontAlgn="ctr"/>
                      <a:r>
                        <a:rPr lang="en-US" sz="1050" b="1" i="0" u="none" strike="noStrike" dirty="0">
                          <a:solidFill>
                            <a:srgbClr val="000000"/>
                          </a:solidFill>
                          <a:effectLst/>
                          <a:latin typeface="Arial"/>
                        </a:rPr>
                        <a:t>DDT&amp;E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Director, Developmental Test &amp; Evaluation</a:t>
                      </a:r>
                    </a:p>
                  </a:txBody>
                  <a:tcPr marL="45720" marR="45720" marT="18288" marB="18288" anchor="ctr">
                    <a:lnL>
                      <a:noFill/>
                    </a:lnL>
                    <a:lnR>
                      <a:noFill/>
                    </a:lnR>
                    <a:lnT>
                      <a:noFill/>
                    </a:lnT>
                    <a:lnB>
                      <a:noFill/>
                    </a:lnB>
                  </a:tcPr>
                </a:tc>
                <a:extLst>
                  <a:ext uri="{0D108BD9-81ED-4DB2-BD59-A6C34878D82A}">
                    <a16:rowId xmlns:a16="http://schemas.microsoft.com/office/drawing/2014/main" val="10001"/>
                  </a:ext>
                </a:extLst>
              </a:tr>
              <a:tr h="0">
                <a:tc>
                  <a:txBody>
                    <a:bodyPr/>
                    <a:lstStyle/>
                    <a:p>
                      <a:pPr algn="l" fontAlgn="b"/>
                      <a:r>
                        <a:rPr lang="en-US" sz="1050" b="1" i="0" u="none" strike="noStrike" dirty="0">
                          <a:solidFill>
                            <a:srgbClr val="000000"/>
                          </a:solidFill>
                          <a:effectLst/>
                          <a:latin typeface="Calibri"/>
                        </a:rPr>
                        <a:t>DFARS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Defense Federal Acquisition Regulation Supplement</a:t>
                      </a:r>
                    </a:p>
                  </a:txBody>
                  <a:tcPr marL="45720" marR="45720" marT="18288" marB="18288" anchor="ctr">
                    <a:lnL>
                      <a:noFill/>
                    </a:lnL>
                    <a:lnR>
                      <a:noFill/>
                    </a:lnR>
                    <a:lnT>
                      <a:noFill/>
                    </a:lnT>
                    <a:lnB>
                      <a:noFill/>
                    </a:lnB>
                  </a:tcPr>
                </a:tc>
                <a:extLst>
                  <a:ext uri="{0D108BD9-81ED-4DB2-BD59-A6C34878D82A}">
                    <a16:rowId xmlns:a16="http://schemas.microsoft.com/office/drawing/2014/main" val="10002"/>
                  </a:ext>
                </a:extLst>
              </a:tr>
              <a:tr h="0">
                <a:tc>
                  <a:txBody>
                    <a:bodyPr/>
                    <a:lstStyle/>
                    <a:p>
                      <a:pPr algn="l" fontAlgn="ctr"/>
                      <a:r>
                        <a:rPr lang="en-US" sz="1050" b="1" i="0" u="none" strike="noStrike" dirty="0">
                          <a:solidFill>
                            <a:srgbClr val="000000"/>
                          </a:solidFill>
                          <a:effectLst/>
                          <a:latin typeface="Calibri"/>
                        </a:rPr>
                        <a:t>DISA</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Defense Information Systems Agency </a:t>
                      </a:r>
                    </a:p>
                  </a:txBody>
                  <a:tcPr marL="45720" marR="45720" marT="18288" marB="18288" anchor="ctr">
                    <a:lnL>
                      <a:noFill/>
                    </a:lnL>
                    <a:lnR>
                      <a:noFill/>
                    </a:lnR>
                    <a:lnT>
                      <a:noFill/>
                    </a:lnT>
                    <a:lnB>
                      <a:noFill/>
                    </a:lnB>
                  </a:tcPr>
                </a:tc>
                <a:extLst>
                  <a:ext uri="{0D108BD9-81ED-4DB2-BD59-A6C34878D82A}">
                    <a16:rowId xmlns:a16="http://schemas.microsoft.com/office/drawing/2014/main" val="10003"/>
                  </a:ext>
                </a:extLst>
              </a:tr>
              <a:tr h="0">
                <a:tc>
                  <a:txBody>
                    <a:bodyPr/>
                    <a:lstStyle/>
                    <a:p>
                      <a:pPr algn="l" fontAlgn="b"/>
                      <a:r>
                        <a:rPr lang="en-US" sz="1050" b="1" i="0" u="none" strike="noStrike" dirty="0">
                          <a:solidFill>
                            <a:srgbClr val="000000"/>
                          </a:solidFill>
                          <a:effectLst/>
                          <a:latin typeface="Calibri"/>
                        </a:rPr>
                        <a:t>DoD</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Department of Defense</a:t>
                      </a:r>
                    </a:p>
                  </a:txBody>
                  <a:tcPr marL="45720" marR="45720" marT="18288" marB="18288" anchor="ctr">
                    <a:lnL>
                      <a:noFill/>
                    </a:lnL>
                    <a:lnR>
                      <a:noFill/>
                    </a:lnR>
                    <a:lnT>
                      <a:noFill/>
                    </a:lnT>
                    <a:lnB>
                      <a:noFill/>
                    </a:lnB>
                  </a:tcPr>
                </a:tc>
                <a:extLst>
                  <a:ext uri="{0D108BD9-81ED-4DB2-BD59-A6C34878D82A}">
                    <a16:rowId xmlns:a16="http://schemas.microsoft.com/office/drawing/2014/main" val="10004"/>
                  </a:ext>
                </a:extLst>
              </a:tr>
              <a:tr h="0">
                <a:tc>
                  <a:txBody>
                    <a:bodyPr/>
                    <a:lstStyle/>
                    <a:p>
                      <a:pPr algn="l" rtl="0" fontAlgn="ctr"/>
                      <a:r>
                        <a:rPr lang="en-US" sz="1050" b="1" i="0" u="none" strike="noStrike" dirty="0">
                          <a:solidFill>
                            <a:srgbClr val="000000"/>
                          </a:solidFill>
                          <a:effectLst/>
                          <a:latin typeface="Arial"/>
                        </a:rPr>
                        <a:t>DOT&amp;E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Director, Operational Test &amp; Evaluation</a:t>
                      </a:r>
                    </a:p>
                  </a:txBody>
                  <a:tcPr marL="45720" marR="45720" marT="18288" marB="18288" anchor="ctr">
                    <a:lnL>
                      <a:noFill/>
                    </a:lnL>
                    <a:lnR>
                      <a:noFill/>
                    </a:lnR>
                    <a:lnT>
                      <a:noFill/>
                    </a:lnT>
                    <a:lnB>
                      <a:noFill/>
                    </a:lnB>
                  </a:tcPr>
                </a:tc>
                <a:extLst>
                  <a:ext uri="{0D108BD9-81ED-4DB2-BD59-A6C34878D82A}">
                    <a16:rowId xmlns:a16="http://schemas.microsoft.com/office/drawing/2014/main" val="10005"/>
                  </a:ext>
                </a:extLst>
              </a:tr>
              <a:tr h="0">
                <a:tc>
                  <a:txBody>
                    <a:bodyPr/>
                    <a:lstStyle/>
                    <a:p>
                      <a:pPr algn="l" fontAlgn="ctr"/>
                      <a:r>
                        <a:rPr lang="en-US" sz="1050" b="1" i="0" u="none" strike="noStrike" dirty="0">
                          <a:solidFill>
                            <a:srgbClr val="000000"/>
                          </a:solidFill>
                          <a:effectLst/>
                          <a:latin typeface="Calibri"/>
                        </a:rPr>
                        <a:t>DR</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Decision Review</a:t>
                      </a:r>
                    </a:p>
                  </a:txBody>
                  <a:tcPr marL="45720" marR="45720" marT="18288" marB="18288" anchor="ctr">
                    <a:lnL>
                      <a:noFill/>
                    </a:lnL>
                    <a:lnR>
                      <a:noFill/>
                    </a:lnR>
                    <a:lnT>
                      <a:noFill/>
                    </a:lnT>
                    <a:lnB>
                      <a:noFill/>
                    </a:lnB>
                  </a:tcPr>
                </a:tc>
                <a:extLst>
                  <a:ext uri="{0D108BD9-81ED-4DB2-BD59-A6C34878D82A}">
                    <a16:rowId xmlns:a16="http://schemas.microsoft.com/office/drawing/2014/main" val="10006"/>
                  </a:ext>
                </a:extLst>
              </a:tr>
              <a:tr h="0">
                <a:tc>
                  <a:txBody>
                    <a:bodyPr/>
                    <a:lstStyle/>
                    <a:p>
                      <a:pPr algn="l" rtl="0" fontAlgn="ctr"/>
                      <a:r>
                        <a:rPr lang="en-US" sz="1050" b="1" i="0" u="none" strike="noStrike" dirty="0">
                          <a:solidFill>
                            <a:srgbClr val="000000"/>
                          </a:solidFill>
                          <a:effectLst/>
                          <a:latin typeface="Arial"/>
                        </a:rPr>
                        <a:t>DSB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Defense Science Board</a:t>
                      </a:r>
                    </a:p>
                  </a:txBody>
                  <a:tcPr marL="45720" marR="45720" marT="18288" marB="18288" anchor="ctr">
                    <a:lnL>
                      <a:noFill/>
                    </a:lnL>
                    <a:lnR>
                      <a:noFill/>
                    </a:lnR>
                    <a:lnT>
                      <a:noFill/>
                    </a:lnT>
                    <a:lnB>
                      <a:noFill/>
                    </a:lnB>
                  </a:tcPr>
                </a:tc>
                <a:extLst>
                  <a:ext uri="{0D108BD9-81ED-4DB2-BD59-A6C34878D82A}">
                    <a16:rowId xmlns:a16="http://schemas.microsoft.com/office/drawing/2014/main" val="10007"/>
                  </a:ext>
                </a:extLst>
              </a:tr>
              <a:tr h="0">
                <a:tc>
                  <a:txBody>
                    <a:bodyPr/>
                    <a:lstStyle/>
                    <a:p>
                      <a:pPr algn="l" fontAlgn="ctr"/>
                      <a:r>
                        <a:rPr lang="en-US" sz="1050" b="1" i="0" u="none" strike="noStrike" dirty="0">
                          <a:solidFill>
                            <a:srgbClr val="000000"/>
                          </a:solidFill>
                          <a:effectLst/>
                          <a:latin typeface="Calibri"/>
                        </a:rPr>
                        <a:t>DT</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Developmental Testing</a:t>
                      </a:r>
                    </a:p>
                  </a:txBody>
                  <a:tcPr marL="45720" marR="45720" marT="18288" marB="18288" anchor="ctr">
                    <a:lnL>
                      <a:noFill/>
                    </a:lnL>
                    <a:lnR>
                      <a:noFill/>
                    </a:lnR>
                    <a:lnT>
                      <a:noFill/>
                    </a:lnT>
                    <a:lnB>
                      <a:noFill/>
                    </a:lnB>
                  </a:tcPr>
                </a:tc>
                <a:extLst>
                  <a:ext uri="{0D108BD9-81ED-4DB2-BD59-A6C34878D82A}">
                    <a16:rowId xmlns:a16="http://schemas.microsoft.com/office/drawing/2014/main" val="10008"/>
                  </a:ext>
                </a:extLst>
              </a:tr>
              <a:tr h="0">
                <a:tc>
                  <a:txBody>
                    <a:bodyPr/>
                    <a:lstStyle/>
                    <a:p>
                      <a:pPr algn="l" fontAlgn="b"/>
                      <a:r>
                        <a:rPr lang="en-US" sz="1050" b="1" i="0" u="none" strike="noStrike" dirty="0">
                          <a:solidFill>
                            <a:srgbClr val="000000"/>
                          </a:solidFill>
                          <a:effectLst/>
                          <a:latin typeface="Calibri"/>
                        </a:rPr>
                        <a:t>DT&amp;E </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Developmental Test  Evaluation</a:t>
                      </a:r>
                    </a:p>
                  </a:txBody>
                  <a:tcPr marL="45720" marR="45720" marT="18288" marB="18288" anchor="ctr">
                    <a:lnL>
                      <a:noFill/>
                    </a:lnL>
                    <a:lnR>
                      <a:noFill/>
                    </a:lnR>
                    <a:lnT>
                      <a:noFill/>
                    </a:lnT>
                    <a:lnB>
                      <a:noFill/>
                    </a:lnB>
                  </a:tcPr>
                </a:tc>
                <a:extLst>
                  <a:ext uri="{0D108BD9-81ED-4DB2-BD59-A6C34878D82A}">
                    <a16:rowId xmlns:a16="http://schemas.microsoft.com/office/drawing/2014/main" val="10009"/>
                  </a:ext>
                </a:extLst>
              </a:tr>
              <a:tr h="0">
                <a:tc>
                  <a:txBody>
                    <a:bodyPr/>
                    <a:lstStyle/>
                    <a:p>
                      <a:pPr algn="l" fontAlgn="ctr"/>
                      <a:r>
                        <a:rPr lang="en-US" sz="1050" b="1" i="0" u="none" strike="noStrike" dirty="0">
                          <a:solidFill>
                            <a:srgbClr val="000000"/>
                          </a:solidFill>
                          <a:effectLst/>
                          <a:latin typeface="Calibri"/>
                        </a:rPr>
                        <a:t>EDMs</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Engineering Developmental Models</a:t>
                      </a:r>
                    </a:p>
                  </a:txBody>
                  <a:tcPr marL="45720" marR="45720" marT="18288" marB="18288" anchor="ctr">
                    <a:lnL>
                      <a:noFill/>
                    </a:lnL>
                    <a:lnR>
                      <a:noFill/>
                    </a:lnR>
                    <a:lnT>
                      <a:noFill/>
                    </a:lnT>
                    <a:lnB>
                      <a:noFill/>
                    </a:lnB>
                  </a:tcPr>
                </a:tc>
                <a:extLst>
                  <a:ext uri="{0D108BD9-81ED-4DB2-BD59-A6C34878D82A}">
                    <a16:rowId xmlns:a16="http://schemas.microsoft.com/office/drawing/2014/main" val="10010"/>
                  </a:ext>
                </a:extLst>
              </a:tr>
              <a:tr h="0">
                <a:tc>
                  <a:txBody>
                    <a:bodyPr/>
                    <a:lstStyle/>
                    <a:p>
                      <a:pPr algn="l" fontAlgn="b"/>
                      <a:r>
                        <a:rPr lang="en-US" sz="1050" b="1" i="0" u="none" strike="noStrike" dirty="0">
                          <a:solidFill>
                            <a:srgbClr val="000000"/>
                          </a:solidFill>
                          <a:effectLst/>
                          <a:latin typeface="Calibri"/>
                        </a:rPr>
                        <a:t>EMD</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Engineering and Manufacturing Development Phase</a:t>
                      </a:r>
                    </a:p>
                  </a:txBody>
                  <a:tcPr marL="45720" marR="45720" marT="18288" marB="18288" anchor="ctr">
                    <a:lnL>
                      <a:noFill/>
                    </a:lnL>
                    <a:lnR>
                      <a:noFill/>
                    </a:lnR>
                    <a:lnT>
                      <a:noFill/>
                    </a:lnT>
                    <a:lnB>
                      <a:noFill/>
                    </a:lnB>
                  </a:tcPr>
                </a:tc>
                <a:extLst>
                  <a:ext uri="{0D108BD9-81ED-4DB2-BD59-A6C34878D82A}">
                    <a16:rowId xmlns:a16="http://schemas.microsoft.com/office/drawing/2014/main" val="10011"/>
                  </a:ext>
                </a:extLst>
              </a:tr>
              <a:tr h="0">
                <a:tc>
                  <a:txBody>
                    <a:bodyPr/>
                    <a:lstStyle/>
                    <a:p>
                      <a:pPr algn="l" rtl="0" fontAlgn="ctr"/>
                      <a:r>
                        <a:rPr lang="en-US" sz="1050" b="1" i="0" u="none" strike="noStrike" dirty="0">
                          <a:solidFill>
                            <a:srgbClr val="000000"/>
                          </a:solidFill>
                          <a:effectLst/>
                          <a:latin typeface="Arial"/>
                        </a:rPr>
                        <a:t>EMD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Engineering &amp; Manufacturing Development Phase</a:t>
                      </a:r>
                    </a:p>
                  </a:txBody>
                  <a:tcPr marL="45720" marR="45720" marT="18288" marB="18288" anchor="ctr">
                    <a:lnL>
                      <a:noFill/>
                    </a:lnL>
                    <a:lnR>
                      <a:noFill/>
                    </a:lnR>
                    <a:lnT>
                      <a:noFill/>
                    </a:lnT>
                    <a:lnB>
                      <a:noFill/>
                    </a:lnB>
                  </a:tcPr>
                </a:tc>
                <a:extLst>
                  <a:ext uri="{0D108BD9-81ED-4DB2-BD59-A6C34878D82A}">
                    <a16:rowId xmlns:a16="http://schemas.microsoft.com/office/drawing/2014/main" val="10012"/>
                  </a:ext>
                </a:extLst>
              </a:tr>
              <a:tr h="0">
                <a:tc>
                  <a:txBody>
                    <a:bodyPr/>
                    <a:lstStyle/>
                    <a:p>
                      <a:pPr algn="l" fontAlgn="ctr"/>
                      <a:r>
                        <a:rPr lang="en-US" sz="1050" b="1" i="0" u="none" strike="noStrike" dirty="0">
                          <a:solidFill>
                            <a:srgbClr val="000000"/>
                          </a:solidFill>
                          <a:effectLst/>
                          <a:latin typeface="Calibri"/>
                        </a:rPr>
                        <a:t>EOA</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Early Operational Assessment</a:t>
                      </a:r>
                    </a:p>
                  </a:txBody>
                  <a:tcPr marL="45720" marR="45720" marT="18288" marB="18288" anchor="ctr">
                    <a:lnL>
                      <a:noFill/>
                    </a:lnL>
                    <a:lnR>
                      <a:noFill/>
                    </a:lnR>
                    <a:lnT>
                      <a:noFill/>
                    </a:lnT>
                    <a:lnB>
                      <a:noFill/>
                    </a:lnB>
                  </a:tcPr>
                </a:tc>
                <a:extLst>
                  <a:ext uri="{0D108BD9-81ED-4DB2-BD59-A6C34878D82A}">
                    <a16:rowId xmlns:a16="http://schemas.microsoft.com/office/drawing/2014/main" val="10013"/>
                  </a:ext>
                </a:extLst>
              </a:tr>
              <a:tr h="0">
                <a:tc>
                  <a:txBody>
                    <a:bodyPr/>
                    <a:lstStyle/>
                    <a:p>
                      <a:pPr algn="l" fontAlgn="b"/>
                      <a:r>
                        <a:rPr lang="en-US" sz="1050" b="1" i="0" u="none" strike="noStrike" dirty="0">
                          <a:solidFill>
                            <a:srgbClr val="000000"/>
                          </a:solidFill>
                          <a:effectLst/>
                          <a:latin typeface="Calibri"/>
                        </a:rPr>
                        <a:t>EOAS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Early Operational Assessments</a:t>
                      </a:r>
                    </a:p>
                  </a:txBody>
                  <a:tcPr marL="45720" marR="45720" marT="18288" marB="18288" anchor="ctr">
                    <a:lnL>
                      <a:noFill/>
                    </a:lnL>
                    <a:lnR>
                      <a:noFill/>
                    </a:lnR>
                    <a:lnT>
                      <a:noFill/>
                    </a:lnT>
                    <a:lnB>
                      <a:noFill/>
                    </a:lnB>
                  </a:tcPr>
                </a:tc>
                <a:extLst>
                  <a:ext uri="{0D108BD9-81ED-4DB2-BD59-A6C34878D82A}">
                    <a16:rowId xmlns:a16="http://schemas.microsoft.com/office/drawing/2014/main" val="10014"/>
                  </a:ext>
                </a:extLst>
              </a:tr>
              <a:tr h="0">
                <a:tc>
                  <a:txBody>
                    <a:bodyPr/>
                    <a:lstStyle/>
                    <a:p>
                      <a:pPr algn="l" fontAlgn="b"/>
                      <a:r>
                        <a:rPr lang="en-US" sz="1050" b="1" i="0" u="none" strike="noStrike" dirty="0">
                          <a:solidFill>
                            <a:srgbClr val="000000"/>
                          </a:solidFill>
                          <a:effectLst/>
                          <a:latin typeface="Calibri"/>
                        </a:rPr>
                        <a:t>ESOH</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Environment, Safety, and Occupational Health</a:t>
                      </a:r>
                    </a:p>
                  </a:txBody>
                  <a:tcPr marL="45720" marR="45720" marT="18288" marB="18288" anchor="ctr">
                    <a:lnL>
                      <a:noFill/>
                    </a:lnL>
                    <a:lnR>
                      <a:noFill/>
                    </a:lnR>
                    <a:lnT>
                      <a:noFill/>
                    </a:lnT>
                    <a:lnB>
                      <a:noFill/>
                    </a:lnB>
                  </a:tcPr>
                </a:tc>
                <a:extLst>
                  <a:ext uri="{0D108BD9-81ED-4DB2-BD59-A6C34878D82A}">
                    <a16:rowId xmlns:a16="http://schemas.microsoft.com/office/drawing/2014/main" val="10015"/>
                  </a:ext>
                </a:extLst>
              </a:tr>
              <a:tr h="0">
                <a:tc>
                  <a:txBody>
                    <a:bodyPr/>
                    <a:lstStyle/>
                    <a:p>
                      <a:pPr algn="l" fontAlgn="b"/>
                      <a:r>
                        <a:rPr lang="en-US" sz="1050" b="1" i="0" u="none" strike="noStrike" dirty="0">
                          <a:solidFill>
                            <a:srgbClr val="000000"/>
                          </a:solidFill>
                          <a:effectLst/>
                          <a:latin typeface="Calibri"/>
                        </a:rPr>
                        <a:t>EVM</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Earned Value Management </a:t>
                      </a:r>
                    </a:p>
                  </a:txBody>
                  <a:tcPr marL="45720" marR="45720" marT="18288" marB="18288" anchor="ctr">
                    <a:lnL>
                      <a:noFill/>
                    </a:lnL>
                    <a:lnR>
                      <a:noFill/>
                    </a:lnR>
                    <a:lnT>
                      <a:noFill/>
                    </a:lnT>
                    <a:lnB>
                      <a:noFill/>
                    </a:lnB>
                  </a:tcPr>
                </a:tc>
                <a:extLst>
                  <a:ext uri="{0D108BD9-81ED-4DB2-BD59-A6C34878D82A}">
                    <a16:rowId xmlns:a16="http://schemas.microsoft.com/office/drawing/2014/main" val="10016"/>
                  </a:ext>
                </a:extLst>
              </a:tr>
              <a:tr h="0">
                <a:tc>
                  <a:txBody>
                    <a:bodyPr/>
                    <a:lstStyle/>
                    <a:p>
                      <a:pPr algn="l" fontAlgn="b"/>
                      <a:r>
                        <a:rPr lang="en-US" sz="1050" b="1" i="0" u="none" strike="noStrike" dirty="0">
                          <a:solidFill>
                            <a:srgbClr val="000000"/>
                          </a:solidFill>
                          <a:effectLst/>
                          <a:latin typeface="Calibri"/>
                        </a:rPr>
                        <a:t>EVMS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Earned Value Management System</a:t>
                      </a:r>
                    </a:p>
                  </a:txBody>
                  <a:tcPr marL="45720" marR="45720" marT="18288" marB="18288" anchor="ctr">
                    <a:lnL>
                      <a:noFill/>
                    </a:lnL>
                    <a:lnR>
                      <a:noFill/>
                    </a:lnR>
                    <a:lnT>
                      <a:noFill/>
                    </a:lnT>
                    <a:lnB>
                      <a:noFill/>
                    </a:lnB>
                  </a:tcPr>
                </a:tc>
                <a:extLst>
                  <a:ext uri="{0D108BD9-81ED-4DB2-BD59-A6C34878D82A}">
                    <a16:rowId xmlns:a16="http://schemas.microsoft.com/office/drawing/2014/main" val="10017"/>
                  </a:ext>
                </a:extLst>
              </a:tr>
              <a:tr h="0">
                <a:tc>
                  <a:txBody>
                    <a:bodyPr/>
                    <a:lstStyle/>
                    <a:p>
                      <a:pPr algn="l" fontAlgn="b"/>
                      <a:r>
                        <a:rPr lang="en-US" sz="1050" b="1" i="0" u="none" strike="noStrike" dirty="0">
                          <a:solidFill>
                            <a:srgbClr val="000000"/>
                          </a:solidFill>
                          <a:effectLst/>
                          <a:latin typeface="Calibri"/>
                        </a:rPr>
                        <a:t>FCA </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Functional Configuration Audit</a:t>
                      </a:r>
                    </a:p>
                  </a:txBody>
                  <a:tcPr marL="45720" marR="45720" marT="18288" marB="18288" anchor="ctr">
                    <a:lnL>
                      <a:noFill/>
                    </a:lnL>
                    <a:lnR>
                      <a:noFill/>
                    </a:lnR>
                    <a:lnT>
                      <a:noFill/>
                    </a:lnT>
                    <a:lnB>
                      <a:noFill/>
                    </a:lnB>
                  </a:tcPr>
                </a:tc>
                <a:extLst>
                  <a:ext uri="{0D108BD9-81ED-4DB2-BD59-A6C34878D82A}">
                    <a16:rowId xmlns:a16="http://schemas.microsoft.com/office/drawing/2014/main" val="10018"/>
                  </a:ext>
                </a:extLst>
              </a:tr>
              <a:tr h="0">
                <a:tc>
                  <a:txBody>
                    <a:bodyPr/>
                    <a:lstStyle/>
                    <a:p>
                      <a:pPr algn="l" fontAlgn="ctr"/>
                      <a:r>
                        <a:rPr lang="en-US" sz="1050" b="1" i="0" u="none" strike="noStrike" dirty="0">
                          <a:solidFill>
                            <a:srgbClr val="000000"/>
                          </a:solidFill>
                          <a:effectLst/>
                          <a:latin typeface="Calibri"/>
                        </a:rPr>
                        <a:t>FCT</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Foreign Comparative Testing</a:t>
                      </a:r>
                    </a:p>
                  </a:txBody>
                  <a:tcPr marL="45720" marR="45720" marT="18288" marB="18288" anchor="ctr">
                    <a:lnL>
                      <a:noFill/>
                    </a:lnL>
                    <a:lnR>
                      <a:noFill/>
                    </a:lnR>
                    <a:lnT>
                      <a:noFill/>
                    </a:lnT>
                    <a:lnB>
                      <a:noFill/>
                    </a:lnB>
                  </a:tcPr>
                </a:tc>
                <a:extLst>
                  <a:ext uri="{0D108BD9-81ED-4DB2-BD59-A6C34878D82A}">
                    <a16:rowId xmlns:a16="http://schemas.microsoft.com/office/drawing/2014/main" val="10019"/>
                  </a:ext>
                </a:extLst>
              </a:tr>
              <a:tr h="0">
                <a:tc>
                  <a:txBody>
                    <a:bodyPr/>
                    <a:lstStyle/>
                    <a:p>
                      <a:pPr algn="l" fontAlgn="ctr"/>
                      <a:r>
                        <a:rPr lang="en-US" sz="1050" b="1" i="0" u="none" strike="noStrike" dirty="0">
                          <a:solidFill>
                            <a:srgbClr val="000000"/>
                          </a:solidFill>
                          <a:effectLst/>
                          <a:latin typeface="Calibri"/>
                        </a:rPr>
                        <a:t>FOC</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Full Operational Capability</a:t>
                      </a:r>
                    </a:p>
                  </a:txBody>
                  <a:tcPr marL="45720" marR="45720" marT="18288" marB="18288" anchor="ctr">
                    <a:lnL>
                      <a:noFill/>
                    </a:lnL>
                    <a:lnR>
                      <a:noFill/>
                    </a:lnR>
                    <a:lnT>
                      <a:noFill/>
                    </a:lnT>
                    <a:lnB>
                      <a:noFill/>
                    </a:lnB>
                  </a:tcPr>
                </a:tc>
                <a:extLst>
                  <a:ext uri="{0D108BD9-81ED-4DB2-BD59-A6C34878D82A}">
                    <a16:rowId xmlns:a16="http://schemas.microsoft.com/office/drawing/2014/main" val="10020"/>
                  </a:ext>
                </a:extLst>
              </a:tr>
              <a:tr h="0">
                <a:tc>
                  <a:txBody>
                    <a:bodyPr/>
                    <a:lstStyle/>
                    <a:p>
                      <a:pPr algn="l" rtl="0" fontAlgn="ctr"/>
                      <a:r>
                        <a:rPr lang="en-US" sz="1050" b="1" i="0" u="none" strike="noStrike" dirty="0">
                          <a:solidFill>
                            <a:srgbClr val="000000"/>
                          </a:solidFill>
                          <a:effectLst/>
                          <a:latin typeface="Arial"/>
                        </a:rPr>
                        <a:t>FOT&amp;E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Follow-On Test &amp; Evaluation</a:t>
                      </a:r>
                    </a:p>
                  </a:txBody>
                  <a:tcPr marL="45720" marR="45720" marT="18288" marB="18288" anchor="ctr">
                    <a:lnL>
                      <a:noFill/>
                    </a:lnL>
                    <a:lnR>
                      <a:noFill/>
                    </a:lnR>
                    <a:lnT>
                      <a:noFill/>
                    </a:lnT>
                    <a:lnB>
                      <a:noFill/>
                    </a:lnB>
                  </a:tcPr>
                </a:tc>
                <a:extLst>
                  <a:ext uri="{0D108BD9-81ED-4DB2-BD59-A6C34878D82A}">
                    <a16:rowId xmlns:a16="http://schemas.microsoft.com/office/drawing/2014/main" val="10021"/>
                  </a:ext>
                </a:extLst>
              </a:tr>
              <a:tr h="0">
                <a:tc>
                  <a:txBody>
                    <a:bodyPr/>
                    <a:lstStyle/>
                    <a:p>
                      <a:pPr algn="l" fontAlgn="ctr"/>
                      <a:r>
                        <a:rPr lang="en-US" sz="1050" b="1" i="0" u="none" strike="noStrike" dirty="0">
                          <a:solidFill>
                            <a:srgbClr val="000000"/>
                          </a:solidFill>
                          <a:effectLst/>
                          <a:latin typeface="Calibri"/>
                        </a:rPr>
                        <a:t>FRP</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Full Rate Production</a:t>
                      </a:r>
                    </a:p>
                  </a:txBody>
                  <a:tcPr marL="45720" marR="45720" marT="18288" marB="18288" anchor="ctr">
                    <a:lnL>
                      <a:noFill/>
                    </a:lnL>
                    <a:lnR>
                      <a:noFill/>
                    </a:lnR>
                    <a:lnT>
                      <a:noFill/>
                    </a:lnT>
                    <a:lnB>
                      <a:noFill/>
                    </a:lnB>
                  </a:tcPr>
                </a:tc>
                <a:extLst>
                  <a:ext uri="{0D108BD9-81ED-4DB2-BD59-A6C34878D82A}">
                    <a16:rowId xmlns:a16="http://schemas.microsoft.com/office/drawing/2014/main" val="10022"/>
                  </a:ext>
                </a:extLst>
              </a:tr>
              <a:tr h="0">
                <a:tc>
                  <a:txBody>
                    <a:bodyPr/>
                    <a:lstStyle/>
                    <a:p>
                      <a:pPr algn="l" fontAlgn="b"/>
                      <a:r>
                        <a:rPr lang="en-US" sz="1050" b="1" i="0" u="none" strike="noStrike" dirty="0">
                          <a:solidFill>
                            <a:srgbClr val="000000"/>
                          </a:solidFill>
                          <a:effectLst/>
                          <a:latin typeface="Calibri"/>
                        </a:rPr>
                        <a:t>FRR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Flight Readiness Review</a:t>
                      </a:r>
                    </a:p>
                  </a:txBody>
                  <a:tcPr marL="45720" marR="45720" marT="18288" marB="18288" anchor="ctr">
                    <a:lnL>
                      <a:noFill/>
                    </a:lnL>
                    <a:lnR>
                      <a:noFill/>
                    </a:lnR>
                    <a:lnT>
                      <a:noFill/>
                    </a:lnT>
                    <a:lnB>
                      <a:noFill/>
                    </a:lnB>
                  </a:tcPr>
                </a:tc>
                <a:extLst>
                  <a:ext uri="{0D108BD9-81ED-4DB2-BD59-A6C34878D82A}">
                    <a16:rowId xmlns:a16="http://schemas.microsoft.com/office/drawing/2014/main" val="10023"/>
                  </a:ext>
                </a:extLst>
              </a:tr>
              <a:tr h="0">
                <a:tc>
                  <a:txBody>
                    <a:bodyPr/>
                    <a:lstStyle/>
                    <a:p>
                      <a:pPr algn="l" rtl="0" fontAlgn="ctr"/>
                      <a:r>
                        <a:rPr lang="en-US" sz="1050" b="1" i="0" u="none" strike="noStrike" dirty="0">
                          <a:solidFill>
                            <a:srgbClr val="000000"/>
                          </a:solidFill>
                          <a:effectLst/>
                          <a:latin typeface="Arial"/>
                        </a:rPr>
                        <a:t>GAO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Government Accountability Office</a:t>
                      </a:r>
                    </a:p>
                  </a:txBody>
                  <a:tcPr marL="45720" marR="45720" marT="18288" marB="18288" anchor="ctr">
                    <a:lnL>
                      <a:noFill/>
                    </a:lnL>
                    <a:lnR>
                      <a:noFill/>
                    </a:lnR>
                    <a:lnT>
                      <a:noFill/>
                    </a:lnT>
                    <a:lnB>
                      <a:noFill/>
                    </a:lnB>
                  </a:tcPr>
                </a:tc>
                <a:extLst>
                  <a:ext uri="{0D108BD9-81ED-4DB2-BD59-A6C34878D82A}">
                    <a16:rowId xmlns:a16="http://schemas.microsoft.com/office/drawing/2014/main" val="10024"/>
                  </a:ext>
                </a:extLst>
              </a:tr>
              <a:tr h="0">
                <a:tc>
                  <a:txBody>
                    <a:bodyPr/>
                    <a:lstStyle/>
                    <a:p>
                      <a:pPr algn="l" fontAlgn="ctr"/>
                      <a:r>
                        <a:rPr lang="en-US" sz="1050" b="1" i="0" u="none" strike="noStrike" dirty="0">
                          <a:solidFill>
                            <a:srgbClr val="000000"/>
                          </a:solidFill>
                          <a:effectLst/>
                          <a:latin typeface="Calibri"/>
                        </a:rPr>
                        <a:t>g's</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Gravitational Units</a:t>
                      </a:r>
                    </a:p>
                  </a:txBody>
                  <a:tcPr marL="45720" marR="45720" marT="18288" marB="18288" anchor="ctr">
                    <a:lnL>
                      <a:noFill/>
                    </a:lnL>
                    <a:lnR>
                      <a:noFill/>
                    </a:lnR>
                    <a:lnT>
                      <a:noFill/>
                    </a:lnT>
                    <a:lnB>
                      <a:noFill/>
                    </a:lnB>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20977404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28600"/>
            <a:ext cx="7322949" cy="796925"/>
          </a:xfrm>
        </p:spPr>
        <p:txBody>
          <a:bodyPr/>
          <a:lstStyle/>
          <a:p>
            <a:r>
              <a:rPr lang="en-US" sz="3600" i="1" dirty="0"/>
              <a:t>Acronyms/Abbreviations (Cont.)</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C952EA5C-345F-4DB3-B1F2-1DAD3AFF8EA4}" type="slidenum">
              <a:rPr lang="en-US" smtClean="0"/>
              <a:pPr>
                <a:defRPr/>
              </a:pPr>
              <a:t>199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94782367"/>
              </p:ext>
            </p:extLst>
          </p:nvPr>
        </p:nvGraphicFramePr>
        <p:xfrm>
          <a:off x="457200" y="1447800"/>
          <a:ext cx="4073439" cy="5308092"/>
        </p:xfrm>
        <a:graphic>
          <a:graphicData uri="http://schemas.openxmlformats.org/drawingml/2006/table">
            <a:tbl>
              <a:tblPr/>
              <a:tblGrid>
                <a:gridCol w="692843">
                  <a:extLst>
                    <a:ext uri="{9D8B030D-6E8A-4147-A177-3AD203B41FA5}">
                      <a16:colId xmlns:a16="http://schemas.microsoft.com/office/drawing/2014/main" val="20000"/>
                    </a:ext>
                  </a:extLst>
                </a:gridCol>
                <a:gridCol w="3380596">
                  <a:extLst>
                    <a:ext uri="{9D8B030D-6E8A-4147-A177-3AD203B41FA5}">
                      <a16:colId xmlns:a16="http://schemas.microsoft.com/office/drawing/2014/main" val="20001"/>
                    </a:ext>
                  </a:extLst>
                </a:gridCol>
              </a:tblGrid>
              <a:tr h="0">
                <a:tc>
                  <a:txBody>
                    <a:bodyPr/>
                    <a:lstStyle/>
                    <a:p>
                      <a:pPr algn="l" fontAlgn="b"/>
                      <a:r>
                        <a:rPr lang="en-US" sz="1050" b="1" i="0" u="none" strike="noStrike" dirty="0">
                          <a:solidFill>
                            <a:srgbClr val="000000"/>
                          </a:solidFill>
                          <a:effectLst/>
                          <a:latin typeface="Calibri"/>
                        </a:rPr>
                        <a:t>IBR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Integrated Baseline Review</a:t>
                      </a:r>
                    </a:p>
                  </a:txBody>
                  <a:tcPr marL="45720" marR="45720" marT="18288" marB="18288" anchor="ctr">
                    <a:lnL>
                      <a:noFill/>
                    </a:lnL>
                    <a:lnR>
                      <a:noFill/>
                    </a:lnR>
                    <a:lnT>
                      <a:noFill/>
                    </a:lnT>
                    <a:lnB>
                      <a:noFill/>
                    </a:lnB>
                  </a:tcPr>
                </a:tc>
                <a:extLst>
                  <a:ext uri="{0D108BD9-81ED-4DB2-BD59-A6C34878D82A}">
                    <a16:rowId xmlns:a16="http://schemas.microsoft.com/office/drawing/2014/main" val="10000"/>
                  </a:ext>
                </a:extLst>
              </a:tr>
              <a:tr h="0">
                <a:tc>
                  <a:txBody>
                    <a:bodyPr/>
                    <a:lstStyle/>
                    <a:p>
                      <a:pPr algn="l" fontAlgn="b"/>
                      <a:r>
                        <a:rPr lang="en-US" sz="1050" b="1" i="0" u="none" strike="noStrike" dirty="0">
                          <a:solidFill>
                            <a:srgbClr val="000000"/>
                          </a:solidFill>
                          <a:effectLst/>
                          <a:latin typeface="Calibri"/>
                        </a:rPr>
                        <a:t>ICD</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Initial Capabilities Document</a:t>
                      </a:r>
                    </a:p>
                  </a:txBody>
                  <a:tcPr marL="45720" marR="45720" marT="18288" marB="18288" anchor="ctr">
                    <a:lnL>
                      <a:noFill/>
                    </a:lnL>
                    <a:lnR>
                      <a:noFill/>
                    </a:lnR>
                    <a:lnT>
                      <a:noFill/>
                    </a:lnT>
                    <a:lnB>
                      <a:noFill/>
                    </a:lnB>
                  </a:tcPr>
                </a:tc>
                <a:extLst>
                  <a:ext uri="{0D108BD9-81ED-4DB2-BD59-A6C34878D82A}">
                    <a16:rowId xmlns:a16="http://schemas.microsoft.com/office/drawing/2014/main" val="10001"/>
                  </a:ext>
                </a:extLst>
              </a:tr>
              <a:tr h="0">
                <a:tc>
                  <a:txBody>
                    <a:bodyPr/>
                    <a:lstStyle/>
                    <a:p>
                      <a:pPr algn="l" fontAlgn="b"/>
                      <a:r>
                        <a:rPr lang="en-US" sz="1050" b="1" i="0" u="none" strike="noStrike" dirty="0">
                          <a:solidFill>
                            <a:srgbClr val="000000"/>
                          </a:solidFill>
                          <a:effectLst/>
                          <a:latin typeface="Calibri"/>
                        </a:rPr>
                        <a:t>IMP</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Integrated Master Plan</a:t>
                      </a:r>
                    </a:p>
                  </a:txBody>
                  <a:tcPr marL="45720" marR="45720" marT="18288" marB="18288" anchor="ctr">
                    <a:lnL>
                      <a:noFill/>
                    </a:lnL>
                    <a:lnR>
                      <a:noFill/>
                    </a:lnR>
                    <a:lnT>
                      <a:noFill/>
                    </a:lnT>
                    <a:lnB>
                      <a:noFill/>
                    </a:lnB>
                  </a:tcPr>
                </a:tc>
                <a:extLst>
                  <a:ext uri="{0D108BD9-81ED-4DB2-BD59-A6C34878D82A}">
                    <a16:rowId xmlns:a16="http://schemas.microsoft.com/office/drawing/2014/main" val="10002"/>
                  </a:ext>
                </a:extLst>
              </a:tr>
              <a:tr h="0">
                <a:tc>
                  <a:txBody>
                    <a:bodyPr/>
                    <a:lstStyle/>
                    <a:p>
                      <a:pPr algn="l" fontAlgn="b"/>
                      <a:r>
                        <a:rPr lang="en-US" sz="1050" b="1" i="0" u="none" strike="noStrike" dirty="0">
                          <a:solidFill>
                            <a:srgbClr val="000000"/>
                          </a:solidFill>
                          <a:effectLst/>
                          <a:latin typeface="Calibri"/>
                        </a:rPr>
                        <a:t>IMS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Integrated Master Schedule</a:t>
                      </a:r>
                    </a:p>
                  </a:txBody>
                  <a:tcPr marL="45720" marR="45720" marT="18288" marB="18288" anchor="ctr">
                    <a:lnL>
                      <a:noFill/>
                    </a:lnL>
                    <a:lnR>
                      <a:noFill/>
                    </a:lnR>
                    <a:lnT>
                      <a:noFill/>
                    </a:lnT>
                    <a:lnB>
                      <a:noFill/>
                    </a:lnB>
                  </a:tcPr>
                </a:tc>
                <a:extLst>
                  <a:ext uri="{0D108BD9-81ED-4DB2-BD59-A6C34878D82A}">
                    <a16:rowId xmlns:a16="http://schemas.microsoft.com/office/drawing/2014/main" val="10003"/>
                  </a:ext>
                </a:extLst>
              </a:tr>
              <a:tr h="0">
                <a:tc>
                  <a:txBody>
                    <a:bodyPr/>
                    <a:lstStyle/>
                    <a:p>
                      <a:pPr algn="l" fontAlgn="ctr"/>
                      <a:r>
                        <a:rPr lang="en-US" sz="1050" b="1" i="0" u="none" strike="noStrike" dirty="0">
                          <a:solidFill>
                            <a:srgbClr val="000000"/>
                          </a:solidFill>
                          <a:effectLst/>
                          <a:latin typeface="Calibri"/>
                        </a:rPr>
                        <a:t>IOC</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Initial Operational Capability</a:t>
                      </a:r>
                    </a:p>
                  </a:txBody>
                  <a:tcPr marL="45720" marR="45720" marT="18288" marB="18288" anchor="ctr">
                    <a:lnL>
                      <a:noFill/>
                    </a:lnL>
                    <a:lnR>
                      <a:noFill/>
                    </a:lnR>
                    <a:lnT>
                      <a:noFill/>
                    </a:lnT>
                    <a:lnB>
                      <a:noFill/>
                    </a:lnB>
                  </a:tcPr>
                </a:tc>
                <a:extLst>
                  <a:ext uri="{0D108BD9-81ED-4DB2-BD59-A6C34878D82A}">
                    <a16:rowId xmlns:a16="http://schemas.microsoft.com/office/drawing/2014/main" val="10004"/>
                  </a:ext>
                </a:extLst>
              </a:tr>
              <a:tr h="0">
                <a:tc>
                  <a:txBody>
                    <a:bodyPr/>
                    <a:lstStyle/>
                    <a:p>
                      <a:pPr algn="l" fontAlgn="b"/>
                      <a:r>
                        <a:rPr lang="en-US" sz="1050" b="1" i="0" u="none" strike="noStrike" dirty="0">
                          <a:solidFill>
                            <a:srgbClr val="000000"/>
                          </a:solidFill>
                          <a:effectLst/>
                          <a:latin typeface="Calibri"/>
                        </a:rPr>
                        <a:t>IOT&amp;E</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Initial Operational Test &amp; Evaluation</a:t>
                      </a:r>
                    </a:p>
                  </a:txBody>
                  <a:tcPr marL="45720" marR="45720" marT="18288" marB="18288" anchor="ctr">
                    <a:lnL>
                      <a:noFill/>
                    </a:lnL>
                    <a:lnR>
                      <a:noFill/>
                    </a:lnR>
                    <a:lnT>
                      <a:noFill/>
                    </a:lnT>
                    <a:lnB>
                      <a:noFill/>
                    </a:lnB>
                  </a:tcPr>
                </a:tc>
                <a:extLst>
                  <a:ext uri="{0D108BD9-81ED-4DB2-BD59-A6C34878D82A}">
                    <a16:rowId xmlns:a16="http://schemas.microsoft.com/office/drawing/2014/main" val="10005"/>
                  </a:ext>
                </a:extLst>
              </a:tr>
              <a:tr h="0">
                <a:tc>
                  <a:txBody>
                    <a:bodyPr/>
                    <a:lstStyle/>
                    <a:p>
                      <a:pPr algn="l" fontAlgn="b"/>
                      <a:r>
                        <a:rPr lang="en-US" sz="1050" b="1" i="0" u="none" strike="noStrike" dirty="0">
                          <a:solidFill>
                            <a:srgbClr val="000000"/>
                          </a:solidFill>
                          <a:effectLst/>
                          <a:latin typeface="Calibri"/>
                        </a:rPr>
                        <a:t>IPPD</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Integrated Product and Product Development </a:t>
                      </a:r>
                    </a:p>
                  </a:txBody>
                  <a:tcPr marL="45720" marR="45720" marT="18288" marB="18288" anchor="ctr">
                    <a:lnL>
                      <a:noFill/>
                    </a:lnL>
                    <a:lnR>
                      <a:noFill/>
                    </a:lnR>
                    <a:lnT>
                      <a:noFill/>
                    </a:lnT>
                    <a:lnB>
                      <a:noFill/>
                    </a:lnB>
                  </a:tcPr>
                </a:tc>
                <a:extLst>
                  <a:ext uri="{0D108BD9-81ED-4DB2-BD59-A6C34878D82A}">
                    <a16:rowId xmlns:a16="http://schemas.microsoft.com/office/drawing/2014/main" val="10006"/>
                  </a:ext>
                </a:extLst>
              </a:tr>
              <a:tr h="0">
                <a:tc>
                  <a:txBody>
                    <a:bodyPr/>
                    <a:lstStyle/>
                    <a:p>
                      <a:pPr algn="l" fontAlgn="b"/>
                      <a:r>
                        <a:rPr lang="en-US" sz="1050" b="1" i="0" u="none" strike="noStrike" dirty="0">
                          <a:solidFill>
                            <a:srgbClr val="000000"/>
                          </a:solidFill>
                          <a:effectLst/>
                          <a:latin typeface="Calibri"/>
                        </a:rPr>
                        <a:t>IPT</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Integrated Product Teams</a:t>
                      </a:r>
                    </a:p>
                  </a:txBody>
                  <a:tcPr marL="45720" marR="45720" marT="18288" marB="18288" anchor="ctr">
                    <a:lnL>
                      <a:noFill/>
                    </a:lnL>
                    <a:lnR>
                      <a:noFill/>
                    </a:lnR>
                    <a:lnT>
                      <a:noFill/>
                    </a:lnT>
                    <a:lnB>
                      <a:noFill/>
                    </a:lnB>
                  </a:tcPr>
                </a:tc>
                <a:extLst>
                  <a:ext uri="{0D108BD9-81ED-4DB2-BD59-A6C34878D82A}">
                    <a16:rowId xmlns:a16="http://schemas.microsoft.com/office/drawing/2014/main" val="10007"/>
                  </a:ext>
                </a:extLst>
              </a:tr>
              <a:tr h="0">
                <a:tc>
                  <a:txBody>
                    <a:bodyPr/>
                    <a:lstStyle/>
                    <a:p>
                      <a:pPr algn="l" fontAlgn="b"/>
                      <a:r>
                        <a:rPr lang="en-US" sz="1050" b="1" i="0" u="none" strike="noStrike" dirty="0">
                          <a:solidFill>
                            <a:srgbClr val="000000"/>
                          </a:solidFill>
                          <a:effectLst/>
                          <a:latin typeface="Calibri"/>
                        </a:rPr>
                        <a:t>ISP</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Information Support Plan</a:t>
                      </a:r>
                    </a:p>
                  </a:txBody>
                  <a:tcPr marL="45720" marR="45720" marT="18288" marB="18288" anchor="ctr">
                    <a:lnL>
                      <a:noFill/>
                    </a:lnL>
                    <a:lnR>
                      <a:noFill/>
                    </a:lnR>
                    <a:lnT>
                      <a:noFill/>
                    </a:lnT>
                    <a:lnB>
                      <a:noFill/>
                    </a:lnB>
                  </a:tcPr>
                </a:tc>
                <a:extLst>
                  <a:ext uri="{0D108BD9-81ED-4DB2-BD59-A6C34878D82A}">
                    <a16:rowId xmlns:a16="http://schemas.microsoft.com/office/drawing/2014/main" val="10008"/>
                  </a:ext>
                </a:extLst>
              </a:tr>
              <a:tr h="0">
                <a:tc>
                  <a:txBody>
                    <a:bodyPr/>
                    <a:lstStyle/>
                    <a:p>
                      <a:pPr algn="l" fontAlgn="b"/>
                      <a:r>
                        <a:rPr lang="en-US" sz="1050" b="1" i="0" u="none" strike="noStrike" dirty="0">
                          <a:solidFill>
                            <a:srgbClr val="000000"/>
                          </a:solidFill>
                          <a:effectLst/>
                          <a:latin typeface="Calibri"/>
                        </a:rPr>
                        <a:t>ISR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In Service Review</a:t>
                      </a:r>
                    </a:p>
                  </a:txBody>
                  <a:tcPr marL="45720" marR="45720" marT="18288" marB="18288" anchor="ctr">
                    <a:lnL>
                      <a:noFill/>
                    </a:lnL>
                    <a:lnR>
                      <a:noFill/>
                    </a:lnR>
                    <a:lnT>
                      <a:noFill/>
                    </a:lnT>
                    <a:lnB>
                      <a:noFill/>
                    </a:lnB>
                  </a:tcPr>
                </a:tc>
                <a:extLst>
                  <a:ext uri="{0D108BD9-81ED-4DB2-BD59-A6C34878D82A}">
                    <a16:rowId xmlns:a16="http://schemas.microsoft.com/office/drawing/2014/main" val="10009"/>
                  </a:ext>
                </a:extLst>
              </a:tr>
              <a:tr h="0">
                <a:tc>
                  <a:txBody>
                    <a:bodyPr/>
                    <a:lstStyle/>
                    <a:p>
                      <a:pPr algn="l" rtl="0" fontAlgn="ctr"/>
                      <a:r>
                        <a:rPr lang="en-US" sz="1050" b="1" i="0" u="none" strike="noStrike" dirty="0">
                          <a:solidFill>
                            <a:srgbClr val="000000"/>
                          </a:solidFill>
                          <a:effectLst/>
                          <a:latin typeface="Arial"/>
                        </a:rPr>
                        <a:t>ITEA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International Test &amp; Evaluation Association</a:t>
                      </a:r>
                    </a:p>
                  </a:txBody>
                  <a:tcPr marL="45720" marR="45720" marT="18288" marB="18288" anchor="ctr">
                    <a:lnL>
                      <a:noFill/>
                    </a:lnL>
                    <a:lnR>
                      <a:noFill/>
                    </a:lnR>
                    <a:lnT>
                      <a:noFill/>
                    </a:lnT>
                    <a:lnB>
                      <a:noFill/>
                    </a:lnB>
                  </a:tcPr>
                </a:tc>
                <a:extLst>
                  <a:ext uri="{0D108BD9-81ED-4DB2-BD59-A6C34878D82A}">
                    <a16:rowId xmlns:a16="http://schemas.microsoft.com/office/drawing/2014/main" val="10010"/>
                  </a:ext>
                </a:extLst>
              </a:tr>
              <a:tr h="0">
                <a:tc>
                  <a:txBody>
                    <a:bodyPr/>
                    <a:lstStyle/>
                    <a:p>
                      <a:pPr algn="l" fontAlgn="b"/>
                      <a:r>
                        <a:rPr lang="en-US" sz="1050" b="1" i="0" u="none" strike="noStrike" dirty="0">
                          <a:solidFill>
                            <a:srgbClr val="000000"/>
                          </a:solidFill>
                          <a:effectLst/>
                          <a:latin typeface="Calibri"/>
                        </a:rPr>
                        <a:t>ITR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Initial Technical Review</a:t>
                      </a:r>
                    </a:p>
                  </a:txBody>
                  <a:tcPr marL="45720" marR="45720" marT="18288" marB="18288" anchor="ctr">
                    <a:lnL>
                      <a:noFill/>
                    </a:lnL>
                    <a:lnR>
                      <a:noFill/>
                    </a:lnR>
                    <a:lnT>
                      <a:noFill/>
                    </a:lnT>
                    <a:lnB>
                      <a:noFill/>
                    </a:lnB>
                  </a:tcPr>
                </a:tc>
                <a:extLst>
                  <a:ext uri="{0D108BD9-81ED-4DB2-BD59-A6C34878D82A}">
                    <a16:rowId xmlns:a16="http://schemas.microsoft.com/office/drawing/2014/main" val="10011"/>
                  </a:ext>
                </a:extLst>
              </a:tr>
              <a:tr h="0">
                <a:tc>
                  <a:txBody>
                    <a:bodyPr/>
                    <a:lstStyle/>
                    <a:p>
                      <a:pPr algn="l" fontAlgn="b"/>
                      <a:r>
                        <a:rPr lang="en-US" sz="1050" b="1" i="0" u="none" strike="noStrike" dirty="0">
                          <a:solidFill>
                            <a:srgbClr val="000000"/>
                          </a:solidFill>
                          <a:effectLst/>
                          <a:latin typeface="Calibri"/>
                        </a:rPr>
                        <a:t>JCIDS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Joint Capabilities Integration and Development System</a:t>
                      </a:r>
                    </a:p>
                  </a:txBody>
                  <a:tcPr marL="45720" marR="45720" marT="18288" marB="18288" anchor="ctr">
                    <a:lnL>
                      <a:noFill/>
                    </a:lnL>
                    <a:lnR>
                      <a:noFill/>
                    </a:lnR>
                    <a:lnT>
                      <a:noFill/>
                    </a:lnT>
                    <a:lnB>
                      <a:noFill/>
                    </a:lnB>
                  </a:tcPr>
                </a:tc>
                <a:extLst>
                  <a:ext uri="{0D108BD9-81ED-4DB2-BD59-A6C34878D82A}">
                    <a16:rowId xmlns:a16="http://schemas.microsoft.com/office/drawing/2014/main" val="10012"/>
                  </a:ext>
                </a:extLst>
              </a:tr>
              <a:tr h="0">
                <a:tc>
                  <a:txBody>
                    <a:bodyPr/>
                    <a:lstStyle/>
                    <a:p>
                      <a:pPr algn="l" fontAlgn="ctr"/>
                      <a:r>
                        <a:rPr lang="en-US" sz="1050" b="1" i="0" u="none" strike="noStrike" dirty="0">
                          <a:solidFill>
                            <a:srgbClr val="000000"/>
                          </a:solidFill>
                          <a:effectLst/>
                          <a:latin typeface="Calibri"/>
                        </a:rPr>
                        <a:t>JITC</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Joint Interoperability  Test Command </a:t>
                      </a:r>
                    </a:p>
                  </a:txBody>
                  <a:tcPr marL="45720" marR="45720" marT="18288" marB="18288" anchor="ctr">
                    <a:lnL>
                      <a:noFill/>
                    </a:lnL>
                    <a:lnR>
                      <a:noFill/>
                    </a:lnR>
                    <a:lnT>
                      <a:noFill/>
                    </a:lnT>
                    <a:lnB>
                      <a:noFill/>
                    </a:lnB>
                  </a:tcPr>
                </a:tc>
                <a:extLst>
                  <a:ext uri="{0D108BD9-81ED-4DB2-BD59-A6C34878D82A}">
                    <a16:rowId xmlns:a16="http://schemas.microsoft.com/office/drawing/2014/main" val="10013"/>
                  </a:ext>
                </a:extLst>
              </a:tr>
              <a:tr h="0">
                <a:tc>
                  <a:txBody>
                    <a:bodyPr/>
                    <a:lstStyle/>
                    <a:p>
                      <a:pPr algn="l" fontAlgn="b"/>
                      <a:r>
                        <a:rPr lang="en-US" sz="1050" b="1" i="0" u="none" strike="noStrike" dirty="0">
                          <a:solidFill>
                            <a:srgbClr val="000000"/>
                          </a:solidFill>
                          <a:effectLst/>
                          <a:latin typeface="Calibri"/>
                        </a:rPr>
                        <a:t>KPPs </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Key Performance Parameters</a:t>
                      </a:r>
                    </a:p>
                  </a:txBody>
                  <a:tcPr marL="45720" marR="45720" marT="18288" marB="18288" anchor="ctr">
                    <a:lnL>
                      <a:noFill/>
                    </a:lnL>
                    <a:lnR>
                      <a:noFill/>
                    </a:lnR>
                    <a:lnT>
                      <a:noFill/>
                    </a:lnT>
                    <a:lnB>
                      <a:noFill/>
                    </a:lnB>
                  </a:tcPr>
                </a:tc>
                <a:extLst>
                  <a:ext uri="{0D108BD9-81ED-4DB2-BD59-A6C34878D82A}">
                    <a16:rowId xmlns:a16="http://schemas.microsoft.com/office/drawing/2014/main" val="10014"/>
                  </a:ext>
                </a:extLst>
              </a:tr>
              <a:tr h="0">
                <a:tc>
                  <a:txBody>
                    <a:bodyPr/>
                    <a:lstStyle/>
                    <a:p>
                      <a:pPr algn="l" rtl="0" fontAlgn="ctr"/>
                      <a:r>
                        <a:rPr lang="en-US" sz="1050" b="1" i="0" u="none" strike="noStrike" dirty="0">
                          <a:solidFill>
                            <a:srgbClr val="000000"/>
                          </a:solidFill>
                          <a:effectLst/>
                          <a:latin typeface="Arial"/>
                        </a:rPr>
                        <a:t>KSAs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Key System Attributes</a:t>
                      </a:r>
                    </a:p>
                  </a:txBody>
                  <a:tcPr marL="45720" marR="45720" marT="18288" marB="18288" anchor="ctr">
                    <a:lnL>
                      <a:noFill/>
                    </a:lnL>
                    <a:lnR>
                      <a:noFill/>
                    </a:lnR>
                    <a:lnT>
                      <a:noFill/>
                    </a:lnT>
                    <a:lnB>
                      <a:noFill/>
                    </a:lnB>
                  </a:tcPr>
                </a:tc>
                <a:extLst>
                  <a:ext uri="{0D108BD9-81ED-4DB2-BD59-A6C34878D82A}">
                    <a16:rowId xmlns:a16="http://schemas.microsoft.com/office/drawing/2014/main" val="10015"/>
                  </a:ext>
                </a:extLst>
              </a:tr>
              <a:tr h="0">
                <a:tc>
                  <a:txBody>
                    <a:bodyPr/>
                    <a:lstStyle/>
                    <a:p>
                      <a:pPr algn="l" fontAlgn="b"/>
                      <a:r>
                        <a:rPr lang="en-US" sz="1050" b="1" i="0" u="none" strike="noStrike" dirty="0">
                          <a:solidFill>
                            <a:srgbClr val="000000"/>
                          </a:solidFill>
                          <a:effectLst/>
                          <a:latin typeface="Calibri"/>
                        </a:rPr>
                        <a:t>LCC</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Life Cycle Cost</a:t>
                      </a:r>
                    </a:p>
                  </a:txBody>
                  <a:tcPr marL="45720" marR="45720" marT="18288" marB="18288" anchor="ctr">
                    <a:lnL>
                      <a:noFill/>
                    </a:lnL>
                    <a:lnR>
                      <a:noFill/>
                    </a:lnR>
                    <a:lnT>
                      <a:noFill/>
                    </a:lnT>
                    <a:lnB>
                      <a:noFill/>
                    </a:lnB>
                  </a:tcPr>
                </a:tc>
                <a:extLst>
                  <a:ext uri="{0D108BD9-81ED-4DB2-BD59-A6C34878D82A}">
                    <a16:rowId xmlns:a16="http://schemas.microsoft.com/office/drawing/2014/main" val="10016"/>
                  </a:ext>
                </a:extLst>
              </a:tr>
              <a:tr h="0">
                <a:tc>
                  <a:txBody>
                    <a:bodyPr/>
                    <a:lstStyle/>
                    <a:p>
                      <a:pPr algn="l" fontAlgn="b"/>
                      <a:r>
                        <a:rPr lang="en-US" sz="1050" b="1" i="0" u="none" strike="noStrike" dirty="0">
                          <a:solidFill>
                            <a:srgbClr val="000000"/>
                          </a:solidFill>
                          <a:effectLst/>
                          <a:latin typeface="Calibri"/>
                        </a:rPr>
                        <a:t>LCSP</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Life Cycle Sustainment Plan</a:t>
                      </a:r>
                    </a:p>
                  </a:txBody>
                  <a:tcPr marL="45720" marR="45720" marT="18288" marB="18288" anchor="ctr">
                    <a:lnL>
                      <a:noFill/>
                    </a:lnL>
                    <a:lnR>
                      <a:noFill/>
                    </a:lnR>
                    <a:lnT>
                      <a:noFill/>
                    </a:lnT>
                    <a:lnB>
                      <a:noFill/>
                    </a:lnB>
                  </a:tcPr>
                </a:tc>
                <a:extLst>
                  <a:ext uri="{0D108BD9-81ED-4DB2-BD59-A6C34878D82A}">
                    <a16:rowId xmlns:a16="http://schemas.microsoft.com/office/drawing/2014/main" val="10017"/>
                  </a:ext>
                </a:extLst>
              </a:tr>
              <a:tr h="0">
                <a:tc>
                  <a:txBody>
                    <a:bodyPr/>
                    <a:lstStyle/>
                    <a:p>
                      <a:pPr algn="l" rtl="0" fontAlgn="ctr"/>
                      <a:r>
                        <a:rPr lang="en-US" sz="1050" b="1" i="0" u="none" strike="noStrike" dirty="0">
                          <a:solidFill>
                            <a:srgbClr val="000000"/>
                          </a:solidFill>
                          <a:effectLst/>
                          <a:latin typeface="Arial"/>
                        </a:rPr>
                        <a:t>LFT&amp;E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Life Fire Test &amp; Evaluation</a:t>
                      </a:r>
                    </a:p>
                  </a:txBody>
                  <a:tcPr marL="45720" marR="45720" marT="18288" marB="18288" anchor="ctr">
                    <a:lnL>
                      <a:noFill/>
                    </a:lnL>
                    <a:lnR>
                      <a:noFill/>
                    </a:lnR>
                    <a:lnT>
                      <a:noFill/>
                    </a:lnT>
                    <a:lnB>
                      <a:noFill/>
                    </a:lnB>
                  </a:tcPr>
                </a:tc>
                <a:extLst>
                  <a:ext uri="{0D108BD9-81ED-4DB2-BD59-A6C34878D82A}">
                    <a16:rowId xmlns:a16="http://schemas.microsoft.com/office/drawing/2014/main" val="10018"/>
                  </a:ext>
                </a:extLst>
              </a:tr>
              <a:tr h="0">
                <a:tc>
                  <a:txBody>
                    <a:bodyPr/>
                    <a:lstStyle/>
                    <a:p>
                      <a:pPr algn="l" fontAlgn="b"/>
                      <a:r>
                        <a:rPr lang="en-US" sz="1050" b="1" i="0" u="none" strike="noStrike" dirty="0">
                          <a:solidFill>
                            <a:srgbClr val="000000"/>
                          </a:solidFill>
                          <a:effectLst/>
                          <a:latin typeface="Calibri"/>
                        </a:rPr>
                        <a:t>LHA</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Logistics Health Assessment </a:t>
                      </a:r>
                    </a:p>
                  </a:txBody>
                  <a:tcPr marL="45720" marR="45720" marT="18288" marB="18288" anchor="ctr">
                    <a:lnL>
                      <a:noFill/>
                    </a:lnL>
                    <a:lnR>
                      <a:noFill/>
                    </a:lnR>
                    <a:lnT>
                      <a:noFill/>
                    </a:lnT>
                    <a:lnB>
                      <a:noFill/>
                    </a:lnB>
                  </a:tcPr>
                </a:tc>
                <a:extLst>
                  <a:ext uri="{0D108BD9-81ED-4DB2-BD59-A6C34878D82A}">
                    <a16:rowId xmlns:a16="http://schemas.microsoft.com/office/drawing/2014/main" val="10019"/>
                  </a:ext>
                </a:extLst>
              </a:tr>
              <a:tr h="0">
                <a:tc>
                  <a:txBody>
                    <a:bodyPr/>
                    <a:lstStyle/>
                    <a:p>
                      <a:pPr algn="l" fontAlgn="ctr"/>
                      <a:r>
                        <a:rPr lang="en-US" sz="1050" b="1" i="0" u="none" strike="noStrike" dirty="0">
                          <a:solidFill>
                            <a:srgbClr val="000000"/>
                          </a:solidFill>
                          <a:effectLst/>
                          <a:latin typeface="Calibri"/>
                        </a:rPr>
                        <a:t>LRIP</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Low-Rate Initial Production</a:t>
                      </a:r>
                    </a:p>
                  </a:txBody>
                  <a:tcPr marL="45720" marR="45720" marT="18288" marB="18288" anchor="ctr">
                    <a:lnL>
                      <a:noFill/>
                    </a:lnL>
                    <a:lnR>
                      <a:noFill/>
                    </a:lnR>
                    <a:lnT>
                      <a:noFill/>
                    </a:lnT>
                    <a:lnB>
                      <a:noFill/>
                    </a:lnB>
                  </a:tcPr>
                </a:tc>
                <a:extLst>
                  <a:ext uri="{0D108BD9-81ED-4DB2-BD59-A6C34878D82A}">
                    <a16:rowId xmlns:a16="http://schemas.microsoft.com/office/drawing/2014/main" val="10020"/>
                  </a:ext>
                </a:extLst>
              </a:tr>
              <a:tr h="0">
                <a:tc>
                  <a:txBody>
                    <a:bodyPr/>
                    <a:lstStyle/>
                    <a:p>
                      <a:pPr algn="l" fontAlgn="b"/>
                      <a:r>
                        <a:rPr lang="en-US" sz="1050" b="1" i="0" u="none" strike="noStrike" dirty="0">
                          <a:solidFill>
                            <a:srgbClr val="000000"/>
                          </a:solidFill>
                          <a:effectLst/>
                          <a:latin typeface="Calibri"/>
                        </a:rPr>
                        <a:t>M&amp;S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Modeling and Simulation</a:t>
                      </a:r>
                    </a:p>
                  </a:txBody>
                  <a:tcPr marL="45720" marR="45720" marT="18288" marB="18288" anchor="ctr">
                    <a:lnL>
                      <a:noFill/>
                    </a:lnL>
                    <a:lnR>
                      <a:noFill/>
                    </a:lnR>
                    <a:lnT>
                      <a:noFill/>
                    </a:lnT>
                    <a:lnB>
                      <a:noFill/>
                    </a:lnB>
                  </a:tcPr>
                </a:tc>
                <a:extLst>
                  <a:ext uri="{0D108BD9-81ED-4DB2-BD59-A6C34878D82A}">
                    <a16:rowId xmlns:a16="http://schemas.microsoft.com/office/drawing/2014/main" val="10021"/>
                  </a:ext>
                </a:extLst>
              </a:tr>
              <a:tr h="0">
                <a:tc>
                  <a:txBody>
                    <a:bodyPr/>
                    <a:lstStyle/>
                    <a:p>
                      <a:pPr algn="l" fontAlgn="ctr"/>
                      <a:r>
                        <a:rPr lang="en-US" sz="1050" b="1" i="0" u="none" strike="noStrike" dirty="0">
                          <a:solidFill>
                            <a:srgbClr val="000000"/>
                          </a:solidFill>
                          <a:effectLst/>
                          <a:latin typeface="Calibri"/>
                        </a:rPr>
                        <a:t>MCOTEA</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Marine Corps  Test and Evaluation Activity </a:t>
                      </a:r>
                    </a:p>
                  </a:txBody>
                  <a:tcPr marL="45720" marR="45720" marT="18288" marB="18288" anchor="ctr">
                    <a:lnL>
                      <a:noFill/>
                    </a:lnL>
                    <a:lnR>
                      <a:noFill/>
                    </a:lnR>
                    <a:lnT>
                      <a:noFill/>
                    </a:lnT>
                    <a:lnB>
                      <a:noFill/>
                    </a:lnB>
                  </a:tcPr>
                </a:tc>
                <a:extLst>
                  <a:ext uri="{0D108BD9-81ED-4DB2-BD59-A6C34878D82A}">
                    <a16:rowId xmlns:a16="http://schemas.microsoft.com/office/drawing/2014/main" val="10022"/>
                  </a:ext>
                </a:extLst>
              </a:tr>
              <a:tr h="0">
                <a:tc>
                  <a:txBody>
                    <a:bodyPr/>
                    <a:lstStyle/>
                    <a:p>
                      <a:pPr algn="l" fontAlgn="ctr"/>
                      <a:r>
                        <a:rPr lang="en-US" sz="1050" b="1" i="0" u="none" strike="noStrike" dirty="0">
                          <a:solidFill>
                            <a:srgbClr val="000000"/>
                          </a:solidFill>
                          <a:effectLst/>
                          <a:latin typeface="Calibri"/>
                        </a:rPr>
                        <a:t>MDA</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Milestone Decision Authority</a:t>
                      </a:r>
                    </a:p>
                  </a:txBody>
                  <a:tcPr marL="45720" marR="45720" marT="18288" marB="18288" anchor="ctr">
                    <a:lnL>
                      <a:noFill/>
                    </a:lnL>
                    <a:lnR>
                      <a:noFill/>
                    </a:lnR>
                    <a:lnT>
                      <a:noFill/>
                    </a:lnT>
                    <a:lnB>
                      <a:noFill/>
                    </a:lnB>
                  </a:tcPr>
                </a:tc>
                <a:extLst>
                  <a:ext uri="{0D108BD9-81ED-4DB2-BD59-A6C34878D82A}">
                    <a16:rowId xmlns:a16="http://schemas.microsoft.com/office/drawing/2014/main" val="10023"/>
                  </a:ext>
                </a:extLst>
              </a:tr>
              <a:tr h="0">
                <a:tc>
                  <a:txBody>
                    <a:bodyPr/>
                    <a:lstStyle/>
                    <a:p>
                      <a:pPr algn="l" fontAlgn="b"/>
                      <a:r>
                        <a:rPr lang="en-US" sz="1050" b="1" i="0" u="none" strike="noStrike" dirty="0">
                          <a:solidFill>
                            <a:srgbClr val="000000"/>
                          </a:solidFill>
                          <a:effectLst/>
                          <a:latin typeface="Calibri"/>
                        </a:rPr>
                        <a:t>MDAP</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Major Defense Acquisition Program</a:t>
                      </a:r>
                    </a:p>
                  </a:txBody>
                  <a:tcPr marL="45720" marR="45720" marT="18288" marB="18288" anchor="ctr">
                    <a:lnL>
                      <a:noFill/>
                    </a:lnL>
                    <a:lnR>
                      <a:noFill/>
                    </a:lnR>
                    <a:lnT>
                      <a:noFill/>
                    </a:lnT>
                    <a:lnB>
                      <a:noFill/>
                    </a:lnB>
                  </a:tcPr>
                </a:tc>
                <a:extLst>
                  <a:ext uri="{0D108BD9-81ED-4DB2-BD59-A6C34878D82A}">
                    <a16:rowId xmlns:a16="http://schemas.microsoft.com/office/drawing/2014/main" val="10024"/>
                  </a:ext>
                </a:extLst>
              </a:tr>
              <a:tr h="0">
                <a:tc>
                  <a:txBody>
                    <a:bodyPr/>
                    <a:lstStyle/>
                    <a:p>
                      <a:pPr algn="l" rtl="0" fontAlgn="ctr"/>
                      <a:r>
                        <a:rPr lang="en-US" sz="1050" b="1" i="0" u="none" strike="noStrike" dirty="0">
                          <a:solidFill>
                            <a:srgbClr val="000000"/>
                          </a:solidFill>
                          <a:effectLst/>
                          <a:latin typeface="Arial"/>
                        </a:rPr>
                        <a:t>MOEs</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Measures of Effectiveness</a:t>
                      </a:r>
                    </a:p>
                  </a:txBody>
                  <a:tcPr marL="45720" marR="45720" marT="18288" marB="18288" anchor="ctr">
                    <a:lnL>
                      <a:noFill/>
                    </a:lnL>
                    <a:lnR>
                      <a:noFill/>
                    </a:lnR>
                    <a:lnT>
                      <a:noFill/>
                    </a:lnT>
                    <a:lnB>
                      <a:noFill/>
                    </a:lnB>
                  </a:tcPr>
                </a:tc>
                <a:extLst>
                  <a:ext uri="{0D108BD9-81ED-4DB2-BD59-A6C34878D82A}">
                    <a16:rowId xmlns:a16="http://schemas.microsoft.com/office/drawing/2014/main" val="10025"/>
                  </a:ext>
                </a:extLst>
              </a:tr>
              <a:tr h="0">
                <a:tc>
                  <a:txBody>
                    <a:bodyPr/>
                    <a:lstStyle/>
                    <a:p>
                      <a:pPr algn="l" rtl="0" fontAlgn="ctr"/>
                      <a:r>
                        <a:rPr lang="en-US" sz="1050" b="1" i="0" u="none" strike="noStrike" dirty="0">
                          <a:solidFill>
                            <a:srgbClr val="000000"/>
                          </a:solidFill>
                          <a:effectLst/>
                          <a:latin typeface="Arial"/>
                        </a:rPr>
                        <a:t>MOPs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Measures of Performance</a:t>
                      </a:r>
                    </a:p>
                  </a:txBody>
                  <a:tcPr marL="45720" marR="45720" marT="18288" marB="18288" anchor="ctr">
                    <a:lnL>
                      <a:noFill/>
                    </a:lnL>
                    <a:lnR>
                      <a:noFill/>
                    </a:lnR>
                    <a:lnT>
                      <a:noFill/>
                    </a:lnT>
                    <a:lnB>
                      <a:noFill/>
                    </a:lnB>
                  </a:tcPr>
                </a:tc>
                <a:extLst>
                  <a:ext uri="{0D108BD9-81ED-4DB2-BD59-A6C34878D82A}">
                    <a16:rowId xmlns:a16="http://schemas.microsoft.com/office/drawing/2014/main" val="1002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566926596"/>
              </p:ext>
            </p:extLst>
          </p:nvPr>
        </p:nvGraphicFramePr>
        <p:xfrm>
          <a:off x="4572000" y="1447800"/>
          <a:ext cx="4073439" cy="5271516"/>
        </p:xfrm>
        <a:graphic>
          <a:graphicData uri="http://schemas.openxmlformats.org/drawingml/2006/table">
            <a:tbl>
              <a:tblPr/>
              <a:tblGrid>
                <a:gridCol w="692843">
                  <a:extLst>
                    <a:ext uri="{9D8B030D-6E8A-4147-A177-3AD203B41FA5}">
                      <a16:colId xmlns:a16="http://schemas.microsoft.com/office/drawing/2014/main" val="20000"/>
                    </a:ext>
                  </a:extLst>
                </a:gridCol>
                <a:gridCol w="3380596">
                  <a:extLst>
                    <a:ext uri="{9D8B030D-6E8A-4147-A177-3AD203B41FA5}">
                      <a16:colId xmlns:a16="http://schemas.microsoft.com/office/drawing/2014/main" val="20001"/>
                    </a:ext>
                  </a:extLst>
                </a:gridCol>
              </a:tblGrid>
              <a:tr h="0">
                <a:tc>
                  <a:txBody>
                    <a:bodyPr/>
                    <a:lstStyle/>
                    <a:p>
                      <a:pPr algn="l" rtl="0" fontAlgn="ctr"/>
                      <a:r>
                        <a:rPr lang="en-US" sz="1050" b="1" i="0" u="none" strike="noStrike" dirty="0">
                          <a:solidFill>
                            <a:srgbClr val="000000"/>
                          </a:solidFill>
                          <a:effectLst/>
                          <a:latin typeface="Arial"/>
                        </a:rPr>
                        <a:t>MOSs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Measures of Suitability</a:t>
                      </a:r>
                    </a:p>
                  </a:txBody>
                  <a:tcPr marL="45720" marR="45720" marT="18288" marB="18288" anchor="ctr">
                    <a:lnL>
                      <a:noFill/>
                    </a:lnL>
                    <a:lnR>
                      <a:noFill/>
                    </a:lnR>
                    <a:lnT>
                      <a:noFill/>
                    </a:lnT>
                    <a:lnB>
                      <a:noFill/>
                    </a:lnB>
                  </a:tcPr>
                </a:tc>
                <a:extLst>
                  <a:ext uri="{0D108BD9-81ED-4DB2-BD59-A6C34878D82A}">
                    <a16:rowId xmlns:a16="http://schemas.microsoft.com/office/drawing/2014/main" val="10000"/>
                  </a:ext>
                </a:extLst>
              </a:tr>
              <a:tr h="0">
                <a:tc>
                  <a:txBody>
                    <a:bodyPr/>
                    <a:lstStyle/>
                    <a:p>
                      <a:pPr algn="l" fontAlgn="b"/>
                      <a:r>
                        <a:rPr lang="en-US" sz="1050" b="1" i="0" u="none" strike="noStrike" dirty="0">
                          <a:solidFill>
                            <a:srgbClr val="000000"/>
                          </a:solidFill>
                          <a:effectLst/>
                          <a:latin typeface="Calibri"/>
                        </a:rPr>
                        <a:t>MRA</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Manufacturing Readiness Assessment </a:t>
                      </a:r>
                    </a:p>
                  </a:txBody>
                  <a:tcPr marL="45720" marR="45720" marT="18288" marB="18288" anchor="ctr">
                    <a:lnL>
                      <a:noFill/>
                    </a:lnL>
                    <a:lnR>
                      <a:noFill/>
                    </a:lnR>
                    <a:lnT>
                      <a:noFill/>
                    </a:lnT>
                    <a:lnB>
                      <a:noFill/>
                    </a:lnB>
                  </a:tcPr>
                </a:tc>
                <a:extLst>
                  <a:ext uri="{0D108BD9-81ED-4DB2-BD59-A6C34878D82A}">
                    <a16:rowId xmlns:a16="http://schemas.microsoft.com/office/drawing/2014/main" val="10001"/>
                  </a:ext>
                </a:extLst>
              </a:tr>
              <a:tr h="0">
                <a:tc>
                  <a:txBody>
                    <a:bodyPr/>
                    <a:lstStyle/>
                    <a:p>
                      <a:pPr algn="l" fontAlgn="b"/>
                      <a:r>
                        <a:rPr lang="en-US" sz="1050" b="1" i="0" u="none" strike="noStrike" dirty="0">
                          <a:solidFill>
                            <a:srgbClr val="000000"/>
                          </a:solidFill>
                          <a:effectLst/>
                          <a:latin typeface="Calibri"/>
                        </a:rPr>
                        <a:t>MS A</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Milestone A</a:t>
                      </a:r>
                    </a:p>
                  </a:txBody>
                  <a:tcPr marL="45720" marR="45720" marT="18288" marB="18288" anchor="ctr">
                    <a:lnL>
                      <a:noFill/>
                    </a:lnL>
                    <a:lnR>
                      <a:noFill/>
                    </a:lnR>
                    <a:lnT>
                      <a:noFill/>
                    </a:lnT>
                    <a:lnB>
                      <a:noFill/>
                    </a:lnB>
                  </a:tcPr>
                </a:tc>
                <a:extLst>
                  <a:ext uri="{0D108BD9-81ED-4DB2-BD59-A6C34878D82A}">
                    <a16:rowId xmlns:a16="http://schemas.microsoft.com/office/drawing/2014/main" val="10002"/>
                  </a:ext>
                </a:extLst>
              </a:tr>
              <a:tr h="0">
                <a:tc>
                  <a:txBody>
                    <a:bodyPr/>
                    <a:lstStyle/>
                    <a:p>
                      <a:pPr algn="l" rtl="0" fontAlgn="ctr"/>
                      <a:r>
                        <a:rPr lang="en-US" sz="1050" b="1" i="0" u="none" strike="noStrike" dirty="0">
                          <a:solidFill>
                            <a:srgbClr val="000000"/>
                          </a:solidFill>
                          <a:effectLst/>
                          <a:latin typeface="Arial"/>
                        </a:rPr>
                        <a:t>MS B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 Milestone B</a:t>
                      </a:r>
                    </a:p>
                  </a:txBody>
                  <a:tcPr marL="45720" marR="45720" marT="18288" marB="18288" anchor="ctr">
                    <a:lnL>
                      <a:noFill/>
                    </a:lnL>
                    <a:lnR>
                      <a:noFill/>
                    </a:lnR>
                    <a:lnT>
                      <a:noFill/>
                    </a:lnT>
                    <a:lnB>
                      <a:noFill/>
                    </a:lnB>
                  </a:tcPr>
                </a:tc>
                <a:extLst>
                  <a:ext uri="{0D108BD9-81ED-4DB2-BD59-A6C34878D82A}">
                    <a16:rowId xmlns:a16="http://schemas.microsoft.com/office/drawing/2014/main" val="10003"/>
                  </a:ext>
                </a:extLst>
              </a:tr>
              <a:tr h="0">
                <a:tc>
                  <a:txBody>
                    <a:bodyPr/>
                    <a:lstStyle/>
                    <a:p>
                      <a:pPr algn="l" fontAlgn="ctr"/>
                      <a:r>
                        <a:rPr lang="en-US" sz="1050" b="1" i="0" u="none" strike="noStrike" dirty="0">
                          <a:solidFill>
                            <a:srgbClr val="000000"/>
                          </a:solidFill>
                          <a:effectLst/>
                          <a:latin typeface="Calibri"/>
                        </a:rPr>
                        <a:t>MS C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Milestone C</a:t>
                      </a:r>
                    </a:p>
                  </a:txBody>
                  <a:tcPr marL="45720" marR="45720" marT="18288" marB="18288" anchor="ctr">
                    <a:lnL>
                      <a:noFill/>
                    </a:lnL>
                    <a:lnR>
                      <a:noFill/>
                    </a:lnR>
                    <a:lnT>
                      <a:noFill/>
                    </a:lnT>
                    <a:lnB>
                      <a:noFill/>
                    </a:lnB>
                  </a:tcPr>
                </a:tc>
                <a:extLst>
                  <a:ext uri="{0D108BD9-81ED-4DB2-BD59-A6C34878D82A}">
                    <a16:rowId xmlns:a16="http://schemas.microsoft.com/office/drawing/2014/main" val="10004"/>
                  </a:ext>
                </a:extLst>
              </a:tr>
              <a:tr h="0">
                <a:tc>
                  <a:txBody>
                    <a:bodyPr/>
                    <a:lstStyle/>
                    <a:p>
                      <a:pPr algn="l" fontAlgn="ctr"/>
                      <a:r>
                        <a:rPr lang="en-US" sz="1050" b="1" i="0" u="none" strike="noStrike" dirty="0">
                          <a:solidFill>
                            <a:srgbClr val="000000"/>
                          </a:solidFill>
                          <a:effectLst/>
                          <a:latin typeface="Calibri"/>
                        </a:rPr>
                        <a:t>NATO</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North Atlantic Treaty Organization</a:t>
                      </a:r>
                    </a:p>
                  </a:txBody>
                  <a:tcPr marL="45720" marR="45720" marT="18288" marB="18288" anchor="ctr">
                    <a:lnL>
                      <a:noFill/>
                    </a:lnL>
                    <a:lnR>
                      <a:noFill/>
                    </a:lnR>
                    <a:lnT>
                      <a:noFill/>
                    </a:lnT>
                    <a:lnB>
                      <a:noFill/>
                    </a:lnB>
                  </a:tcPr>
                </a:tc>
                <a:extLst>
                  <a:ext uri="{0D108BD9-81ED-4DB2-BD59-A6C34878D82A}">
                    <a16:rowId xmlns:a16="http://schemas.microsoft.com/office/drawing/2014/main" val="10005"/>
                  </a:ext>
                </a:extLst>
              </a:tr>
              <a:tr h="0">
                <a:tc>
                  <a:txBody>
                    <a:bodyPr/>
                    <a:lstStyle/>
                    <a:p>
                      <a:pPr algn="l" fontAlgn="b"/>
                      <a:r>
                        <a:rPr lang="en-US" sz="1050" b="1" i="0" u="none" strike="noStrike" dirty="0">
                          <a:solidFill>
                            <a:srgbClr val="000000"/>
                          </a:solidFill>
                          <a:effectLst/>
                          <a:latin typeface="Calibri"/>
                        </a:rPr>
                        <a:t>NEPA</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National Environmental Policy Act</a:t>
                      </a:r>
                    </a:p>
                  </a:txBody>
                  <a:tcPr marL="45720" marR="45720" marT="18288" marB="18288" anchor="ctr">
                    <a:lnL>
                      <a:noFill/>
                    </a:lnL>
                    <a:lnR>
                      <a:noFill/>
                    </a:lnR>
                    <a:lnT>
                      <a:noFill/>
                    </a:lnT>
                    <a:lnB>
                      <a:noFill/>
                    </a:lnB>
                  </a:tcPr>
                </a:tc>
                <a:extLst>
                  <a:ext uri="{0D108BD9-81ED-4DB2-BD59-A6C34878D82A}">
                    <a16:rowId xmlns:a16="http://schemas.microsoft.com/office/drawing/2014/main" val="10006"/>
                  </a:ext>
                </a:extLst>
              </a:tr>
              <a:tr h="0">
                <a:tc>
                  <a:txBody>
                    <a:bodyPr/>
                    <a:lstStyle/>
                    <a:p>
                      <a:pPr algn="l" fontAlgn="b"/>
                      <a:r>
                        <a:rPr lang="en-US" sz="1050" b="1" i="0" u="none" strike="noStrike" dirty="0">
                          <a:solidFill>
                            <a:srgbClr val="000000"/>
                          </a:solidFill>
                          <a:effectLst/>
                          <a:latin typeface="Calibri"/>
                        </a:rPr>
                        <a:t>OAs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Operational Assessments</a:t>
                      </a:r>
                    </a:p>
                  </a:txBody>
                  <a:tcPr marL="45720" marR="45720" marT="18288" marB="18288" anchor="ctr">
                    <a:lnL>
                      <a:noFill/>
                    </a:lnL>
                    <a:lnR>
                      <a:noFill/>
                    </a:lnR>
                    <a:lnT>
                      <a:noFill/>
                    </a:lnT>
                    <a:lnB>
                      <a:noFill/>
                    </a:lnB>
                  </a:tcPr>
                </a:tc>
                <a:extLst>
                  <a:ext uri="{0D108BD9-81ED-4DB2-BD59-A6C34878D82A}">
                    <a16:rowId xmlns:a16="http://schemas.microsoft.com/office/drawing/2014/main" val="10007"/>
                  </a:ext>
                </a:extLst>
              </a:tr>
              <a:tr h="0">
                <a:tc>
                  <a:txBody>
                    <a:bodyPr/>
                    <a:lstStyle/>
                    <a:p>
                      <a:pPr algn="l" fontAlgn="ctr"/>
                      <a:r>
                        <a:rPr lang="en-US" sz="1050" b="1" i="0" u="none" strike="noStrike" dirty="0">
                          <a:solidFill>
                            <a:srgbClr val="000000"/>
                          </a:solidFill>
                          <a:effectLst/>
                          <a:latin typeface="Calibri"/>
                        </a:rPr>
                        <a:t>OAs</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Operational Assessments</a:t>
                      </a:r>
                    </a:p>
                  </a:txBody>
                  <a:tcPr marL="45720" marR="45720" marT="18288" marB="18288" anchor="ctr">
                    <a:lnL>
                      <a:noFill/>
                    </a:lnL>
                    <a:lnR>
                      <a:noFill/>
                    </a:lnR>
                    <a:lnT>
                      <a:noFill/>
                    </a:lnT>
                    <a:lnB>
                      <a:noFill/>
                    </a:lnB>
                  </a:tcPr>
                </a:tc>
                <a:extLst>
                  <a:ext uri="{0D108BD9-81ED-4DB2-BD59-A6C34878D82A}">
                    <a16:rowId xmlns:a16="http://schemas.microsoft.com/office/drawing/2014/main" val="10008"/>
                  </a:ext>
                </a:extLst>
              </a:tr>
              <a:tr h="0">
                <a:tc>
                  <a:txBody>
                    <a:bodyPr/>
                    <a:lstStyle/>
                    <a:p>
                      <a:pPr algn="l" fontAlgn="b"/>
                      <a:r>
                        <a:rPr lang="en-US" sz="1050" b="1" i="0" u="none" strike="noStrike" dirty="0">
                          <a:solidFill>
                            <a:srgbClr val="000000"/>
                          </a:solidFill>
                          <a:effectLst/>
                          <a:latin typeface="Calibri"/>
                        </a:rPr>
                        <a:t>OCT</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Systems Engineering Plans </a:t>
                      </a:r>
                    </a:p>
                  </a:txBody>
                  <a:tcPr marL="45720" marR="45720" marT="18288" marB="18288" anchor="ctr">
                    <a:lnL>
                      <a:noFill/>
                    </a:lnL>
                    <a:lnR>
                      <a:noFill/>
                    </a:lnR>
                    <a:lnT>
                      <a:noFill/>
                    </a:lnT>
                    <a:lnB>
                      <a:noFill/>
                    </a:lnB>
                  </a:tcPr>
                </a:tc>
                <a:extLst>
                  <a:ext uri="{0D108BD9-81ED-4DB2-BD59-A6C34878D82A}">
                    <a16:rowId xmlns:a16="http://schemas.microsoft.com/office/drawing/2014/main" val="10009"/>
                  </a:ext>
                </a:extLst>
              </a:tr>
              <a:tr h="0">
                <a:tc>
                  <a:txBody>
                    <a:bodyPr/>
                    <a:lstStyle/>
                    <a:p>
                      <a:pPr algn="l" fontAlgn="ctr"/>
                      <a:r>
                        <a:rPr lang="en-US" sz="1050" b="1" i="0" u="none" strike="noStrike" dirty="0">
                          <a:solidFill>
                            <a:srgbClr val="000000"/>
                          </a:solidFill>
                          <a:effectLst/>
                          <a:latin typeface="Calibri"/>
                        </a:rPr>
                        <a:t>OIPT</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Overarching Integrated Product Team</a:t>
                      </a:r>
                    </a:p>
                  </a:txBody>
                  <a:tcPr marL="45720" marR="45720" marT="18288" marB="18288" anchor="ctr">
                    <a:lnL>
                      <a:noFill/>
                    </a:lnL>
                    <a:lnR>
                      <a:noFill/>
                    </a:lnR>
                    <a:lnT>
                      <a:noFill/>
                    </a:lnT>
                    <a:lnB>
                      <a:noFill/>
                    </a:lnB>
                  </a:tcPr>
                </a:tc>
                <a:extLst>
                  <a:ext uri="{0D108BD9-81ED-4DB2-BD59-A6C34878D82A}">
                    <a16:rowId xmlns:a16="http://schemas.microsoft.com/office/drawing/2014/main" val="10010"/>
                  </a:ext>
                </a:extLst>
              </a:tr>
              <a:tr h="0">
                <a:tc>
                  <a:txBody>
                    <a:bodyPr/>
                    <a:lstStyle/>
                    <a:p>
                      <a:pPr algn="l" fontAlgn="ctr"/>
                      <a:r>
                        <a:rPr lang="en-US" sz="1050" b="1" i="0" u="none" strike="noStrike" dirty="0">
                          <a:solidFill>
                            <a:srgbClr val="000000"/>
                          </a:solidFill>
                          <a:effectLst/>
                          <a:latin typeface="Calibri"/>
                        </a:rPr>
                        <a:t>ops</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operations</a:t>
                      </a:r>
                    </a:p>
                  </a:txBody>
                  <a:tcPr marL="45720" marR="45720" marT="18288" marB="18288" anchor="ctr">
                    <a:lnL>
                      <a:noFill/>
                    </a:lnL>
                    <a:lnR>
                      <a:noFill/>
                    </a:lnR>
                    <a:lnT>
                      <a:noFill/>
                    </a:lnT>
                    <a:lnB>
                      <a:noFill/>
                    </a:lnB>
                  </a:tcPr>
                </a:tc>
                <a:extLst>
                  <a:ext uri="{0D108BD9-81ED-4DB2-BD59-A6C34878D82A}">
                    <a16:rowId xmlns:a16="http://schemas.microsoft.com/office/drawing/2014/main" val="10011"/>
                  </a:ext>
                </a:extLst>
              </a:tr>
              <a:tr h="0">
                <a:tc>
                  <a:txBody>
                    <a:bodyPr/>
                    <a:lstStyle/>
                    <a:p>
                      <a:pPr algn="l" fontAlgn="ctr"/>
                      <a:r>
                        <a:rPr lang="en-US" sz="1050" b="1" i="0" u="none" strike="noStrike" dirty="0">
                          <a:solidFill>
                            <a:srgbClr val="000000"/>
                          </a:solidFill>
                          <a:effectLst/>
                          <a:latin typeface="Calibri"/>
                        </a:rPr>
                        <a:t>OPTEVFOR</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Operational Test and Evaluation Force </a:t>
                      </a:r>
                    </a:p>
                  </a:txBody>
                  <a:tcPr marL="45720" marR="45720" marT="18288" marB="18288" anchor="ctr">
                    <a:lnL>
                      <a:noFill/>
                    </a:lnL>
                    <a:lnR>
                      <a:noFill/>
                    </a:lnR>
                    <a:lnT>
                      <a:noFill/>
                    </a:lnT>
                    <a:lnB>
                      <a:noFill/>
                    </a:lnB>
                  </a:tcPr>
                </a:tc>
                <a:extLst>
                  <a:ext uri="{0D108BD9-81ED-4DB2-BD59-A6C34878D82A}">
                    <a16:rowId xmlns:a16="http://schemas.microsoft.com/office/drawing/2014/main" val="10012"/>
                  </a:ext>
                </a:extLst>
              </a:tr>
              <a:tr h="0">
                <a:tc>
                  <a:txBody>
                    <a:bodyPr/>
                    <a:lstStyle/>
                    <a:p>
                      <a:pPr algn="l" fontAlgn="b"/>
                      <a:r>
                        <a:rPr lang="en-US" sz="1050" b="1" i="0" u="none" strike="noStrike" dirty="0">
                          <a:solidFill>
                            <a:srgbClr val="000000"/>
                          </a:solidFill>
                          <a:effectLst/>
                          <a:latin typeface="Calibri"/>
                        </a:rPr>
                        <a:t>OSD</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Office of the Secretary of Defense</a:t>
                      </a:r>
                    </a:p>
                  </a:txBody>
                  <a:tcPr marL="45720" marR="45720" marT="18288" marB="18288" anchor="ctr">
                    <a:lnL>
                      <a:noFill/>
                    </a:lnL>
                    <a:lnR>
                      <a:noFill/>
                    </a:lnR>
                    <a:lnT>
                      <a:noFill/>
                    </a:lnT>
                    <a:lnB>
                      <a:noFill/>
                    </a:lnB>
                  </a:tcPr>
                </a:tc>
                <a:extLst>
                  <a:ext uri="{0D108BD9-81ED-4DB2-BD59-A6C34878D82A}">
                    <a16:rowId xmlns:a16="http://schemas.microsoft.com/office/drawing/2014/main" val="10013"/>
                  </a:ext>
                </a:extLst>
              </a:tr>
              <a:tr h="0">
                <a:tc>
                  <a:txBody>
                    <a:bodyPr/>
                    <a:lstStyle/>
                    <a:p>
                      <a:pPr algn="l" fontAlgn="ctr"/>
                      <a:r>
                        <a:rPr lang="en-US" sz="1050" b="1" i="0" u="none" strike="noStrike" dirty="0">
                          <a:solidFill>
                            <a:srgbClr val="000000"/>
                          </a:solidFill>
                          <a:effectLst/>
                          <a:latin typeface="Calibri"/>
                        </a:rPr>
                        <a:t>OT</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Operational Test</a:t>
                      </a:r>
                    </a:p>
                  </a:txBody>
                  <a:tcPr marL="45720" marR="45720" marT="18288" marB="18288" anchor="ctr">
                    <a:lnL>
                      <a:noFill/>
                    </a:lnL>
                    <a:lnR>
                      <a:noFill/>
                    </a:lnR>
                    <a:lnT>
                      <a:noFill/>
                    </a:lnT>
                    <a:lnB>
                      <a:noFill/>
                    </a:lnB>
                  </a:tcPr>
                </a:tc>
                <a:extLst>
                  <a:ext uri="{0D108BD9-81ED-4DB2-BD59-A6C34878D82A}">
                    <a16:rowId xmlns:a16="http://schemas.microsoft.com/office/drawing/2014/main" val="10014"/>
                  </a:ext>
                </a:extLst>
              </a:tr>
              <a:tr h="0">
                <a:tc>
                  <a:txBody>
                    <a:bodyPr/>
                    <a:lstStyle/>
                    <a:p>
                      <a:pPr algn="l" fontAlgn="b"/>
                      <a:r>
                        <a:rPr lang="en-US" sz="1050" b="1" i="0" u="none" strike="noStrike" dirty="0">
                          <a:solidFill>
                            <a:srgbClr val="000000"/>
                          </a:solidFill>
                          <a:effectLst/>
                          <a:latin typeface="Calibri"/>
                        </a:rPr>
                        <a:t>OT&amp;E</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Operational Test &amp; Evaluation</a:t>
                      </a:r>
                    </a:p>
                  </a:txBody>
                  <a:tcPr marL="45720" marR="45720" marT="18288" marB="18288" anchor="ctr">
                    <a:lnL>
                      <a:noFill/>
                    </a:lnL>
                    <a:lnR>
                      <a:noFill/>
                    </a:lnR>
                    <a:lnT>
                      <a:noFill/>
                    </a:lnT>
                    <a:lnB>
                      <a:noFill/>
                    </a:lnB>
                  </a:tcPr>
                </a:tc>
                <a:extLst>
                  <a:ext uri="{0D108BD9-81ED-4DB2-BD59-A6C34878D82A}">
                    <a16:rowId xmlns:a16="http://schemas.microsoft.com/office/drawing/2014/main" val="10015"/>
                  </a:ext>
                </a:extLst>
              </a:tr>
              <a:tr h="0">
                <a:tc>
                  <a:txBody>
                    <a:bodyPr/>
                    <a:lstStyle/>
                    <a:p>
                      <a:pPr algn="l" fontAlgn="ctr"/>
                      <a:r>
                        <a:rPr lang="en-US" sz="1050" b="1" i="0" u="none" strike="noStrike" dirty="0">
                          <a:solidFill>
                            <a:srgbClr val="000000"/>
                          </a:solidFill>
                          <a:effectLst/>
                          <a:latin typeface="Calibri"/>
                        </a:rPr>
                        <a:t>OTA</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Operational Test Agency</a:t>
                      </a:r>
                    </a:p>
                  </a:txBody>
                  <a:tcPr marL="45720" marR="45720" marT="18288" marB="18288" anchor="ctr">
                    <a:lnL>
                      <a:noFill/>
                    </a:lnL>
                    <a:lnR>
                      <a:noFill/>
                    </a:lnR>
                    <a:lnT>
                      <a:noFill/>
                    </a:lnT>
                    <a:lnB>
                      <a:noFill/>
                    </a:lnB>
                  </a:tcPr>
                </a:tc>
                <a:extLst>
                  <a:ext uri="{0D108BD9-81ED-4DB2-BD59-A6C34878D82A}">
                    <a16:rowId xmlns:a16="http://schemas.microsoft.com/office/drawing/2014/main" val="10016"/>
                  </a:ext>
                </a:extLst>
              </a:tr>
              <a:tr h="0">
                <a:tc>
                  <a:txBody>
                    <a:bodyPr/>
                    <a:lstStyle/>
                    <a:p>
                      <a:pPr algn="l" fontAlgn="ctr"/>
                      <a:r>
                        <a:rPr lang="en-US" sz="1050" b="1" i="0" u="none" strike="noStrike" dirty="0">
                          <a:solidFill>
                            <a:srgbClr val="000000"/>
                          </a:solidFill>
                          <a:effectLst/>
                          <a:latin typeface="Calibri"/>
                        </a:rPr>
                        <a:t>OT-A</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Early Operational Assessment</a:t>
                      </a:r>
                    </a:p>
                  </a:txBody>
                  <a:tcPr marL="45720" marR="45720" marT="18288" marB="18288" anchor="ctr">
                    <a:lnL>
                      <a:noFill/>
                    </a:lnL>
                    <a:lnR>
                      <a:noFill/>
                    </a:lnR>
                    <a:lnT>
                      <a:noFill/>
                    </a:lnT>
                    <a:lnB>
                      <a:noFill/>
                    </a:lnB>
                  </a:tcPr>
                </a:tc>
                <a:extLst>
                  <a:ext uri="{0D108BD9-81ED-4DB2-BD59-A6C34878D82A}">
                    <a16:rowId xmlns:a16="http://schemas.microsoft.com/office/drawing/2014/main" val="10017"/>
                  </a:ext>
                </a:extLst>
              </a:tr>
              <a:tr h="0">
                <a:tc>
                  <a:txBody>
                    <a:bodyPr/>
                    <a:lstStyle/>
                    <a:p>
                      <a:pPr algn="l" fontAlgn="ctr"/>
                      <a:r>
                        <a:rPr lang="en-US" sz="1050" b="1" i="0" u="none" strike="noStrike" dirty="0">
                          <a:solidFill>
                            <a:srgbClr val="000000"/>
                          </a:solidFill>
                          <a:effectLst/>
                          <a:latin typeface="Calibri"/>
                        </a:rPr>
                        <a:t>OT-B</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OA</a:t>
                      </a:r>
                    </a:p>
                  </a:txBody>
                  <a:tcPr marL="45720" marR="45720" marT="18288" marB="18288" anchor="ctr">
                    <a:lnL>
                      <a:noFill/>
                    </a:lnL>
                    <a:lnR>
                      <a:noFill/>
                    </a:lnR>
                    <a:lnT>
                      <a:noFill/>
                    </a:lnT>
                    <a:lnB>
                      <a:noFill/>
                    </a:lnB>
                  </a:tcPr>
                </a:tc>
                <a:extLst>
                  <a:ext uri="{0D108BD9-81ED-4DB2-BD59-A6C34878D82A}">
                    <a16:rowId xmlns:a16="http://schemas.microsoft.com/office/drawing/2014/main" val="10018"/>
                  </a:ext>
                </a:extLst>
              </a:tr>
              <a:tr h="0">
                <a:tc>
                  <a:txBody>
                    <a:bodyPr/>
                    <a:lstStyle/>
                    <a:p>
                      <a:pPr algn="l" fontAlgn="b"/>
                      <a:r>
                        <a:rPr lang="en-US" sz="1050" b="1" i="0" u="none" strike="noStrike" dirty="0">
                          <a:solidFill>
                            <a:srgbClr val="000000"/>
                          </a:solidFill>
                          <a:effectLst/>
                          <a:latin typeface="Calibri"/>
                        </a:rPr>
                        <a:t>OTRR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Operational Test Readiness Review</a:t>
                      </a:r>
                    </a:p>
                  </a:txBody>
                  <a:tcPr marL="45720" marR="45720" marT="18288" marB="18288" anchor="ctr">
                    <a:lnL>
                      <a:noFill/>
                    </a:lnL>
                    <a:lnR>
                      <a:noFill/>
                    </a:lnR>
                    <a:lnT>
                      <a:noFill/>
                    </a:lnT>
                    <a:lnB>
                      <a:noFill/>
                    </a:lnB>
                  </a:tcPr>
                </a:tc>
                <a:extLst>
                  <a:ext uri="{0D108BD9-81ED-4DB2-BD59-A6C34878D82A}">
                    <a16:rowId xmlns:a16="http://schemas.microsoft.com/office/drawing/2014/main" val="10019"/>
                  </a:ext>
                </a:extLst>
              </a:tr>
              <a:tr h="0">
                <a:tc>
                  <a:txBody>
                    <a:bodyPr/>
                    <a:lstStyle/>
                    <a:p>
                      <a:pPr algn="l" rtl="0" fontAlgn="ctr"/>
                      <a:r>
                        <a:rPr lang="en-US" sz="1050" b="1" i="0" u="none" strike="noStrike" dirty="0">
                          <a:solidFill>
                            <a:srgbClr val="000000"/>
                          </a:solidFill>
                          <a:effectLst/>
                          <a:latin typeface="Arial"/>
                        </a:rPr>
                        <a:t>OUSD (AT&amp;L)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Office of the Under Secretary of Defense; Acquisition, Technology, and Logistics</a:t>
                      </a:r>
                    </a:p>
                  </a:txBody>
                  <a:tcPr marL="45720" marR="45720" marT="18288" marB="18288" anchor="ctr">
                    <a:lnL>
                      <a:noFill/>
                    </a:lnL>
                    <a:lnR>
                      <a:noFill/>
                    </a:lnR>
                    <a:lnT>
                      <a:noFill/>
                    </a:lnT>
                    <a:lnB>
                      <a:noFill/>
                    </a:lnB>
                  </a:tcPr>
                </a:tc>
                <a:extLst>
                  <a:ext uri="{0D108BD9-81ED-4DB2-BD59-A6C34878D82A}">
                    <a16:rowId xmlns:a16="http://schemas.microsoft.com/office/drawing/2014/main" val="10020"/>
                  </a:ext>
                </a:extLst>
              </a:tr>
              <a:tr h="0">
                <a:tc>
                  <a:txBody>
                    <a:bodyPr/>
                    <a:lstStyle/>
                    <a:p>
                      <a:pPr algn="l" rtl="0" fontAlgn="ctr"/>
                      <a:r>
                        <a:rPr lang="en-US" sz="1050" b="1" i="0" u="none" strike="noStrike" dirty="0">
                          <a:solidFill>
                            <a:srgbClr val="000000"/>
                          </a:solidFill>
                          <a:effectLst/>
                          <a:latin typeface="Arial"/>
                        </a:rPr>
                        <a:t>PAT&amp;E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Production Acceptance Test &amp; Evaluation</a:t>
                      </a:r>
                    </a:p>
                  </a:txBody>
                  <a:tcPr marL="45720" marR="45720" marT="18288" marB="18288" anchor="ctr">
                    <a:lnL>
                      <a:noFill/>
                    </a:lnL>
                    <a:lnR>
                      <a:noFill/>
                    </a:lnR>
                    <a:lnT>
                      <a:noFill/>
                    </a:lnT>
                    <a:lnB>
                      <a:noFill/>
                    </a:lnB>
                  </a:tcPr>
                </a:tc>
                <a:extLst>
                  <a:ext uri="{0D108BD9-81ED-4DB2-BD59-A6C34878D82A}">
                    <a16:rowId xmlns:a16="http://schemas.microsoft.com/office/drawing/2014/main" val="10021"/>
                  </a:ext>
                </a:extLst>
              </a:tr>
              <a:tr h="0">
                <a:tc>
                  <a:txBody>
                    <a:bodyPr/>
                    <a:lstStyle/>
                    <a:p>
                      <a:pPr algn="l" fontAlgn="b"/>
                      <a:r>
                        <a:rPr lang="en-US" sz="1050" b="1" i="0" u="none" strike="noStrike" dirty="0">
                          <a:solidFill>
                            <a:srgbClr val="000000"/>
                          </a:solidFill>
                          <a:effectLst/>
                          <a:latin typeface="Calibri"/>
                        </a:rPr>
                        <a:t>PCA</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Physical Configuration Audit</a:t>
                      </a:r>
                    </a:p>
                  </a:txBody>
                  <a:tcPr marL="45720" marR="45720" marT="18288" marB="18288" anchor="ctr">
                    <a:lnL>
                      <a:noFill/>
                    </a:lnL>
                    <a:lnR>
                      <a:noFill/>
                    </a:lnR>
                    <a:lnT>
                      <a:noFill/>
                    </a:lnT>
                    <a:lnB>
                      <a:noFill/>
                    </a:lnB>
                  </a:tcPr>
                </a:tc>
                <a:extLst>
                  <a:ext uri="{0D108BD9-81ED-4DB2-BD59-A6C34878D82A}">
                    <a16:rowId xmlns:a16="http://schemas.microsoft.com/office/drawing/2014/main" val="10022"/>
                  </a:ext>
                </a:extLst>
              </a:tr>
              <a:tr h="0">
                <a:tc>
                  <a:txBody>
                    <a:bodyPr/>
                    <a:lstStyle/>
                    <a:p>
                      <a:pPr algn="l" fontAlgn="b"/>
                      <a:r>
                        <a:rPr lang="en-US" sz="1050" b="1" i="0" u="none" strike="noStrike" dirty="0">
                          <a:solidFill>
                            <a:srgbClr val="000000"/>
                          </a:solidFill>
                          <a:effectLst/>
                          <a:latin typeface="Calibri"/>
                        </a:rPr>
                        <a:t>PCDR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Prototype Critical Design Review</a:t>
                      </a:r>
                    </a:p>
                  </a:txBody>
                  <a:tcPr marL="45720" marR="45720" marT="18288" marB="18288" anchor="ctr">
                    <a:lnL>
                      <a:noFill/>
                    </a:lnL>
                    <a:lnR>
                      <a:noFill/>
                    </a:lnR>
                    <a:lnT>
                      <a:noFill/>
                    </a:lnT>
                    <a:lnB>
                      <a:noFill/>
                    </a:lnB>
                  </a:tcPr>
                </a:tc>
                <a:extLst>
                  <a:ext uri="{0D108BD9-81ED-4DB2-BD59-A6C34878D82A}">
                    <a16:rowId xmlns:a16="http://schemas.microsoft.com/office/drawing/2014/main" val="10023"/>
                  </a:ext>
                </a:extLst>
              </a:tr>
              <a:tr h="0">
                <a:tc>
                  <a:txBody>
                    <a:bodyPr/>
                    <a:lstStyle/>
                    <a:p>
                      <a:pPr algn="l" fontAlgn="b"/>
                      <a:r>
                        <a:rPr lang="en-US" sz="1050" b="1" i="0" u="none" strike="noStrike" dirty="0">
                          <a:solidFill>
                            <a:srgbClr val="000000"/>
                          </a:solidFill>
                          <a:effectLst/>
                          <a:latin typeface="Calibri"/>
                        </a:rPr>
                        <a:t>PDR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Preliminary Design Review</a:t>
                      </a:r>
                    </a:p>
                  </a:txBody>
                  <a:tcPr marL="45720" marR="45720" marT="18288" marB="18288" anchor="ctr">
                    <a:lnL>
                      <a:noFill/>
                    </a:lnL>
                    <a:lnR>
                      <a:noFill/>
                    </a:lnR>
                    <a:lnT>
                      <a:noFill/>
                    </a:lnT>
                    <a:lnB>
                      <a:noFill/>
                    </a:lnB>
                  </a:tcPr>
                </a:tc>
                <a:extLst>
                  <a:ext uri="{0D108BD9-81ED-4DB2-BD59-A6C34878D82A}">
                    <a16:rowId xmlns:a16="http://schemas.microsoft.com/office/drawing/2014/main" val="10024"/>
                  </a:ext>
                </a:extLst>
              </a:tr>
              <a:tr h="0">
                <a:tc>
                  <a:txBody>
                    <a:bodyPr/>
                    <a:lstStyle/>
                    <a:p>
                      <a:pPr algn="l" fontAlgn="b"/>
                      <a:r>
                        <a:rPr lang="en-US" sz="1050" b="1" i="0" u="none" strike="noStrike" dirty="0">
                          <a:solidFill>
                            <a:srgbClr val="000000"/>
                          </a:solidFill>
                          <a:effectLst/>
                          <a:latin typeface="Calibri"/>
                        </a:rPr>
                        <a:t>PDR A</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Preliminary Design Review Assessment</a:t>
                      </a:r>
                    </a:p>
                  </a:txBody>
                  <a:tcPr marL="45720" marR="45720" marT="18288" marB="18288" anchor="ctr">
                    <a:lnL>
                      <a:noFill/>
                    </a:lnL>
                    <a:lnR>
                      <a:noFill/>
                    </a:lnR>
                    <a:lnT>
                      <a:noFill/>
                    </a:lnT>
                    <a:lnB>
                      <a:noFill/>
                    </a:lnB>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319695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MODULE EIGHT </a:t>
            </a:r>
          </a:p>
        </p:txBody>
      </p:sp>
      <p:sp>
        <p:nvSpPr>
          <p:cNvPr id="3" name="Content Placeholder 2"/>
          <p:cNvSpPr>
            <a:spLocks noGrp="1"/>
          </p:cNvSpPr>
          <p:nvPr>
            <p:ph idx="1"/>
          </p:nvPr>
        </p:nvSpPr>
        <p:spPr>
          <a:xfrm>
            <a:off x="1066800" y="1752600"/>
            <a:ext cx="7379867" cy="3474720"/>
          </a:xfrm>
        </p:spPr>
        <p:txBody>
          <a:bodyPr>
            <a:normAutofit/>
          </a:bodyPr>
          <a:lstStyle/>
          <a:p>
            <a:pPr marL="0" indent="0" algn="ctr">
              <a:buNone/>
            </a:pPr>
            <a:endParaRPr lang="en-US" sz="4400" b="1" i="1" dirty="0">
              <a:effectLst>
                <a:outerShdw blurRad="38100" dist="38100" dir="2700000" algn="tl">
                  <a:srgbClr val="000000">
                    <a:alpha val="43137"/>
                  </a:srgbClr>
                </a:outerShdw>
                <a:reflection endPos="0" dir="5400000" sy="-100000" algn="bl" rotWithShape="0"/>
              </a:effectLst>
              <a:latin typeface="+mj-lt"/>
            </a:endParaRPr>
          </a:p>
          <a:p>
            <a:pPr marL="0" indent="0" algn="ctr">
              <a:buNone/>
            </a:pPr>
            <a:r>
              <a:rPr lang="en-US" sz="4400" b="1" i="1" dirty="0">
                <a:effectLst>
                  <a:outerShdw blurRad="38100" dist="38100" dir="2700000" algn="tl">
                    <a:srgbClr val="000000">
                      <a:alpha val="43137"/>
                    </a:srgbClr>
                  </a:outerShdw>
                  <a:reflection endPos="0" dir="5400000" sy="-100000" algn="bl" rotWithShape="0"/>
                </a:effectLst>
                <a:latin typeface="+mj-lt"/>
              </a:rPr>
              <a:t>Schedule</a:t>
            </a:r>
          </a:p>
        </p:txBody>
      </p:sp>
      <p:sp>
        <p:nvSpPr>
          <p:cNvPr id="5" name="Slide Number Placeholder 4"/>
          <p:cNvSpPr>
            <a:spLocks noGrp="1"/>
          </p:cNvSpPr>
          <p:nvPr>
            <p:ph type="sldNum" sz="quarter" idx="12"/>
          </p:nvPr>
        </p:nvSpPr>
        <p:spPr/>
        <p:txBody>
          <a:bodyPr/>
          <a:lstStyle/>
          <a:p>
            <a:fld id="{6DD145BB-F4BF-47FE-A7A5-E1B2194B8E7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114104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295400" y="152400"/>
            <a:ext cx="7752056" cy="1143000"/>
          </a:xfrm>
        </p:spPr>
        <p:txBody>
          <a:bodyPr/>
          <a:lstStyle/>
          <a:p>
            <a:pPr marL="342900" indent="-342900"/>
            <a:r>
              <a:rPr lang="en-US" sz="3600" dirty="0"/>
              <a:t>Scope Management Tools &amp; Techniques</a:t>
            </a:r>
          </a:p>
        </p:txBody>
      </p:sp>
      <p:sp>
        <p:nvSpPr>
          <p:cNvPr id="17411" name="Content Placeholder 2"/>
          <p:cNvSpPr>
            <a:spLocks noGrp="1"/>
          </p:cNvSpPr>
          <p:nvPr>
            <p:ph idx="1"/>
          </p:nvPr>
        </p:nvSpPr>
        <p:spPr>
          <a:xfrm>
            <a:off x="76200" y="1295400"/>
            <a:ext cx="7467600" cy="1747576"/>
          </a:xfrm>
        </p:spPr>
        <p:txBody>
          <a:bodyPr>
            <a:noAutofit/>
          </a:bodyPr>
          <a:lstStyle/>
          <a:p>
            <a:pPr>
              <a:lnSpc>
                <a:spcPct val="120000"/>
              </a:lnSpc>
            </a:pPr>
            <a:r>
              <a:rPr lang="en-US" sz="2400" b="1" dirty="0"/>
              <a:t>Scope Planning </a:t>
            </a:r>
            <a:r>
              <a:rPr lang="en-US" sz="2400" dirty="0"/>
              <a:t>– Create a scope management plan documenting </a:t>
            </a:r>
          </a:p>
          <a:p>
            <a:pPr lvl="1">
              <a:lnSpc>
                <a:spcPct val="120000"/>
              </a:lnSpc>
            </a:pPr>
            <a:r>
              <a:rPr lang="en-US" sz="2000" dirty="0"/>
              <a:t>how scope will be defined, validated, controlled </a:t>
            </a:r>
          </a:p>
          <a:p>
            <a:pPr lvl="1">
              <a:lnSpc>
                <a:spcPct val="120000"/>
              </a:lnSpc>
            </a:pPr>
            <a:r>
              <a:rPr lang="en-US" sz="2000" dirty="0"/>
              <a:t>how the WBS will be created and defined </a:t>
            </a:r>
            <a:r>
              <a:rPr lang="en-US" sz="1400" dirty="0"/>
              <a:t>(tailored Mil-Std-881C)</a:t>
            </a:r>
          </a:p>
        </p:txBody>
      </p:sp>
      <p:sp>
        <p:nvSpPr>
          <p:cNvPr id="17412" name="Slide Number Placeholder 3"/>
          <p:cNvSpPr>
            <a:spLocks noGrp="1"/>
          </p:cNvSpPr>
          <p:nvPr>
            <p:ph type="sldNum" sz="quarter" idx="10"/>
          </p:nvPr>
        </p:nvSpPr>
        <p:spPr>
          <a:noFill/>
        </p:spPr>
        <p:txBody>
          <a:bodyPr/>
          <a:lstStyle/>
          <a:p>
            <a:fld id="{46BC2370-CDAF-4927-9413-3B72650632F5}" type="slidenum">
              <a:rPr lang="en-US" smtClean="0">
                <a:solidFill>
                  <a:prstClr val="black"/>
                </a:solidFill>
              </a:rPr>
              <a:pPr/>
              <a:t>20</a:t>
            </a:fld>
            <a:endParaRPr lang="en-US" dirty="0">
              <a:solidFill>
                <a:prstClr val="black"/>
              </a:solidFill>
            </a:endParaRPr>
          </a:p>
        </p:txBody>
      </p:sp>
      <p:grpSp>
        <p:nvGrpSpPr>
          <p:cNvPr id="17413" name="Group 7"/>
          <p:cNvGrpSpPr>
            <a:grpSpLocks/>
          </p:cNvGrpSpPr>
          <p:nvPr/>
        </p:nvGrpSpPr>
        <p:grpSpPr bwMode="auto">
          <a:xfrm>
            <a:off x="7273925" y="1554163"/>
            <a:ext cx="1682750" cy="1493837"/>
            <a:chOff x="7274001" y="1275105"/>
            <a:chExt cx="1683333" cy="1493215"/>
          </a:xfrm>
        </p:grpSpPr>
        <p:pic>
          <p:nvPicPr>
            <p:cNvPr id="17414" name="Picture 8"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10" name="Straight Arrow Connector 9"/>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8" name="Content Placeholder 2"/>
          <p:cNvSpPr txBox="1">
            <a:spLocks/>
          </p:cNvSpPr>
          <p:nvPr/>
        </p:nvSpPr>
        <p:spPr bwMode="auto">
          <a:xfrm>
            <a:off x="381000" y="3124200"/>
            <a:ext cx="8517653" cy="3079750"/>
          </a:xfrm>
          <a:prstGeom prst="rect">
            <a:avLst/>
          </a:prstGeom>
          <a:solidFill>
            <a:srgbClr val="FC808C"/>
          </a:solidFill>
          <a:ln w="38100">
            <a:solidFill>
              <a:srgbClr val="00B0F0"/>
            </a:solidFill>
            <a:miter lim="800000"/>
            <a:headEnd/>
            <a:tailEnd/>
          </a:ln>
        </p:spPr>
        <p:txBody>
          <a:bodyPr vert="horz" wrap="square" lIns="91440" tIns="45720" rIns="91440" bIns="45720" numCol="1" anchor="t" anchorCtr="0" compatLnSpc="1">
            <a:prstTxWarp prst="textNoShape">
              <a:avLst/>
            </a:prstTxWarp>
          </a:bodyPr>
          <a:lstStyle>
            <a:lvl1pPr marL="280988" indent="-280988"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151C77"/>
              </a:buClr>
              <a:buSzPct val="80000"/>
              <a:buFont typeface="Wingdings" pitchFamily="2" charset="2"/>
              <a:buChar char="n"/>
              <a:defRPr sz="2000" b="1">
                <a:solidFill>
                  <a:schemeClr val="tx1"/>
                </a:solidFill>
                <a:latin typeface="+mn-lt"/>
                <a:ea typeface="+mn-ea"/>
                <a:cs typeface="+mn-cs"/>
              </a:defRPr>
            </a:lvl2pPr>
            <a:lvl3pPr marL="1195388" indent="-280988" algn="l" rtl="0" eaLnBrk="0" fontAlgn="base" hangingPunct="0">
              <a:spcBef>
                <a:spcPct val="20000"/>
              </a:spcBef>
              <a:spcAft>
                <a:spcPct val="0"/>
              </a:spcAft>
              <a:buClr>
                <a:srgbClr val="151C77"/>
              </a:buClr>
              <a:buSzPct val="80000"/>
              <a:buFont typeface="Wingdings" pitchFamily="2" charset="2"/>
              <a:buChar char="n"/>
              <a:defRPr sz="2000">
                <a:solidFill>
                  <a:schemeClr val="tx1"/>
                </a:solidFill>
                <a:latin typeface="+mn-lt"/>
                <a:ea typeface="+mn-ea"/>
                <a:cs typeface="+mn-cs"/>
              </a:defRPr>
            </a:lvl3pPr>
            <a:lvl4pPr marL="1660525" indent="-288925" algn="l" rtl="0" eaLnBrk="0" fontAlgn="base" hangingPunct="0">
              <a:spcBef>
                <a:spcPct val="20000"/>
              </a:spcBef>
              <a:spcAft>
                <a:spcPct val="0"/>
              </a:spcAft>
              <a:buClr>
                <a:srgbClr val="151C77"/>
              </a:buClr>
              <a:buSzPct val="80000"/>
              <a:buFont typeface="Wingdings" pitchFamily="2" charset="2"/>
              <a:buChar char="n"/>
              <a:defRPr sz="2000">
                <a:solidFill>
                  <a:schemeClr val="tx1"/>
                </a:solidFill>
                <a:latin typeface="+mn-lt"/>
                <a:ea typeface="+mn-ea"/>
                <a:cs typeface="+mn-cs"/>
              </a:defRPr>
            </a:lvl4pPr>
            <a:lvl5pPr marL="2109788" indent="-280988" algn="l" rtl="0" eaLnBrk="0" fontAlgn="base" hangingPunct="0">
              <a:spcBef>
                <a:spcPct val="20000"/>
              </a:spcBef>
              <a:spcAft>
                <a:spcPct val="0"/>
              </a:spcAft>
              <a:buClr>
                <a:srgbClr val="151C77"/>
              </a:buClr>
              <a:buSzPct val="80000"/>
              <a:buFont typeface="Wingdings" pitchFamily="2" charset="2"/>
              <a:buChar char="n"/>
              <a:defRPr sz="2000">
                <a:solidFill>
                  <a:schemeClr val="tx1"/>
                </a:solidFill>
                <a:latin typeface="+mn-lt"/>
                <a:ea typeface="+mn-ea"/>
                <a:cs typeface="+mn-cs"/>
              </a:defRPr>
            </a:lvl5pPr>
            <a:lvl6pPr marL="25669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6pPr>
            <a:lvl7pPr marL="30241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7pPr>
            <a:lvl8pPr marL="34813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8pPr>
            <a:lvl9pPr marL="39385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9pPr>
          </a:lstStyle>
          <a:p>
            <a:pPr lvl="1">
              <a:buFont typeface="Wingdings" pitchFamily="2" charset="2"/>
              <a:buChar char="t"/>
            </a:pPr>
            <a:r>
              <a:rPr lang="en-US" sz="2200" i="1" dirty="0">
                <a:solidFill>
                  <a:prstClr val="black"/>
                </a:solidFill>
                <a:latin typeface="Arial" pitchFamily="34" charset="0"/>
                <a:cs typeface="Arial" pitchFamily="34" charset="0"/>
              </a:rPr>
              <a:t>Project Overview Statement </a:t>
            </a:r>
          </a:p>
          <a:p>
            <a:pPr lvl="1">
              <a:buFont typeface="Wingdings" pitchFamily="2" charset="2"/>
              <a:buChar char="t"/>
            </a:pPr>
            <a:r>
              <a:rPr lang="en-US" sz="2200" i="1" dirty="0">
                <a:solidFill>
                  <a:prstClr val="black"/>
                </a:solidFill>
                <a:latin typeface="Arial" pitchFamily="34" charset="0"/>
                <a:cs typeface="Arial" pitchFamily="34" charset="0"/>
              </a:rPr>
              <a:t>WBS</a:t>
            </a:r>
            <a:r>
              <a:rPr lang="en-US" sz="2200" b="0" dirty="0">
                <a:solidFill>
                  <a:prstClr val="black"/>
                </a:solidFill>
                <a:latin typeface="Arial" pitchFamily="34" charset="0"/>
                <a:cs typeface="Arial" pitchFamily="34" charset="0"/>
              </a:rPr>
              <a:t> – Subdivide the major project </a:t>
            </a:r>
            <a:r>
              <a:rPr lang="en-US" sz="2200" b="0" u="sng" dirty="0">
                <a:solidFill>
                  <a:prstClr val="black"/>
                </a:solidFill>
                <a:latin typeface="Arial" pitchFamily="34" charset="0"/>
                <a:cs typeface="Arial" pitchFamily="34" charset="0"/>
              </a:rPr>
              <a:t>deliverables</a:t>
            </a:r>
            <a:r>
              <a:rPr lang="en-US" sz="2200" b="0" dirty="0">
                <a:solidFill>
                  <a:prstClr val="black"/>
                </a:solidFill>
                <a:latin typeface="Arial" pitchFamily="34" charset="0"/>
                <a:cs typeface="Arial" pitchFamily="34" charset="0"/>
              </a:rPr>
              <a:t> and project </a:t>
            </a:r>
            <a:r>
              <a:rPr lang="en-US" sz="2200" b="0" u="sng" dirty="0">
                <a:solidFill>
                  <a:prstClr val="black"/>
                </a:solidFill>
                <a:latin typeface="Arial" pitchFamily="34" charset="0"/>
                <a:cs typeface="Arial" pitchFamily="34" charset="0"/>
              </a:rPr>
              <a:t>work</a:t>
            </a:r>
            <a:r>
              <a:rPr lang="en-US" sz="2200" b="0" dirty="0">
                <a:solidFill>
                  <a:prstClr val="black"/>
                </a:solidFill>
                <a:latin typeface="Arial" pitchFamily="34" charset="0"/>
                <a:cs typeface="Arial" pitchFamily="34" charset="0"/>
              </a:rPr>
              <a:t> into smaller, more manageable components</a:t>
            </a:r>
          </a:p>
          <a:p>
            <a:pPr lvl="1">
              <a:buFont typeface="Wingdings" pitchFamily="2" charset="2"/>
              <a:buChar char="t"/>
            </a:pPr>
            <a:r>
              <a:rPr lang="en-US" sz="2200" i="1" dirty="0">
                <a:solidFill>
                  <a:prstClr val="black"/>
                </a:solidFill>
                <a:latin typeface="Arial" pitchFamily="34" charset="0"/>
                <a:cs typeface="Arial" pitchFamily="34" charset="0"/>
              </a:rPr>
              <a:t>SOW/PWS</a:t>
            </a:r>
            <a:r>
              <a:rPr lang="en-US" sz="2200" b="0" dirty="0">
                <a:solidFill>
                  <a:prstClr val="black"/>
                </a:solidFill>
                <a:latin typeface="Arial" pitchFamily="34" charset="0"/>
                <a:cs typeface="Arial" pitchFamily="34" charset="0"/>
              </a:rPr>
              <a:t> – What are the tasks that must be done to produce the project deliverables</a:t>
            </a:r>
          </a:p>
          <a:p>
            <a:pPr lvl="1">
              <a:buFont typeface="Wingdings" pitchFamily="2" charset="2"/>
              <a:buChar char="t"/>
            </a:pPr>
            <a:r>
              <a:rPr lang="en-US" sz="2200" i="1" dirty="0">
                <a:solidFill>
                  <a:prstClr val="black"/>
                </a:solidFill>
                <a:latin typeface="Arial" pitchFamily="34" charset="0"/>
                <a:cs typeface="Arial" pitchFamily="34" charset="0"/>
              </a:rPr>
              <a:t>Verification </a:t>
            </a:r>
            <a:r>
              <a:rPr lang="en-US" sz="2200" b="0" dirty="0">
                <a:solidFill>
                  <a:prstClr val="black"/>
                </a:solidFill>
                <a:latin typeface="Arial" pitchFamily="34" charset="0"/>
                <a:cs typeface="Arial" pitchFamily="34" charset="0"/>
              </a:rPr>
              <a:t>– Formalizing acceptance of the completed project deliverables</a:t>
            </a:r>
          </a:p>
          <a:p>
            <a:pPr lvl="1">
              <a:buFont typeface="Wingdings" pitchFamily="2" charset="2"/>
              <a:buChar char="t"/>
            </a:pPr>
            <a:r>
              <a:rPr lang="en-US" sz="2200" i="1" dirty="0">
                <a:solidFill>
                  <a:prstClr val="black"/>
                </a:solidFill>
                <a:latin typeface="Arial" pitchFamily="34" charset="0"/>
                <a:cs typeface="Arial" pitchFamily="34" charset="0"/>
              </a:rPr>
              <a:t>Control </a:t>
            </a:r>
            <a:r>
              <a:rPr lang="en-US" sz="2200" b="0" dirty="0">
                <a:solidFill>
                  <a:prstClr val="black"/>
                </a:solidFill>
                <a:latin typeface="Arial" pitchFamily="34" charset="0"/>
                <a:cs typeface="Arial" pitchFamily="34" charset="0"/>
              </a:rPr>
              <a:t>– Controlling changes to the project scope</a:t>
            </a:r>
          </a:p>
        </p:txBody>
      </p:sp>
      <p:sp>
        <p:nvSpPr>
          <p:cNvPr id="2" name="TextBox 1"/>
          <p:cNvSpPr txBox="1"/>
          <p:nvPr/>
        </p:nvSpPr>
        <p:spPr>
          <a:xfrm>
            <a:off x="1163439" y="6378504"/>
            <a:ext cx="6647974" cy="461665"/>
          </a:xfrm>
          <a:prstGeom prst="rect">
            <a:avLst/>
          </a:prstGeom>
          <a:noFill/>
        </p:spPr>
        <p:txBody>
          <a:bodyPr wrap="none" rtlCol="0">
            <a:spAutoFit/>
          </a:bodyPr>
          <a:lstStyle/>
          <a:p>
            <a:r>
              <a:rPr lang="en-US" sz="1200" dirty="0"/>
              <a:t>WBS: Work Breakdown Structure	MIL-STD: Military Standard	SOW: Statement of Work	</a:t>
            </a:r>
          </a:p>
          <a:p>
            <a:r>
              <a:rPr lang="en-US" sz="1200" dirty="0"/>
              <a:t>PWS: Performance Work Statement	</a:t>
            </a:r>
          </a:p>
        </p:txBody>
      </p:sp>
    </p:spTree>
    <p:extLst>
      <p:ext uri="{BB962C8B-B14F-4D97-AF65-F5344CB8AC3E}">
        <p14:creationId xmlns:p14="http://schemas.microsoft.com/office/powerpoint/2010/main" val="10688413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04800"/>
            <a:ext cx="7508929" cy="796925"/>
          </a:xfrm>
        </p:spPr>
        <p:txBody>
          <a:bodyPr/>
          <a:lstStyle/>
          <a:p>
            <a:r>
              <a:rPr lang="en-US" sz="3600" i="1" dirty="0"/>
              <a:t>Abbreviations &amp; Acronyms (Cont.)</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9AC0C9A0-B516-488C-B978-EF9A116966EE}" type="slidenum">
              <a:rPr lang="en-US" smtClean="0"/>
              <a:pPr>
                <a:defRPr/>
              </a:pPr>
              <a:t>200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31005615"/>
              </p:ext>
            </p:extLst>
          </p:nvPr>
        </p:nvGraphicFramePr>
        <p:xfrm>
          <a:off x="4724400" y="1524000"/>
          <a:ext cx="4073439" cy="2125980"/>
        </p:xfrm>
        <a:graphic>
          <a:graphicData uri="http://schemas.openxmlformats.org/drawingml/2006/table">
            <a:tbl>
              <a:tblPr/>
              <a:tblGrid>
                <a:gridCol w="692843">
                  <a:extLst>
                    <a:ext uri="{9D8B030D-6E8A-4147-A177-3AD203B41FA5}">
                      <a16:colId xmlns:a16="http://schemas.microsoft.com/office/drawing/2014/main" val="20000"/>
                    </a:ext>
                  </a:extLst>
                </a:gridCol>
                <a:gridCol w="3380596">
                  <a:extLst>
                    <a:ext uri="{9D8B030D-6E8A-4147-A177-3AD203B41FA5}">
                      <a16:colId xmlns:a16="http://schemas.microsoft.com/office/drawing/2014/main" val="20001"/>
                    </a:ext>
                  </a:extLst>
                </a:gridCol>
              </a:tblGrid>
              <a:tr h="0">
                <a:tc>
                  <a:txBody>
                    <a:bodyPr/>
                    <a:lstStyle/>
                    <a:p>
                      <a:pPr algn="l" fontAlgn="b"/>
                      <a:r>
                        <a:rPr lang="en-US" sz="1050" b="1" i="0" u="none" strike="noStrike" dirty="0">
                          <a:solidFill>
                            <a:srgbClr val="000000"/>
                          </a:solidFill>
                          <a:effectLst/>
                          <a:latin typeface="Calibri"/>
                        </a:rPr>
                        <a:t>TRA</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Technology Readiness Assessment </a:t>
                      </a:r>
                    </a:p>
                  </a:txBody>
                  <a:tcPr marL="45720" marR="45720" marT="18288" marB="18288" anchor="ctr">
                    <a:lnL>
                      <a:noFill/>
                    </a:lnL>
                    <a:lnR>
                      <a:noFill/>
                    </a:lnR>
                    <a:lnT>
                      <a:noFill/>
                    </a:lnT>
                    <a:lnB>
                      <a:noFill/>
                    </a:lnB>
                  </a:tcPr>
                </a:tc>
                <a:extLst>
                  <a:ext uri="{0D108BD9-81ED-4DB2-BD59-A6C34878D82A}">
                    <a16:rowId xmlns:a16="http://schemas.microsoft.com/office/drawing/2014/main" val="10000"/>
                  </a:ext>
                </a:extLst>
              </a:tr>
              <a:tr h="0">
                <a:tc>
                  <a:txBody>
                    <a:bodyPr/>
                    <a:lstStyle/>
                    <a:p>
                      <a:pPr algn="l" fontAlgn="ctr"/>
                      <a:r>
                        <a:rPr lang="en-US" sz="1050" b="1" i="0" u="none" strike="noStrike" dirty="0">
                          <a:solidFill>
                            <a:srgbClr val="000000"/>
                          </a:solidFill>
                          <a:effectLst/>
                          <a:latin typeface="Calibri"/>
                        </a:rPr>
                        <a:t>TRL</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Technology Readiness Level</a:t>
                      </a:r>
                    </a:p>
                  </a:txBody>
                  <a:tcPr marL="45720" marR="45720" marT="18288" marB="18288" anchor="ctr">
                    <a:lnL>
                      <a:noFill/>
                    </a:lnL>
                    <a:lnR>
                      <a:noFill/>
                    </a:lnR>
                    <a:lnT>
                      <a:noFill/>
                    </a:lnT>
                    <a:lnB>
                      <a:noFill/>
                    </a:lnB>
                  </a:tcPr>
                </a:tc>
                <a:extLst>
                  <a:ext uri="{0D108BD9-81ED-4DB2-BD59-A6C34878D82A}">
                    <a16:rowId xmlns:a16="http://schemas.microsoft.com/office/drawing/2014/main" val="10001"/>
                  </a:ext>
                </a:extLst>
              </a:tr>
              <a:tr h="0">
                <a:tc>
                  <a:txBody>
                    <a:bodyPr/>
                    <a:lstStyle/>
                    <a:p>
                      <a:pPr algn="l" fontAlgn="b"/>
                      <a:r>
                        <a:rPr lang="en-US" sz="1050" b="1" i="0" u="none" strike="noStrike" dirty="0">
                          <a:solidFill>
                            <a:srgbClr val="000000"/>
                          </a:solidFill>
                          <a:effectLst/>
                          <a:latin typeface="Calibri"/>
                        </a:rPr>
                        <a:t>TRLs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Technology Readiness Levels</a:t>
                      </a:r>
                    </a:p>
                  </a:txBody>
                  <a:tcPr marL="45720" marR="45720" marT="18288" marB="18288" anchor="ctr">
                    <a:lnL>
                      <a:noFill/>
                    </a:lnL>
                    <a:lnR>
                      <a:noFill/>
                    </a:lnR>
                    <a:lnT>
                      <a:noFill/>
                    </a:lnT>
                    <a:lnB>
                      <a:noFill/>
                    </a:lnB>
                  </a:tcPr>
                </a:tc>
                <a:extLst>
                  <a:ext uri="{0D108BD9-81ED-4DB2-BD59-A6C34878D82A}">
                    <a16:rowId xmlns:a16="http://schemas.microsoft.com/office/drawing/2014/main" val="10002"/>
                  </a:ext>
                </a:extLst>
              </a:tr>
              <a:tr h="0">
                <a:tc>
                  <a:txBody>
                    <a:bodyPr/>
                    <a:lstStyle/>
                    <a:p>
                      <a:pPr algn="l" fontAlgn="b"/>
                      <a:r>
                        <a:rPr lang="en-US" sz="1050" b="1" i="0" u="none" strike="noStrike" dirty="0">
                          <a:solidFill>
                            <a:srgbClr val="000000"/>
                          </a:solidFill>
                          <a:effectLst/>
                          <a:latin typeface="Calibri"/>
                        </a:rPr>
                        <a:t>TRR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Test Readiness Review</a:t>
                      </a:r>
                    </a:p>
                  </a:txBody>
                  <a:tcPr marL="45720" marR="45720" marT="18288" marB="18288" anchor="ctr">
                    <a:lnL>
                      <a:noFill/>
                    </a:lnL>
                    <a:lnR>
                      <a:noFill/>
                    </a:lnR>
                    <a:lnT>
                      <a:noFill/>
                    </a:lnT>
                    <a:lnB>
                      <a:noFill/>
                    </a:lnB>
                  </a:tcPr>
                </a:tc>
                <a:extLst>
                  <a:ext uri="{0D108BD9-81ED-4DB2-BD59-A6C34878D82A}">
                    <a16:rowId xmlns:a16="http://schemas.microsoft.com/office/drawing/2014/main" val="10003"/>
                  </a:ext>
                </a:extLst>
              </a:tr>
              <a:tr h="0">
                <a:tc>
                  <a:txBody>
                    <a:bodyPr/>
                    <a:lstStyle/>
                    <a:p>
                      <a:pPr algn="l" fontAlgn="ctr"/>
                      <a:r>
                        <a:rPr lang="en-US" sz="1050" b="1" i="0" u="none" strike="noStrike" dirty="0">
                          <a:solidFill>
                            <a:srgbClr val="000000"/>
                          </a:solidFill>
                          <a:effectLst/>
                          <a:latin typeface="Calibri"/>
                        </a:rPr>
                        <a:t>USC</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United States Code</a:t>
                      </a:r>
                    </a:p>
                  </a:txBody>
                  <a:tcPr marL="45720" marR="45720" marT="18288" marB="18288" anchor="ctr">
                    <a:lnL>
                      <a:noFill/>
                    </a:lnL>
                    <a:lnR>
                      <a:noFill/>
                    </a:lnR>
                    <a:lnT>
                      <a:noFill/>
                    </a:lnT>
                    <a:lnB>
                      <a:noFill/>
                    </a:lnB>
                  </a:tcPr>
                </a:tc>
                <a:extLst>
                  <a:ext uri="{0D108BD9-81ED-4DB2-BD59-A6C34878D82A}">
                    <a16:rowId xmlns:a16="http://schemas.microsoft.com/office/drawing/2014/main" val="10004"/>
                  </a:ext>
                </a:extLst>
              </a:tr>
              <a:tr h="0">
                <a:tc>
                  <a:txBody>
                    <a:bodyPr/>
                    <a:lstStyle/>
                    <a:p>
                      <a:pPr algn="l" fontAlgn="b"/>
                      <a:r>
                        <a:rPr lang="en-US" sz="1050" b="1" i="0" u="none" strike="noStrike" dirty="0">
                          <a:solidFill>
                            <a:srgbClr val="000000"/>
                          </a:solidFill>
                          <a:effectLst/>
                          <a:latin typeface="Calibri"/>
                        </a:rPr>
                        <a:t>USD AT&amp;L</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Under Secretary of Defense, Acquisition, Technology &amp; Logistics</a:t>
                      </a:r>
                    </a:p>
                  </a:txBody>
                  <a:tcPr marL="45720" marR="45720" marT="18288" marB="18288" anchor="ctr">
                    <a:lnL>
                      <a:noFill/>
                    </a:lnL>
                    <a:lnR>
                      <a:noFill/>
                    </a:lnR>
                    <a:lnT>
                      <a:noFill/>
                    </a:lnT>
                    <a:lnB>
                      <a:noFill/>
                    </a:lnB>
                  </a:tcPr>
                </a:tc>
                <a:extLst>
                  <a:ext uri="{0D108BD9-81ED-4DB2-BD59-A6C34878D82A}">
                    <a16:rowId xmlns:a16="http://schemas.microsoft.com/office/drawing/2014/main" val="10005"/>
                  </a:ext>
                </a:extLst>
              </a:tr>
              <a:tr h="0">
                <a:tc>
                  <a:txBody>
                    <a:bodyPr/>
                    <a:lstStyle/>
                    <a:p>
                      <a:pPr algn="l" fontAlgn="b"/>
                      <a:r>
                        <a:rPr lang="en-US" sz="1050" b="1" i="0" u="none" strike="noStrike" dirty="0">
                          <a:solidFill>
                            <a:srgbClr val="000000"/>
                          </a:solidFill>
                          <a:effectLst/>
                          <a:latin typeface="Calibri"/>
                        </a:rPr>
                        <a:t>VE</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Value Engineering </a:t>
                      </a:r>
                    </a:p>
                  </a:txBody>
                  <a:tcPr marL="45720" marR="45720" marT="18288" marB="18288" anchor="ctr">
                    <a:lnL>
                      <a:noFill/>
                    </a:lnL>
                    <a:lnR>
                      <a:noFill/>
                    </a:lnR>
                    <a:lnT>
                      <a:noFill/>
                    </a:lnT>
                    <a:lnB>
                      <a:noFill/>
                    </a:lnB>
                  </a:tcPr>
                </a:tc>
                <a:extLst>
                  <a:ext uri="{0D108BD9-81ED-4DB2-BD59-A6C34878D82A}">
                    <a16:rowId xmlns:a16="http://schemas.microsoft.com/office/drawing/2014/main" val="10006"/>
                  </a:ext>
                </a:extLst>
              </a:tr>
              <a:tr h="0">
                <a:tc>
                  <a:txBody>
                    <a:bodyPr/>
                    <a:lstStyle/>
                    <a:p>
                      <a:pPr algn="l" fontAlgn="b"/>
                      <a:r>
                        <a:rPr lang="en-US" sz="1050" b="1" i="0" u="none" strike="noStrike" dirty="0">
                          <a:solidFill>
                            <a:srgbClr val="000000"/>
                          </a:solidFill>
                          <a:effectLst/>
                          <a:latin typeface="Calibri"/>
                        </a:rPr>
                        <a:t>VECP</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Value Engineering Change Proposal </a:t>
                      </a:r>
                    </a:p>
                  </a:txBody>
                  <a:tcPr marL="45720" marR="45720" marT="18288" marB="18288" anchor="ctr">
                    <a:lnL>
                      <a:noFill/>
                    </a:lnL>
                    <a:lnR>
                      <a:noFill/>
                    </a:lnR>
                    <a:lnT>
                      <a:noFill/>
                    </a:lnT>
                    <a:lnB>
                      <a:noFill/>
                    </a:lnB>
                  </a:tcPr>
                </a:tc>
                <a:extLst>
                  <a:ext uri="{0D108BD9-81ED-4DB2-BD59-A6C34878D82A}">
                    <a16:rowId xmlns:a16="http://schemas.microsoft.com/office/drawing/2014/main" val="10007"/>
                  </a:ext>
                </a:extLst>
              </a:tr>
              <a:tr h="0">
                <a:tc>
                  <a:txBody>
                    <a:bodyPr/>
                    <a:lstStyle/>
                    <a:p>
                      <a:pPr algn="l" fontAlgn="b"/>
                      <a:r>
                        <a:rPr lang="en-US" sz="1050" b="1" i="0" u="none" strike="noStrike" dirty="0">
                          <a:solidFill>
                            <a:srgbClr val="000000"/>
                          </a:solidFill>
                          <a:effectLst/>
                          <a:latin typeface="Calibri"/>
                        </a:rPr>
                        <a:t>VEP</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Value Engineering Proposal </a:t>
                      </a:r>
                    </a:p>
                  </a:txBody>
                  <a:tcPr marL="45720" marR="45720" marT="18288" marB="18288" anchor="ctr">
                    <a:lnL>
                      <a:noFill/>
                    </a:lnL>
                    <a:lnR>
                      <a:noFill/>
                    </a:lnR>
                    <a:lnT>
                      <a:noFill/>
                    </a:lnT>
                    <a:lnB>
                      <a:noFill/>
                    </a:lnB>
                  </a:tcPr>
                </a:tc>
                <a:extLst>
                  <a:ext uri="{0D108BD9-81ED-4DB2-BD59-A6C34878D82A}">
                    <a16:rowId xmlns:a16="http://schemas.microsoft.com/office/drawing/2014/main" val="10008"/>
                  </a:ext>
                </a:extLst>
              </a:tr>
              <a:tr h="0">
                <a:tc>
                  <a:txBody>
                    <a:bodyPr/>
                    <a:lstStyle/>
                    <a:p>
                      <a:pPr algn="l" fontAlgn="b"/>
                      <a:r>
                        <a:rPr lang="en-US" sz="1050" b="1" i="0" u="none" strike="noStrike" dirty="0">
                          <a:solidFill>
                            <a:srgbClr val="000000"/>
                          </a:solidFill>
                          <a:effectLst/>
                          <a:latin typeface="Calibri"/>
                        </a:rPr>
                        <a:t>WBS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Work Breakdown Structure</a:t>
                      </a:r>
                    </a:p>
                  </a:txBody>
                  <a:tcPr marL="45720" marR="45720" marT="18288" marB="18288" anchor="ctr">
                    <a:lnL>
                      <a:noFill/>
                    </a:lnL>
                    <a:lnR>
                      <a:noFill/>
                    </a:lnR>
                    <a:lnT>
                      <a:noFill/>
                    </a:lnT>
                    <a:lnB>
                      <a:noFill/>
                    </a:lnB>
                  </a:tcPr>
                </a:tc>
                <a:extLst>
                  <a:ext uri="{0D108BD9-81ED-4DB2-BD59-A6C34878D82A}">
                    <a16:rowId xmlns:a16="http://schemas.microsoft.com/office/drawing/2014/main" val="10009"/>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55949276"/>
              </p:ext>
            </p:extLst>
          </p:nvPr>
        </p:nvGraphicFramePr>
        <p:xfrm>
          <a:off x="533400" y="1453586"/>
          <a:ext cx="3627087" cy="5431536"/>
        </p:xfrm>
        <a:graphic>
          <a:graphicData uri="http://schemas.openxmlformats.org/drawingml/2006/table">
            <a:tbl>
              <a:tblPr/>
              <a:tblGrid>
                <a:gridCol w="616924">
                  <a:extLst>
                    <a:ext uri="{9D8B030D-6E8A-4147-A177-3AD203B41FA5}">
                      <a16:colId xmlns:a16="http://schemas.microsoft.com/office/drawing/2014/main" val="20000"/>
                    </a:ext>
                  </a:extLst>
                </a:gridCol>
                <a:gridCol w="3010163">
                  <a:extLst>
                    <a:ext uri="{9D8B030D-6E8A-4147-A177-3AD203B41FA5}">
                      <a16:colId xmlns:a16="http://schemas.microsoft.com/office/drawing/2014/main" val="20001"/>
                    </a:ext>
                  </a:extLst>
                </a:gridCol>
              </a:tblGrid>
              <a:tr h="329723">
                <a:tc>
                  <a:txBody>
                    <a:bodyPr/>
                    <a:lstStyle/>
                    <a:p>
                      <a:pPr algn="l" fontAlgn="b"/>
                      <a:r>
                        <a:rPr lang="en-US" sz="1050" b="1" i="0" u="none" strike="noStrike" dirty="0">
                          <a:solidFill>
                            <a:srgbClr val="000000"/>
                          </a:solidFill>
                          <a:effectLst/>
                          <a:latin typeface="Calibri"/>
                        </a:rPr>
                        <a:t>PESHE</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Programmatic Environment, Safety and Occupational Health</a:t>
                      </a:r>
                    </a:p>
                  </a:txBody>
                  <a:tcPr marL="45720" marR="45720" marT="18288" marB="18288" anchor="ctr">
                    <a:lnL>
                      <a:noFill/>
                    </a:lnL>
                    <a:lnR>
                      <a:noFill/>
                    </a:lnR>
                    <a:lnT>
                      <a:noFill/>
                    </a:lnT>
                    <a:lnB>
                      <a:noFill/>
                    </a:lnB>
                  </a:tcPr>
                </a:tc>
                <a:extLst>
                  <a:ext uri="{0D108BD9-81ED-4DB2-BD59-A6C34878D82A}">
                    <a16:rowId xmlns:a16="http://schemas.microsoft.com/office/drawing/2014/main" val="10000"/>
                  </a:ext>
                </a:extLst>
              </a:tr>
              <a:tr h="181770">
                <a:tc>
                  <a:txBody>
                    <a:bodyPr/>
                    <a:lstStyle/>
                    <a:p>
                      <a:pPr algn="l" rtl="0" fontAlgn="ctr"/>
                      <a:r>
                        <a:rPr lang="en-US" sz="1050" b="1" i="0" u="none" strike="noStrike" dirty="0">
                          <a:solidFill>
                            <a:srgbClr val="000000"/>
                          </a:solidFill>
                          <a:effectLst/>
                          <a:latin typeface="Arial"/>
                        </a:rPr>
                        <a:t>PM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Program Manager</a:t>
                      </a:r>
                    </a:p>
                  </a:txBody>
                  <a:tcPr marL="45720" marR="45720" marT="18288" marB="18288" anchor="ctr">
                    <a:lnL>
                      <a:noFill/>
                    </a:lnL>
                    <a:lnR>
                      <a:noFill/>
                    </a:lnR>
                    <a:lnT>
                      <a:noFill/>
                    </a:lnT>
                    <a:lnB>
                      <a:noFill/>
                    </a:lnB>
                  </a:tcPr>
                </a:tc>
                <a:extLst>
                  <a:ext uri="{0D108BD9-81ED-4DB2-BD59-A6C34878D82A}">
                    <a16:rowId xmlns:a16="http://schemas.microsoft.com/office/drawing/2014/main" val="10001"/>
                  </a:ext>
                </a:extLst>
              </a:tr>
              <a:tr h="181770">
                <a:tc>
                  <a:txBody>
                    <a:bodyPr/>
                    <a:lstStyle/>
                    <a:p>
                      <a:pPr algn="l" fontAlgn="b"/>
                      <a:r>
                        <a:rPr lang="en-US" sz="1050" b="1" i="0" u="none" strike="noStrike" dirty="0">
                          <a:solidFill>
                            <a:srgbClr val="000000"/>
                          </a:solidFill>
                          <a:effectLst/>
                          <a:latin typeface="Calibri"/>
                        </a:rPr>
                        <a:t>PMB</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Performance Measurement Baseline</a:t>
                      </a:r>
                    </a:p>
                  </a:txBody>
                  <a:tcPr marL="45720" marR="45720" marT="18288" marB="18288" anchor="ctr">
                    <a:lnL>
                      <a:noFill/>
                    </a:lnL>
                    <a:lnR>
                      <a:noFill/>
                    </a:lnR>
                    <a:lnT>
                      <a:noFill/>
                    </a:lnT>
                    <a:lnB>
                      <a:noFill/>
                    </a:lnB>
                  </a:tcPr>
                </a:tc>
                <a:extLst>
                  <a:ext uri="{0D108BD9-81ED-4DB2-BD59-A6C34878D82A}">
                    <a16:rowId xmlns:a16="http://schemas.microsoft.com/office/drawing/2014/main" val="10002"/>
                  </a:ext>
                </a:extLst>
              </a:tr>
              <a:tr h="181770">
                <a:tc>
                  <a:txBody>
                    <a:bodyPr/>
                    <a:lstStyle/>
                    <a:p>
                      <a:pPr algn="l" fontAlgn="ctr"/>
                      <a:r>
                        <a:rPr lang="en-US" sz="1050" b="1" i="0" u="none" strike="noStrike" dirty="0">
                          <a:solidFill>
                            <a:srgbClr val="000000"/>
                          </a:solidFill>
                          <a:effectLst/>
                          <a:latin typeface="Calibri"/>
                        </a:rPr>
                        <a:t>PMO</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Program Management Office</a:t>
                      </a:r>
                    </a:p>
                  </a:txBody>
                  <a:tcPr marL="45720" marR="45720" marT="18288" marB="18288" anchor="ctr">
                    <a:lnL>
                      <a:noFill/>
                    </a:lnL>
                    <a:lnR>
                      <a:noFill/>
                    </a:lnR>
                    <a:lnT>
                      <a:noFill/>
                    </a:lnT>
                    <a:lnB>
                      <a:noFill/>
                    </a:lnB>
                  </a:tcPr>
                </a:tc>
                <a:extLst>
                  <a:ext uri="{0D108BD9-81ED-4DB2-BD59-A6C34878D82A}">
                    <a16:rowId xmlns:a16="http://schemas.microsoft.com/office/drawing/2014/main" val="10003"/>
                  </a:ext>
                </a:extLst>
              </a:tr>
              <a:tr h="181770">
                <a:tc>
                  <a:txBody>
                    <a:bodyPr/>
                    <a:lstStyle/>
                    <a:p>
                      <a:pPr algn="l" fontAlgn="b"/>
                      <a:r>
                        <a:rPr lang="en-US" sz="1050" b="1" i="0" u="none" strike="noStrike" dirty="0">
                          <a:solidFill>
                            <a:srgbClr val="000000"/>
                          </a:solidFill>
                          <a:effectLst/>
                          <a:latin typeface="Calibri"/>
                        </a:rPr>
                        <a:t>PPDR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Prototype Preliminary Design Review</a:t>
                      </a:r>
                    </a:p>
                  </a:txBody>
                  <a:tcPr marL="45720" marR="45720" marT="18288" marB="18288" anchor="ctr">
                    <a:lnL>
                      <a:noFill/>
                    </a:lnL>
                    <a:lnR>
                      <a:noFill/>
                    </a:lnR>
                    <a:lnT>
                      <a:noFill/>
                    </a:lnT>
                    <a:lnB>
                      <a:noFill/>
                    </a:lnB>
                  </a:tcPr>
                </a:tc>
                <a:extLst>
                  <a:ext uri="{0D108BD9-81ED-4DB2-BD59-A6C34878D82A}">
                    <a16:rowId xmlns:a16="http://schemas.microsoft.com/office/drawing/2014/main" val="10004"/>
                  </a:ext>
                </a:extLst>
              </a:tr>
              <a:tr h="181770">
                <a:tc>
                  <a:txBody>
                    <a:bodyPr/>
                    <a:lstStyle/>
                    <a:p>
                      <a:pPr algn="l" fontAlgn="b"/>
                      <a:r>
                        <a:rPr lang="en-US" sz="1050" b="1" i="0" u="none" strike="noStrike" dirty="0">
                          <a:solidFill>
                            <a:srgbClr val="000000"/>
                          </a:solidFill>
                          <a:effectLst/>
                          <a:latin typeface="Calibri"/>
                        </a:rPr>
                        <a:t>PPP</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Program Protection Plan</a:t>
                      </a:r>
                    </a:p>
                  </a:txBody>
                  <a:tcPr marL="45720" marR="45720" marT="18288" marB="18288" anchor="ctr">
                    <a:lnL>
                      <a:noFill/>
                    </a:lnL>
                    <a:lnR>
                      <a:noFill/>
                    </a:lnR>
                    <a:lnT>
                      <a:noFill/>
                    </a:lnT>
                    <a:lnB>
                      <a:noFill/>
                    </a:lnB>
                  </a:tcPr>
                </a:tc>
                <a:extLst>
                  <a:ext uri="{0D108BD9-81ED-4DB2-BD59-A6C34878D82A}">
                    <a16:rowId xmlns:a16="http://schemas.microsoft.com/office/drawing/2014/main" val="10005"/>
                  </a:ext>
                </a:extLst>
              </a:tr>
              <a:tr h="181770">
                <a:tc>
                  <a:txBody>
                    <a:bodyPr/>
                    <a:lstStyle/>
                    <a:p>
                      <a:pPr algn="l" fontAlgn="b"/>
                      <a:r>
                        <a:rPr lang="en-US" sz="1050" b="1" i="0" u="none" strike="noStrike" dirty="0">
                          <a:solidFill>
                            <a:srgbClr val="000000"/>
                          </a:solidFill>
                          <a:effectLst/>
                          <a:latin typeface="Calibri"/>
                        </a:rPr>
                        <a:t>PRR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Production Readiness Review </a:t>
                      </a:r>
                    </a:p>
                  </a:txBody>
                  <a:tcPr marL="45720" marR="45720" marT="18288" marB="18288" anchor="ctr">
                    <a:lnL>
                      <a:noFill/>
                    </a:lnL>
                    <a:lnR>
                      <a:noFill/>
                    </a:lnR>
                    <a:lnT>
                      <a:noFill/>
                    </a:lnT>
                    <a:lnB>
                      <a:noFill/>
                    </a:lnB>
                  </a:tcPr>
                </a:tc>
                <a:extLst>
                  <a:ext uri="{0D108BD9-81ED-4DB2-BD59-A6C34878D82A}">
                    <a16:rowId xmlns:a16="http://schemas.microsoft.com/office/drawing/2014/main" val="10006"/>
                  </a:ext>
                </a:extLst>
              </a:tr>
              <a:tr h="181770">
                <a:tc>
                  <a:txBody>
                    <a:bodyPr/>
                    <a:lstStyle/>
                    <a:p>
                      <a:pPr algn="l" fontAlgn="b"/>
                      <a:r>
                        <a:rPr lang="en-US" sz="1050" b="1" i="0" u="none" strike="noStrike" dirty="0">
                          <a:solidFill>
                            <a:srgbClr val="000000"/>
                          </a:solidFill>
                          <a:effectLst/>
                          <a:latin typeface="Calibri"/>
                        </a:rPr>
                        <a:t>PSP</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Product Support Plan</a:t>
                      </a:r>
                    </a:p>
                  </a:txBody>
                  <a:tcPr marL="45720" marR="45720" marT="18288" marB="18288" anchor="ctr">
                    <a:lnL>
                      <a:noFill/>
                    </a:lnL>
                    <a:lnR>
                      <a:noFill/>
                    </a:lnR>
                    <a:lnT>
                      <a:noFill/>
                    </a:lnT>
                    <a:lnB>
                      <a:noFill/>
                    </a:lnB>
                  </a:tcPr>
                </a:tc>
                <a:extLst>
                  <a:ext uri="{0D108BD9-81ED-4DB2-BD59-A6C34878D82A}">
                    <a16:rowId xmlns:a16="http://schemas.microsoft.com/office/drawing/2014/main" val="10007"/>
                  </a:ext>
                </a:extLst>
              </a:tr>
              <a:tr h="181770">
                <a:tc>
                  <a:txBody>
                    <a:bodyPr/>
                    <a:lstStyle/>
                    <a:p>
                      <a:pPr algn="l" fontAlgn="b"/>
                      <a:r>
                        <a:rPr lang="en-US" sz="1050" b="1" i="0" u="none" strike="noStrike" dirty="0">
                          <a:solidFill>
                            <a:srgbClr val="000000"/>
                          </a:solidFill>
                          <a:effectLst/>
                          <a:latin typeface="Calibri"/>
                        </a:rPr>
                        <a:t>PSR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Program Support Review </a:t>
                      </a:r>
                    </a:p>
                  </a:txBody>
                  <a:tcPr marL="45720" marR="45720" marT="18288" marB="18288" anchor="ctr">
                    <a:lnL>
                      <a:noFill/>
                    </a:lnL>
                    <a:lnR>
                      <a:noFill/>
                    </a:lnR>
                    <a:lnT>
                      <a:noFill/>
                    </a:lnT>
                    <a:lnB>
                      <a:noFill/>
                    </a:lnB>
                  </a:tcPr>
                </a:tc>
                <a:extLst>
                  <a:ext uri="{0D108BD9-81ED-4DB2-BD59-A6C34878D82A}">
                    <a16:rowId xmlns:a16="http://schemas.microsoft.com/office/drawing/2014/main" val="10008"/>
                  </a:ext>
                </a:extLst>
              </a:tr>
              <a:tr h="181770">
                <a:tc>
                  <a:txBody>
                    <a:bodyPr/>
                    <a:lstStyle/>
                    <a:p>
                      <a:pPr algn="l" fontAlgn="ctr"/>
                      <a:r>
                        <a:rPr lang="en-US" sz="1050" b="1" i="0" u="none" strike="noStrike" dirty="0">
                          <a:solidFill>
                            <a:srgbClr val="000000"/>
                          </a:solidFill>
                          <a:effectLst/>
                          <a:latin typeface="Calibri"/>
                        </a:rPr>
                        <a:t>RFP</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Request for Proposal</a:t>
                      </a:r>
                    </a:p>
                  </a:txBody>
                  <a:tcPr marL="45720" marR="45720" marT="18288" marB="18288" anchor="ctr">
                    <a:lnL>
                      <a:noFill/>
                    </a:lnL>
                    <a:lnR>
                      <a:noFill/>
                    </a:lnR>
                    <a:lnT>
                      <a:noFill/>
                    </a:lnT>
                    <a:lnB>
                      <a:noFill/>
                    </a:lnB>
                  </a:tcPr>
                </a:tc>
                <a:extLst>
                  <a:ext uri="{0D108BD9-81ED-4DB2-BD59-A6C34878D82A}">
                    <a16:rowId xmlns:a16="http://schemas.microsoft.com/office/drawing/2014/main" val="10009"/>
                  </a:ext>
                </a:extLst>
              </a:tr>
              <a:tr h="181770">
                <a:tc>
                  <a:txBody>
                    <a:bodyPr/>
                    <a:lstStyle/>
                    <a:p>
                      <a:pPr algn="l" fontAlgn="b"/>
                      <a:r>
                        <a:rPr lang="en-US" sz="1050" b="1" i="0" u="none" strike="noStrike" dirty="0">
                          <a:solidFill>
                            <a:srgbClr val="000000"/>
                          </a:solidFill>
                          <a:effectLst/>
                          <a:latin typeface="Calibri"/>
                        </a:rPr>
                        <a:t>RI3</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Risk Identification: Integration and “Ilities” </a:t>
                      </a:r>
                    </a:p>
                  </a:txBody>
                  <a:tcPr marL="45720" marR="45720" marT="18288" marB="18288" anchor="ctr">
                    <a:lnL>
                      <a:noFill/>
                    </a:lnL>
                    <a:lnR>
                      <a:noFill/>
                    </a:lnR>
                    <a:lnT>
                      <a:noFill/>
                    </a:lnT>
                    <a:lnB>
                      <a:noFill/>
                    </a:lnB>
                  </a:tcPr>
                </a:tc>
                <a:extLst>
                  <a:ext uri="{0D108BD9-81ED-4DB2-BD59-A6C34878D82A}">
                    <a16:rowId xmlns:a16="http://schemas.microsoft.com/office/drawing/2014/main" val="10010"/>
                  </a:ext>
                </a:extLst>
              </a:tr>
              <a:tr h="181770">
                <a:tc>
                  <a:txBody>
                    <a:bodyPr/>
                    <a:lstStyle/>
                    <a:p>
                      <a:pPr algn="l" rtl="0" fontAlgn="ctr"/>
                      <a:r>
                        <a:rPr lang="en-US" sz="1050" b="1" i="0" u="none" strike="noStrike" dirty="0">
                          <a:solidFill>
                            <a:srgbClr val="000000"/>
                          </a:solidFill>
                          <a:effectLst/>
                          <a:latin typeface="Arial"/>
                        </a:rPr>
                        <a:t>SAE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Service Acquisition Executive</a:t>
                      </a:r>
                    </a:p>
                  </a:txBody>
                  <a:tcPr marL="45720" marR="45720" marT="18288" marB="18288" anchor="ctr">
                    <a:lnL>
                      <a:noFill/>
                    </a:lnL>
                    <a:lnR>
                      <a:noFill/>
                    </a:lnR>
                    <a:lnT>
                      <a:noFill/>
                    </a:lnT>
                    <a:lnB>
                      <a:noFill/>
                    </a:lnB>
                  </a:tcPr>
                </a:tc>
                <a:extLst>
                  <a:ext uri="{0D108BD9-81ED-4DB2-BD59-A6C34878D82A}">
                    <a16:rowId xmlns:a16="http://schemas.microsoft.com/office/drawing/2014/main" val="10011"/>
                  </a:ext>
                </a:extLst>
              </a:tr>
              <a:tr h="181770">
                <a:tc>
                  <a:txBody>
                    <a:bodyPr/>
                    <a:lstStyle/>
                    <a:p>
                      <a:pPr algn="l" fontAlgn="b"/>
                      <a:r>
                        <a:rPr lang="en-US" sz="1050" b="1" i="0" u="none" strike="noStrike" dirty="0">
                          <a:solidFill>
                            <a:srgbClr val="000000"/>
                          </a:solidFill>
                          <a:effectLst/>
                          <a:latin typeface="Calibri"/>
                        </a:rPr>
                        <a:t>SE</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Systems Engineering</a:t>
                      </a:r>
                    </a:p>
                  </a:txBody>
                  <a:tcPr marL="45720" marR="45720" marT="18288" marB="18288" anchor="ctr">
                    <a:lnL>
                      <a:noFill/>
                    </a:lnL>
                    <a:lnR>
                      <a:noFill/>
                    </a:lnR>
                    <a:lnT>
                      <a:noFill/>
                    </a:lnT>
                    <a:lnB>
                      <a:noFill/>
                    </a:lnB>
                  </a:tcPr>
                </a:tc>
                <a:extLst>
                  <a:ext uri="{0D108BD9-81ED-4DB2-BD59-A6C34878D82A}">
                    <a16:rowId xmlns:a16="http://schemas.microsoft.com/office/drawing/2014/main" val="10012"/>
                  </a:ext>
                </a:extLst>
              </a:tr>
              <a:tr h="181770">
                <a:tc>
                  <a:txBody>
                    <a:bodyPr/>
                    <a:lstStyle/>
                    <a:p>
                      <a:pPr algn="l" fontAlgn="b"/>
                      <a:r>
                        <a:rPr lang="en-US" sz="1050" b="1" i="0" u="none" strike="noStrike" dirty="0">
                          <a:solidFill>
                            <a:srgbClr val="000000"/>
                          </a:solidFill>
                          <a:effectLst/>
                          <a:latin typeface="Calibri"/>
                        </a:rPr>
                        <a:t>SEP</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Systems Engineering Plan</a:t>
                      </a:r>
                    </a:p>
                  </a:txBody>
                  <a:tcPr marL="45720" marR="45720" marT="18288" marB="18288" anchor="ctr">
                    <a:lnL>
                      <a:noFill/>
                    </a:lnL>
                    <a:lnR>
                      <a:noFill/>
                    </a:lnR>
                    <a:lnT>
                      <a:noFill/>
                    </a:lnT>
                    <a:lnB>
                      <a:noFill/>
                    </a:lnB>
                  </a:tcPr>
                </a:tc>
                <a:extLst>
                  <a:ext uri="{0D108BD9-81ED-4DB2-BD59-A6C34878D82A}">
                    <a16:rowId xmlns:a16="http://schemas.microsoft.com/office/drawing/2014/main" val="10013"/>
                  </a:ext>
                </a:extLst>
              </a:tr>
              <a:tr h="181770">
                <a:tc>
                  <a:txBody>
                    <a:bodyPr/>
                    <a:lstStyle/>
                    <a:p>
                      <a:pPr algn="l" fontAlgn="b"/>
                      <a:r>
                        <a:rPr lang="en-US" sz="1050" b="1" i="0" u="none" strike="noStrike" dirty="0">
                          <a:solidFill>
                            <a:srgbClr val="000000"/>
                          </a:solidFill>
                          <a:effectLst/>
                          <a:latin typeface="Calibri"/>
                        </a:rPr>
                        <a:t>SFR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System Functional Review</a:t>
                      </a:r>
                    </a:p>
                  </a:txBody>
                  <a:tcPr marL="45720" marR="45720" marT="18288" marB="18288" anchor="ctr">
                    <a:lnL>
                      <a:noFill/>
                    </a:lnL>
                    <a:lnR>
                      <a:noFill/>
                    </a:lnR>
                    <a:lnT>
                      <a:noFill/>
                    </a:lnT>
                    <a:lnB>
                      <a:noFill/>
                    </a:lnB>
                  </a:tcPr>
                </a:tc>
                <a:extLst>
                  <a:ext uri="{0D108BD9-81ED-4DB2-BD59-A6C34878D82A}">
                    <a16:rowId xmlns:a16="http://schemas.microsoft.com/office/drawing/2014/main" val="10014"/>
                  </a:ext>
                </a:extLst>
              </a:tr>
              <a:tr h="181770">
                <a:tc>
                  <a:txBody>
                    <a:bodyPr/>
                    <a:lstStyle/>
                    <a:p>
                      <a:pPr algn="l" fontAlgn="ctr"/>
                      <a:r>
                        <a:rPr lang="en-US" sz="1050" b="1" i="0" u="none" strike="noStrike" dirty="0">
                          <a:solidFill>
                            <a:srgbClr val="000000"/>
                          </a:solidFill>
                          <a:effectLst/>
                          <a:latin typeface="Calibri"/>
                        </a:rPr>
                        <a:t>SOCOM</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Special Operations Command </a:t>
                      </a:r>
                    </a:p>
                  </a:txBody>
                  <a:tcPr marL="45720" marR="45720" marT="18288" marB="18288" anchor="ctr">
                    <a:lnL>
                      <a:noFill/>
                    </a:lnL>
                    <a:lnR>
                      <a:noFill/>
                    </a:lnR>
                    <a:lnT>
                      <a:noFill/>
                    </a:lnT>
                    <a:lnB>
                      <a:noFill/>
                    </a:lnB>
                  </a:tcPr>
                </a:tc>
                <a:extLst>
                  <a:ext uri="{0D108BD9-81ED-4DB2-BD59-A6C34878D82A}">
                    <a16:rowId xmlns:a16="http://schemas.microsoft.com/office/drawing/2014/main" val="10015"/>
                  </a:ext>
                </a:extLst>
              </a:tr>
              <a:tr h="181770">
                <a:tc>
                  <a:txBody>
                    <a:bodyPr/>
                    <a:lstStyle/>
                    <a:p>
                      <a:pPr algn="l" fontAlgn="b"/>
                      <a:r>
                        <a:rPr lang="en-US" sz="1050" b="1" i="0" u="none" strike="noStrike" dirty="0">
                          <a:solidFill>
                            <a:srgbClr val="000000"/>
                          </a:solidFill>
                          <a:effectLst/>
                          <a:latin typeface="Calibri"/>
                        </a:rPr>
                        <a:t>SRR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System Requirements Review</a:t>
                      </a:r>
                    </a:p>
                  </a:txBody>
                  <a:tcPr marL="45720" marR="45720" marT="18288" marB="18288" anchor="ctr">
                    <a:lnL>
                      <a:noFill/>
                    </a:lnL>
                    <a:lnR>
                      <a:noFill/>
                    </a:lnR>
                    <a:lnT>
                      <a:noFill/>
                    </a:lnT>
                    <a:lnB>
                      <a:noFill/>
                    </a:lnB>
                  </a:tcPr>
                </a:tc>
                <a:extLst>
                  <a:ext uri="{0D108BD9-81ED-4DB2-BD59-A6C34878D82A}">
                    <a16:rowId xmlns:a16="http://schemas.microsoft.com/office/drawing/2014/main" val="10016"/>
                  </a:ext>
                </a:extLst>
              </a:tr>
              <a:tr h="181770">
                <a:tc>
                  <a:txBody>
                    <a:bodyPr/>
                    <a:lstStyle/>
                    <a:p>
                      <a:pPr algn="l" fontAlgn="b"/>
                      <a:r>
                        <a:rPr lang="en-US" sz="1050" b="1" i="0" u="none" strike="noStrike" dirty="0">
                          <a:solidFill>
                            <a:srgbClr val="000000"/>
                          </a:solidFill>
                          <a:effectLst/>
                          <a:latin typeface="Calibri"/>
                        </a:rPr>
                        <a:t>STAR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System Threat Assessment Report</a:t>
                      </a:r>
                    </a:p>
                  </a:txBody>
                  <a:tcPr marL="45720" marR="45720" marT="18288" marB="18288" anchor="ctr">
                    <a:lnL>
                      <a:noFill/>
                    </a:lnL>
                    <a:lnR>
                      <a:noFill/>
                    </a:lnR>
                    <a:lnT>
                      <a:noFill/>
                    </a:lnT>
                    <a:lnB>
                      <a:noFill/>
                    </a:lnB>
                  </a:tcPr>
                </a:tc>
                <a:extLst>
                  <a:ext uri="{0D108BD9-81ED-4DB2-BD59-A6C34878D82A}">
                    <a16:rowId xmlns:a16="http://schemas.microsoft.com/office/drawing/2014/main" val="10017"/>
                  </a:ext>
                </a:extLst>
              </a:tr>
              <a:tr h="181770">
                <a:tc>
                  <a:txBody>
                    <a:bodyPr/>
                    <a:lstStyle/>
                    <a:p>
                      <a:pPr algn="l" fontAlgn="b"/>
                      <a:r>
                        <a:rPr lang="en-US" sz="1050" b="1" i="0" u="none" strike="noStrike" dirty="0">
                          <a:solidFill>
                            <a:srgbClr val="000000"/>
                          </a:solidFill>
                          <a:effectLst/>
                          <a:latin typeface="Calibri"/>
                        </a:rPr>
                        <a:t>SVR</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System Verification Review</a:t>
                      </a:r>
                    </a:p>
                  </a:txBody>
                  <a:tcPr marL="45720" marR="45720" marT="18288" marB="18288" anchor="ctr">
                    <a:lnL>
                      <a:noFill/>
                    </a:lnL>
                    <a:lnR>
                      <a:noFill/>
                    </a:lnR>
                    <a:lnT>
                      <a:noFill/>
                    </a:lnT>
                    <a:lnB>
                      <a:noFill/>
                    </a:lnB>
                  </a:tcPr>
                </a:tc>
                <a:extLst>
                  <a:ext uri="{0D108BD9-81ED-4DB2-BD59-A6C34878D82A}">
                    <a16:rowId xmlns:a16="http://schemas.microsoft.com/office/drawing/2014/main" val="10018"/>
                  </a:ext>
                </a:extLst>
              </a:tr>
              <a:tr h="181770">
                <a:tc>
                  <a:txBody>
                    <a:bodyPr/>
                    <a:lstStyle/>
                    <a:p>
                      <a:pPr algn="l" fontAlgn="b"/>
                      <a:r>
                        <a:rPr lang="en-US" sz="1050" b="1" i="0" u="none" strike="noStrike" dirty="0">
                          <a:solidFill>
                            <a:srgbClr val="000000"/>
                          </a:solidFill>
                          <a:effectLst/>
                          <a:latin typeface="Calibri"/>
                        </a:rPr>
                        <a:t>T&amp;E</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Test &amp; Evaluation</a:t>
                      </a:r>
                    </a:p>
                  </a:txBody>
                  <a:tcPr marL="45720" marR="45720" marT="18288" marB="18288" anchor="ctr">
                    <a:lnL>
                      <a:noFill/>
                    </a:lnL>
                    <a:lnR>
                      <a:noFill/>
                    </a:lnR>
                    <a:lnT>
                      <a:noFill/>
                    </a:lnT>
                    <a:lnB>
                      <a:noFill/>
                    </a:lnB>
                  </a:tcPr>
                </a:tc>
                <a:extLst>
                  <a:ext uri="{0D108BD9-81ED-4DB2-BD59-A6C34878D82A}">
                    <a16:rowId xmlns:a16="http://schemas.microsoft.com/office/drawing/2014/main" val="10019"/>
                  </a:ext>
                </a:extLst>
              </a:tr>
              <a:tr h="329723">
                <a:tc>
                  <a:txBody>
                    <a:bodyPr/>
                    <a:lstStyle/>
                    <a:p>
                      <a:pPr algn="l" rtl="0" fontAlgn="ctr"/>
                      <a:r>
                        <a:rPr lang="en-US" sz="1050" b="1" i="0" u="none" strike="noStrike" dirty="0">
                          <a:solidFill>
                            <a:srgbClr val="000000"/>
                          </a:solidFill>
                          <a:effectLst/>
                          <a:latin typeface="Arial"/>
                        </a:rPr>
                        <a:t>T&amp;E WIPT </a:t>
                      </a:r>
                    </a:p>
                  </a:txBody>
                  <a:tcPr marL="45720" marR="45720" marT="18288" marB="18288" anchor="ctr">
                    <a:lnL>
                      <a:noFill/>
                    </a:lnL>
                    <a:lnR>
                      <a:noFill/>
                    </a:lnR>
                    <a:lnT>
                      <a:noFill/>
                    </a:lnT>
                    <a:lnB>
                      <a:noFill/>
                    </a:lnB>
                  </a:tcPr>
                </a:tc>
                <a:tc>
                  <a:txBody>
                    <a:bodyPr/>
                    <a:lstStyle/>
                    <a:p>
                      <a:pPr algn="l" fontAlgn="ctr"/>
                      <a:r>
                        <a:rPr lang="en-US" sz="1050" b="0" i="0" u="none" strike="noStrike" dirty="0">
                          <a:solidFill>
                            <a:srgbClr val="000000"/>
                          </a:solidFill>
                          <a:effectLst/>
                          <a:latin typeface="Calibri"/>
                        </a:rPr>
                        <a:t> Test &amp; Evaluation Working Integrated Product Team</a:t>
                      </a:r>
                    </a:p>
                  </a:txBody>
                  <a:tcPr marL="45720" marR="45720" marT="18288" marB="18288" anchor="ctr">
                    <a:lnL>
                      <a:noFill/>
                    </a:lnL>
                    <a:lnR>
                      <a:noFill/>
                    </a:lnR>
                    <a:lnT>
                      <a:noFill/>
                    </a:lnT>
                    <a:lnB>
                      <a:noFill/>
                    </a:lnB>
                  </a:tcPr>
                </a:tc>
                <a:extLst>
                  <a:ext uri="{0D108BD9-81ED-4DB2-BD59-A6C34878D82A}">
                    <a16:rowId xmlns:a16="http://schemas.microsoft.com/office/drawing/2014/main" val="10020"/>
                  </a:ext>
                </a:extLst>
              </a:tr>
              <a:tr h="181770">
                <a:tc>
                  <a:txBody>
                    <a:bodyPr/>
                    <a:lstStyle/>
                    <a:p>
                      <a:pPr algn="l" fontAlgn="b"/>
                      <a:r>
                        <a:rPr lang="en-US" sz="1050" b="1" i="0" u="none" strike="noStrike" dirty="0">
                          <a:solidFill>
                            <a:srgbClr val="000000"/>
                          </a:solidFill>
                          <a:effectLst/>
                          <a:latin typeface="Calibri"/>
                        </a:rPr>
                        <a:t>TD</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Technical Development Phase</a:t>
                      </a:r>
                    </a:p>
                  </a:txBody>
                  <a:tcPr marL="45720" marR="45720" marT="18288" marB="18288" anchor="ctr">
                    <a:lnL>
                      <a:noFill/>
                    </a:lnL>
                    <a:lnR>
                      <a:noFill/>
                    </a:lnR>
                    <a:lnT>
                      <a:noFill/>
                    </a:lnT>
                    <a:lnB>
                      <a:noFill/>
                    </a:lnB>
                  </a:tcPr>
                </a:tc>
                <a:extLst>
                  <a:ext uri="{0D108BD9-81ED-4DB2-BD59-A6C34878D82A}">
                    <a16:rowId xmlns:a16="http://schemas.microsoft.com/office/drawing/2014/main" val="10021"/>
                  </a:ext>
                </a:extLst>
              </a:tr>
              <a:tr h="181770">
                <a:tc>
                  <a:txBody>
                    <a:bodyPr/>
                    <a:lstStyle/>
                    <a:p>
                      <a:pPr algn="l" fontAlgn="b"/>
                      <a:r>
                        <a:rPr lang="en-US" sz="1050" b="1" i="0" u="none" strike="noStrike" dirty="0">
                          <a:solidFill>
                            <a:srgbClr val="000000"/>
                          </a:solidFill>
                          <a:effectLst/>
                          <a:latin typeface="Calibri"/>
                        </a:rPr>
                        <a:t>TDS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Technology Development Strategy </a:t>
                      </a:r>
                    </a:p>
                  </a:txBody>
                  <a:tcPr marL="45720" marR="45720" marT="18288" marB="18288" anchor="ctr">
                    <a:lnL>
                      <a:noFill/>
                    </a:lnL>
                    <a:lnR>
                      <a:noFill/>
                    </a:lnR>
                    <a:lnT>
                      <a:noFill/>
                    </a:lnT>
                    <a:lnB>
                      <a:noFill/>
                    </a:lnB>
                  </a:tcPr>
                </a:tc>
                <a:extLst>
                  <a:ext uri="{0D108BD9-81ED-4DB2-BD59-A6C34878D82A}">
                    <a16:rowId xmlns:a16="http://schemas.microsoft.com/office/drawing/2014/main" val="10022"/>
                  </a:ext>
                </a:extLst>
              </a:tr>
              <a:tr h="181770">
                <a:tc>
                  <a:txBody>
                    <a:bodyPr/>
                    <a:lstStyle/>
                    <a:p>
                      <a:pPr algn="l" fontAlgn="b"/>
                      <a:r>
                        <a:rPr lang="en-US" sz="1050" b="1" i="0" u="none" strike="noStrike" dirty="0">
                          <a:solidFill>
                            <a:srgbClr val="000000"/>
                          </a:solidFill>
                          <a:effectLst/>
                          <a:latin typeface="Calibri"/>
                        </a:rPr>
                        <a:t>TEMP </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Test &amp; Evaluation Master Plan</a:t>
                      </a:r>
                    </a:p>
                  </a:txBody>
                  <a:tcPr marL="45720" marR="45720" marT="18288" marB="18288" anchor="ctr">
                    <a:lnL>
                      <a:noFill/>
                    </a:lnL>
                    <a:lnR>
                      <a:noFill/>
                    </a:lnR>
                    <a:lnT>
                      <a:noFill/>
                    </a:lnT>
                    <a:lnB>
                      <a:noFill/>
                    </a:lnB>
                  </a:tcPr>
                </a:tc>
                <a:extLst>
                  <a:ext uri="{0D108BD9-81ED-4DB2-BD59-A6C34878D82A}">
                    <a16:rowId xmlns:a16="http://schemas.microsoft.com/office/drawing/2014/main" val="10023"/>
                  </a:ext>
                </a:extLst>
              </a:tr>
              <a:tr h="181770">
                <a:tc>
                  <a:txBody>
                    <a:bodyPr/>
                    <a:lstStyle/>
                    <a:p>
                      <a:pPr algn="l" fontAlgn="b"/>
                      <a:r>
                        <a:rPr lang="en-US" sz="1050" b="1" i="0" u="none" strike="noStrike" dirty="0">
                          <a:solidFill>
                            <a:srgbClr val="000000"/>
                          </a:solidFill>
                          <a:effectLst/>
                          <a:latin typeface="Calibri"/>
                        </a:rPr>
                        <a:t>TES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Test and Evaluation Strategy </a:t>
                      </a:r>
                    </a:p>
                  </a:txBody>
                  <a:tcPr marL="45720" marR="45720" marT="18288" marB="18288" anchor="ctr">
                    <a:lnL>
                      <a:noFill/>
                    </a:lnL>
                    <a:lnR>
                      <a:noFill/>
                    </a:lnR>
                    <a:lnT>
                      <a:noFill/>
                    </a:lnT>
                    <a:lnB>
                      <a:noFill/>
                    </a:lnB>
                  </a:tcPr>
                </a:tc>
                <a:extLst>
                  <a:ext uri="{0D108BD9-81ED-4DB2-BD59-A6C34878D82A}">
                    <a16:rowId xmlns:a16="http://schemas.microsoft.com/office/drawing/2014/main" val="10024"/>
                  </a:ext>
                </a:extLst>
              </a:tr>
              <a:tr h="181770">
                <a:tc>
                  <a:txBody>
                    <a:bodyPr/>
                    <a:lstStyle/>
                    <a:p>
                      <a:pPr algn="l" fontAlgn="b"/>
                      <a:r>
                        <a:rPr lang="en-US" sz="1050" b="1" i="0" u="none" strike="noStrike" dirty="0">
                          <a:solidFill>
                            <a:srgbClr val="000000"/>
                          </a:solidFill>
                          <a:effectLst/>
                          <a:latin typeface="Calibri"/>
                        </a:rPr>
                        <a:t>TPMs</a:t>
                      </a:r>
                    </a:p>
                  </a:txBody>
                  <a:tcPr marL="45720" marR="45720" marT="18288" marB="18288" anchor="ctr">
                    <a:lnL>
                      <a:noFill/>
                    </a:lnL>
                    <a:lnR>
                      <a:noFill/>
                    </a:lnR>
                    <a:lnT>
                      <a:noFill/>
                    </a:lnT>
                    <a:lnB>
                      <a:noFill/>
                    </a:lnB>
                  </a:tcPr>
                </a:tc>
                <a:tc>
                  <a:txBody>
                    <a:bodyPr/>
                    <a:lstStyle/>
                    <a:p>
                      <a:pPr algn="l" fontAlgn="b"/>
                      <a:r>
                        <a:rPr lang="en-US" sz="1050" b="0" i="0" u="none" strike="noStrike" dirty="0">
                          <a:solidFill>
                            <a:srgbClr val="000000"/>
                          </a:solidFill>
                          <a:effectLst/>
                          <a:latin typeface="Calibri"/>
                        </a:rPr>
                        <a:t>Technical Performance Measurements </a:t>
                      </a:r>
                    </a:p>
                  </a:txBody>
                  <a:tcPr marL="45720" marR="45720" marT="18288" marB="18288" anchor="ctr">
                    <a:lnL>
                      <a:noFill/>
                    </a:lnL>
                    <a:lnR>
                      <a:noFill/>
                    </a:lnR>
                    <a:lnT>
                      <a:noFill/>
                    </a:lnT>
                    <a:lnB>
                      <a:noFill/>
                    </a:lnB>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1059373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219200" y="152400"/>
            <a:ext cx="7752056" cy="1143000"/>
          </a:xfrm>
        </p:spPr>
        <p:txBody>
          <a:bodyPr/>
          <a:lstStyle/>
          <a:p>
            <a:pPr marL="342900" indent="-342900"/>
            <a:r>
              <a:rPr lang="en-US" sz="3600" dirty="0"/>
              <a:t>Scope Management Tools &amp; Techniques</a:t>
            </a:r>
          </a:p>
        </p:txBody>
      </p:sp>
      <p:sp>
        <p:nvSpPr>
          <p:cNvPr id="18435" name="Content Placeholder 2"/>
          <p:cNvSpPr>
            <a:spLocks noGrp="1"/>
          </p:cNvSpPr>
          <p:nvPr>
            <p:ph idx="1"/>
          </p:nvPr>
        </p:nvSpPr>
        <p:spPr>
          <a:xfrm>
            <a:off x="304800" y="1524001"/>
            <a:ext cx="8610600" cy="5000624"/>
          </a:xfrm>
        </p:spPr>
        <p:txBody>
          <a:bodyPr>
            <a:normAutofit/>
          </a:bodyPr>
          <a:lstStyle/>
          <a:p>
            <a:pPr>
              <a:spcAft>
                <a:spcPts val="1200"/>
              </a:spcAft>
            </a:pPr>
            <a:r>
              <a:rPr lang="en-US" b="1" dirty="0"/>
              <a:t>Project Overview Statement</a:t>
            </a:r>
          </a:p>
          <a:p>
            <a:pPr lvl="1">
              <a:buSzPct val="80000"/>
              <a:buFont typeface="Wingdings" pitchFamily="2" charset="2"/>
              <a:buChar char="t"/>
            </a:pPr>
            <a:r>
              <a:rPr lang="en-US" sz="2400" b="1" dirty="0"/>
              <a:t>Clearly define/articulate the purpose of a project, </a:t>
            </a:r>
          </a:p>
          <a:p>
            <a:pPr marL="346075" lvl="1" indent="0">
              <a:spcAft>
                <a:spcPts val="600"/>
              </a:spcAft>
              <a:buNone/>
            </a:pPr>
            <a:r>
              <a:rPr lang="en-US" sz="2400" b="1" dirty="0"/>
              <a:t>    the challenges, constraints and assumptions</a:t>
            </a:r>
          </a:p>
          <a:p>
            <a:pPr lvl="2"/>
            <a:r>
              <a:rPr lang="en-US" b="1" dirty="0">
                <a:latin typeface="Arial" pitchFamily="34" charset="0"/>
                <a:cs typeface="Arial" pitchFamily="34" charset="0"/>
              </a:rPr>
              <a:t>Opportunity – why the project is being undertaken  </a:t>
            </a:r>
          </a:p>
          <a:p>
            <a:pPr lvl="2"/>
            <a:r>
              <a:rPr lang="en-US" b="1" dirty="0">
                <a:latin typeface="Arial" pitchFamily="34" charset="0"/>
                <a:cs typeface="Arial" pitchFamily="34" charset="0"/>
              </a:rPr>
              <a:t>Goal – clearly defined product or service</a:t>
            </a:r>
          </a:p>
          <a:p>
            <a:pPr lvl="2"/>
            <a:r>
              <a:rPr lang="en-US" b="1" dirty="0">
                <a:latin typeface="Arial" pitchFamily="34" charset="0"/>
                <a:cs typeface="Arial" pitchFamily="34" charset="0"/>
              </a:rPr>
              <a:t>Objectives – that drive project towards the goal (steps)</a:t>
            </a:r>
          </a:p>
          <a:p>
            <a:pPr lvl="2"/>
            <a:r>
              <a:rPr lang="en-US" b="1" dirty="0">
                <a:latin typeface="Arial" pitchFamily="34" charset="0"/>
                <a:cs typeface="Arial" pitchFamily="34" charset="0"/>
              </a:rPr>
              <a:t>Success Criteria – specific and measurable </a:t>
            </a:r>
          </a:p>
          <a:p>
            <a:pPr lvl="2"/>
            <a:r>
              <a:rPr lang="en-US" b="1" dirty="0">
                <a:latin typeface="Arial" pitchFamily="34" charset="0"/>
                <a:cs typeface="Arial" pitchFamily="34" charset="0"/>
              </a:rPr>
              <a:t>Assumptions – that were made and why</a:t>
            </a:r>
          </a:p>
          <a:p>
            <a:pPr lvl="2"/>
            <a:r>
              <a:rPr lang="en-US" b="1" dirty="0">
                <a:latin typeface="Arial" pitchFamily="34" charset="0"/>
                <a:cs typeface="Arial" pitchFamily="34" charset="0"/>
              </a:rPr>
              <a:t>Risks – most probable (Likelihood and Consequence)</a:t>
            </a:r>
          </a:p>
          <a:p>
            <a:pPr lvl="2">
              <a:spcAft>
                <a:spcPts val="300"/>
              </a:spcAft>
            </a:pPr>
            <a:r>
              <a:rPr lang="en-US" b="1" dirty="0">
                <a:latin typeface="Arial" pitchFamily="34" charset="0"/>
                <a:cs typeface="Arial" pitchFamily="34" charset="0"/>
              </a:rPr>
              <a:t>Obstacles – and how to avoid or mitigate </a:t>
            </a:r>
          </a:p>
          <a:p>
            <a:pPr lvl="3"/>
            <a:r>
              <a:rPr lang="en-US" b="1" dirty="0">
                <a:latin typeface="Arial" pitchFamily="34" charset="0"/>
                <a:cs typeface="Arial" pitchFamily="34" charset="0"/>
              </a:rPr>
              <a:t>Known Unknowns</a:t>
            </a:r>
          </a:p>
          <a:p>
            <a:pPr lvl="3"/>
            <a:r>
              <a:rPr lang="en-US" b="1" dirty="0">
                <a:latin typeface="Arial" pitchFamily="34" charset="0"/>
                <a:cs typeface="Arial" pitchFamily="34" charset="0"/>
              </a:rPr>
              <a:t>Unknown Unknowns</a:t>
            </a:r>
          </a:p>
          <a:p>
            <a:endParaRPr lang="en-US" dirty="0"/>
          </a:p>
          <a:p>
            <a:endParaRPr lang="en-US" dirty="0"/>
          </a:p>
        </p:txBody>
      </p:sp>
      <p:sp>
        <p:nvSpPr>
          <p:cNvPr id="18436" name="Slide Number Placeholder 3"/>
          <p:cNvSpPr>
            <a:spLocks noGrp="1"/>
          </p:cNvSpPr>
          <p:nvPr>
            <p:ph type="sldNum" sz="quarter" idx="10"/>
          </p:nvPr>
        </p:nvSpPr>
        <p:spPr>
          <a:noFill/>
        </p:spPr>
        <p:txBody>
          <a:bodyPr/>
          <a:lstStyle/>
          <a:p>
            <a:fld id="{E7146AAE-5309-4BAD-B83B-2971CC2014DC}" type="slidenum">
              <a:rPr lang="en-US" smtClean="0">
                <a:solidFill>
                  <a:prstClr val="black"/>
                </a:solidFill>
              </a:rPr>
              <a:pPr/>
              <a:t>21</a:t>
            </a:fld>
            <a:endParaRPr lang="en-US" dirty="0">
              <a:solidFill>
                <a:prstClr val="black"/>
              </a:solidFill>
            </a:endParaRPr>
          </a:p>
        </p:txBody>
      </p:sp>
      <p:grpSp>
        <p:nvGrpSpPr>
          <p:cNvPr id="18437" name="Group 4"/>
          <p:cNvGrpSpPr>
            <a:grpSpLocks/>
          </p:cNvGrpSpPr>
          <p:nvPr/>
        </p:nvGrpSpPr>
        <p:grpSpPr bwMode="auto">
          <a:xfrm>
            <a:off x="7315200" y="1981200"/>
            <a:ext cx="1911350" cy="1798637"/>
            <a:chOff x="7274001" y="1275105"/>
            <a:chExt cx="1683333" cy="1493215"/>
          </a:xfrm>
        </p:grpSpPr>
        <p:pic>
          <p:nvPicPr>
            <p:cNvPr id="18438" name="Picture 5"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7" name="Straight Arrow Connector 6"/>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85128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143000" y="152400"/>
            <a:ext cx="7752056" cy="1295400"/>
          </a:xfrm>
        </p:spPr>
        <p:txBody>
          <a:bodyPr/>
          <a:lstStyle/>
          <a:p>
            <a:pPr marL="342900" indent="-342900"/>
            <a:r>
              <a:rPr lang="en-US" sz="3600" dirty="0"/>
              <a:t>Performance</a:t>
            </a:r>
            <a:br>
              <a:rPr lang="en-US" sz="3600" dirty="0"/>
            </a:br>
            <a:r>
              <a:rPr lang="en-US" sz="3600" dirty="0"/>
              <a:t>Define Requirements</a:t>
            </a:r>
          </a:p>
        </p:txBody>
      </p:sp>
      <p:sp>
        <p:nvSpPr>
          <p:cNvPr id="16387" name="Content Placeholder 2"/>
          <p:cNvSpPr>
            <a:spLocks noGrp="1"/>
          </p:cNvSpPr>
          <p:nvPr>
            <p:ph idx="1"/>
          </p:nvPr>
        </p:nvSpPr>
        <p:spPr>
          <a:xfrm>
            <a:off x="304800" y="1447800"/>
            <a:ext cx="7437492" cy="5085888"/>
          </a:xfrm>
        </p:spPr>
        <p:txBody>
          <a:bodyPr>
            <a:normAutofit fontScale="92500" lnSpcReduction="20000"/>
          </a:bodyPr>
          <a:lstStyle/>
          <a:p>
            <a:pPr>
              <a:lnSpc>
                <a:spcPct val="90000"/>
              </a:lnSpc>
              <a:spcAft>
                <a:spcPts val="1800"/>
              </a:spcAft>
            </a:pPr>
            <a:r>
              <a:rPr lang="en-US" b="1" dirty="0"/>
              <a:t>Clearly identify the project’s: </a:t>
            </a:r>
            <a:r>
              <a:rPr lang="en-US" sz="2200" dirty="0"/>
              <a:t>Opportunity </a:t>
            </a:r>
            <a:endParaRPr lang="en-US" dirty="0"/>
          </a:p>
          <a:p>
            <a:pPr lvl="1">
              <a:lnSpc>
                <a:spcPct val="90000"/>
              </a:lnSpc>
              <a:buSzPct val="60000"/>
              <a:buFont typeface="Wingdings" pitchFamily="2" charset="2"/>
              <a:buChar char="t"/>
            </a:pPr>
            <a:r>
              <a:rPr lang="en-US" b="1" dirty="0"/>
              <a:t>Goal</a:t>
            </a:r>
          </a:p>
          <a:p>
            <a:pPr lvl="2">
              <a:lnSpc>
                <a:spcPct val="90000"/>
              </a:lnSpc>
            </a:pPr>
            <a:r>
              <a:rPr lang="en-US" dirty="0">
                <a:latin typeface="Arial" pitchFamily="34" charset="0"/>
                <a:cs typeface="Arial" pitchFamily="34" charset="0"/>
              </a:rPr>
              <a:t>A place to live</a:t>
            </a:r>
          </a:p>
          <a:p>
            <a:pPr marL="457200" lvl="1" indent="0">
              <a:lnSpc>
                <a:spcPct val="90000"/>
              </a:lnSpc>
              <a:buNone/>
            </a:pPr>
            <a:endParaRPr lang="en-US" dirty="0"/>
          </a:p>
          <a:p>
            <a:pPr lvl="1">
              <a:lnSpc>
                <a:spcPct val="90000"/>
              </a:lnSpc>
              <a:buSzPct val="60000"/>
              <a:buFont typeface="Wingdings" pitchFamily="2" charset="2"/>
              <a:buChar char="t"/>
            </a:pPr>
            <a:r>
              <a:rPr lang="en-US" b="1" dirty="0"/>
              <a:t>Objectives </a:t>
            </a:r>
          </a:p>
          <a:p>
            <a:pPr lvl="2">
              <a:lnSpc>
                <a:spcPct val="90000"/>
              </a:lnSpc>
            </a:pPr>
            <a:r>
              <a:rPr lang="en-US" dirty="0">
                <a:latin typeface="Arial" pitchFamily="34" charset="0"/>
                <a:cs typeface="Arial" pitchFamily="34" charset="0"/>
              </a:rPr>
              <a:t>Comfortable</a:t>
            </a:r>
          </a:p>
          <a:p>
            <a:pPr lvl="2">
              <a:lnSpc>
                <a:spcPct val="90000"/>
              </a:lnSpc>
            </a:pPr>
            <a:r>
              <a:rPr lang="en-US" dirty="0">
                <a:latin typeface="Arial" pitchFamily="34" charset="0"/>
                <a:cs typeface="Arial" pitchFamily="34" charset="0"/>
              </a:rPr>
              <a:t>Energy efficient</a:t>
            </a:r>
          </a:p>
          <a:p>
            <a:pPr lvl="2">
              <a:lnSpc>
                <a:spcPct val="90000"/>
              </a:lnSpc>
            </a:pPr>
            <a:r>
              <a:rPr lang="en-US" dirty="0">
                <a:latin typeface="Arial" pitchFamily="34" charset="0"/>
                <a:cs typeface="Arial" pitchFamily="34" charset="0"/>
              </a:rPr>
              <a:t>Quiet</a:t>
            </a:r>
          </a:p>
          <a:p>
            <a:pPr lvl="1">
              <a:lnSpc>
                <a:spcPct val="90000"/>
              </a:lnSpc>
            </a:pPr>
            <a:endParaRPr lang="en-US" dirty="0"/>
          </a:p>
          <a:p>
            <a:pPr lvl="1">
              <a:lnSpc>
                <a:spcPct val="90000"/>
              </a:lnSpc>
            </a:pPr>
            <a:endParaRPr lang="en-US" dirty="0"/>
          </a:p>
          <a:p>
            <a:pPr lvl="1">
              <a:lnSpc>
                <a:spcPct val="90000"/>
              </a:lnSpc>
              <a:buSzPct val="60000"/>
              <a:buFont typeface="Wingdings" pitchFamily="2" charset="2"/>
              <a:buChar char="t"/>
            </a:pPr>
            <a:r>
              <a:rPr lang="en-US" b="1" dirty="0"/>
              <a:t>Main drivers</a:t>
            </a:r>
          </a:p>
          <a:p>
            <a:pPr lvl="2">
              <a:lnSpc>
                <a:spcPct val="90000"/>
              </a:lnSpc>
            </a:pPr>
            <a:r>
              <a:rPr lang="en-US" dirty="0">
                <a:latin typeface="Arial" pitchFamily="34" charset="0"/>
                <a:cs typeface="Arial" pitchFamily="34" charset="0"/>
              </a:rPr>
              <a:t>Size</a:t>
            </a:r>
          </a:p>
          <a:p>
            <a:pPr lvl="2">
              <a:lnSpc>
                <a:spcPct val="90000"/>
              </a:lnSpc>
            </a:pPr>
            <a:r>
              <a:rPr lang="en-US" dirty="0">
                <a:latin typeface="Arial" pitchFamily="34" charset="0"/>
                <a:cs typeface="Arial" pitchFamily="34" charset="0"/>
              </a:rPr>
              <a:t>Cost</a:t>
            </a:r>
          </a:p>
          <a:p>
            <a:pPr lvl="2">
              <a:lnSpc>
                <a:spcPct val="90000"/>
              </a:lnSpc>
            </a:pPr>
            <a:r>
              <a:rPr lang="en-US" dirty="0">
                <a:latin typeface="Arial" pitchFamily="34" charset="0"/>
                <a:cs typeface="Arial" pitchFamily="34" charset="0"/>
              </a:rPr>
              <a:t>Affordability</a:t>
            </a:r>
          </a:p>
          <a:p>
            <a:pPr lvl="2">
              <a:lnSpc>
                <a:spcPct val="90000"/>
              </a:lnSpc>
            </a:pPr>
            <a:r>
              <a:rPr lang="en-US" dirty="0">
                <a:latin typeface="Arial" pitchFamily="34" charset="0"/>
                <a:cs typeface="Arial" pitchFamily="34" charset="0"/>
              </a:rPr>
              <a:t>Schedule</a:t>
            </a:r>
          </a:p>
          <a:p>
            <a:pPr marL="682625" lvl="2" indent="0">
              <a:lnSpc>
                <a:spcPct val="90000"/>
              </a:lnSpc>
              <a:buNone/>
            </a:pPr>
            <a:r>
              <a:rPr lang="en-US" sz="1500" dirty="0">
                <a:latin typeface="Arial" pitchFamily="34" charset="0"/>
                <a:cs typeface="Arial" pitchFamily="34" charset="0"/>
              </a:rPr>
              <a:t>(assumptions, risks &amp; Obstacles)</a:t>
            </a:r>
          </a:p>
        </p:txBody>
      </p:sp>
      <p:sp>
        <p:nvSpPr>
          <p:cNvPr id="16388" name="Slide Number Placeholder 3"/>
          <p:cNvSpPr>
            <a:spLocks noGrp="1"/>
          </p:cNvSpPr>
          <p:nvPr>
            <p:ph type="sldNum" sz="quarter" idx="10"/>
          </p:nvPr>
        </p:nvSpPr>
        <p:spPr>
          <a:noFill/>
        </p:spPr>
        <p:txBody>
          <a:bodyPr/>
          <a:lstStyle/>
          <a:p>
            <a:fld id="{0C57DE38-1A6F-4350-9C30-E7912462B82E}" type="slidenum">
              <a:rPr lang="en-US" smtClean="0">
                <a:solidFill>
                  <a:prstClr val="black"/>
                </a:solidFill>
              </a:rPr>
              <a:pPr/>
              <a:t>22</a:t>
            </a:fld>
            <a:endParaRPr lang="en-US" dirty="0">
              <a:solidFill>
                <a:prstClr val="black"/>
              </a:solidFill>
            </a:endParaRPr>
          </a:p>
        </p:txBody>
      </p:sp>
      <p:grpSp>
        <p:nvGrpSpPr>
          <p:cNvPr id="16389" name="Group 8"/>
          <p:cNvGrpSpPr>
            <a:grpSpLocks/>
          </p:cNvGrpSpPr>
          <p:nvPr/>
        </p:nvGrpSpPr>
        <p:grpSpPr bwMode="auto">
          <a:xfrm>
            <a:off x="7315200" y="1524000"/>
            <a:ext cx="1682750" cy="1493837"/>
            <a:chOff x="7274001" y="1275105"/>
            <a:chExt cx="1683333" cy="1493215"/>
          </a:xfrm>
        </p:grpSpPr>
        <p:pic>
          <p:nvPicPr>
            <p:cNvPr id="16390" name="Picture 5"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7" name="Straight Arrow Connector 6"/>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 name="Diamond 1"/>
          <p:cNvSpPr/>
          <p:nvPr/>
        </p:nvSpPr>
        <p:spPr>
          <a:xfrm>
            <a:off x="7696200" y="2209800"/>
            <a:ext cx="873071" cy="480719"/>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 name="Rectangular Callout 2"/>
          <p:cNvSpPr/>
          <p:nvPr/>
        </p:nvSpPr>
        <p:spPr>
          <a:xfrm>
            <a:off x="5410200" y="2362200"/>
            <a:ext cx="1939925" cy="749588"/>
          </a:xfrm>
          <a:prstGeom prst="wedgeRectCallout">
            <a:avLst>
              <a:gd name="adj1" fmla="val 79987"/>
              <a:gd name="adj2" fmla="val -541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white"/>
                </a:solidFill>
              </a:rPr>
              <a:t>In scope – what has been specified</a:t>
            </a:r>
          </a:p>
        </p:txBody>
      </p:sp>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5660"/>
          <a:stretch/>
        </p:blipFill>
        <p:spPr bwMode="auto">
          <a:xfrm>
            <a:off x="5029200" y="3429000"/>
            <a:ext cx="2525194" cy="125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rot="1957743">
            <a:off x="3191719" y="2640636"/>
            <a:ext cx="2033207" cy="4124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Right Arrow 12"/>
          <p:cNvSpPr/>
          <p:nvPr/>
        </p:nvSpPr>
        <p:spPr>
          <a:xfrm rot="452438">
            <a:off x="3476624" y="3521439"/>
            <a:ext cx="1314450" cy="4124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 name="Right Arrow 13"/>
          <p:cNvSpPr/>
          <p:nvPr/>
        </p:nvSpPr>
        <p:spPr>
          <a:xfrm rot="20045199">
            <a:off x="3128216" y="4696933"/>
            <a:ext cx="1712854" cy="4124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4316944" y="4785970"/>
            <a:ext cx="4639731" cy="1745093"/>
          </a:xfrm>
          <a:prstGeom prst="rect">
            <a:avLst/>
          </a:prstGeom>
          <a:noFill/>
        </p:spPr>
        <p:txBody>
          <a:bodyPr wrap="square" rtlCol="0">
            <a:spAutoFit/>
          </a:bodyPr>
          <a:lstStyle/>
          <a:p>
            <a:pPr marL="342900" lvl="1" indent="-342900" eaLnBrk="0" hangingPunct="0">
              <a:lnSpc>
                <a:spcPct val="90000"/>
              </a:lnSpc>
              <a:spcBef>
                <a:spcPct val="20000"/>
              </a:spcBef>
              <a:buSzPct val="60000"/>
              <a:buFont typeface="Wingdings" pitchFamily="2" charset="2"/>
              <a:buChar char="t"/>
            </a:pPr>
            <a:r>
              <a:rPr lang="en-US" sz="2600" b="1" dirty="0">
                <a:solidFill>
                  <a:prstClr val="black"/>
                </a:solidFill>
                <a:latin typeface="Arial" pitchFamily="34" charset="0"/>
                <a:cs typeface="Arial" pitchFamily="34" charset="0"/>
              </a:rPr>
              <a:t>Success Criteria</a:t>
            </a:r>
          </a:p>
          <a:p>
            <a:pPr marL="685800" lvl="2" indent="-342900" eaLnBrk="0" hangingPunct="0">
              <a:lnSpc>
                <a:spcPct val="90000"/>
              </a:lnSpc>
              <a:spcBef>
                <a:spcPct val="20000"/>
              </a:spcBef>
              <a:buSzPct val="100000"/>
              <a:buFont typeface="Arial" pitchFamily="34" charset="0"/>
              <a:buChar char="•"/>
            </a:pPr>
            <a:r>
              <a:rPr lang="en-US" sz="2000" dirty="0">
                <a:solidFill>
                  <a:prstClr val="black"/>
                </a:solidFill>
                <a:latin typeface="Arial" pitchFamily="34" charset="0"/>
                <a:cs typeface="Arial" pitchFamily="34" charset="0"/>
              </a:rPr>
              <a:t>On Cost</a:t>
            </a:r>
          </a:p>
          <a:p>
            <a:pPr marL="685800" lvl="2" indent="-342900" eaLnBrk="0" hangingPunct="0">
              <a:lnSpc>
                <a:spcPct val="90000"/>
              </a:lnSpc>
              <a:spcBef>
                <a:spcPct val="20000"/>
              </a:spcBef>
              <a:buSzPct val="100000"/>
              <a:buFont typeface="Arial" pitchFamily="34" charset="0"/>
              <a:buChar char="•"/>
            </a:pPr>
            <a:r>
              <a:rPr lang="en-US" sz="2000" dirty="0">
                <a:solidFill>
                  <a:prstClr val="black"/>
                </a:solidFill>
                <a:latin typeface="Arial" pitchFamily="34" charset="0"/>
                <a:cs typeface="Arial" pitchFamily="34" charset="0"/>
              </a:rPr>
              <a:t>On Schedule</a:t>
            </a:r>
          </a:p>
          <a:p>
            <a:pPr marL="685800" lvl="2" indent="-342900" eaLnBrk="0" hangingPunct="0">
              <a:lnSpc>
                <a:spcPct val="90000"/>
              </a:lnSpc>
              <a:spcBef>
                <a:spcPct val="20000"/>
              </a:spcBef>
              <a:buSzPct val="100000"/>
              <a:buFont typeface="Arial" pitchFamily="34" charset="0"/>
              <a:buChar char="•"/>
            </a:pPr>
            <a:r>
              <a:rPr lang="en-US" sz="2000" dirty="0">
                <a:solidFill>
                  <a:prstClr val="black"/>
                </a:solidFill>
                <a:latin typeface="Arial" pitchFamily="34" charset="0"/>
                <a:cs typeface="Arial" pitchFamily="34" charset="0"/>
              </a:rPr>
              <a:t>Performance meet or exceeds requirements</a:t>
            </a:r>
          </a:p>
        </p:txBody>
      </p:sp>
    </p:spTree>
    <p:extLst>
      <p:ext uri="{BB962C8B-B14F-4D97-AF65-F5344CB8AC3E}">
        <p14:creationId xmlns:p14="http://schemas.microsoft.com/office/powerpoint/2010/main" val="3889891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391944" y="0"/>
            <a:ext cx="7752056" cy="1143000"/>
          </a:xfrm>
        </p:spPr>
        <p:txBody>
          <a:bodyPr/>
          <a:lstStyle/>
          <a:p>
            <a:pPr marL="342900" indent="-342900"/>
            <a:r>
              <a:rPr lang="en-US" sz="3600" dirty="0"/>
              <a:t>Performance</a:t>
            </a:r>
            <a:br>
              <a:rPr lang="en-US" sz="3600" dirty="0"/>
            </a:br>
            <a:r>
              <a:rPr lang="en-US" sz="3600" dirty="0"/>
              <a:t>Requirements Analysis</a:t>
            </a:r>
          </a:p>
        </p:txBody>
      </p:sp>
      <p:sp>
        <p:nvSpPr>
          <p:cNvPr id="16387" name="Content Placeholder 2"/>
          <p:cNvSpPr>
            <a:spLocks noGrp="1"/>
          </p:cNvSpPr>
          <p:nvPr>
            <p:ph idx="1"/>
          </p:nvPr>
        </p:nvSpPr>
        <p:spPr>
          <a:xfrm>
            <a:off x="358433" y="1495790"/>
            <a:ext cx="5200650" cy="465355"/>
          </a:xfrm>
        </p:spPr>
        <p:txBody>
          <a:bodyPr>
            <a:normAutofit fontScale="92500" lnSpcReduction="10000"/>
          </a:bodyPr>
          <a:lstStyle/>
          <a:p>
            <a:pPr>
              <a:lnSpc>
                <a:spcPct val="90000"/>
              </a:lnSpc>
            </a:pPr>
            <a:r>
              <a:rPr lang="en-US" b="1" dirty="0"/>
              <a:t>Needs analysis</a:t>
            </a:r>
          </a:p>
          <a:p>
            <a:pPr>
              <a:lnSpc>
                <a:spcPct val="90000"/>
              </a:lnSpc>
            </a:pPr>
            <a:endParaRPr lang="en-US" dirty="0"/>
          </a:p>
        </p:txBody>
      </p:sp>
      <p:sp>
        <p:nvSpPr>
          <p:cNvPr id="16388" name="Slide Number Placeholder 3"/>
          <p:cNvSpPr>
            <a:spLocks noGrp="1"/>
          </p:cNvSpPr>
          <p:nvPr>
            <p:ph type="sldNum" sz="quarter" idx="10"/>
          </p:nvPr>
        </p:nvSpPr>
        <p:spPr>
          <a:noFill/>
        </p:spPr>
        <p:txBody>
          <a:bodyPr/>
          <a:lstStyle/>
          <a:p>
            <a:fld id="{0C57DE38-1A6F-4350-9C30-E7912462B82E}" type="slidenum">
              <a:rPr lang="en-US" smtClean="0">
                <a:solidFill>
                  <a:prstClr val="black"/>
                </a:solidFill>
              </a:rPr>
              <a:pPr/>
              <a:t>23</a:t>
            </a:fld>
            <a:endParaRPr lang="en-US" dirty="0">
              <a:solidFill>
                <a:prstClr val="black"/>
              </a:solidFill>
            </a:endParaRPr>
          </a:p>
        </p:txBody>
      </p:sp>
      <p:sp>
        <p:nvSpPr>
          <p:cNvPr id="16397" name="Flowchart: Process 16396"/>
          <p:cNvSpPr/>
          <p:nvPr/>
        </p:nvSpPr>
        <p:spPr>
          <a:xfrm>
            <a:off x="5924550" y="3619500"/>
            <a:ext cx="2705100" cy="14097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396" name="Flowchart: Process 16395"/>
          <p:cNvSpPr/>
          <p:nvPr/>
        </p:nvSpPr>
        <p:spPr>
          <a:xfrm>
            <a:off x="3560420" y="2001611"/>
            <a:ext cx="2059330" cy="1749140"/>
          </a:xfrm>
          <a:prstGeom prst="flowChartProcess">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nvGrpSpPr>
          <p:cNvPr id="16389" name="Group 8"/>
          <p:cNvGrpSpPr>
            <a:grpSpLocks/>
          </p:cNvGrpSpPr>
          <p:nvPr/>
        </p:nvGrpSpPr>
        <p:grpSpPr bwMode="auto">
          <a:xfrm>
            <a:off x="7273925" y="1274763"/>
            <a:ext cx="1682750" cy="1493837"/>
            <a:chOff x="7274001" y="1275105"/>
            <a:chExt cx="1683333" cy="1493215"/>
          </a:xfrm>
        </p:grpSpPr>
        <p:pic>
          <p:nvPicPr>
            <p:cNvPr id="16390" name="Picture 5"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7" name="Straight Arrow Connector 6"/>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 name="Diamond 1"/>
          <p:cNvSpPr/>
          <p:nvPr/>
        </p:nvSpPr>
        <p:spPr>
          <a:xfrm>
            <a:off x="7680837" y="1961145"/>
            <a:ext cx="873071" cy="480719"/>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 name="Rectangular Callout 2"/>
          <p:cNvSpPr/>
          <p:nvPr/>
        </p:nvSpPr>
        <p:spPr>
          <a:xfrm>
            <a:off x="5715000" y="2254538"/>
            <a:ext cx="1558925" cy="717261"/>
          </a:xfrm>
          <a:prstGeom prst="wedgeRectCallout">
            <a:avLst>
              <a:gd name="adj1" fmla="val 79987"/>
              <a:gd name="adj2" fmla="val -54167"/>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prstClr val="black"/>
                </a:solidFill>
              </a:rPr>
              <a:t>In scope – what has been specified</a:t>
            </a:r>
          </a:p>
        </p:txBody>
      </p:sp>
      <p:sp>
        <p:nvSpPr>
          <p:cNvPr id="11" name="Rectangular Callout 10"/>
          <p:cNvSpPr/>
          <p:nvPr/>
        </p:nvSpPr>
        <p:spPr>
          <a:xfrm>
            <a:off x="5715000" y="1371600"/>
            <a:ext cx="1558925" cy="691356"/>
          </a:xfrm>
          <a:prstGeom prst="wedgeRectCallout">
            <a:avLst>
              <a:gd name="adj1" fmla="val 95356"/>
              <a:gd name="adj2" fmla="val 2159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prstClr val="black"/>
                </a:solidFill>
              </a:rPr>
              <a:t>Out of scope – what has </a:t>
            </a:r>
            <a:r>
              <a:rPr lang="en-US" sz="1600" b="1" u="sng" dirty="0">
                <a:solidFill>
                  <a:prstClr val="black"/>
                </a:solidFill>
              </a:rPr>
              <a:t>not</a:t>
            </a:r>
            <a:r>
              <a:rPr lang="en-US" sz="1600" b="1" dirty="0">
                <a:solidFill>
                  <a:prstClr val="black"/>
                </a:solidFill>
              </a:rPr>
              <a:t> been specified</a:t>
            </a:r>
          </a:p>
        </p:txBody>
      </p:sp>
      <p:pic>
        <p:nvPicPr>
          <p:cNvPr id="1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6397" y="4870506"/>
            <a:ext cx="2416516" cy="1387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8520" y="2164306"/>
            <a:ext cx="1992270" cy="1387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quot;No&quot; Symbol 3"/>
          <p:cNvSpPr/>
          <p:nvPr/>
        </p:nvSpPr>
        <p:spPr>
          <a:xfrm>
            <a:off x="3721359" y="4756323"/>
            <a:ext cx="1746592" cy="1615786"/>
          </a:xfrm>
          <a:prstGeom prst="noSmoking">
            <a:avLst>
              <a:gd name="adj" fmla="val 14616"/>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black"/>
              </a:solidFill>
            </a:endParaRPr>
          </a:p>
        </p:txBody>
      </p:sp>
      <p:pic>
        <p:nvPicPr>
          <p:cNvPr id="1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15660"/>
          <a:stretch/>
        </p:blipFill>
        <p:spPr bwMode="auto">
          <a:xfrm>
            <a:off x="6011328" y="3697260"/>
            <a:ext cx="2525194" cy="1254180"/>
          </a:xfrm>
          <a:prstGeom prst="rect">
            <a:avLst/>
          </a:prstGeom>
          <a:noFill/>
          <a:ln w="952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descr="C:\Users\mhanson2\AppData\Local\Microsoft\Windows\Temporary Internet Files\Content.IE5\089W0V6V\MC900440452[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69088" y="4619625"/>
            <a:ext cx="1368425" cy="1828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2535599">
            <a:off x="3702547" y="5396916"/>
            <a:ext cx="1815106" cy="307777"/>
          </a:xfrm>
          <a:prstGeom prst="rect">
            <a:avLst/>
          </a:prstGeom>
          <a:noFill/>
        </p:spPr>
        <p:txBody>
          <a:bodyPr wrap="square" rtlCol="0">
            <a:spAutoFit/>
          </a:bodyPr>
          <a:lstStyle/>
          <a:p>
            <a:pPr algn="ctr"/>
            <a:r>
              <a:rPr lang="en-US" sz="1400" dirty="0">
                <a:solidFill>
                  <a:prstClr val="black"/>
                </a:solidFill>
                <a:cs typeface="Arial" pitchFamily="34" charset="0"/>
              </a:rPr>
              <a:t>Does not meet needs</a:t>
            </a:r>
          </a:p>
        </p:txBody>
      </p:sp>
      <p:sp>
        <p:nvSpPr>
          <p:cNvPr id="19" name="&quot;No&quot; Symbol 18"/>
          <p:cNvSpPr/>
          <p:nvPr/>
        </p:nvSpPr>
        <p:spPr>
          <a:xfrm>
            <a:off x="3721359" y="2001611"/>
            <a:ext cx="1746592" cy="1615786"/>
          </a:xfrm>
          <a:prstGeom prst="noSmoking">
            <a:avLst>
              <a:gd name="adj" fmla="val 14616"/>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black"/>
              </a:solidFill>
            </a:endParaRPr>
          </a:p>
        </p:txBody>
      </p:sp>
      <p:sp>
        <p:nvSpPr>
          <p:cNvPr id="20" name="TextBox 19"/>
          <p:cNvSpPr txBox="1"/>
          <p:nvPr/>
        </p:nvSpPr>
        <p:spPr>
          <a:xfrm rot="16200000">
            <a:off x="3919404" y="2122287"/>
            <a:ext cx="1358752" cy="1417192"/>
          </a:xfrm>
          <a:prstGeom prst="rect">
            <a:avLst/>
          </a:prstGeom>
          <a:noFill/>
        </p:spPr>
        <p:txBody>
          <a:bodyPr wrap="square" rtlCol="0">
            <a:prstTxWarp prst="textCircle">
              <a:avLst/>
            </a:prstTxWarp>
            <a:spAutoFit/>
          </a:bodyPr>
          <a:lstStyle/>
          <a:p>
            <a:pPr algn="ctr"/>
            <a:r>
              <a:rPr lang="en-US" sz="1400" dirty="0">
                <a:solidFill>
                  <a:prstClr val="black"/>
                </a:solidFill>
              </a:rPr>
              <a:t>Exceeds needs with capabilities not specified as needed</a:t>
            </a:r>
          </a:p>
        </p:txBody>
      </p:sp>
      <p:sp>
        <p:nvSpPr>
          <p:cNvPr id="6" name="Flowchart: Process 5"/>
          <p:cNvSpPr/>
          <p:nvPr/>
        </p:nvSpPr>
        <p:spPr>
          <a:xfrm>
            <a:off x="914400" y="4038600"/>
            <a:ext cx="999132" cy="649441"/>
          </a:xfrm>
          <a:prstGeom prst="flowChartProcess">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black"/>
                </a:solidFill>
              </a:rPr>
              <a:t>Needs analysis</a:t>
            </a:r>
          </a:p>
        </p:txBody>
      </p:sp>
      <p:pic>
        <p:nvPicPr>
          <p:cNvPr id="22" name="Picture 2" descr="C:\Users\mhanson2\AppData\Local\Microsoft\Windows\Temporary Internet Files\Content.IE5\EXBCSGIG\MC900355425[1].wmf"/>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242" t="33051" r="21682" b="27930"/>
          <a:stretch/>
        </p:blipFill>
        <p:spPr bwMode="auto">
          <a:xfrm>
            <a:off x="738535" y="2667000"/>
            <a:ext cx="1395065" cy="95208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Elbow Connector 8"/>
          <p:cNvCxnSpPr>
            <a:stCxn id="22" idx="2"/>
          </p:cNvCxnSpPr>
          <p:nvPr/>
        </p:nvCxnSpPr>
        <p:spPr>
          <a:xfrm rot="16200000" flipH="1">
            <a:off x="1243064" y="3812085"/>
            <a:ext cx="386858" cy="851"/>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10" name="Flowchart: Decision 9"/>
          <p:cNvSpPr/>
          <p:nvPr/>
        </p:nvSpPr>
        <p:spPr>
          <a:xfrm>
            <a:off x="2209800" y="3733800"/>
            <a:ext cx="1600200" cy="1219201"/>
          </a:xfrm>
          <a:prstGeom prst="flowChartDecision">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black"/>
                </a:solidFill>
              </a:rPr>
              <a:t>Meets Needs ?</a:t>
            </a:r>
          </a:p>
        </p:txBody>
      </p:sp>
      <p:cxnSp>
        <p:nvCxnSpPr>
          <p:cNvPr id="17" name="Straight Arrow Connector 16"/>
          <p:cNvCxnSpPr>
            <a:stCxn id="6" idx="3"/>
            <a:endCxn id="10" idx="1"/>
          </p:cNvCxnSpPr>
          <p:nvPr/>
        </p:nvCxnSpPr>
        <p:spPr>
          <a:xfrm flipV="1">
            <a:off x="1913532" y="4343401"/>
            <a:ext cx="296268" cy="1992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9" idx="7"/>
            <a:endCxn id="11" idx="1"/>
          </p:cNvCxnSpPr>
          <p:nvPr/>
        </p:nvCxnSpPr>
        <p:spPr>
          <a:xfrm flipV="1">
            <a:off x="5212169" y="1717278"/>
            <a:ext cx="502831" cy="52095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391" name="Elbow Connector 16390"/>
          <p:cNvCxnSpPr>
            <a:stCxn id="10" idx="2"/>
            <a:endCxn id="12" idx="1"/>
          </p:cNvCxnSpPr>
          <p:nvPr/>
        </p:nvCxnSpPr>
        <p:spPr>
          <a:xfrm rot="16200000" flipH="1">
            <a:off x="2892540" y="5070360"/>
            <a:ext cx="611216" cy="376497"/>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393" name="Elbow Connector 16392"/>
          <p:cNvCxnSpPr>
            <a:stCxn id="10" idx="3"/>
            <a:endCxn id="19" idx="4"/>
          </p:cNvCxnSpPr>
          <p:nvPr/>
        </p:nvCxnSpPr>
        <p:spPr>
          <a:xfrm flipV="1">
            <a:off x="3810000" y="3617397"/>
            <a:ext cx="784655" cy="726004"/>
          </a:xfrm>
          <a:prstGeom prst="bentConnector2">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6395" name="Straight Arrow Connector 16394"/>
          <p:cNvCxnSpPr>
            <a:stCxn id="10" idx="3"/>
            <a:endCxn id="16" idx="1"/>
          </p:cNvCxnSpPr>
          <p:nvPr/>
        </p:nvCxnSpPr>
        <p:spPr>
          <a:xfrm flipV="1">
            <a:off x="3810000" y="4324350"/>
            <a:ext cx="2201328" cy="19051"/>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6409" name="Straight Arrow Connector 16408"/>
          <p:cNvCxnSpPr>
            <a:stCxn id="16397" idx="0"/>
            <a:endCxn id="3" idx="2"/>
          </p:cNvCxnSpPr>
          <p:nvPr/>
        </p:nvCxnSpPr>
        <p:spPr>
          <a:xfrm flipH="1" flipV="1">
            <a:off x="6494463" y="2971799"/>
            <a:ext cx="782637" cy="647701"/>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16410" name="TextBox 16409"/>
          <p:cNvSpPr txBox="1"/>
          <p:nvPr/>
        </p:nvSpPr>
        <p:spPr>
          <a:xfrm>
            <a:off x="2438400" y="5029200"/>
            <a:ext cx="556240" cy="276999"/>
          </a:xfrm>
          <a:prstGeom prst="rect">
            <a:avLst/>
          </a:prstGeom>
          <a:noFill/>
        </p:spPr>
        <p:txBody>
          <a:bodyPr wrap="square" rtlCol="0">
            <a:spAutoFit/>
          </a:bodyPr>
          <a:lstStyle/>
          <a:p>
            <a:pPr algn="ctr"/>
            <a:r>
              <a:rPr lang="en-US" dirty="0">
                <a:solidFill>
                  <a:prstClr val="black"/>
                </a:solidFill>
              </a:rPr>
              <a:t>No</a:t>
            </a:r>
          </a:p>
        </p:txBody>
      </p:sp>
      <p:sp>
        <p:nvSpPr>
          <p:cNvPr id="61" name="TextBox 60"/>
          <p:cNvSpPr txBox="1"/>
          <p:nvPr/>
        </p:nvSpPr>
        <p:spPr>
          <a:xfrm>
            <a:off x="3707082" y="4324350"/>
            <a:ext cx="556240" cy="276999"/>
          </a:xfrm>
          <a:prstGeom prst="rect">
            <a:avLst/>
          </a:prstGeom>
          <a:noFill/>
        </p:spPr>
        <p:txBody>
          <a:bodyPr wrap="square" rtlCol="0">
            <a:spAutoFit/>
          </a:bodyPr>
          <a:lstStyle/>
          <a:p>
            <a:pPr algn="ctr"/>
            <a:r>
              <a:rPr lang="en-US" dirty="0">
                <a:solidFill>
                  <a:prstClr val="black"/>
                </a:solidFill>
              </a:rPr>
              <a:t>Yes</a:t>
            </a:r>
          </a:p>
        </p:txBody>
      </p:sp>
    </p:spTree>
    <p:extLst>
      <p:ext uri="{BB962C8B-B14F-4D97-AF65-F5344CB8AC3E}">
        <p14:creationId xmlns:p14="http://schemas.microsoft.com/office/powerpoint/2010/main" val="4196625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2038350" y="322262"/>
            <a:ext cx="222250" cy="549275"/>
          </a:xfrm>
          <a:prstGeom prst="rect">
            <a:avLst/>
          </a:prstGeom>
          <a:noFill/>
          <a:ln w="9525">
            <a:noFill/>
            <a:miter lim="800000"/>
            <a:headEnd/>
            <a:tailEnd/>
          </a:ln>
        </p:spPr>
        <p:txBody>
          <a:bodyPr wrap="none" anchor="ctr">
            <a:spAutoFit/>
          </a:bodyPr>
          <a:lstStyle/>
          <a:p>
            <a:pPr algn="l" eaLnBrk="1" hangingPunct="1"/>
            <a:r>
              <a:rPr lang="en-US" sz="1200">
                <a:solidFill>
                  <a:srgbClr val="000000"/>
                </a:solidFill>
                <a:latin typeface="Times New Roman" pitchFamily="18" charset="0"/>
                <a:cs typeface="Times New Roman" pitchFamily="18" charset="0"/>
              </a:rPr>
              <a:t> </a:t>
            </a:r>
            <a:endParaRPr lang="en-US" sz="1100">
              <a:solidFill>
                <a:srgbClr val="000000"/>
              </a:solidFill>
              <a:latin typeface="Arial" pitchFamily="34" charset="0"/>
            </a:endParaRPr>
          </a:p>
          <a:p>
            <a:pPr algn="l"/>
            <a:endParaRPr lang="en-US" sz="1800">
              <a:solidFill>
                <a:srgbClr val="000000"/>
              </a:solidFill>
              <a:latin typeface="Arial" pitchFamily="34" charset="0"/>
            </a:endParaRPr>
          </a:p>
        </p:txBody>
      </p:sp>
      <p:sp>
        <p:nvSpPr>
          <p:cNvPr id="3075" name="Rectangle 3"/>
          <p:cNvSpPr>
            <a:spLocks noChangeArrowheads="1"/>
          </p:cNvSpPr>
          <p:nvPr/>
        </p:nvSpPr>
        <p:spPr bwMode="auto">
          <a:xfrm>
            <a:off x="2038350" y="6735762"/>
            <a:ext cx="222250" cy="274638"/>
          </a:xfrm>
          <a:prstGeom prst="rect">
            <a:avLst/>
          </a:prstGeom>
          <a:noFill/>
          <a:ln w="9525">
            <a:noFill/>
            <a:miter lim="800000"/>
            <a:headEnd/>
            <a:tailEnd/>
          </a:ln>
        </p:spPr>
        <p:txBody>
          <a:bodyPr wrap="none" anchor="ctr">
            <a:spAutoFit/>
          </a:bodyPr>
          <a:lstStyle/>
          <a:p>
            <a:pPr algn="l" eaLnBrk="1" hangingPunct="1"/>
            <a:r>
              <a:rPr lang="en-US" sz="1200">
                <a:solidFill>
                  <a:srgbClr val="000000"/>
                </a:solidFill>
                <a:latin typeface="Times New Roman" pitchFamily="18" charset="0"/>
                <a:cs typeface="Times New Roman" pitchFamily="18" charset="0"/>
              </a:rPr>
              <a:t> </a:t>
            </a:r>
            <a:endParaRPr lang="en-US" sz="1800">
              <a:solidFill>
                <a:srgbClr val="000000"/>
              </a:solidFill>
              <a:latin typeface="Arial" pitchFamily="34" charset="0"/>
            </a:endParaRPr>
          </a:p>
        </p:txBody>
      </p:sp>
      <p:sp>
        <p:nvSpPr>
          <p:cNvPr id="3076" name="AutoShape 4" descr="image001"/>
          <p:cNvSpPr>
            <a:spLocks noChangeAspect="1" noChangeArrowheads="1"/>
          </p:cNvSpPr>
          <p:nvPr/>
        </p:nvSpPr>
        <p:spPr bwMode="auto">
          <a:xfrm>
            <a:off x="2166938" y="923925"/>
            <a:ext cx="1238250"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077" name="AutoShape 5" descr="image002"/>
          <p:cNvSpPr>
            <a:spLocks noChangeAspect="1" noChangeArrowheads="1"/>
          </p:cNvSpPr>
          <p:nvPr/>
        </p:nvSpPr>
        <p:spPr bwMode="auto">
          <a:xfrm>
            <a:off x="3433763" y="917575"/>
            <a:ext cx="1228725" cy="2047875"/>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078" name="AutoShape 6" descr="image003"/>
          <p:cNvSpPr>
            <a:spLocks noChangeAspect="1" noChangeArrowheads="1"/>
          </p:cNvSpPr>
          <p:nvPr/>
        </p:nvSpPr>
        <p:spPr bwMode="auto">
          <a:xfrm>
            <a:off x="4703763" y="923925"/>
            <a:ext cx="1238250"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079" name="AutoShape 7" descr="image004"/>
          <p:cNvSpPr>
            <a:spLocks noChangeAspect="1" noChangeArrowheads="1"/>
          </p:cNvSpPr>
          <p:nvPr/>
        </p:nvSpPr>
        <p:spPr bwMode="auto">
          <a:xfrm>
            <a:off x="5970588" y="917575"/>
            <a:ext cx="1238250" cy="2047875"/>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080" name="AutoShape 8" descr="image005"/>
          <p:cNvSpPr>
            <a:spLocks noChangeAspect="1" noChangeArrowheads="1"/>
          </p:cNvSpPr>
          <p:nvPr/>
        </p:nvSpPr>
        <p:spPr bwMode="auto">
          <a:xfrm>
            <a:off x="7240588" y="923925"/>
            <a:ext cx="1228725"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081" name="AutoShape 9" descr="image006"/>
          <p:cNvSpPr>
            <a:spLocks noChangeAspect="1" noChangeArrowheads="1"/>
          </p:cNvSpPr>
          <p:nvPr/>
        </p:nvSpPr>
        <p:spPr bwMode="auto">
          <a:xfrm>
            <a:off x="2166938" y="3863975"/>
            <a:ext cx="1228725"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082" name="AutoShape 10" descr="image007"/>
          <p:cNvSpPr>
            <a:spLocks noChangeAspect="1" noChangeArrowheads="1"/>
          </p:cNvSpPr>
          <p:nvPr/>
        </p:nvSpPr>
        <p:spPr bwMode="auto">
          <a:xfrm>
            <a:off x="3433763" y="3857625"/>
            <a:ext cx="1238250" cy="2047875"/>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083" name="AutoShape 11" descr="image008"/>
          <p:cNvSpPr>
            <a:spLocks noChangeAspect="1" noChangeArrowheads="1"/>
          </p:cNvSpPr>
          <p:nvPr/>
        </p:nvSpPr>
        <p:spPr bwMode="auto">
          <a:xfrm>
            <a:off x="4703763" y="3863975"/>
            <a:ext cx="1238250"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084" name="AutoShape 12" descr="image009"/>
          <p:cNvSpPr>
            <a:spLocks noChangeAspect="1" noChangeArrowheads="1"/>
          </p:cNvSpPr>
          <p:nvPr/>
        </p:nvSpPr>
        <p:spPr bwMode="auto">
          <a:xfrm>
            <a:off x="5970588" y="3857625"/>
            <a:ext cx="1247775" cy="2047875"/>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085" name="AutoShape 13" descr="image010"/>
          <p:cNvSpPr>
            <a:spLocks noChangeAspect="1" noChangeArrowheads="1"/>
          </p:cNvSpPr>
          <p:nvPr/>
        </p:nvSpPr>
        <p:spPr bwMode="auto">
          <a:xfrm>
            <a:off x="7240588" y="3863975"/>
            <a:ext cx="1238250"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086" name="AutoShape 14" descr="image001"/>
          <p:cNvSpPr>
            <a:spLocks noChangeAspect="1" noChangeArrowheads="1"/>
          </p:cNvSpPr>
          <p:nvPr/>
        </p:nvSpPr>
        <p:spPr bwMode="auto">
          <a:xfrm>
            <a:off x="4638675" y="2646362"/>
            <a:ext cx="1238250"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087" name="Rectangle 15"/>
          <p:cNvSpPr>
            <a:spLocks noChangeArrowheads="1"/>
          </p:cNvSpPr>
          <p:nvPr/>
        </p:nvSpPr>
        <p:spPr bwMode="auto">
          <a:xfrm>
            <a:off x="2038350" y="415925"/>
            <a:ext cx="215900" cy="635000"/>
          </a:xfrm>
          <a:prstGeom prst="rect">
            <a:avLst/>
          </a:prstGeom>
          <a:noFill/>
          <a:ln w="9525">
            <a:noFill/>
            <a:miter lim="800000"/>
            <a:headEnd/>
            <a:tailEnd/>
          </a:ln>
        </p:spPr>
        <p:txBody>
          <a:bodyPr wrap="none" lIns="88872" tIns="88872" rIns="88872" bIns="88872" anchor="ctr">
            <a:spAutoFit/>
          </a:bodyPr>
          <a:lstStyle/>
          <a:p>
            <a:pPr algn="l" eaLnBrk="1" hangingPunct="1"/>
            <a:r>
              <a:rPr lang="en-US" sz="1200">
                <a:solidFill>
                  <a:srgbClr val="000000"/>
                </a:solidFill>
                <a:latin typeface="Times New Roman" pitchFamily="18" charset="0"/>
                <a:cs typeface="Times New Roman" pitchFamily="18" charset="0"/>
              </a:rPr>
              <a:t> </a:t>
            </a:r>
            <a:endParaRPr lang="en-US" sz="1100">
              <a:solidFill>
                <a:srgbClr val="000000"/>
              </a:solidFill>
              <a:latin typeface="Arial" pitchFamily="34" charset="0"/>
            </a:endParaRPr>
          </a:p>
          <a:p>
            <a:pPr algn="l"/>
            <a:endParaRPr lang="en-US" sz="1800">
              <a:solidFill>
                <a:srgbClr val="000000"/>
              </a:solidFill>
              <a:latin typeface="Arial" pitchFamily="34" charset="0"/>
            </a:endParaRPr>
          </a:p>
        </p:txBody>
      </p:sp>
      <p:graphicFrame>
        <p:nvGraphicFramePr>
          <p:cNvPr id="136208" name="Group 16"/>
          <p:cNvGraphicFramePr>
            <a:graphicFrameLocks noGrp="1"/>
          </p:cNvGraphicFramePr>
          <p:nvPr>
            <p:extLst>
              <p:ext uri="{D42A27DB-BD31-4B8C-83A1-F6EECF244321}">
                <p14:modId xmlns:p14="http://schemas.microsoft.com/office/powerpoint/2010/main" val="2493644667"/>
              </p:ext>
            </p:extLst>
          </p:nvPr>
        </p:nvGraphicFramePr>
        <p:xfrm>
          <a:off x="457200" y="1116965"/>
          <a:ext cx="8458202" cy="5436235"/>
        </p:xfrm>
        <a:graphic>
          <a:graphicData uri="http://schemas.openxmlformats.org/drawingml/2006/table">
            <a:tbl>
              <a:tblPr/>
              <a:tblGrid>
                <a:gridCol w="1690928">
                  <a:extLst>
                    <a:ext uri="{9D8B030D-6E8A-4147-A177-3AD203B41FA5}">
                      <a16:colId xmlns:a16="http://schemas.microsoft.com/office/drawing/2014/main" val="20000"/>
                    </a:ext>
                  </a:extLst>
                </a:gridCol>
                <a:gridCol w="1692709">
                  <a:extLst>
                    <a:ext uri="{9D8B030D-6E8A-4147-A177-3AD203B41FA5}">
                      <a16:colId xmlns:a16="http://schemas.microsoft.com/office/drawing/2014/main" val="20001"/>
                    </a:ext>
                  </a:extLst>
                </a:gridCol>
                <a:gridCol w="1797963">
                  <a:extLst>
                    <a:ext uri="{9D8B030D-6E8A-4147-A177-3AD203B41FA5}">
                      <a16:colId xmlns:a16="http://schemas.microsoft.com/office/drawing/2014/main" val="20002"/>
                    </a:ext>
                  </a:extLst>
                </a:gridCol>
                <a:gridCol w="1567875">
                  <a:extLst>
                    <a:ext uri="{9D8B030D-6E8A-4147-A177-3AD203B41FA5}">
                      <a16:colId xmlns:a16="http://schemas.microsoft.com/office/drawing/2014/main" val="20003"/>
                    </a:ext>
                  </a:extLst>
                </a:gridCol>
                <a:gridCol w="1708727">
                  <a:extLst>
                    <a:ext uri="{9D8B030D-6E8A-4147-A177-3AD203B41FA5}">
                      <a16:colId xmlns:a16="http://schemas.microsoft.com/office/drawing/2014/main" val="20004"/>
                    </a:ext>
                  </a:extLst>
                </a:gridCol>
              </a:tblGrid>
              <a:tr h="2143125">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Times New Roman" pitchFamily="18" charset="0"/>
                          <a:cs typeface="Arial" pitchFamily="34" charset="0"/>
                        </a:rPr>
                        <a:t>  </a:t>
                      </a:r>
                      <a:r>
                        <a:rPr kumimoji="0" lang="en-US" sz="12800" b="0" i="0" u="none" strike="noStrike" cap="none" normalizeH="0" baseline="0" dirty="0">
                          <a:ln>
                            <a:noFill/>
                          </a:ln>
                          <a:solidFill>
                            <a:srgbClr val="000000"/>
                          </a:solidFill>
                          <a:effectLst/>
                          <a:latin typeface="Times New Roman" pitchFamily="18" charset="0"/>
                          <a:cs typeface="Arial" pitchFamily="34" charset="0"/>
                        </a:rPr>
                        <a:t> </a:t>
                      </a:r>
                      <a:r>
                        <a:rPr kumimoji="0" lang="en-US" sz="1000" b="0" i="0" u="none" strike="noStrike" cap="none" normalizeH="0" baseline="0" dirty="0">
                          <a:ln>
                            <a:noFill/>
                          </a:ln>
                          <a:solidFill>
                            <a:srgbClr val="000000"/>
                          </a:solidFill>
                          <a:effectLst/>
                          <a:latin typeface="Times New Roman" pitchFamily="18" charset="0"/>
                          <a:cs typeface="Arial" pitchFamily="34" charset="0"/>
                        </a:rPr>
                        <a:t>                                                          </a:t>
                      </a:r>
                    </a:p>
                  </a:txBody>
                  <a:tcPr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  </a:t>
                      </a:r>
                      <a:r>
                        <a:rPr kumimoji="0" lang="en-US" sz="12900" b="0" i="0" u="none" strike="noStrike" cap="none" normalizeH="0" baseline="0">
                          <a:ln>
                            <a:noFill/>
                          </a:ln>
                          <a:solidFill>
                            <a:srgbClr val="000000"/>
                          </a:solidFill>
                          <a:effectLst/>
                          <a:latin typeface="Times New Roman" pitchFamily="18" charset="0"/>
                          <a:cs typeface="Arial" pitchFamily="34" charset="0"/>
                        </a:rPr>
                        <a:t> </a:t>
                      </a:r>
                      <a:r>
                        <a:rPr kumimoji="0" lang="en-US" sz="1000" b="0" i="0" u="none" strike="noStrike" cap="none" normalizeH="0" baseline="0">
                          <a:ln>
                            <a:noFill/>
                          </a:ln>
                          <a:solidFill>
                            <a:srgbClr val="000000"/>
                          </a:solidFill>
                          <a:effectLst/>
                          <a:latin typeface="Times New Roman" pitchFamily="18" charset="0"/>
                          <a:cs typeface="Arial" pitchFamily="34" charset="0"/>
                        </a:rPr>
                        <a:t>                                                                     </a:t>
                      </a:r>
                    </a:p>
                  </a:txBody>
                  <a:tcPr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  </a:t>
                      </a:r>
                      <a:r>
                        <a:rPr kumimoji="0" lang="en-US" sz="12800" b="0" i="0" u="none" strike="noStrike" cap="none" normalizeH="0" baseline="0">
                          <a:ln>
                            <a:noFill/>
                          </a:ln>
                          <a:solidFill>
                            <a:srgbClr val="000000"/>
                          </a:solidFill>
                          <a:effectLst/>
                          <a:latin typeface="Times New Roman" pitchFamily="18" charset="0"/>
                          <a:cs typeface="Arial" pitchFamily="34" charset="0"/>
                        </a:rPr>
                        <a:t> </a:t>
                      </a:r>
                      <a:r>
                        <a:rPr kumimoji="0" lang="en-US" sz="1000" b="0" i="0" u="none" strike="noStrike" cap="none" normalizeH="0" baseline="0">
                          <a:ln>
                            <a:noFill/>
                          </a:ln>
                          <a:solidFill>
                            <a:srgbClr val="000000"/>
                          </a:solidFill>
                          <a:effectLst/>
                          <a:latin typeface="Times New Roman" pitchFamily="18" charset="0"/>
                          <a:cs typeface="Arial" pitchFamily="34" charset="0"/>
                        </a:rPr>
                        <a:t>                                                                     </a:t>
                      </a:r>
                    </a:p>
                  </a:txBody>
                  <a:tcPr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  </a:t>
                      </a:r>
                      <a:r>
                        <a:rPr kumimoji="0" lang="en-US" sz="12900" b="0" i="0" u="none" strike="noStrike" cap="none" normalizeH="0" baseline="0">
                          <a:ln>
                            <a:noFill/>
                          </a:ln>
                          <a:solidFill>
                            <a:srgbClr val="000000"/>
                          </a:solidFill>
                          <a:effectLst/>
                          <a:latin typeface="Times New Roman" pitchFamily="18" charset="0"/>
                          <a:cs typeface="Arial" pitchFamily="34" charset="0"/>
                        </a:rPr>
                        <a:t> </a:t>
                      </a:r>
                      <a:r>
                        <a:rPr kumimoji="0" lang="en-US" sz="1000" b="0" i="0" u="none" strike="noStrike" cap="none" normalizeH="0" baseline="0">
                          <a:ln>
                            <a:noFill/>
                          </a:ln>
                          <a:solidFill>
                            <a:srgbClr val="000000"/>
                          </a:solidFill>
                          <a:effectLst/>
                          <a:latin typeface="Times New Roman" pitchFamily="18" charset="0"/>
                          <a:cs typeface="Arial" pitchFamily="34" charset="0"/>
                        </a:rPr>
                        <a:t>                                                                     </a:t>
                      </a:r>
                    </a:p>
                  </a:txBody>
                  <a:tcPr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Times New Roman" pitchFamily="18" charset="0"/>
                          <a:cs typeface="Arial" pitchFamily="34" charset="0"/>
                        </a:rPr>
                        <a:t>  </a:t>
                      </a:r>
                      <a:r>
                        <a:rPr kumimoji="0" lang="en-US" sz="12800" b="0" i="0" u="none" strike="noStrike" cap="none" normalizeH="0" baseline="0" dirty="0">
                          <a:ln>
                            <a:noFill/>
                          </a:ln>
                          <a:solidFill>
                            <a:srgbClr val="000000"/>
                          </a:solidFill>
                          <a:effectLst/>
                          <a:latin typeface="Times New Roman" pitchFamily="18" charset="0"/>
                          <a:cs typeface="Arial" pitchFamily="34" charset="0"/>
                        </a:rPr>
                        <a:t> </a:t>
                      </a:r>
                      <a:r>
                        <a:rPr kumimoji="0" lang="en-US" sz="1000" b="0" i="0" u="none" strike="noStrike" cap="none" normalizeH="0" baseline="0" dirty="0">
                          <a:ln>
                            <a:noFill/>
                          </a:ln>
                          <a:solidFill>
                            <a:srgbClr val="000000"/>
                          </a:solidFill>
                          <a:effectLst/>
                          <a:latin typeface="Times New Roman" pitchFamily="18" charset="0"/>
                          <a:cs typeface="Arial" pitchFamily="34" charset="0"/>
                        </a:rPr>
                        <a:t>                                                                     </a:t>
                      </a:r>
                    </a:p>
                  </a:txBody>
                  <a:tcPr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05155">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How </a:t>
                      </a:r>
                      <a:r>
                        <a:rPr kumimoji="0" lang="en-US" sz="1100" b="0" i="0" u="none" strike="noStrike" cap="none" normalizeH="0" baseline="0">
                          <a:ln>
                            <a:noFill/>
                          </a:ln>
                          <a:solidFill>
                            <a:srgbClr val="000000"/>
                          </a:solidFill>
                          <a:effectLst/>
                          <a:latin typeface="Times New Roman" pitchFamily="18" charset="0"/>
                        </a:rPr>
                        <a:t> the  Service </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Times New Roman" pitchFamily="18" charset="0"/>
                        </a:rPr>
                        <a:t>described it.</a:t>
                      </a:r>
                      <a:endParaRPr kumimoji="0" lang="en-US" sz="1800" b="0" i="0" u="none" strike="noStrike" cap="none" normalizeH="0" baseline="0">
                        <a:ln>
                          <a:noFill/>
                        </a:ln>
                        <a:solidFill>
                          <a:schemeClr val="tx1"/>
                        </a:solidFill>
                        <a:effectLst/>
                        <a:latin typeface="Times New Roman" pitchFamily="18" charset="0"/>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How the </a:t>
                      </a:r>
                      <a:r>
                        <a:rPr kumimoji="0" lang="en-US" sz="1100" b="0" i="0" u="none" strike="noStrike" cap="none" normalizeH="0" baseline="0">
                          <a:ln>
                            <a:noFill/>
                          </a:ln>
                          <a:solidFill>
                            <a:srgbClr val="000000"/>
                          </a:solidFill>
                          <a:effectLst/>
                          <a:latin typeface="Times New Roman" pitchFamily="18" charset="0"/>
                        </a:rPr>
                        <a:t>requirement was </a:t>
                      </a:r>
                      <a:r>
                        <a:rPr kumimoji="0" lang="en-US" sz="1000" b="0" i="0" u="none" strike="noStrike" cap="none" normalizeH="0" baseline="0">
                          <a:ln>
                            <a:noFill/>
                          </a:ln>
                          <a:solidFill>
                            <a:srgbClr val="000000"/>
                          </a:solidFill>
                          <a:effectLst/>
                          <a:latin typeface="Times New Roman" pitchFamily="18" charset="0"/>
                          <a:cs typeface="Arial" pitchFamily="34" charset="0"/>
                        </a:rPr>
                        <a:t>understood</a:t>
                      </a:r>
                      <a:endParaRPr kumimoji="0" lang="en-US" sz="1800" b="0" i="0" u="none" strike="noStrike" cap="none" normalizeH="0" baseline="0">
                        <a:ln>
                          <a:noFill/>
                        </a:ln>
                        <a:solidFill>
                          <a:schemeClr val="tx1"/>
                        </a:solidFill>
                        <a:effectLst/>
                        <a:latin typeface="Times New Roman" pitchFamily="18"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How the </a:t>
                      </a:r>
                      <a:r>
                        <a:rPr kumimoji="0" lang="en-US" sz="1100" b="0" i="0" u="none" strike="noStrike" cap="none" normalizeH="0" baseline="0">
                          <a:ln>
                            <a:noFill/>
                          </a:ln>
                          <a:solidFill>
                            <a:srgbClr val="000000"/>
                          </a:solidFill>
                          <a:effectLst/>
                          <a:latin typeface="Times New Roman" pitchFamily="18" charset="0"/>
                        </a:rPr>
                        <a:t>contractor </a:t>
                      </a:r>
                      <a:br>
                        <a:rPr kumimoji="0" lang="en-US" sz="1000" b="0" i="0" u="none" strike="noStrike" cap="none" normalizeH="0" baseline="0">
                          <a:ln>
                            <a:noFill/>
                          </a:ln>
                          <a:solidFill>
                            <a:srgbClr val="000000"/>
                          </a:solidFill>
                          <a:effectLst/>
                          <a:latin typeface="Times New Roman" pitchFamily="18" charset="0"/>
                          <a:cs typeface="Arial" pitchFamily="34" charset="0"/>
                        </a:rPr>
                      </a:br>
                      <a:r>
                        <a:rPr kumimoji="0" lang="en-US" sz="1000" b="0" i="0" u="none" strike="noStrike" cap="none" normalizeH="0" baseline="0">
                          <a:ln>
                            <a:noFill/>
                          </a:ln>
                          <a:solidFill>
                            <a:srgbClr val="000000"/>
                          </a:solidFill>
                          <a:effectLst/>
                          <a:latin typeface="Times New Roman" pitchFamily="18" charset="0"/>
                          <a:cs typeface="Arial" pitchFamily="34" charset="0"/>
                        </a:rPr>
                        <a:t>designed it</a:t>
                      </a:r>
                      <a:endParaRPr kumimoji="0" lang="en-US" sz="1800" b="0" i="0" u="none" strike="noStrike" cap="none" normalizeH="0" baseline="0">
                        <a:ln>
                          <a:noFill/>
                        </a:ln>
                        <a:solidFill>
                          <a:schemeClr val="tx1"/>
                        </a:solidFill>
                        <a:effectLst/>
                        <a:latin typeface="Times New Roman" pitchFamily="18"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How the programmer wrote it</a:t>
                      </a:r>
                      <a:endParaRPr kumimoji="0" lang="en-US" sz="1800" b="0" i="0" u="none" strike="noStrike" cap="none" normalizeH="0" baseline="0">
                        <a:ln>
                          <a:noFill/>
                        </a:ln>
                        <a:solidFill>
                          <a:schemeClr val="tx1"/>
                        </a:solidFill>
                        <a:effectLst/>
                        <a:latin typeface="Times New Roman" pitchFamily="18"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How </a:t>
                      </a:r>
                      <a:r>
                        <a:rPr kumimoji="0" lang="en-US" sz="1100" b="0" i="0" u="none" strike="noStrike" cap="none" normalizeH="0" baseline="0">
                          <a:ln>
                            <a:noFill/>
                          </a:ln>
                          <a:solidFill>
                            <a:srgbClr val="000000"/>
                          </a:solidFill>
                          <a:effectLst/>
                          <a:latin typeface="Times New Roman" pitchFamily="18" charset="0"/>
                        </a:rPr>
                        <a:t>the PEO </a:t>
                      </a:r>
                      <a:r>
                        <a:rPr kumimoji="0" lang="en-US" sz="1000" b="0" i="0" u="none" strike="noStrike" cap="none" normalizeH="0" baseline="0">
                          <a:ln>
                            <a:noFill/>
                          </a:ln>
                          <a:solidFill>
                            <a:srgbClr val="000000"/>
                          </a:solidFill>
                          <a:effectLst/>
                          <a:latin typeface="Times New Roman" pitchFamily="18" charset="0"/>
                          <a:cs typeface="Arial" pitchFamily="34" charset="0"/>
                        </a:rPr>
                        <a:t>described it</a:t>
                      </a:r>
                      <a:endParaRPr kumimoji="0" lang="en-US" sz="1800" b="0" i="0" u="none" strike="noStrike" cap="none" normalizeH="0" baseline="0">
                        <a:ln>
                          <a:noFill/>
                        </a:ln>
                        <a:solidFill>
                          <a:schemeClr val="tx1"/>
                        </a:solidFill>
                        <a:effectLst/>
                        <a:latin typeface="Times New Roman" pitchFamily="18" charset="0"/>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108200">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Times New Roman" pitchFamily="18" charset="0"/>
                          <a:cs typeface="Arial" pitchFamily="34" charset="0"/>
                        </a:rPr>
                        <a:t>  </a:t>
                      </a:r>
                      <a:r>
                        <a:rPr kumimoji="0" lang="en-US" sz="12800" b="0" i="0" u="none" strike="noStrike" cap="none" normalizeH="0" baseline="0" dirty="0">
                          <a:ln>
                            <a:noFill/>
                          </a:ln>
                          <a:solidFill>
                            <a:srgbClr val="000000"/>
                          </a:solidFill>
                          <a:effectLst/>
                          <a:latin typeface="Times New Roman" pitchFamily="18" charset="0"/>
                          <a:cs typeface="Arial" pitchFamily="34" charset="0"/>
                        </a:rPr>
                        <a:t> </a:t>
                      </a:r>
                      <a:r>
                        <a:rPr kumimoji="0" lang="en-US" sz="1000" b="0" i="0" u="none" strike="noStrike" cap="none" normalizeH="0" baseline="0" dirty="0">
                          <a:ln>
                            <a:noFill/>
                          </a:ln>
                          <a:solidFill>
                            <a:srgbClr val="000000"/>
                          </a:solidFill>
                          <a:effectLst/>
                          <a:latin typeface="Times New Roman" pitchFamily="18" charset="0"/>
                          <a:cs typeface="Arial" pitchFamily="34" charset="0"/>
                        </a:rPr>
                        <a:t>                                                                     </a:t>
                      </a:r>
                    </a:p>
                  </a:txBody>
                  <a:tcPr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  </a:t>
                      </a:r>
                      <a:r>
                        <a:rPr kumimoji="0" lang="en-US" sz="12900" b="0" i="0" u="none" strike="noStrike" cap="none" normalizeH="0" baseline="0">
                          <a:ln>
                            <a:noFill/>
                          </a:ln>
                          <a:solidFill>
                            <a:srgbClr val="000000"/>
                          </a:solidFill>
                          <a:effectLst/>
                          <a:latin typeface="Times New Roman" pitchFamily="18" charset="0"/>
                          <a:cs typeface="Arial" pitchFamily="34" charset="0"/>
                        </a:rPr>
                        <a:t> </a:t>
                      </a:r>
                      <a:r>
                        <a:rPr kumimoji="0" lang="en-US" sz="1000" b="0" i="0" u="none" strike="noStrike" cap="none" normalizeH="0" baseline="0">
                          <a:ln>
                            <a:noFill/>
                          </a:ln>
                          <a:solidFill>
                            <a:srgbClr val="000000"/>
                          </a:solidFill>
                          <a:effectLst/>
                          <a:latin typeface="Times New Roman" pitchFamily="18" charset="0"/>
                          <a:cs typeface="Arial" pitchFamily="34" charset="0"/>
                        </a:rPr>
                        <a:t>                                                                     </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  </a:t>
                      </a:r>
                      <a:r>
                        <a:rPr kumimoji="0" lang="en-US" sz="12800" b="0" i="0" u="none" strike="noStrike" cap="none" normalizeH="0" baseline="0">
                          <a:ln>
                            <a:noFill/>
                          </a:ln>
                          <a:solidFill>
                            <a:srgbClr val="000000"/>
                          </a:solidFill>
                          <a:effectLst/>
                          <a:latin typeface="Times New Roman" pitchFamily="18" charset="0"/>
                          <a:cs typeface="Arial" pitchFamily="34" charset="0"/>
                        </a:rPr>
                        <a:t> </a:t>
                      </a:r>
                      <a:r>
                        <a:rPr kumimoji="0" lang="en-US" sz="1000" b="0" i="0" u="none" strike="noStrike" cap="none" normalizeH="0" baseline="0">
                          <a:ln>
                            <a:noFill/>
                          </a:ln>
                          <a:solidFill>
                            <a:srgbClr val="000000"/>
                          </a:solidFill>
                          <a:effectLst/>
                          <a:latin typeface="Times New Roman" pitchFamily="18" charset="0"/>
                          <a:cs typeface="Arial" pitchFamily="34" charset="0"/>
                        </a:rPr>
                        <a:t>                                                                     </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  </a:t>
                      </a:r>
                      <a:r>
                        <a:rPr kumimoji="0" lang="en-US" sz="12900" b="0" i="0" u="none" strike="noStrike" cap="none" normalizeH="0" baseline="0">
                          <a:ln>
                            <a:noFill/>
                          </a:ln>
                          <a:solidFill>
                            <a:srgbClr val="000000"/>
                          </a:solidFill>
                          <a:effectLst/>
                          <a:latin typeface="Times New Roman" pitchFamily="18" charset="0"/>
                          <a:cs typeface="Arial" pitchFamily="34" charset="0"/>
                        </a:rPr>
                        <a:t> </a:t>
                      </a:r>
                      <a:r>
                        <a:rPr kumimoji="0" lang="en-US" sz="1000" b="0" i="0" u="none" strike="noStrike" cap="none" normalizeH="0" baseline="0">
                          <a:ln>
                            <a:noFill/>
                          </a:ln>
                          <a:solidFill>
                            <a:srgbClr val="000000"/>
                          </a:solidFill>
                          <a:effectLst/>
                          <a:latin typeface="Times New Roman" pitchFamily="18" charset="0"/>
                          <a:cs typeface="Arial" pitchFamily="34" charset="0"/>
                        </a:rPr>
                        <a:t>                                                                      </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Times New Roman" pitchFamily="18" charset="0"/>
                          <a:cs typeface="Arial" pitchFamily="34" charset="0"/>
                        </a:rPr>
                        <a:t>  </a:t>
                      </a:r>
                      <a:r>
                        <a:rPr kumimoji="0" lang="en-US" sz="12800" b="0" i="0" u="none" strike="noStrike" cap="none" normalizeH="0" baseline="0" dirty="0">
                          <a:ln>
                            <a:noFill/>
                          </a:ln>
                          <a:solidFill>
                            <a:srgbClr val="000000"/>
                          </a:solidFill>
                          <a:effectLst/>
                          <a:latin typeface="Times New Roman" pitchFamily="18" charset="0"/>
                          <a:cs typeface="Arial" pitchFamily="34" charset="0"/>
                        </a:rPr>
                        <a:t> </a:t>
                      </a:r>
                      <a:r>
                        <a:rPr kumimoji="0" lang="en-US" sz="1000" b="0" i="0" u="none" strike="noStrike" cap="none" normalizeH="0" baseline="0" dirty="0">
                          <a:ln>
                            <a:noFill/>
                          </a:ln>
                          <a:solidFill>
                            <a:srgbClr val="000000"/>
                          </a:solidFill>
                          <a:effectLst/>
                          <a:latin typeface="Times New Roman" pitchFamily="18" charset="0"/>
                          <a:cs typeface="Arial" pitchFamily="34" charset="0"/>
                        </a:rPr>
                        <a:t>                                                                     </a:t>
                      </a: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27000">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Times New Roman" pitchFamily="18" charset="0"/>
                          <a:cs typeface="Arial" pitchFamily="34" charset="0"/>
                        </a:rPr>
                        <a:t>How the project was documented</a:t>
                      </a:r>
                      <a:endParaRPr kumimoji="0" lang="en-US" sz="1800" b="0" i="0" u="none" strike="noStrike" cap="none" normalizeH="0" baseline="0" dirty="0">
                        <a:ln>
                          <a:noFill/>
                        </a:ln>
                        <a:solidFill>
                          <a:schemeClr val="tx1"/>
                        </a:solidFill>
                        <a:effectLst/>
                        <a:latin typeface="Times New Roman" pitchFamily="18" charset="0"/>
                      </a:endParaRPr>
                    </a:p>
                  </a:txBody>
                  <a:tcPr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What  SYSCOM</a:t>
                      </a:r>
                      <a:r>
                        <a:rPr kumimoji="0" lang="en-US" sz="1100" b="0" i="0" u="none" strike="noStrike" cap="none" normalizeH="0" baseline="0">
                          <a:ln>
                            <a:noFill/>
                          </a:ln>
                          <a:solidFill>
                            <a:srgbClr val="000000"/>
                          </a:solidFill>
                          <a:effectLst/>
                          <a:latin typeface="Times New Roman" pitchFamily="18" charset="0"/>
                        </a:rPr>
                        <a:t> </a:t>
                      </a:r>
                      <a:br>
                        <a:rPr kumimoji="0" lang="en-US" sz="1000" b="0" i="0" u="none" strike="noStrike" cap="none" normalizeH="0" baseline="0">
                          <a:ln>
                            <a:noFill/>
                          </a:ln>
                          <a:solidFill>
                            <a:srgbClr val="000000"/>
                          </a:solidFill>
                          <a:effectLst/>
                          <a:latin typeface="Times New Roman" pitchFamily="18" charset="0"/>
                          <a:cs typeface="Arial" pitchFamily="34" charset="0"/>
                        </a:rPr>
                      </a:br>
                      <a:r>
                        <a:rPr kumimoji="0" lang="en-US" sz="1000" b="0" i="0" u="none" strike="noStrike" cap="none" normalizeH="0" baseline="0">
                          <a:ln>
                            <a:noFill/>
                          </a:ln>
                          <a:solidFill>
                            <a:srgbClr val="000000"/>
                          </a:solidFill>
                          <a:effectLst/>
                          <a:latin typeface="Times New Roman" pitchFamily="18" charset="0"/>
                          <a:cs typeface="Arial" pitchFamily="34" charset="0"/>
                        </a:rPr>
                        <a:t>installed</a:t>
                      </a:r>
                      <a:endParaRPr kumimoji="0" lang="en-US" sz="1800" b="0" i="0" u="none" strike="noStrike" cap="none" normalizeH="0" baseline="0">
                        <a:ln>
                          <a:noFill/>
                        </a:ln>
                        <a:solidFill>
                          <a:schemeClr val="tx1"/>
                        </a:solidFill>
                        <a:effectLst/>
                        <a:latin typeface="Times New Roman" pitchFamily="18" charset="0"/>
                      </a:endParaRPr>
                    </a:p>
                  </a:txBody>
                  <a:tcPr anchor="ct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How the </a:t>
                      </a:r>
                      <a:r>
                        <a:rPr kumimoji="0" lang="en-US" sz="1100" b="0" i="0" u="none" strike="noStrike" cap="none" normalizeH="0" baseline="0">
                          <a:ln>
                            <a:noFill/>
                          </a:ln>
                          <a:solidFill>
                            <a:srgbClr val="000000"/>
                          </a:solidFill>
                          <a:effectLst/>
                          <a:latin typeface="Times New Roman" pitchFamily="18" charset="0"/>
                        </a:rPr>
                        <a:t>Government </a:t>
                      </a:r>
                      <a:br>
                        <a:rPr kumimoji="0" lang="en-US" sz="1000" b="0" i="0" u="none" strike="noStrike" cap="none" normalizeH="0" baseline="0">
                          <a:ln>
                            <a:noFill/>
                          </a:ln>
                          <a:solidFill>
                            <a:srgbClr val="000000"/>
                          </a:solidFill>
                          <a:effectLst/>
                          <a:latin typeface="Times New Roman" pitchFamily="18" charset="0"/>
                          <a:cs typeface="Arial" pitchFamily="34" charset="0"/>
                        </a:rPr>
                      </a:br>
                      <a:r>
                        <a:rPr kumimoji="0" lang="en-US" sz="1000" b="0" i="0" u="none" strike="noStrike" cap="none" normalizeH="0" baseline="0">
                          <a:ln>
                            <a:noFill/>
                          </a:ln>
                          <a:solidFill>
                            <a:srgbClr val="000000"/>
                          </a:solidFill>
                          <a:effectLst/>
                          <a:latin typeface="Times New Roman" pitchFamily="18" charset="0"/>
                          <a:cs typeface="Arial" pitchFamily="34" charset="0"/>
                        </a:rPr>
                        <a:t>was billed</a:t>
                      </a:r>
                      <a:endParaRPr kumimoji="0" lang="en-US" sz="1800" b="0" i="0" u="none" strike="noStrike" cap="none" normalizeH="0" baseline="0">
                        <a:ln>
                          <a:noFill/>
                        </a:ln>
                        <a:solidFill>
                          <a:schemeClr val="tx1"/>
                        </a:solidFill>
                        <a:effectLst/>
                        <a:latin typeface="Times New Roman" pitchFamily="18" charset="0"/>
                      </a:endParaRPr>
                    </a:p>
                  </a:txBody>
                  <a:tcPr anchor="ct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Times New Roman" pitchFamily="18" charset="0"/>
                          <a:cs typeface="Arial" pitchFamily="34" charset="0"/>
                        </a:rPr>
                        <a:t>How the helpdesk supported it</a:t>
                      </a:r>
                      <a:endParaRPr kumimoji="0" lang="en-US" sz="1800" b="0" i="0" u="none" strike="noStrike" cap="none" normalizeH="0" baseline="0">
                        <a:ln>
                          <a:noFill/>
                        </a:ln>
                        <a:solidFill>
                          <a:schemeClr val="tx1"/>
                        </a:solidFill>
                        <a:effectLst/>
                        <a:latin typeface="Times New Roman" pitchFamily="18" charset="0"/>
                      </a:endParaRPr>
                    </a:p>
                  </a:txBody>
                  <a:tcPr anchor="ct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Times New Roman" pitchFamily="18" charset="0"/>
                          <a:cs typeface="Arial" pitchFamily="34" charset="0"/>
                        </a:rPr>
                        <a:t>What the </a:t>
                      </a:r>
                      <a:r>
                        <a:rPr kumimoji="0" lang="en-US" sz="1100" b="0" i="0" u="none" strike="noStrike" cap="none" normalizeH="0" baseline="0" dirty="0">
                          <a:ln>
                            <a:noFill/>
                          </a:ln>
                          <a:solidFill>
                            <a:srgbClr val="000000"/>
                          </a:solidFill>
                          <a:effectLst/>
                          <a:latin typeface="Times New Roman" pitchFamily="18" charset="0"/>
                        </a:rPr>
                        <a:t>user </a:t>
                      </a:r>
                      <a:br>
                        <a:rPr kumimoji="0" lang="en-US" sz="1000" b="0" i="0" u="none" strike="noStrike" cap="none" normalizeH="0" baseline="0" dirty="0">
                          <a:ln>
                            <a:noFill/>
                          </a:ln>
                          <a:solidFill>
                            <a:srgbClr val="000000"/>
                          </a:solidFill>
                          <a:effectLst/>
                          <a:latin typeface="Times New Roman" pitchFamily="18" charset="0"/>
                          <a:cs typeface="Arial" pitchFamily="34" charset="0"/>
                        </a:rPr>
                      </a:br>
                      <a:r>
                        <a:rPr kumimoji="0" lang="en-US" sz="1000" b="0" i="1" u="none" strike="noStrike" cap="none" normalizeH="0" baseline="0" dirty="0">
                          <a:ln>
                            <a:noFill/>
                          </a:ln>
                          <a:solidFill>
                            <a:srgbClr val="000000"/>
                          </a:solidFill>
                          <a:effectLst/>
                          <a:latin typeface="Times New Roman" pitchFamily="18" charset="0"/>
                          <a:cs typeface="Arial" pitchFamily="34" charset="0"/>
                        </a:rPr>
                        <a:t>really</a:t>
                      </a:r>
                      <a:r>
                        <a:rPr kumimoji="0" lang="en-US" sz="1000" b="0" i="0" u="none" strike="noStrike" cap="none" normalizeH="0" baseline="0" dirty="0">
                          <a:ln>
                            <a:noFill/>
                          </a:ln>
                          <a:solidFill>
                            <a:srgbClr val="000000"/>
                          </a:solidFill>
                          <a:effectLst/>
                          <a:latin typeface="Times New Roman" pitchFamily="18" charset="0"/>
                          <a:cs typeface="Arial" pitchFamily="34" charset="0"/>
                        </a:rPr>
                        <a:t> needed</a:t>
                      </a:r>
                      <a:endParaRPr kumimoji="0" lang="en-US" sz="1800" b="0" i="0" u="none" strike="noStrike" cap="none" normalizeH="0" baseline="0" dirty="0">
                        <a:ln>
                          <a:noFill/>
                        </a:ln>
                        <a:solidFill>
                          <a:schemeClr val="tx1"/>
                        </a:solidFill>
                        <a:effectLst/>
                        <a:latin typeface="Times New Roman" pitchFamily="18" charset="0"/>
                      </a:endParaRPr>
                    </a:p>
                  </a:txBody>
                  <a:tcPr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109" name="AutoShape 41" descr="image001"/>
          <p:cNvSpPr>
            <a:spLocks noChangeAspect="1" noChangeArrowheads="1"/>
          </p:cNvSpPr>
          <p:nvPr/>
        </p:nvSpPr>
        <p:spPr bwMode="auto">
          <a:xfrm>
            <a:off x="2166938" y="1103312"/>
            <a:ext cx="1238250"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110" name="AutoShape 42" descr="image002"/>
          <p:cNvSpPr>
            <a:spLocks noChangeAspect="1" noChangeArrowheads="1"/>
          </p:cNvSpPr>
          <p:nvPr/>
        </p:nvSpPr>
        <p:spPr bwMode="auto">
          <a:xfrm>
            <a:off x="3433763" y="1096962"/>
            <a:ext cx="1228725" cy="2047875"/>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111" name="AutoShape 43" descr="image003"/>
          <p:cNvSpPr>
            <a:spLocks noChangeAspect="1" noChangeArrowheads="1"/>
          </p:cNvSpPr>
          <p:nvPr/>
        </p:nvSpPr>
        <p:spPr bwMode="auto">
          <a:xfrm>
            <a:off x="4703763" y="1103312"/>
            <a:ext cx="1238250"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112" name="AutoShape 44" descr="image004"/>
          <p:cNvSpPr>
            <a:spLocks noChangeAspect="1" noChangeArrowheads="1"/>
          </p:cNvSpPr>
          <p:nvPr/>
        </p:nvSpPr>
        <p:spPr bwMode="auto">
          <a:xfrm>
            <a:off x="5970588" y="1096962"/>
            <a:ext cx="1238250" cy="2047875"/>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113" name="AutoShape 45" descr="image005"/>
          <p:cNvSpPr>
            <a:spLocks noChangeAspect="1" noChangeArrowheads="1"/>
          </p:cNvSpPr>
          <p:nvPr/>
        </p:nvSpPr>
        <p:spPr bwMode="auto">
          <a:xfrm>
            <a:off x="7240588" y="1103312"/>
            <a:ext cx="1228725"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114" name="AutoShape 46" descr="image006"/>
          <p:cNvSpPr>
            <a:spLocks noChangeAspect="1" noChangeArrowheads="1"/>
          </p:cNvSpPr>
          <p:nvPr/>
        </p:nvSpPr>
        <p:spPr bwMode="auto">
          <a:xfrm>
            <a:off x="2166938" y="4043362"/>
            <a:ext cx="1228725"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115" name="AutoShape 47" descr="image007"/>
          <p:cNvSpPr>
            <a:spLocks noChangeAspect="1" noChangeArrowheads="1"/>
          </p:cNvSpPr>
          <p:nvPr/>
        </p:nvSpPr>
        <p:spPr bwMode="auto">
          <a:xfrm>
            <a:off x="3433763" y="4037012"/>
            <a:ext cx="1238250" cy="2047875"/>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116" name="AutoShape 48" descr="image008"/>
          <p:cNvSpPr>
            <a:spLocks noChangeAspect="1" noChangeArrowheads="1"/>
          </p:cNvSpPr>
          <p:nvPr/>
        </p:nvSpPr>
        <p:spPr bwMode="auto">
          <a:xfrm>
            <a:off x="4703763" y="4043362"/>
            <a:ext cx="1238250"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117" name="AutoShape 49" descr="image009"/>
          <p:cNvSpPr>
            <a:spLocks noChangeAspect="1" noChangeArrowheads="1"/>
          </p:cNvSpPr>
          <p:nvPr/>
        </p:nvSpPr>
        <p:spPr bwMode="auto">
          <a:xfrm>
            <a:off x="5970588" y="4037012"/>
            <a:ext cx="1247775" cy="2047875"/>
          </a:xfrm>
          <a:prstGeom prst="rect">
            <a:avLst/>
          </a:prstGeom>
          <a:noFill/>
          <a:ln w="9525">
            <a:noFill/>
            <a:miter lim="800000"/>
            <a:headEnd/>
            <a:tailEnd/>
          </a:ln>
        </p:spPr>
        <p:txBody>
          <a:bodyPr/>
          <a:lstStyle/>
          <a:p>
            <a:endParaRPr lang="en-US">
              <a:solidFill>
                <a:srgbClr val="000000"/>
              </a:solidFill>
              <a:latin typeface="Arial" pitchFamily="34" charset="0"/>
            </a:endParaRPr>
          </a:p>
        </p:txBody>
      </p:sp>
      <p:sp>
        <p:nvSpPr>
          <p:cNvPr id="3118" name="AutoShape 50" descr="image010"/>
          <p:cNvSpPr>
            <a:spLocks noChangeAspect="1" noChangeArrowheads="1"/>
          </p:cNvSpPr>
          <p:nvPr/>
        </p:nvSpPr>
        <p:spPr bwMode="auto">
          <a:xfrm>
            <a:off x="7240588" y="4043362"/>
            <a:ext cx="1238250" cy="2038350"/>
          </a:xfrm>
          <a:prstGeom prst="rect">
            <a:avLst/>
          </a:prstGeom>
          <a:noFill/>
          <a:ln w="9525">
            <a:noFill/>
            <a:miter lim="800000"/>
            <a:headEnd/>
            <a:tailEnd/>
          </a:ln>
        </p:spPr>
        <p:txBody>
          <a:bodyPr/>
          <a:lstStyle/>
          <a:p>
            <a:endParaRPr lang="en-US">
              <a:solidFill>
                <a:srgbClr val="000000"/>
              </a:solidFill>
              <a:latin typeface="Arial" pitchFamily="34" charset="0"/>
            </a:endParaRPr>
          </a:p>
        </p:txBody>
      </p:sp>
      <p:pic>
        <p:nvPicPr>
          <p:cNvPr id="136243" name="Picture 51" descr="1"/>
          <p:cNvPicPr>
            <a:picLocks noChangeAspect="1" noChangeArrowheads="1"/>
          </p:cNvPicPr>
          <p:nvPr/>
        </p:nvPicPr>
        <p:blipFill>
          <a:blip r:embed="rId2" cstate="print"/>
          <a:srcRect/>
          <a:stretch>
            <a:fillRect/>
          </a:stretch>
        </p:blipFill>
        <p:spPr bwMode="auto">
          <a:xfrm>
            <a:off x="892175" y="1447799"/>
            <a:ext cx="1238250" cy="1741487"/>
          </a:xfrm>
          <a:prstGeom prst="rect">
            <a:avLst/>
          </a:prstGeom>
          <a:noFill/>
          <a:ln w="9525">
            <a:noFill/>
            <a:miter lim="800000"/>
            <a:headEnd/>
            <a:tailEnd/>
          </a:ln>
        </p:spPr>
      </p:pic>
      <p:pic>
        <p:nvPicPr>
          <p:cNvPr id="136244" name="Picture 52" descr="2"/>
          <p:cNvPicPr>
            <a:picLocks noChangeAspect="1" noChangeArrowheads="1"/>
          </p:cNvPicPr>
          <p:nvPr/>
        </p:nvPicPr>
        <p:blipFill>
          <a:blip r:embed="rId3" cstate="print"/>
          <a:srcRect/>
          <a:stretch>
            <a:fillRect/>
          </a:stretch>
        </p:blipFill>
        <p:spPr bwMode="auto">
          <a:xfrm>
            <a:off x="2407443" y="1447799"/>
            <a:ext cx="1228725" cy="1751013"/>
          </a:xfrm>
          <a:prstGeom prst="rect">
            <a:avLst/>
          </a:prstGeom>
          <a:noFill/>
          <a:ln w="9525">
            <a:noFill/>
            <a:miter lim="800000"/>
            <a:headEnd/>
            <a:tailEnd/>
          </a:ln>
        </p:spPr>
      </p:pic>
      <p:pic>
        <p:nvPicPr>
          <p:cNvPr id="136245" name="Picture 53" descr="3"/>
          <p:cNvPicPr>
            <a:picLocks noChangeAspect="1" noChangeArrowheads="1"/>
          </p:cNvPicPr>
          <p:nvPr/>
        </p:nvPicPr>
        <p:blipFill>
          <a:blip r:embed="rId4" cstate="print"/>
          <a:srcRect/>
          <a:stretch>
            <a:fillRect/>
          </a:stretch>
        </p:blipFill>
        <p:spPr bwMode="auto">
          <a:xfrm>
            <a:off x="4070351" y="1447799"/>
            <a:ext cx="1238250" cy="1751013"/>
          </a:xfrm>
          <a:prstGeom prst="rect">
            <a:avLst/>
          </a:prstGeom>
          <a:noFill/>
          <a:ln w="9525">
            <a:noFill/>
            <a:miter lim="800000"/>
            <a:headEnd/>
            <a:tailEnd/>
          </a:ln>
        </p:spPr>
      </p:pic>
      <p:pic>
        <p:nvPicPr>
          <p:cNvPr id="136246" name="Picture 54" descr="4"/>
          <p:cNvPicPr>
            <a:picLocks noChangeAspect="1" noChangeArrowheads="1"/>
          </p:cNvPicPr>
          <p:nvPr/>
        </p:nvPicPr>
        <p:blipFill>
          <a:blip r:embed="rId5" cstate="print"/>
          <a:srcRect/>
          <a:stretch>
            <a:fillRect/>
          </a:stretch>
        </p:blipFill>
        <p:spPr bwMode="auto">
          <a:xfrm>
            <a:off x="5813426" y="1447799"/>
            <a:ext cx="1238250" cy="1751013"/>
          </a:xfrm>
          <a:prstGeom prst="rect">
            <a:avLst/>
          </a:prstGeom>
          <a:noFill/>
          <a:ln w="9525">
            <a:noFill/>
            <a:miter lim="800000"/>
            <a:headEnd/>
            <a:tailEnd/>
          </a:ln>
        </p:spPr>
      </p:pic>
      <p:pic>
        <p:nvPicPr>
          <p:cNvPr id="136247" name="Picture 55" descr="5"/>
          <p:cNvPicPr>
            <a:picLocks noChangeAspect="1" noChangeArrowheads="1"/>
          </p:cNvPicPr>
          <p:nvPr/>
        </p:nvPicPr>
        <p:blipFill>
          <a:blip r:embed="rId6" cstate="print"/>
          <a:srcRect/>
          <a:stretch>
            <a:fillRect/>
          </a:stretch>
        </p:blipFill>
        <p:spPr bwMode="auto">
          <a:xfrm>
            <a:off x="7620000" y="1447799"/>
            <a:ext cx="1228725" cy="1751013"/>
          </a:xfrm>
          <a:prstGeom prst="rect">
            <a:avLst/>
          </a:prstGeom>
          <a:noFill/>
          <a:ln w="9525">
            <a:noFill/>
            <a:miter lim="800000"/>
            <a:headEnd/>
            <a:tailEnd/>
          </a:ln>
        </p:spPr>
      </p:pic>
      <p:pic>
        <p:nvPicPr>
          <p:cNvPr id="136248" name="Picture 56" descr="6"/>
          <p:cNvPicPr>
            <a:picLocks noChangeAspect="1" noChangeArrowheads="1"/>
          </p:cNvPicPr>
          <p:nvPr/>
        </p:nvPicPr>
        <p:blipFill>
          <a:blip r:embed="rId7" cstate="print"/>
          <a:srcRect/>
          <a:stretch>
            <a:fillRect/>
          </a:stretch>
        </p:blipFill>
        <p:spPr bwMode="auto">
          <a:xfrm>
            <a:off x="903288" y="4066382"/>
            <a:ext cx="1228725" cy="1820863"/>
          </a:xfrm>
          <a:prstGeom prst="rect">
            <a:avLst/>
          </a:prstGeom>
          <a:noFill/>
          <a:ln w="9525">
            <a:noFill/>
            <a:miter lim="800000"/>
            <a:headEnd/>
            <a:tailEnd/>
          </a:ln>
        </p:spPr>
      </p:pic>
      <p:pic>
        <p:nvPicPr>
          <p:cNvPr id="136249" name="Picture 57" descr="7"/>
          <p:cNvPicPr>
            <a:picLocks noChangeAspect="1" noChangeArrowheads="1"/>
          </p:cNvPicPr>
          <p:nvPr/>
        </p:nvPicPr>
        <p:blipFill>
          <a:blip r:embed="rId8" cstate="print"/>
          <a:srcRect/>
          <a:stretch>
            <a:fillRect/>
          </a:stretch>
        </p:blipFill>
        <p:spPr bwMode="auto">
          <a:xfrm>
            <a:off x="2404588" y="4122737"/>
            <a:ext cx="1238250" cy="1820863"/>
          </a:xfrm>
          <a:prstGeom prst="rect">
            <a:avLst/>
          </a:prstGeom>
          <a:noFill/>
          <a:ln w="9525">
            <a:noFill/>
            <a:miter lim="800000"/>
            <a:headEnd/>
            <a:tailEnd/>
          </a:ln>
        </p:spPr>
      </p:pic>
      <p:pic>
        <p:nvPicPr>
          <p:cNvPr id="136250" name="Picture 58" descr="8"/>
          <p:cNvPicPr>
            <a:picLocks noChangeAspect="1" noChangeArrowheads="1"/>
          </p:cNvPicPr>
          <p:nvPr/>
        </p:nvPicPr>
        <p:blipFill>
          <a:blip r:embed="rId9" cstate="print"/>
          <a:srcRect/>
          <a:stretch>
            <a:fillRect/>
          </a:stretch>
        </p:blipFill>
        <p:spPr bwMode="auto">
          <a:xfrm>
            <a:off x="4067177" y="4086226"/>
            <a:ext cx="1238250" cy="1820863"/>
          </a:xfrm>
          <a:prstGeom prst="rect">
            <a:avLst/>
          </a:prstGeom>
          <a:noFill/>
          <a:ln w="9525">
            <a:noFill/>
            <a:miter lim="800000"/>
            <a:headEnd/>
            <a:tailEnd/>
          </a:ln>
        </p:spPr>
      </p:pic>
      <p:pic>
        <p:nvPicPr>
          <p:cNvPr id="136251" name="Picture 59" descr="9"/>
          <p:cNvPicPr>
            <a:picLocks noChangeAspect="1" noChangeArrowheads="1"/>
          </p:cNvPicPr>
          <p:nvPr/>
        </p:nvPicPr>
        <p:blipFill>
          <a:blip r:embed="rId10" cstate="print"/>
          <a:srcRect/>
          <a:stretch>
            <a:fillRect/>
          </a:stretch>
        </p:blipFill>
        <p:spPr bwMode="auto">
          <a:xfrm>
            <a:off x="5873751" y="4086225"/>
            <a:ext cx="1247775" cy="1820863"/>
          </a:xfrm>
          <a:prstGeom prst="rect">
            <a:avLst/>
          </a:prstGeom>
          <a:noFill/>
          <a:ln w="9525">
            <a:noFill/>
            <a:miter lim="800000"/>
            <a:headEnd/>
            <a:tailEnd/>
          </a:ln>
        </p:spPr>
      </p:pic>
      <p:pic>
        <p:nvPicPr>
          <p:cNvPr id="136252" name="Picture 60" descr="10"/>
          <p:cNvPicPr>
            <a:picLocks noChangeAspect="1" noChangeArrowheads="1"/>
          </p:cNvPicPr>
          <p:nvPr/>
        </p:nvPicPr>
        <p:blipFill>
          <a:blip r:embed="rId11" cstate="print"/>
          <a:srcRect/>
          <a:stretch>
            <a:fillRect/>
          </a:stretch>
        </p:blipFill>
        <p:spPr bwMode="auto">
          <a:xfrm>
            <a:off x="7620000" y="4113213"/>
            <a:ext cx="1238250" cy="1820863"/>
          </a:xfrm>
          <a:prstGeom prst="rect">
            <a:avLst/>
          </a:prstGeom>
          <a:noFill/>
          <a:ln w="9525">
            <a:noFill/>
            <a:miter lim="800000"/>
            <a:headEnd/>
            <a:tailEnd/>
          </a:ln>
        </p:spPr>
      </p:pic>
      <p:sp>
        <p:nvSpPr>
          <p:cNvPr id="2" name="TextBox 1"/>
          <p:cNvSpPr txBox="1"/>
          <p:nvPr/>
        </p:nvSpPr>
        <p:spPr>
          <a:xfrm>
            <a:off x="1118611" y="304800"/>
            <a:ext cx="7872989" cy="646331"/>
          </a:xfrm>
          <a:prstGeom prst="rect">
            <a:avLst/>
          </a:prstGeom>
          <a:noFill/>
        </p:spPr>
        <p:txBody>
          <a:bodyPr wrap="none" rtlCol="0">
            <a:spAutoFit/>
          </a:bodyPr>
          <a:lstStyle/>
          <a:p>
            <a:pPr algn="r"/>
            <a:r>
              <a:rPr lang="en-US" sz="3600" b="1" dirty="0">
                <a:solidFill>
                  <a:schemeClr val="bg1"/>
                </a:solidFill>
              </a:rPr>
              <a:t>Stakeholder’s View of the Requirements</a:t>
            </a:r>
          </a:p>
        </p:txBody>
      </p:sp>
      <p:sp>
        <p:nvSpPr>
          <p:cNvPr id="3" name="TextBox 2"/>
          <p:cNvSpPr txBox="1"/>
          <p:nvPr/>
        </p:nvSpPr>
        <p:spPr>
          <a:xfrm flipH="1">
            <a:off x="274318" y="6553200"/>
            <a:ext cx="8574406" cy="276999"/>
          </a:xfrm>
          <a:prstGeom prst="rect">
            <a:avLst/>
          </a:prstGeom>
          <a:noFill/>
        </p:spPr>
        <p:txBody>
          <a:bodyPr wrap="square" rtlCol="0">
            <a:spAutoFit/>
          </a:bodyPr>
          <a:lstStyle/>
          <a:p>
            <a:r>
              <a:rPr lang="en-US" sz="1200" dirty="0"/>
              <a:t>PEO: Program Executive Officer	SYSCOM: Systems Command</a:t>
            </a:r>
          </a:p>
        </p:txBody>
      </p:sp>
    </p:spTree>
    <p:extLst>
      <p:ext uri="{BB962C8B-B14F-4D97-AF65-F5344CB8AC3E}">
        <p14:creationId xmlns:p14="http://schemas.microsoft.com/office/powerpoint/2010/main" val="3705041516"/>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243"/>
                                        </p:tgtEl>
                                        <p:attrNameLst>
                                          <p:attrName>style.visibility</p:attrName>
                                        </p:attrNameLst>
                                      </p:cBhvr>
                                      <p:to>
                                        <p:strVal val="visible"/>
                                      </p:to>
                                    </p:set>
                                    <p:anim calcmode="lin" valueType="num">
                                      <p:cBhvr additive="base">
                                        <p:cTn id="7" dur="500" fill="hold"/>
                                        <p:tgtEl>
                                          <p:spTgt spid="136243"/>
                                        </p:tgtEl>
                                        <p:attrNameLst>
                                          <p:attrName>ppt_x</p:attrName>
                                        </p:attrNameLst>
                                      </p:cBhvr>
                                      <p:tavLst>
                                        <p:tav tm="0">
                                          <p:val>
                                            <p:strVal val="#ppt_x"/>
                                          </p:val>
                                        </p:tav>
                                        <p:tav tm="100000">
                                          <p:val>
                                            <p:strVal val="#ppt_x"/>
                                          </p:val>
                                        </p:tav>
                                      </p:tavLst>
                                    </p:anim>
                                    <p:anim calcmode="lin" valueType="num">
                                      <p:cBhvr additive="base">
                                        <p:cTn id="8" dur="500" fill="hold"/>
                                        <p:tgtEl>
                                          <p:spTgt spid="136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6244"/>
                                        </p:tgtEl>
                                        <p:attrNameLst>
                                          <p:attrName>style.visibility</p:attrName>
                                        </p:attrNameLst>
                                      </p:cBhvr>
                                      <p:to>
                                        <p:strVal val="visible"/>
                                      </p:to>
                                    </p:set>
                                    <p:anim calcmode="lin" valueType="num">
                                      <p:cBhvr additive="base">
                                        <p:cTn id="13" dur="500" fill="hold"/>
                                        <p:tgtEl>
                                          <p:spTgt spid="136244"/>
                                        </p:tgtEl>
                                        <p:attrNameLst>
                                          <p:attrName>ppt_x</p:attrName>
                                        </p:attrNameLst>
                                      </p:cBhvr>
                                      <p:tavLst>
                                        <p:tav tm="0">
                                          <p:val>
                                            <p:strVal val="#ppt_x"/>
                                          </p:val>
                                        </p:tav>
                                        <p:tav tm="100000">
                                          <p:val>
                                            <p:strVal val="#ppt_x"/>
                                          </p:val>
                                        </p:tav>
                                      </p:tavLst>
                                    </p:anim>
                                    <p:anim calcmode="lin" valueType="num">
                                      <p:cBhvr additive="base">
                                        <p:cTn id="14" dur="500" fill="hold"/>
                                        <p:tgtEl>
                                          <p:spTgt spid="1362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nodeType="clickEffect">
                                  <p:stCondLst>
                                    <p:cond delay="0"/>
                                  </p:stCondLst>
                                  <p:childTnLst>
                                    <p:set>
                                      <p:cBhvr>
                                        <p:cTn id="18" dur="1" fill="hold">
                                          <p:stCondLst>
                                            <p:cond delay="0"/>
                                          </p:stCondLst>
                                        </p:cTn>
                                        <p:tgtEl>
                                          <p:spTgt spid="136245"/>
                                        </p:tgtEl>
                                        <p:attrNameLst>
                                          <p:attrName>style.visibility</p:attrName>
                                        </p:attrNameLst>
                                      </p:cBhvr>
                                      <p:to>
                                        <p:strVal val="visible"/>
                                      </p:to>
                                    </p:set>
                                    <p:anim to="" calcmode="lin" valueType="num">
                                      <p:cBhvr>
                                        <p:cTn id="19" dur="1" fill="hold"/>
                                        <p:tgtEl>
                                          <p:spTgt spid="136245"/>
                                        </p:tgtEl>
                                        <p:attrNameLst>
                                          <p:attrName/>
                                        </p:attrNameLst>
                                      </p:cBhvr>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6246"/>
                                        </p:tgtEl>
                                        <p:attrNameLst>
                                          <p:attrName>style.visibility</p:attrName>
                                        </p:attrNameLst>
                                      </p:cBhvr>
                                      <p:to>
                                        <p:strVal val="visible"/>
                                      </p:to>
                                    </p:set>
                                    <p:animEffect transition="in" filter="wipe(down)">
                                      <p:cBhvr>
                                        <p:cTn id="24" dur="500"/>
                                        <p:tgtEl>
                                          <p:spTgt spid="136246"/>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nodeType="clickEffect">
                                  <p:stCondLst>
                                    <p:cond delay="0"/>
                                  </p:stCondLst>
                                  <p:childTnLst>
                                    <p:set>
                                      <p:cBhvr>
                                        <p:cTn id="28" dur="1" fill="hold">
                                          <p:stCondLst>
                                            <p:cond delay="0"/>
                                          </p:stCondLst>
                                        </p:cTn>
                                        <p:tgtEl>
                                          <p:spTgt spid="136247"/>
                                        </p:tgtEl>
                                        <p:attrNameLst>
                                          <p:attrName>style.visibility</p:attrName>
                                        </p:attrNameLst>
                                      </p:cBhvr>
                                      <p:to>
                                        <p:strVal val="visible"/>
                                      </p:to>
                                    </p:set>
                                    <p:animEffect transition="in" filter="diamond(in)">
                                      <p:cBhvr>
                                        <p:cTn id="29" dur="2000"/>
                                        <p:tgtEl>
                                          <p:spTgt spid="13624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36248"/>
                                        </p:tgtEl>
                                        <p:attrNameLst>
                                          <p:attrName>style.visibility</p:attrName>
                                        </p:attrNameLst>
                                      </p:cBhvr>
                                      <p:to>
                                        <p:strVal val="visible"/>
                                      </p:to>
                                    </p:set>
                                    <p:animEffect transition="in" filter="blinds(horizontal)">
                                      <p:cBhvr>
                                        <p:cTn id="34" dur="500"/>
                                        <p:tgtEl>
                                          <p:spTgt spid="136248"/>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136249"/>
                                        </p:tgtEl>
                                        <p:attrNameLst>
                                          <p:attrName>style.visibility</p:attrName>
                                        </p:attrNameLst>
                                      </p:cBhvr>
                                      <p:to>
                                        <p:strVal val="visible"/>
                                      </p:to>
                                    </p:set>
                                    <p:animEffect transition="in" filter="box(in)">
                                      <p:cBhvr>
                                        <p:cTn id="39" dur="500"/>
                                        <p:tgtEl>
                                          <p:spTgt spid="13624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36250"/>
                                        </p:tgtEl>
                                        <p:attrNameLst>
                                          <p:attrName>style.visibility</p:attrName>
                                        </p:attrNameLst>
                                      </p:cBhvr>
                                      <p:to>
                                        <p:strVal val="visible"/>
                                      </p:to>
                                    </p:set>
                                    <p:anim calcmode="lin" valueType="num">
                                      <p:cBhvr additive="base">
                                        <p:cTn id="44" dur="500" fill="hold"/>
                                        <p:tgtEl>
                                          <p:spTgt spid="136250"/>
                                        </p:tgtEl>
                                        <p:attrNameLst>
                                          <p:attrName>ppt_x</p:attrName>
                                        </p:attrNameLst>
                                      </p:cBhvr>
                                      <p:tavLst>
                                        <p:tav tm="0">
                                          <p:val>
                                            <p:strVal val="#ppt_x"/>
                                          </p:val>
                                        </p:tav>
                                        <p:tav tm="100000">
                                          <p:val>
                                            <p:strVal val="#ppt_x"/>
                                          </p:val>
                                        </p:tav>
                                      </p:tavLst>
                                    </p:anim>
                                    <p:anim calcmode="lin" valueType="num">
                                      <p:cBhvr additive="base">
                                        <p:cTn id="45" dur="500" fill="hold"/>
                                        <p:tgtEl>
                                          <p:spTgt spid="13625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4" presetClass="entr" presetSubtype="0" fill="hold" nodeType="clickEffect">
                                  <p:stCondLst>
                                    <p:cond delay="0"/>
                                  </p:stCondLst>
                                  <p:childTnLst>
                                    <p:set>
                                      <p:cBhvr>
                                        <p:cTn id="49" dur="1" fill="hold">
                                          <p:stCondLst>
                                            <p:cond delay="0"/>
                                          </p:stCondLst>
                                        </p:cTn>
                                        <p:tgtEl>
                                          <p:spTgt spid="136251"/>
                                        </p:tgtEl>
                                        <p:attrNameLst>
                                          <p:attrName>style.visibility</p:attrName>
                                        </p:attrNameLst>
                                      </p:cBhvr>
                                      <p:to>
                                        <p:strVal val="visible"/>
                                      </p:to>
                                    </p:set>
                                    <p:anim to="" calcmode="lin" valueType="num">
                                      <p:cBhvr>
                                        <p:cTn id="50" dur="1" fill="hold"/>
                                        <p:tgtEl>
                                          <p:spTgt spid="136251"/>
                                        </p:tgtEl>
                                        <p:attrNameLst>
                                          <p:attrName/>
                                        </p:attrNameLst>
                                      </p:cBhvr>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36252"/>
                                        </p:tgtEl>
                                        <p:attrNameLst>
                                          <p:attrName>style.visibility</p:attrName>
                                        </p:attrNameLst>
                                      </p:cBhvr>
                                      <p:to>
                                        <p:strVal val="visible"/>
                                      </p:to>
                                    </p:set>
                                    <p:animEffect transition="in" filter="wipe(down)">
                                      <p:cBhvr>
                                        <p:cTn id="55" dur="500"/>
                                        <p:tgtEl>
                                          <p:spTgt spid="136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143000" y="2628"/>
            <a:ext cx="7752056" cy="1143000"/>
          </a:xfrm>
        </p:spPr>
        <p:txBody>
          <a:bodyPr/>
          <a:lstStyle/>
          <a:p>
            <a:pPr marL="342900" indent="-342900"/>
            <a:r>
              <a:rPr lang="en-US" sz="3600" dirty="0"/>
              <a:t>Performance</a:t>
            </a:r>
            <a:br>
              <a:rPr lang="en-US" sz="3600" dirty="0"/>
            </a:br>
            <a:r>
              <a:rPr lang="en-US" sz="3600" dirty="0"/>
              <a:t>Trade Studies</a:t>
            </a:r>
          </a:p>
        </p:txBody>
      </p:sp>
      <p:sp>
        <p:nvSpPr>
          <p:cNvPr id="16387" name="Content Placeholder 2"/>
          <p:cNvSpPr>
            <a:spLocks noGrp="1"/>
          </p:cNvSpPr>
          <p:nvPr>
            <p:ph idx="1"/>
          </p:nvPr>
        </p:nvSpPr>
        <p:spPr>
          <a:xfrm>
            <a:off x="228600" y="1752600"/>
            <a:ext cx="5048250" cy="2562225"/>
          </a:xfrm>
        </p:spPr>
        <p:txBody>
          <a:bodyPr/>
          <a:lstStyle/>
          <a:p>
            <a:pPr>
              <a:lnSpc>
                <a:spcPct val="90000"/>
              </a:lnSpc>
            </a:pPr>
            <a:r>
              <a:rPr lang="en-US" sz="2400" b="1" dirty="0"/>
              <a:t>Define what’s in and what’s out </a:t>
            </a:r>
          </a:p>
          <a:p>
            <a:pPr marL="0" indent="0">
              <a:lnSpc>
                <a:spcPct val="90000"/>
              </a:lnSpc>
              <a:buNone/>
            </a:pPr>
            <a:endParaRPr lang="en-US" dirty="0"/>
          </a:p>
        </p:txBody>
      </p:sp>
      <p:sp>
        <p:nvSpPr>
          <p:cNvPr id="16388" name="Slide Number Placeholder 3"/>
          <p:cNvSpPr>
            <a:spLocks noGrp="1"/>
          </p:cNvSpPr>
          <p:nvPr>
            <p:ph type="sldNum" sz="quarter" idx="10"/>
          </p:nvPr>
        </p:nvSpPr>
        <p:spPr>
          <a:noFill/>
        </p:spPr>
        <p:txBody>
          <a:bodyPr/>
          <a:lstStyle/>
          <a:p>
            <a:fld id="{0C57DE38-1A6F-4350-9C30-E7912462B82E}" type="slidenum">
              <a:rPr lang="en-US" smtClean="0">
                <a:solidFill>
                  <a:prstClr val="black"/>
                </a:solidFill>
              </a:rPr>
              <a:pPr/>
              <a:t>25</a:t>
            </a:fld>
            <a:endParaRPr lang="en-US" dirty="0">
              <a:solidFill>
                <a:prstClr val="black"/>
              </a:solidFill>
            </a:endParaRPr>
          </a:p>
        </p:txBody>
      </p:sp>
      <p:grpSp>
        <p:nvGrpSpPr>
          <p:cNvPr id="16389" name="Group 8"/>
          <p:cNvGrpSpPr>
            <a:grpSpLocks/>
          </p:cNvGrpSpPr>
          <p:nvPr/>
        </p:nvGrpSpPr>
        <p:grpSpPr bwMode="auto">
          <a:xfrm>
            <a:off x="7239000" y="1600200"/>
            <a:ext cx="1682750" cy="1493837"/>
            <a:chOff x="7274001" y="1275105"/>
            <a:chExt cx="1683333" cy="1493215"/>
          </a:xfrm>
        </p:grpSpPr>
        <p:pic>
          <p:nvPicPr>
            <p:cNvPr id="16390" name="Picture 5"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7" name="Straight Arrow Connector 6"/>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562600" y="1752600"/>
            <a:ext cx="2991308" cy="1479261"/>
            <a:chOff x="5562600" y="1447800"/>
            <a:chExt cx="2991308" cy="1479261"/>
          </a:xfrm>
        </p:grpSpPr>
        <p:sp>
          <p:nvSpPr>
            <p:cNvPr id="2" name="Diamond 1"/>
            <p:cNvSpPr/>
            <p:nvPr/>
          </p:nvSpPr>
          <p:spPr>
            <a:xfrm>
              <a:off x="7680837" y="1961145"/>
              <a:ext cx="873071" cy="480719"/>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 name="Rectangular Callout 2"/>
            <p:cNvSpPr/>
            <p:nvPr/>
          </p:nvSpPr>
          <p:spPr>
            <a:xfrm>
              <a:off x="5562600" y="2286000"/>
              <a:ext cx="1711325" cy="641061"/>
            </a:xfrm>
            <a:prstGeom prst="wedgeRectCallout">
              <a:avLst>
                <a:gd name="adj1" fmla="val 79987"/>
                <a:gd name="adj2" fmla="val -541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In scope – what has been specified</a:t>
              </a:r>
            </a:p>
          </p:txBody>
        </p:sp>
        <p:sp>
          <p:nvSpPr>
            <p:cNvPr id="11" name="Rectangular Callout 10"/>
            <p:cNvSpPr/>
            <p:nvPr/>
          </p:nvSpPr>
          <p:spPr>
            <a:xfrm>
              <a:off x="5562600" y="1447800"/>
              <a:ext cx="1711325" cy="699294"/>
            </a:xfrm>
            <a:prstGeom prst="wedgeRectCallout">
              <a:avLst>
                <a:gd name="adj1" fmla="val 95356"/>
                <a:gd name="adj2" fmla="val 2159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prstClr val="black"/>
                  </a:solidFill>
                </a:rPr>
                <a:t>Out of scope – what has </a:t>
              </a:r>
              <a:r>
                <a:rPr lang="en-US" sz="1600" b="1" u="sng" dirty="0">
                  <a:solidFill>
                    <a:prstClr val="black"/>
                  </a:solidFill>
                </a:rPr>
                <a:t>not</a:t>
              </a:r>
              <a:r>
                <a:rPr lang="en-US" sz="1600" b="1" dirty="0">
                  <a:solidFill>
                    <a:prstClr val="black"/>
                  </a:solidFill>
                </a:rPr>
                <a:t> been specified</a:t>
              </a:r>
            </a:p>
          </p:txBody>
        </p:sp>
      </p:grpSp>
      <p:grpSp>
        <p:nvGrpSpPr>
          <p:cNvPr id="5" name="Group 4"/>
          <p:cNvGrpSpPr/>
          <p:nvPr/>
        </p:nvGrpSpPr>
        <p:grpSpPr>
          <a:xfrm rot="19821907">
            <a:off x="564443" y="2755067"/>
            <a:ext cx="4148509" cy="2684775"/>
            <a:chOff x="100691" y="3201839"/>
            <a:chExt cx="4148509" cy="2684775"/>
          </a:xfrm>
        </p:grpSpPr>
        <p:sp>
          <p:nvSpPr>
            <p:cNvPr id="28" name="Curved Down Arrow 3"/>
            <p:cNvSpPr/>
            <p:nvPr/>
          </p:nvSpPr>
          <p:spPr>
            <a:xfrm rot="19696299">
              <a:off x="100691" y="3201839"/>
              <a:ext cx="4148509" cy="2684775"/>
            </a:xfrm>
            <a:custGeom>
              <a:avLst/>
              <a:gdLst>
                <a:gd name="connsiteX0" fmla="*/ 1472286 w 1718268"/>
                <a:gd name="connsiteY0" fmla="*/ 983927 h 983927"/>
                <a:gd name="connsiteX1" fmla="*/ 1204882 w 1718268"/>
                <a:gd name="connsiteY1" fmla="*/ 737945 h 983927"/>
                <a:gd name="connsiteX2" fmla="*/ 1327873 w 1718268"/>
                <a:gd name="connsiteY2" fmla="*/ 737945 h 983927"/>
                <a:gd name="connsiteX3" fmla="*/ 674648 w 1718268"/>
                <a:gd name="connsiteY3" fmla="*/ 0 h 983927"/>
                <a:gd name="connsiteX4" fmla="*/ 920629 w 1718268"/>
                <a:gd name="connsiteY4" fmla="*/ 0 h 983927"/>
                <a:gd name="connsiteX5" fmla="*/ 1573854 w 1718268"/>
                <a:gd name="connsiteY5" fmla="*/ 737945 h 983927"/>
                <a:gd name="connsiteX6" fmla="*/ 1696845 w 1718268"/>
                <a:gd name="connsiteY6" fmla="*/ 737945 h 983927"/>
                <a:gd name="connsiteX7" fmla="*/ 1472286 w 1718268"/>
                <a:gd name="connsiteY7" fmla="*/ 983927 h 983927"/>
                <a:gd name="connsiteX0" fmla="*/ 797639 w 1718268"/>
                <a:gd name="connsiteY0" fmla="*/ 16488 h 983927"/>
                <a:gd name="connsiteX1" fmla="*/ 245982 w 1718268"/>
                <a:gd name="connsiteY1" fmla="*/ 983927 h 983927"/>
                <a:gd name="connsiteX2" fmla="*/ 0 w 1718268"/>
                <a:gd name="connsiteY2" fmla="*/ 983927 h 983927"/>
                <a:gd name="connsiteX3" fmla="*/ 142263 w 1718268"/>
                <a:gd name="connsiteY3" fmla="*/ 379574 h 983927"/>
                <a:gd name="connsiteX4" fmla="*/ 797639 w 1718268"/>
                <a:gd name="connsiteY4" fmla="*/ 16488 h 983927"/>
                <a:gd name="connsiteX0" fmla="*/ 797639 w 1718268"/>
                <a:gd name="connsiteY0" fmla="*/ 16488 h 983927"/>
                <a:gd name="connsiteX1" fmla="*/ 245982 w 1718268"/>
                <a:gd name="connsiteY1" fmla="*/ 983927 h 983927"/>
                <a:gd name="connsiteX2" fmla="*/ 0 w 1718268"/>
                <a:gd name="connsiteY2" fmla="*/ 983927 h 983927"/>
                <a:gd name="connsiteX3" fmla="*/ 674648 w 1718268"/>
                <a:gd name="connsiteY3" fmla="*/ 0 h 983927"/>
                <a:gd name="connsiteX4" fmla="*/ 920629 w 1718268"/>
                <a:gd name="connsiteY4" fmla="*/ 0 h 983927"/>
                <a:gd name="connsiteX5" fmla="*/ 1573854 w 1718268"/>
                <a:gd name="connsiteY5" fmla="*/ 737945 h 983927"/>
                <a:gd name="connsiteX6" fmla="*/ 1696845 w 1718268"/>
                <a:gd name="connsiteY6" fmla="*/ 737945 h 983927"/>
                <a:gd name="connsiteX7" fmla="*/ 1472286 w 1718268"/>
                <a:gd name="connsiteY7" fmla="*/ 983927 h 983927"/>
                <a:gd name="connsiteX8" fmla="*/ 1204882 w 1718268"/>
                <a:gd name="connsiteY8" fmla="*/ 737945 h 983927"/>
                <a:gd name="connsiteX9" fmla="*/ 1327873 w 1718268"/>
                <a:gd name="connsiteY9" fmla="*/ 737945 h 983927"/>
                <a:gd name="connsiteX10" fmla="*/ 674648 w 1718268"/>
                <a:gd name="connsiteY10" fmla="*/ 0 h 983927"/>
                <a:gd name="connsiteX0" fmla="*/ 1472286 w 1696845"/>
                <a:gd name="connsiteY0" fmla="*/ 983955 h 983962"/>
                <a:gd name="connsiteX1" fmla="*/ 1204882 w 1696845"/>
                <a:gd name="connsiteY1" fmla="*/ 737973 h 983962"/>
                <a:gd name="connsiteX2" fmla="*/ 1327873 w 1696845"/>
                <a:gd name="connsiteY2" fmla="*/ 737973 h 983962"/>
                <a:gd name="connsiteX3" fmla="*/ 674648 w 1696845"/>
                <a:gd name="connsiteY3" fmla="*/ 28 h 983962"/>
                <a:gd name="connsiteX4" fmla="*/ 920629 w 1696845"/>
                <a:gd name="connsiteY4" fmla="*/ 28 h 983962"/>
                <a:gd name="connsiteX5" fmla="*/ 1573854 w 1696845"/>
                <a:gd name="connsiteY5" fmla="*/ 737973 h 983962"/>
                <a:gd name="connsiteX6" fmla="*/ 1696845 w 1696845"/>
                <a:gd name="connsiteY6" fmla="*/ 737973 h 983962"/>
                <a:gd name="connsiteX7" fmla="*/ 1472286 w 1696845"/>
                <a:gd name="connsiteY7" fmla="*/ 983955 h 983962"/>
                <a:gd name="connsiteX0" fmla="*/ 797639 w 1696845"/>
                <a:gd name="connsiteY0" fmla="*/ 16516 h 983962"/>
                <a:gd name="connsiteX1" fmla="*/ 245982 w 1696845"/>
                <a:gd name="connsiteY1" fmla="*/ 983955 h 983962"/>
                <a:gd name="connsiteX2" fmla="*/ 0 w 1696845"/>
                <a:gd name="connsiteY2" fmla="*/ 983955 h 983962"/>
                <a:gd name="connsiteX3" fmla="*/ 142263 w 1696845"/>
                <a:gd name="connsiteY3" fmla="*/ 379602 h 983962"/>
                <a:gd name="connsiteX4" fmla="*/ 797639 w 1696845"/>
                <a:gd name="connsiteY4" fmla="*/ 16516 h 983962"/>
                <a:gd name="connsiteX0" fmla="*/ 797639 w 1696845"/>
                <a:gd name="connsiteY0" fmla="*/ 16516 h 983962"/>
                <a:gd name="connsiteX1" fmla="*/ 0 w 1696845"/>
                <a:gd name="connsiteY1" fmla="*/ 983955 h 983962"/>
                <a:gd name="connsiteX2" fmla="*/ 674648 w 1696845"/>
                <a:gd name="connsiteY2" fmla="*/ 28 h 983962"/>
                <a:gd name="connsiteX3" fmla="*/ 920629 w 1696845"/>
                <a:gd name="connsiteY3" fmla="*/ 28 h 983962"/>
                <a:gd name="connsiteX4" fmla="*/ 1573854 w 1696845"/>
                <a:gd name="connsiteY4" fmla="*/ 737973 h 983962"/>
                <a:gd name="connsiteX5" fmla="*/ 1696845 w 1696845"/>
                <a:gd name="connsiteY5" fmla="*/ 737973 h 983962"/>
                <a:gd name="connsiteX6" fmla="*/ 1472286 w 1696845"/>
                <a:gd name="connsiteY6" fmla="*/ 983955 h 983962"/>
                <a:gd name="connsiteX7" fmla="*/ 1204882 w 1696845"/>
                <a:gd name="connsiteY7" fmla="*/ 737973 h 983962"/>
                <a:gd name="connsiteX8" fmla="*/ 1327873 w 1696845"/>
                <a:gd name="connsiteY8" fmla="*/ 737973 h 983962"/>
                <a:gd name="connsiteX9" fmla="*/ 674648 w 1696845"/>
                <a:gd name="connsiteY9" fmla="*/ 28 h 983962"/>
                <a:gd name="connsiteX0" fmla="*/ 1472286 w 1696845"/>
                <a:gd name="connsiteY0" fmla="*/ 983927 h 983934"/>
                <a:gd name="connsiteX1" fmla="*/ 1204882 w 1696845"/>
                <a:gd name="connsiteY1" fmla="*/ 737945 h 983934"/>
                <a:gd name="connsiteX2" fmla="*/ 1327873 w 1696845"/>
                <a:gd name="connsiteY2" fmla="*/ 737945 h 983934"/>
                <a:gd name="connsiteX3" fmla="*/ 674648 w 1696845"/>
                <a:gd name="connsiteY3" fmla="*/ 0 h 983934"/>
                <a:gd name="connsiteX4" fmla="*/ 920629 w 1696845"/>
                <a:gd name="connsiteY4" fmla="*/ 0 h 983934"/>
                <a:gd name="connsiteX5" fmla="*/ 1573854 w 1696845"/>
                <a:gd name="connsiteY5" fmla="*/ 737945 h 983934"/>
                <a:gd name="connsiteX6" fmla="*/ 1696845 w 1696845"/>
                <a:gd name="connsiteY6" fmla="*/ 737945 h 983934"/>
                <a:gd name="connsiteX7" fmla="*/ 1472286 w 1696845"/>
                <a:gd name="connsiteY7" fmla="*/ 983927 h 983934"/>
                <a:gd name="connsiteX0" fmla="*/ 797639 w 1696845"/>
                <a:gd name="connsiteY0" fmla="*/ 16488 h 983934"/>
                <a:gd name="connsiteX1" fmla="*/ 245982 w 1696845"/>
                <a:gd name="connsiteY1" fmla="*/ 983927 h 983934"/>
                <a:gd name="connsiteX2" fmla="*/ 0 w 1696845"/>
                <a:gd name="connsiteY2" fmla="*/ 983927 h 983934"/>
                <a:gd name="connsiteX3" fmla="*/ 797639 w 1696845"/>
                <a:gd name="connsiteY3" fmla="*/ 16488 h 983934"/>
                <a:gd name="connsiteX0" fmla="*/ 797639 w 1696845"/>
                <a:gd name="connsiteY0" fmla="*/ 16488 h 983934"/>
                <a:gd name="connsiteX1" fmla="*/ 0 w 1696845"/>
                <a:gd name="connsiteY1" fmla="*/ 983927 h 983934"/>
                <a:gd name="connsiteX2" fmla="*/ 674648 w 1696845"/>
                <a:gd name="connsiteY2" fmla="*/ 0 h 983934"/>
                <a:gd name="connsiteX3" fmla="*/ 920629 w 1696845"/>
                <a:gd name="connsiteY3" fmla="*/ 0 h 983934"/>
                <a:gd name="connsiteX4" fmla="*/ 1573854 w 1696845"/>
                <a:gd name="connsiteY4" fmla="*/ 737945 h 983934"/>
                <a:gd name="connsiteX5" fmla="*/ 1696845 w 1696845"/>
                <a:gd name="connsiteY5" fmla="*/ 737945 h 983934"/>
                <a:gd name="connsiteX6" fmla="*/ 1472286 w 1696845"/>
                <a:gd name="connsiteY6" fmla="*/ 983927 h 983934"/>
                <a:gd name="connsiteX7" fmla="*/ 1204882 w 1696845"/>
                <a:gd name="connsiteY7" fmla="*/ 737945 h 983934"/>
                <a:gd name="connsiteX8" fmla="*/ 1327873 w 1696845"/>
                <a:gd name="connsiteY8" fmla="*/ 737945 h 983934"/>
                <a:gd name="connsiteX9" fmla="*/ 674648 w 1696845"/>
                <a:gd name="connsiteY9" fmla="*/ 0 h 983934"/>
                <a:gd name="connsiteX0" fmla="*/ 1472286 w 1696845"/>
                <a:gd name="connsiteY0" fmla="*/ 983927 h 983927"/>
                <a:gd name="connsiteX1" fmla="*/ 1204882 w 1696845"/>
                <a:gd name="connsiteY1" fmla="*/ 737945 h 983927"/>
                <a:gd name="connsiteX2" fmla="*/ 1327873 w 1696845"/>
                <a:gd name="connsiteY2" fmla="*/ 737945 h 983927"/>
                <a:gd name="connsiteX3" fmla="*/ 674648 w 1696845"/>
                <a:gd name="connsiteY3" fmla="*/ 0 h 983927"/>
                <a:gd name="connsiteX4" fmla="*/ 920629 w 1696845"/>
                <a:gd name="connsiteY4" fmla="*/ 0 h 983927"/>
                <a:gd name="connsiteX5" fmla="*/ 1573854 w 1696845"/>
                <a:gd name="connsiteY5" fmla="*/ 737945 h 983927"/>
                <a:gd name="connsiteX6" fmla="*/ 1696845 w 1696845"/>
                <a:gd name="connsiteY6" fmla="*/ 737945 h 983927"/>
                <a:gd name="connsiteX7" fmla="*/ 1472286 w 1696845"/>
                <a:gd name="connsiteY7" fmla="*/ 983927 h 983927"/>
                <a:gd name="connsiteX0" fmla="*/ 797639 w 1696845"/>
                <a:gd name="connsiteY0" fmla="*/ 16488 h 983927"/>
                <a:gd name="connsiteX1" fmla="*/ 245982 w 1696845"/>
                <a:gd name="connsiteY1" fmla="*/ 983927 h 983927"/>
                <a:gd name="connsiteX2" fmla="*/ 0 w 1696845"/>
                <a:gd name="connsiteY2" fmla="*/ 983927 h 983927"/>
                <a:gd name="connsiteX3" fmla="*/ 797639 w 1696845"/>
                <a:gd name="connsiteY3" fmla="*/ 16488 h 983927"/>
                <a:gd name="connsiteX0" fmla="*/ 797639 w 1696845"/>
                <a:gd name="connsiteY0" fmla="*/ 16488 h 983927"/>
                <a:gd name="connsiteX1" fmla="*/ 674648 w 1696845"/>
                <a:gd name="connsiteY1" fmla="*/ 0 h 983927"/>
                <a:gd name="connsiteX2" fmla="*/ 920629 w 1696845"/>
                <a:gd name="connsiteY2" fmla="*/ 0 h 983927"/>
                <a:gd name="connsiteX3" fmla="*/ 1573854 w 1696845"/>
                <a:gd name="connsiteY3" fmla="*/ 737945 h 983927"/>
                <a:gd name="connsiteX4" fmla="*/ 1696845 w 1696845"/>
                <a:gd name="connsiteY4" fmla="*/ 737945 h 983927"/>
                <a:gd name="connsiteX5" fmla="*/ 1472286 w 1696845"/>
                <a:gd name="connsiteY5" fmla="*/ 983927 h 983927"/>
                <a:gd name="connsiteX6" fmla="*/ 1204882 w 1696845"/>
                <a:gd name="connsiteY6" fmla="*/ 737945 h 983927"/>
                <a:gd name="connsiteX7" fmla="*/ 1327873 w 1696845"/>
                <a:gd name="connsiteY7" fmla="*/ 737945 h 983927"/>
                <a:gd name="connsiteX8" fmla="*/ 674648 w 1696845"/>
                <a:gd name="connsiteY8" fmla="*/ 0 h 983927"/>
                <a:gd name="connsiteX0" fmla="*/ 1472286 w 1696845"/>
                <a:gd name="connsiteY0" fmla="*/ 983927 h 983927"/>
                <a:gd name="connsiteX1" fmla="*/ 1204882 w 1696845"/>
                <a:gd name="connsiteY1" fmla="*/ 737945 h 983927"/>
                <a:gd name="connsiteX2" fmla="*/ 1327873 w 1696845"/>
                <a:gd name="connsiteY2" fmla="*/ 737945 h 983927"/>
                <a:gd name="connsiteX3" fmla="*/ 674648 w 1696845"/>
                <a:gd name="connsiteY3" fmla="*/ 0 h 983927"/>
                <a:gd name="connsiteX4" fmla="*/ 920629 w 1696845"/>
                <a:gd name="connsiteY4" fmla="*/ 0 h 983927"/>
                <a:gd name="connsiteX5" fmla="*/ 1573854 w 1696845"/>
                <a:gd name="connsiteY5" fmla="*/ 737945 h 983927"/>
                <a:gd name="connsiteX6" fmla="*/ 1696845 w 1696845"/>
                <a:gd name="connsiteY6" fmla="*/ 737945 h 983927"/>
                <a:gd name="connsiteX7" fmla="*/ 1472286 w 1696845"/>
                <a:gd name="connsiteY7" fmla="*/ 983927 h 983927"/>
                <a:gd name="connsiteX0" fmla="*/ 797639 w 1696845"/>
                <a:gd name="connsiteY0" fmla="*/ 16488 h 983927"/>
                <a:gd name="connsiteX1" fmla="*/ 0 w 1696845"/>
                <a:gd name="connsiteY1" fmla="*/ 983927 h 983927"/>
                <a:gd name="connsiteX2" fmla="*/ 797639 w 1696845"/>
                <a:gd name="connsiteY2" fmla="*/ 16488 h 983927"/>
                <a:gd name="connsiteX0" fmla="*/ 797639 w 1696845"/>
                <a:gd name="connsiteY0" fmla="*/ 16488 h 983927"/>
                <a:gd name="connsiteX1" fmla="*/ 674648 w 1696845"/>
                <a:gd name="connsiteY1" fmla="*/ 0 h 983927"/>
                <a:gd name="connsiteX2" fmla="*/ 920629 w 1696845"/>
                <a:gd name="connsiteY2" fmla="*/ 0 h 983927"/>
                <a:gd name="connsiteX3" fmla="*/ 1573854 w 1696845"/>
                <a:gd name="connsiteY3" fmla="*/ 737945 h 983927"/>
                <a:gd name="connsiteX4" fmla="*/ 1696845 w 1696845"/>
                <a:gd name="connsiteY4" fmla="*/ 737945 h 983927"/>
                <a:gd name="connsiteX5" fmla="*/ 1472286 w 1696845"/>
                <a:gd name="connsiteY5" fmla="*/ 983927 h 983927"/>
                <a:gd name="connsiteX6" fmla="*/ 1204882 w 1696845"/>
                <a:gd name="connsiteY6" fmla="*/ 737945 h 983927"/>
                <a:gd name="connsiteX7" fmla="*/ 1327873 w 1696845"/>
                <a:gd name="connsiteY7" fmla="*/ 737945 h 983927"/>
                <a:gd name="connsiteX8" fmla="*/ 674648 w 1696845"/>
                <a:gd name="connsiteY8" fmla="*/ 0 h 983927"/>
                <a:gd name="connsiteX0" fmla="*/ 800020 w 1024579"/>
                <a:gd name="connsiteY0" fmla="*/ 1022666 h 1022666"/>
                <a:gd name="connsiteX1" fmla="*/ 532616 w 1024579"/>
                <a:gd name="connsiteY1" fmla="*/ 776684 h 1022666"/>
                <a:gd name="connsiteX2" fmla="*/ 655607 w 1024579"/>
                <a:gd name="connsiteY2" fmla="*/ 776684 h 1022666"/>
                <a:gd name="connsiteX3" fmla="*/ 2382 w 1024579"/>
                <a:gd name="connsiteY3" fmla="*/ 38739 h 1022666"/>
                <a:gd name="connsiteX4" fmla="*/ 248363 w 1024579"/>
                <a:gd name="connsiteY4" fmla="*/ 38739 h 1022666"/>
                <a:gd name="connsiteX5" fmla="*/ 901588 w 1024579"/>
                <a:gd name="connsiteY5" fmla="*/ 776684 h 1022666"/>
                <a:gd name="connsiteX6" fmla="*/ 1024579 w 1024579"/>
                <a:gd name="connsiteY6" fmla="*/ 776684 h 1022666"/>
                <a:gd name="connsiteX7" fmla="*/ 800020 w 1024579"/>
                <a:gd name="connsiteY7" fmla="*/ 1022666 h 1022666"/>
                <a:gd name="connsiteX0" fmla="*/ 125373 w 1024579"/>
                <a:gd name="connsiteY0" fmla="*/ 55227 h 1022666"/>
                <a:gd name="connsiteX1" fmla="*/ 121554 w 1024579"/>
                <a:gd name="connsiteY1" fmla="*/ 78120 h 1022666"/>
                <a:gd name="connsiteX2" fmla="*/ 125373 w 1024579"/>
                <a:gd name="connsiteY2" fmla="*/ 55227 h 1022666"/>
                <a:gd name="connsiteX0" fmla="*/ 125373 w 1024579"/>
                <a:gd name="connsiteY0" fmla="*/ 55227 h 1022666"/>
                <a:gd name="connsiteX1" fmla="*/ 2382 w 1024579"/>
                <a:gd name="connsiteY1" fmla="*/ 38739 h 1022666"/>
                <a:gd name="connsiteX2" fmla="*/ 248363 w 1024579"/>
                <a:gd name="connsiteY2" fmla="*/ 38739 h 1022666"/>
                <a:gd name="connsiteX3" fmla="*/ 901588 w 1024579"/>
                <a:gd name="connsiteY3" fmla="*/ 776684 h 1022666"/>
                <a:gd name="connsiteX4" fmla="*/ 1024579 w 1024579"/>
                <a:gd name="connsiteY4" fmla="*/ 776684 h 1022666"/>
                <a:gd name="connsiteX5" fmla="*/ 800020 w 1024579"/>
                <a:gd name="connsiteY5" fmla="*/ 1022666 h 1022666"/>
                <a:gd name="connsiteX6" fmla="*/ 532616 w 1024579"/>
                <a:gd name="connsiteY6" fmla="*/ 776684 h 1022666"/>
                <a:gd name="connsiteX7" fmla="*/ 655607 w 1024579"/>
                <a:gd name="connsiteY7" fmla="*/ 776684 h 1022666"/>
                <a:gd name="connsiteX8" fmla="*/ 2382 w 1024579"/>
                <a:gd name="connsiteY8" fmla="*/ 38739 h 1022666"/>
                <a:gd name="connsiteX0" fmla="*/ 800020 w 1024579"/>
                <a:gd name="connsiteY0" fmla="*/ 1022666 h 1022666"/>
                <a:gd name="connsiteX1" fmla="*/ 532616 w 1024579"/>
                <a:gd name="connsiteY1" fmla="*/ 776684 h 1022666"/>
                <a:gd name="connsiteX2" fmla="*/ 655607 w 1024579"/>
                <a:gd name="connsiteY2" fmla="*/ 776684 h 1022666"/>
                <a:gd name="connsiteX3" fmla="*/ 2382 w 1024579"/>
                <a:gd name="connsiteY3" fmla="*/ 38739 h 1022666"/>
                <a:gd name="connsiteX4" fmla="*/ 248363 w 1024579"/>
                <a:gd name="connsiteY4" fmla="*/ 38739 h 1022666"/>
                <a:gd name="connsiteX5" fmla="*/ 901588 w 1024579"/>
                <a:gd name="connsiteY5" fmla="*/ 776684 h 1022666"/>
                <a:gd name="connsiteX6" fmla="*/ 1024579 w 1024579"/>
                <a:gd name="connsiteY6" fmla="*/ 776684 h 1022666"/>
                <a:gd name="connsiteX7" fmla="*/ 800020 w 1024579"/>
                <a:gd name="connsiteY7" fmla="*/ 1022666 h 1022666"/>
                <a:gd name="connsiteX0" fmla="*/ 125373 w 1024579"/>
                <a:gd name="connsiteY0" fmla="*/ 55227 h 1022666"/>
                <a:gd name="connsiteX1" fmla="*/ 121554 w 1024579"/>
                <a:gd name="connsiteY1" fmla="*/ 78120 h 1022666"/>
                <a:gd name="connsiteX2" fmla="*/ 125373 w 1024579"/>
                <a:gd name="connsiteY2" fmla="*/ 55227 h 1022666"/>
                <a:gd name="connsiteX0" fmla="*/ 125373 w 1024579"/>
                <a:gd name="connsiteY0" fmla="*/ 55227 h 1022666"/>
                <a:gd name="connsiteX1" fmla="*/ 2382 w 1024579"/>
                <a:gd name="connsiteY1" fmla="*/ 38739 h 1022666"/>
                <a:gd name="connsiteX2" fmla="*/ 248363 w 1024579"/>
                <a:gd name="connsiteY2" fmla="*/ 38739 h 1022666"/>
                <a:gd name="connsiteX3" fmla="*/ 901588 w 1024579"/>
                <a:gd name="connsiteY3" fmla="*/ 776684 h 1022666"/>
                <a:gd name="connsiteX4" fmla="*/ 1024579 w 1024579"/>
                <a:gd name="connsiteY4" fmla="*/ 776684 h 1022666"/>
                <a:gd name="connsiteX5" fmla="*/ 800020 w 1024579"/>
                <a:gd name="connsiteY5" fmla="*/ 1022666 h 1022666"/>
                <a:gd name="connsiteX6" fmla="*/ 532616 w 1024579"/>
                <a:gd name="connsiteY6" fmla="*/ 776684 h 1022666"/>
                <a:gd name="connsiteX7" fmla="*/ 655607 w 1024579"/>
                <a:gd name="connsiteY7" fmla="*/ 776684 h 1022666"/>
                <a:gd name="connsiteX8" fmla="*/ 2382 w 1024579"/>
                <a:gd name="connsiteY8" fmla="*/ 38739 h 1022666"/>
                <a:gd name="connsiteX0" fmla="*/ 800020 w 1024579"/>
                <a:gd name="connsiteY0" fmla="*/ 1022666 h 1022666"/>
                <a:gd name="connsiteX1" fmla="*/ 532616 w 1024579"/>
                <a:gd name="connsiteY1" fmla="*/ 776684 h 1022666"/>
                <a:gd name="connsiteX2" fmla="*/ 655607 w 1024579"/>
                <a:gd name="connsiteY2" fmla="*/ 776684 h 1022666"/>
                <a:gd name="connsiteX3" fmla="*/ 2382 w 1024579"/>
                <a:gd name="connsiteY3" fmla="*/ 38739 h 1022666"/>
                <a:gd name="connsiteX4" fmla="*/ 248363 w 1024579"/>
                <a:gd name="connsiteY4" fmla="*/ 38739 h 1022666"/>
                <a:gd name="connsiteX5" fmla="*/ 901588 w 1024579"/>
                <a:gd name="connsiteY5" fmla="*/ 776684 h 1022666"/>
                <a:gd name="connsiteX6" fmla="*/ 1024579 w 1024579"/>
                <a:gd name="connsiteY6" fmla="*/ 776684 h 1022666"/>
                <a:gd name="connsiteX7" fmla="*/ 800020 w 1024579"/>
                <a:gd name="connsiteY7" fmla="*/ 1022666 h 1022666"/>
                <a:gd name="connsiteX0" fmla="*/ 125373 w 1024579"/>
                <a:gd name="connsiteY0" fmla="*/ 55227 h 1022666"/>
                <a:gd name="connsiteX1" fmla="*/ 121554 w 1024579"/>
                <a:gd name="connsiteY1" fmla="*/ 78120 h 1022666"/>
                <a:gd name="connsiteX2" fmla="*/ 125373 w 1024579"/>
                <a:gd name="connsiteY2" fmla="*/ 55227 h 1022666"/>
                <a:gd name="connsiteX0" fmla="*/ 125373 w 1024579"/>
                <a:gd name="connsiteY0" fmla="*/ 55227 h 1022666"/>
                <a:gd name="connsiteX1" fmla="*/ 2382 w 1024579"/>
                <a:gd name="connsiteY1" fmla="*/ 38739 h 1022666"/>
                <a:gd name="connsiteX2" fmla="*/ 248363 w 1024579"/>
                <a:gd name="connsiteY2" fmla="*/ 38739 h 1022666"/>
                <a:gd name="connsiteX3" fmla="*/ 901588 w 1024579"/>
                <a:gd name="connsiteY3" fmla="*/ 776684 h 1022666"/>
                <a:gd name="connsiteX4" fmla="*/ 1024579 w 1024579"/>
                <a:gd name="connsiteY4" fmla="*/ 776684 h 1022666"/>
                <a:gd name="connsiteX5" fmla="*/ 800020 w 1024579"/>
                <a:gd name="connsiteY5" fmla="*/ 1022666 h 1022666"/>
                <a:gd name="connsiteX6" fmla="*/ 532616 w 1024579"/>
                <a:gd name="connsiteY6" fmla="*/ 776684 h 1022666"/>
                <a:gd name="connsiteX7" fmla="*/ 655607 w 1024579"/>
                <a:gd name="connsiteY7" fmla="*/ 776684 h 1022666"/>
                <a:gd name="connsiteX8" fmla="*/ 2382 w 1024579"/>
                <a:gd name="connsiteY8" fmla="*/ 38739 h 1022666"/>
                <a:gd name="connsiteX0" fmla="*/ 797638 w 1022197"/>
                <a:gd name="connsiteY0" fmla="*/ 1022666 h 1022666"/>
                <a:gd name="connsiteX1" fmla="*/ 530234 w 1022197"/>
                <a:gd name="connsiteY1" fmla="*/ 776684 h 1022666"/>
                <a:gd name="connsiteX2" fmla="*/ 653225 w 1022197"/>
                <a:gd name="connsiteY2" fmla="*/ 776684 h 1022666"/>
                <a:gd name="connsiteX3" fmla="*/ 0 w 1022197"/>
                <a:gd name="connsiteY3" fmla="*/ 38739 h 1022666"/>
                <a:gd name="connsiteX4" fmla="*/ 245981 w 1022197"/>
                <a:gd name="connsiteY4" fmla="*/ 38739 h 1022666"/>
                <a:gd name="connsiteX5" fmla="*/ 899206 w 1022197"/>
                <a:gd name="connsiteY5" fmla="*/ 776684 h 1022666"/>
                <a:gd name="connsiteX6" fmla="*/ 1022197 w 1022197"/>
                <a:gd name="connsiteY6" fmla="*/ 776684 h 1022666"/>
                <a:gd name="connsiteX7" fmla="*/ 797638 w 1022197"/>
                <a:gd name="connsiteY7" fmla="*/ 1022666 h 1022666"/>
                <a:gd name="connsiteX0" fmla="*/ 122991 w 1022197"/>
                <a:gd name="connsiteY0" fmla="*/ 55227 h 1022666"/>
                <a:gd name="connsiteX1" fmla="*/ 119172 w 1022197"/>
                <a:gd name="connsiteY1" fmla="*/ 78120 h 1022666"/>
                <a:gd name="connsiteX2" fmla="*/ 122991 w 1022197"/>
                <a:gd name="connsiteY2" fmla="*/ 55227 h 1022666"/>
                <a:gd name="connsiteX0" fmla="*/ 0 w 1022197"/>
                <a:gd name="connsiteY0" fmla="*/ 38739 h 1022666"/>
                <a:gd name="connsiteX1" fmla="*/ 245981 w 1022197"/>
                <a:gd name="connsiteY1" fmla="*/ 38739 h 1022666"/>
                <a:gd name="connsiteX2" fmla="*/ 899206 w 1022197"/>
                <a:gd name="connsiteY2" fmla="*/ 776684 h 1022666"/>
                <a:gd name="connsiteX3" fmla="*/ 1022197 w 1022197"/>
                <a:gd name="connsiteY3" fmla="*/ 776684 h 1022666"/>
                <a:gd name="connsiteX4" fmla="*/ 797638 w 1022197"/>
                <a:gd name="connsiteY4" fmla="*/ 1022666 h 1022666"/>
                <a:gd name="connsiteX5" fmla="*/ 530234 w 1022197"/>
                <a:gd name="connsiteY5" fmla="*/ 776684 h 1022666"/>
                <a:gd name="connsiteX6" fmla="*/ 653225 w 1022197"/>
                <a:gd name="connsiteY6" fmla="*/ 776684 h 1022666"/>
                <a:gd name="connsiteX7" fmla="*/ 0 w 1022197"/>
                <a:gd name="connsiteY7" fmla="*/ 38739 h 1022666"/>
                <a:gd name="connsiteX0" fmla="*/ 797638 w 1022197"/>
                <a:gd name="connsiteY0" fmla="*/ 1022666 h 1022666"/>
                <a:gd name="connsiteX1" fmla="*/ 530234 w 1022197"/>
                <a:gd name="connsiteY1" fmla="*/ 776684 h 1022666"/>
                <a:gd name="connsiteX2" fmla="*/ 653225 w 1022197"/>
                <a:gd name="connsiteY2" fmla="*/ 776684 h 1022666"/>
                <a:gd name="connsiteX3" fmla="*/ 0 w 1022197"/>
                <a:gd name="connsiteY3" fmla="*/ 38739 h 1022666"/>
                <a:gd name="connsiteX4" fmla="*/ 245981 w 1022197"/>
                <a:gd name="connsiteY4" fmla="*/ 38739 h 1022666"/>
                <a:gd name="connsiteX5" fmla="*/ 899206 w 1022197"/>
                <a:gd name="connsiteY5" fmla="*/ 776684 h 1022666"/>
                <a:gd name="connsiteX6" fmla="*/ 1022197 w 1022197"/>
                <a:gd name="connsiteY6" fmla="*/ 776684 h 1022666"/>
                <a:gd name="connsiteX7" fmla="*/ 797638 w 1022197"/>
                <a:gd name="connsiteY7" fmla="*/ 1022666 h 1022666"/>
                <a:gd name="connsiteX0" fmla="*/ 122991 w 1022197"/>
                <a:gd name="connsiteY0" fmla="*/ 55227 h 1022666"/>
                <a:gd name="connsiteX1" fmla="*/ 119172 w 1022197"/>
                <a:gd name="connsiteY1" fmla="*/ 78120 h 1022666"/>
                <a:gd name="connsiteX2" fmla="*/ 122991 w 1022197"/>
                <a:gd name="connsiteY2" fmla="*/ 55227 h 1022666"/>
                <a:gd name="connsiteX0" fmla="*/ 0 w 1022197"/>
                <a:gd name="connsiteY0" fmla="*/ 38739 h 1022666"/>
                <a:gd name="connsiteX1" fmla="*/ 245981 w 1022197"/>
                <a:gd name="connsiteY1" fmla="*/ 38739 h 1022666"/>
                <a:gd name="connsiteX2" fmla="*/ 899206 w 1022197"/>
                <a:gd name="connsiteY2" fmla="*/ 776684 h 1022666"/>
                <a:gd name="connsiteX3" fmla="*/ 1022197 w 1022197"/>
                <a:gd name="connsiteY3" fmla="*/ 776684 h 1022666"/>
                <a:gd name="connsiteX4" fmla="*/ 797638 w 1022197"/>
                <a:gd name="connsiteY4" fmla="*/ 1022666 h 1022666"/>
                <a:gd name="connsiteX5" fmla="*/ 530234 w 1022197"/>
                <a:gd name="connsiteY5" fmla="*/ 776684 h 1022666"/>
                <a:gd name="connsiteX6" fmla="*/ 653225 w 1022197"/>
                <a:gd name="connsiteY6" fmla="*/ 776684 h 1022666"/>
                <a:gd name="connsiteX0" fmla="*/ 797638 w 1022197"/>
                <a:gd name="connsiteY0" fmla="*/ 1022666 h 1022666"/>
                <a:gd name="connsiteX1" fmla="*/ 530234 w 1022197"/>
                <a:gd name="connsiteY1" fmla="*/ 776684 h 1022666"/>
                <a:gd name="connsiteX2" fmla="*/ 653225 w 1022197"/>
                <a:gd name="connsiteY2" fmla="*/ 776684 h 1022666"/>
                <a:gd name="connsiteX3" fmla="*/ 0 w 1022197"/>
                <a:gd name="connsiteY3" fmla="*/ 38739 h 1022666"/>
                <a:gd name="connsiteX4" fmla="*/ 245981 w 1022197"/>
                <a:gd name="connsiteY4" fmla="*/ 38739 h 1022666"/>
                <a:gd name="connsiteX5" fmla="*/ 899206 w 1022197"/>
                <a:gd name="connsiteY5" fmla="*/ 776684 h 1022666"/>
                <a:gd name="connsiteX6" fmla="*/ 1022197 w 1022197"/>
                <a:gd name="connsiteY6" fmla="*/ 776684 h 1022666"/>
                <a:gd name="connsiteX7" fmla="*/ 797638 w 1022197"/>
                <a:gd name="connsiteY7" fmla="*/ 1022666 h 1022666"/>
                <a:gd name="connsiteX0" fmla="*/ 122991 w 1022197"/>
                <a:gd name="connsiteY0" fmla="*/ 55227 h 1022666"/>
                <a:gd name="connsiteX1" fmla="*/ 119172 w 1022197"/>
                <a:gd name="connsiteY1" fmla="*/ 78120 h 1022666"/>
                <a:gd name="connsiteX2" fmla="*/ 122991 w 1022197"/>
                <a:gd name="connsiteY2" fmla="*/ 55227 h 1022666"/>
                <a:gd name="connsiteX0" fmla="*/ 245981 w 1022197"/>
                <a:gd name="connsiteY0" fmla="*/ 38739 h 1022666"/>
                <a:gd name="connsiteX1" fmla="*/ 899206 w 1022197"/>
                <a:gd name="connsiteY1" fmla="*/ 776684 h 1022666"/>
                <a:gd name="connsiteX2" fmla="*/ 1022197 w 1022197"/>
                <a:gd name="connsiteY2" fmla="*/ 776684 h 1022666"/>
                <a:gd name="connsiteX3" fmla="*/ 797638 w 1022197"/>
                <a:gd name="connsiteY3" fmla="*/ 1022666 h 1022666"/>
                <a:gd name="connsiteX4" fmla="*/ 530234 w 1022197"/>
                <a:gd name="connsiteY4" fmla="*/ 776684 h 1022666"/>
                <a:gd name="connsiteX5" fmla="*/ 653225 w 1022197"/>
                <a:gd name="connsiteY5" fmla="*/ 776684 h 1022666"/>
                <a:gd name="connsiteX0" fmla="*/ 956202 w 1180761"/>
                <a:gd name="connsiteY0" fmla="*/ 1073569 h 1073569"/>
                <a:gd name="connsiteX1" fmla="*/ 688798 w 1180761"/>
                <a:gd name="connsiteY1" fmla="*/ 827587 h 1073569"/>
                <a:gd name="connsiteX2" fmla="*/ 811789 w 1180761"/>
                <a:gd name="connsiteY2" fmla="*/ 827587 h 1073569"/>
                <a:gd name="connsiteX3" fmla="*/ 158564 w 1180761"/>
                <a:gd name="connsiteY3" fmla="*/ 89642 h 1073569"/>
                <a:gd name="connsiteX4" fmla="*/ 404545 w 1180761"/>
                <a:gd name="connsiteY4" fmla="*/ 89642 h 1073569"/>
                <a:gd name="connsiteX5" fmla="*/ 1057770 w 1180761"/>
                <a:gd name="connsiteY5" fmla="*/ 827587 h 1073569"/>
                <a:gd name="connsiteX6" fmla="*/ 1180761 w 1180761"/>
                <a:gd name="connsiteY6" fmla="*/ 827587 h 1073569"/>
                <a:gd name="connsiteX7" fmla="*/ 956202 w 1180761"/>
                <a:gd name="connsiteY7" fmla="*/ 1073569 h 1073569"/>
                <a:gd name="connsiteX0" fmla="*/ 2906 w 1180761"/>
                <a:gd name="connsiteY0" fmla="*/ 3328 h 1073569"/>
                <a:gd name="connsiteX1" fmla="*/ 277736 w 1180761"/>
                <a:gd name="connsiteY1" fmla="*/ 129023 h 1073569"/>
                <a:gd name="connsiteX2" fmla="*/ 2906 w 1180761"/>
                <a:gd name="connsiteY2" fmla="*/ 3328 h 1073569"/>
                <a:gd name="connsiteX0" fmla="*/ 404545 w 1180761"/>
                <a:gd name="connsiteY0" fmla="*/ 89642 h 1073569"/>
                <a:gd name="connsiteX1" fmla="*/ 1057770 w 1180761"/>
                <a:gd name="connsiteY1" fmla="*/ 827587 h 1073569"/>
                <a:gd name="connsiteX2" fmla="*/ 1180761 w 1180761"/>
                <a:gd name="connsiteY2" fmla="*/ 827587 h 1073569"/>
                <a:gd name="connsiteX3" fmla="*/ 956202 w 1180761"/>
                <a:gd name="connsiteY3" fmla="*/ 1073569 h 1073569"/>
                <a:gd name="connsiteX4" fmla="*/ 688798 w 1180761"/>
                <a:gd name="connsiteY4" fmla="*/ 827587 h 1073569"/>
                <a:gd name="connsiteX5" fmla="*/ 811789 w 1180761"/>
                <a:gd name="connsiteY5" fmla="*/ 827587 h 1073569"/>
                <a:gd name="connsiteX0" fmla="*/ 956202 w 1180761"/>
                <a:gd name="connsiteY0" fmla="*/ 1073569 h 1073569"/>
                <a:gd name="connsiteX1" fmla="*/ 688798 w 1180761"/>
                <a:gd name="connsiteY1" fmla="*/ 827587 h 1073569"/>
                <a:gd name="connsiteX2" fmla="*/ 811789 w 1180761"/>
                <a:gd name="connsiteY2" fmla="*/ 827587 h 1073569"/>
                <a:gd name="connsiteX3" fmla="*/ 158564 w 1180761"/>
                <a:gd name="connsiteY3" fmla="*/ 89642 h 1073569"/>
                <a:gd name="connsiteX4" fmla="*/ 404545 w 1180761"/>
                <a:gd name="connsiteY4" fmla="*/ 89642 h 1073569"/>
                <a:gd name="connsiteX5" fmla="*/ 1057770 w 1180761"/>
                <a:gd name="connsiteY5" fmla="*/ 827587 h 1073569"/>
                <a:gd name="connsiteX6" fmla="*/ 1180761 w 1180761"/>
                <a:gd name="connsiteY6" fmla="*/ 827587 h 1073569"/>
                <a:gd name="connsiteX7" fmla="*/ 956202 w 1180761"/>
                <a:gd name="connsiteY7" fmla="*/ 1073569 h 1073569"/>
                <a:gd name="connsiteX0" fmla="*/ 277736 w 1180761"/>
                <a:gd name="connsiteY0" fmla="*/ 129023 h 1073569"/>
                <a:gd name="connsiteX1" fmla="*/ 2906 w 1180761"/>
                <a:gd name="connsiteY1" fmla="*/ 3328 h 1073569"/>
                <a:gd name="connsiteX2" fmla="*/ 369176 w 1180761"/>
                <a:gd name="connsiteY2" fmla="*/ 220463 h 1073569"/>
                <a:gd name="connsiteX0" fmla="*/ 404545 w 1180761"/>
                <a:gd name="connsiteY0" fmla="*/ 89642 h 1073569"/>
                <a:gd name="connsiteX1" fmla="*/ 1057770 w 1180761"/>
                <a:gd name="connsiteY1" fmla="*/ 827587 h 1073569"/>
                <a:gd name="connsiteX2" fmla="*/ 1180761 w 1180761"/>
                <a:gd name="connsiteY2" fmla="*/ 827587 h 1073569"/>
                <a:gd name="connsiteX3" fmla="*/ 956202 w 1180761"/>
                <a:gd name="connsiteY3" fmla="*/ 1073569 h 1073569"/>
                <a:gd name="connsiteX4" fmla="*/ 688798 w 1180761"/>
                <a:gd name="connsiteY4" fmla="*/ 827587 h 1073569"/>
                <a:gd name="connsiteX5" fmla="*/ 811789 w 1180761"/>
                <a:gd name="connsiteY5" fmla="*/ 827587 h 1073569"/>
                <a:gd name="connsiteX0" fmla="*/ 982004 w 1206563"/>
                <a:gd name="connsiteY0" fmla="*/ 1073569 h 1073569"/>
                <a:gd name="connsiteX1" fmla="*/ 714600 w 1206563"/>
                <a:gd name="connsiteY1" fmla="*/ 827587 h 1073569"/>
                <a:gd name="connsiteX2" fmla="*/ 837591 w 1206563"/>
                <a:gd name="connsiteY2" fmla="*/ 827587 h 1073569"/>
                <a:gd name="connsiteX3" fmla="*/ 184366 w 1206563"/>
                <a:gd name="connsiteY3" fmla="*/ 89642 h 1073569"/>
                <a:gd name="connsiteX4" fmla="*/ 430347 w 1206563"/>
                <a:gd name="connsiteY4" fmla="*/ 89642 h 1073569"/>
                <a:gd name="connsiteX5" fmla="*/ 1083572 w 1206563"/>
                <a:gd name="connsiteY5" fmla="*/ 827587 h 1073569"/>
                <a:gd name="connsiteX6" fmla="*/ 1206563 w 1206563"/>
                <a:gd name="connsiteY6" fmla="*/ 827587 h 1073569"/>
                <a:gd name="connsiteX7" fmla="*/ 982004 w 1206563"/>
                <a:gd name="connsiteY7" fmla="*/ 1073569 h 1073569"/>
                <a:gd name="connsiteX0" fmla="*/ 303538 w 1206563"/>
                <a:gd name="connsiteY0" fmla="*/ 129023 h 1073569"/>
                <a:gd name="connsiteX1" fmla="*/ 28708 w 1206563"/>
                <a:gd name="connsiteY1" fmla="*/ 3328 h 1073569"/>
                <a:gd name="connsiteX2" fmla="*/ 0 w 1206563"/>
                <a:gd name="connsiteY2" fmla="*/ 215053 h 1073569"/>
                <a:gd name="connsiteX0" fmla="*/ 430347 w 1206563"/>
                <a:gd name="connsiteY0" fmla="*/ 89642 h 1073569"/>
                <a:gd name="connsiteX1" fmla="*/ 1083572 w 1206563"/>
                <a:gd name="connsiteY1" fmla="*/ 827587 h 1073569"/>
                <a:gd name="connsiteX2" fmla="*/ 1206563 w 1206563"/>
                <a:gd name="connsiteY2" fmla="*/ 827587 h 1073569"/>
                <a:gd name="connsiteX3" fmla="*/ 982004 w 1206563"/>
                <a:gd name="connsiteY3" fmla="*/ 1073569 h 1073569"/>
                <a:gd name="connsiteX4" fmla="*/ 714600 w 1206563"/>
                <a:gd name="connsiteY4" fmla="*/ 827587 h 1073569"/>
                <a:gd name="connsiteX5" fmla="*/ 837591 w 1206563"/>
                <a:gd name="connsiteY5" fmla="*/ 827587 h 1073569"/>
                <a:gd name="connsiteX0" fmla="*/ 982004 w 1206563"/>
                <a:gd name="connsiteY0" fmla="*/ 1070241 h 1070241"/>
                <a:gd name="connsiteX1" fmla="*/ 714600 w 1206563"/>
                <a:gd name="connsiteY1" fmla="*/ 824259 h 1070241"/>
                <a:gd name="connsiteX2" fmla="*/ 837591 w 1206563"/>
                <a:gd name="connsiteY2" fmla="*/ 824259 h 1070241"/>
                <a:gd name="connsiteX3" fmla="*/ 184366 w 1206563"/>
                <a:gd name="connsiteY3" fmla="*/ 86314 h 1070241"/>
                <a:gd name="connsiteX4" fmla="*/ 430347 w 1206563"/>
                <a:gd name="connsiteY4" fmla="*/ 86314 h 1070241"/>
                <a:gd name="connsiteX5" fmla="*/ 1083572 w 1206563"/>
                <a:gd name="connsiteY5" fmla="*/ 824259 h 1070241"/>
                <a:gd name="connsiteX6" fmla="*/ 1206563 w 1206563"/>
                <a:gd name="connsiteY6" fmla="*/ 824259 h 1070241"/>
                <a:gd name="connsiteX7" fmla="*/ 982004 w 1206563"/>
                <a:gd name="connsiteY7" fmla="*/ 1070241 h 1070241"/>
                <a:gd name="connsiteX0" fmla="*/ 28708 w 1206563"/>
                <a:gd name="connsiteY0" fmla="*/ 0 h 1070241"/>
                <a:gd name="connsiteX1" fmla="*/ 0 w 1206563"/>
                <a:gd name="connsiteY1" fmla="*/ 211725 h 1070241"/>
                <a:gd name="connsiteX0" fmla="*/ 430347 w 1206563"/>
                <a:gd name="connsiteY0" fmla="*/ 86314 h 1070241"/>
                <a:gd name="connsiteX1" fmla="*/ 1083572 w 1206563"/>
                <a:gd name="connsiteY1" fmla="*/ 824259 h 1070241"/>
                <a:gd name="connsiteX2" fmla="*/ 1206563 w 1206563"/>
                <a:gd name="connsiteY2" fmla="*/ 824259 h 1070241"/>
                <a:gd name="connsiteX3" fmla="*/ 982004 w 1206563"/>
                <a:gd name="connsiteY3" fmla="*/ 1070241 h 1070241"/>
                <a:gd name="connsiteX4" fmla="*/ 714600 w 1206563"/>
                <a:gd name="connsiteY4" fmla="*/ 824259 h 1070241"/>
                <a:gd name="connsiteX5" fmla="*/ 837591 w 1206563"/>
                <a:gd name="connsiteY5" fmla="*/ 824259 h 1070241"/>
                <a:gd name="connsiteX0" fmla="*/ 982004 w 1206563"/>
                <a:gd name="connsiteY0" fmla="*/ 1070241 h 1070241"/>
                <a:gd name="connsiteX1" fmla="*/ 714600 w 1206563"/>
                <a:gd name="connsiteY1" fmla="*/ 824259 h 1070241"/>
                <a:gd name="connsiteX2" fmla="*/ 837591 w 1206563"/>
                <a:gd name="connsiteY2" fmla="*/ 824259 h 1070241"/>
                <a:gd name="connsiteX3" fmla="*/ 184366 w 1206563"/>
                <a:gd name="connsiteY3" fmla="*/ 86314 h 1070241"/>
                <a:gd name="connsiteX4" fmla="*/ 430347 w 1206563"/>
                <a:gd name="connsiteY4" fmla="*/ 86314 h 1070241"/>
                <a:gd name="connsiteX5" fmla="*/ 1083572 w 1206563"/>
                <a:gd name="connsiteY5" fmla="*/ 824259 h 1070241"/>
                <a:gd name="connsiteX6" fmla="*/ 1206563 w 1206563"/>
                <a:gd name="connsiteY6" fmla="*/ 824259 h 1070241"/>
                <a:gd name="connsiteX7" fmla="*/ 982004 w 1206563"/>
                <a:gd name="connsiteY7" fmla="*/ 1070241 h 1070241"/>
                <a:gd name="connsiteX0" fmla="*/ 28708 w 1206563"/>
                <a:gd name="connsiteY0" fmla="*/ 0 h 1070241"/>
                <a:gd name="connsiteX1" fmla="*/ 0 w 1206563"/>
                <a:gd name="connsiteY1" fmla="*/ 211725 h 1070241"/>
                <a:gd name="connsiteX2" fmla="*/ 28708 w 1206563"/>
                <a:gd name="connsiteY2" fmla="*/ 0 h 1070241"/>
                <a:gd name="connsiteX0" fmla="*/ 430347 w 1206563"/>
                <a:gd name="connsiteY0" fmla="*/ 86314 h 1070241"/>
                <a:gd name="connsiteX1" fmla="*/ 1083572 w 1206563"/>
                <a:gd name="connsiteY1" fmla="*/ 824259 h 1070241"/>
                <a:gd name="connsiteX2" fmla="*/ 1206563 w 1206563"/>
                <a:gd name="connsiteY2" fmla="*/ 824259 h 1070241"/>
                <a:gd name="connsiteX3" fmla="*/ 982004 w 1206563"/>
                <a:gd name="connsiteY3" fmla="*/ 1070241 h 1070241"/>
                <a:gd name="connsiteX4" fmla="*/ 714600 w 1206563"/>
                <a:gd name="connsiteY4" fmla="*/ 824259 h 1070241"/>
                <a:gd name="connsiteX5" fmla="*/ 837591 w 1206563"/>
                <a:gd name="connsiteY5" fmla="*/ 824259 h 1070241"/>
                <a:gd name="connsiteX0" fmla="*/ 953296 w 1177855"/>
                <a:gd name="connsiteY0" fmla="*/ 1070241 h 1070241"/>
                <a:gd name="connsiteX1" fmla="*/ 685892 w 1177855"/>
                <a:gd name="connsiteY1" fmla="*/ 824259 h 1070241"/>
                <a:gd name="connsiteX2" fmla="*/ 808883 w 1177855"/>
                <a:gd name="connsiteY2" fmla="*/ 824259 h 1070241"/>
                <a:gd name="connsiteX3" fmla="*/ 155658 w 1177855"/>
                <a:gd name="connsiteY3" fmla="*/ 86314 h 1070241"/>
                <a:gd name="connsiteX4" fmla="*/ 401639 w 1177855"/>
                <a:gd name="connsiteY4" fmla="*/ 86314 h 1070241"/>
                <a:gd name="connsiteX5" fmla="*/ 1054864 w 1177855"/>
                <a:gd name="connsiteY5" fmla="*/ 824259 h 1070241"/>
                <a:gd name="connsiteX6" fmla="*/ 1177855 w 1177855"/>
                <a:gd name="connsiteY6" fmla="*/ 824259 h 1070241"/>
                <a:gd name="connsiteX7" fmla="*/ 953296 w 1177855"/>
                <a:gd name="connsiteY7" fmla="*/ 1070241 h 1070241"/>
                <a:gd name="connsiteX0" fmla="*/ 0 w 1177855"/>
                <a:gd name="connsiteY0" fmla="*/ 0 h 1070241"/>
                <a:gd name="connsiteX1" fmla="*/ 6461 w 1177855"/>
                <a:gd name="connsiteY1" fmla="*/ 43995 h 1070241"/>
                <a:gd name="connsiteX2" fmla="*/ 0 w 1177855"/>
                <a:gd name="connsiteY2" fmla="*/ 0 h 1070241"/>
                <a:gd name="connsiteX0" fmla="*/ 401639 w 1177855"/>
                <a:gd name="connsiteY0" fmla="*/ 86314 h 1070241"/>
                <a:gd name="connsiteX1" fmla="*/ 1054864 w 1177855"/>
                <a:gd name="connsiteY1" fmla="*/ 824259 h 1070241"/>
                <a:gd name="connsiteX2" fmla="*/ 1177855 w 1177855"/>
                <a:gd name="connsiteY2" fmla="*/ 824259 h 1070241"/>
                <a:gd name="connsiteX3" fmla="*/ 953296 w 1177855"/>
                <a:gd name="connsiteY3" fmla="*/ 1070241 h 1070241"/>
                <a:gd name="connsiteX4" fmla="*/ 685892 w 1177855"/>
                <a:gd name="connsiteY4" fmla="*/ 824259 h 1070241"/>
                <a:gd name="connsiteX5" fmla="*/ 808883 w 1177855"/>
                <a:gd name="connsiteY5" fmla="*/ 824259 h 1070241"/>
                <a:gd name="connsiteX0" fmla="*/ 953296 w 1177855"/>
                <a:gd name="connsiteY0" fmla="*/ 1070241 h 1070241"/>
                <a:gd name="connsiteX1" fmla="*/ 685892 w 1177855"/>
                <a:gd name="connsiteY1" fmla="*/ 824259 h 1070241"/>
                <a:gd name="connsiteX2" fmla="*/ 808883 w 1177855"/>
                <a:gd name="connsiteY2" fmla="*/ 824259 h 1070241"/>
                <a:gd name="connsiteX3" fmla="*/ 155658 w 1177855"/>
                <a:gd name="connsiteY3" fmla="*/ 86314 h 1070241"/>
                <a:gd name="connsiteX4" fmla="*/ 401639 w 1177855"/>
                <a:gd name="connsiteY4" fmla="*/ 86314 h 1070241"/>
                <a:gd name="connsiteX5" fmla="*/ 1054864 w 1177855"/>
                <a:gd name="connsiteY5" fmla="*/ 824259 h 1070241"/>
                <a:gd name="connsiteX6" fmla="*/ 1177855 w 1177855"/>
                <a:gd name="connsiteY6" fmla="*/ 824259 h 1070241"/>
                <a:gd name="connsiteX7" fmla="*/ 953296 w 1177855"/>
                <a:gd name="connsiteY7" fmla="*/ 1070241 h 1070241"/>
                <a:gd name="connsiteX0" fmla="*/ 6461 w 1177855"/>
                <a:gd name="connsiteY0" fmla="*/ 43995 h 1070241"/>
                <a:gd name="connsiteX1" fmla="*/ 0 w 1177855"/>
                <a:gd name="connsiteY1" fmla="*/ 0 h 1070241"/>
                <a:gd name="connsiteX2" fmla="*/ 97901 w 1177855"/>
                <a:gd name="connsiteY2" fmla="*/ 135435 h 1070241"/>
                <a:gd name="connsiteX0" fmla="*/ 401639 w 1177855"/>
                <a:gd name="connsiteY0" fmla="*/ 86314 h 1070241"/>
                <a:gd name="connsiteX1" fmla="*/ 1054864 w 1177855"/>
                <a:gd name="connsiteY1" fmla="*/ 824259 h 1070241"/>
                <a:gd name="connsiteX2" fmla="*/ 1177855 w 1177855"/>
                <a:gd name="connsiteY2" fmla="*/ 824259 h 1070241"/>
                <a:gd name="connsiteX3" fmla="*/ 953296 w 1177855"/>
                <a:gd name="connsiteY3" fmla="*/ 1070241 h 1070241"/>
                <a:gd name="connsiteX4" fmla="*/ 685892 w 1177855"/>
                <a:gd name="connsiteY4" fmla="*/ 824259 h 1070241"/>
                <a:gd name="connsiteX5" fmla="*/ 808883 w 1177855"/>
                <a:gd name="connsiteY5" fmla="*/ 824259 h 1070241"/>
                <a:gd name="connsiteX0" fmla="*/ 946835 w 1171394"/>
                <a:gd name="connsiteY0" fmla="*/ 1026246 h 1026246"/>
                <a:gd name="connsiteX1" fmla="*/ 679431 w 1171394"/>
                <a:gd name="connsiteY1" fmla="*/ 780264 h 1026246"/>
                <a:gd name="connsiteX2" fmla="*/ 802422 w 1171394"/>
                <a:gd name="connsiteY2" fmla="*/ 780264 h 1026246"/>
                <a:gd name="connsiteX3" fmla="*/ 149197 w 1171394"/>
                <a:gd name="connsiteY3" fmla="*/ 42319 h 1026246"/>
                <a:gd name="connsiteX4" fmla="*/ 395178 w 1171394"/>
                <a:gd name="connsiteY4" fmla="*/ 42319 h 1026246"/>
                <a:gd name="connsiteX5" fmla="*/ 1048403 w 1171394"/>
                <a:gd name="connsiteY5" fmla="*/ 780264 h 1026246"/>
                <a:gd name="connsiteX6" fmla="*/ 1171394 w 1171394"/>
                <a:gd name="connsiteY6" fmla="*/ 780264 h 1026246"/>
                <a:gd name="connsiteX7" fmla="*/ 946835 w 1171394"/>
                <a:gd name="connsiteY7" fmla="*/ 1026246 h 1026246"/>
                <a:gd name="connsiteX0" fmla="*/ 0 w 1171394"/>
                <a:gd name="connsiteY0" fmla="*/ 0 h 1026246"/>
                <a:gd name="connsiteX1" fmla="*/ 91440 w 1171394"/>
                <a:gd name="connsiteY1" fmla="*/ 91440 h 1026246"/>
                <a:gd name="connsiteX0" fmla="*/ 395178 w 1171394"/>
                <a:gd name="connsiteY0" fmla="*/ 42319 h 1026246"/>
                <a:gd name="connsiteX1" fmla="*/ 1048403 w 1171394"/>
                <a:gd name="connsiteY1" fmla="*/ 780264 h 1026246"/>
                <a:gd name="connsiteX2" fmla="*/ 1171394 w 1171394"/>
                <a:gd name="connsiteY2" fmla="*/ 780264 h 1026246"/>
                <a:gd name="connsiteX3" fmla="*/ 946835 w 1171394"/>
                <a:gd name="connsiteY3" fmla="*/ 1026246 h 1026246"/>
                <a:gd name="connsiteX4" fmla="*/ 679431 w 1171394"/>
                <a:gd name="connsiteY4" fmla="*/ 780264 h 1026246"/>
                <a:gd name="connsiteX5" fmla="*/ 802422 w 1171394"/>
                <a:gd name="connsiteY5" fmla="*/ 780264 h 102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394" h="1026246" stroke="0" extrusionOk="0">
                  <a:moveTo>
                    <a:pt x="946835" y="1026246"/>
                  </a:moveTo>
                  <a:lnTo>
                    <a:pt x="679431" y="780264"/>
                  </a:lnTo>
                  <a:lnTo>
                    <a:pt x="802422" y="780264"/>
                  </a:lnTo>
                  <a:cubicBezTo>
                    <a:pt x="725512" y="345842"/>
                    <a:pt x="456835" y="42319"/>
                    <a:pt x="149197" y="42319"/>
                  </a:cubicBezTo>
                  <a:lnTo>
                    <a:pt x="395178" y="42319"/>
                  </a:lnTo>
                  <a:cubicBezTo>
                    <a:pt x="702816" y="42319"/>
                    <a:pt x="971493" y="345842"/>
                    <a:pt x="1048403" y="780264"/>
                  </a:cubicBezTo>
                  <a:lnTo>
                    <a:pt x="1171394" y="780264"/>
                  </a:lnTo>
                  <a:lnTo>
                    <a:pt x="946835" y="1026246"/>
                  </a:lnTo>
                  <a:close/>
                </a:path>
                <a:path w="1171394" h="1026246" fill="darkenLess" stroke="0" extrusionOk="0">
                  <a:moveTo>
                    <a:pt x="0" y="0"/>
                  </a:moveTo>
                  <a:lnTo>
                    <a:pt x="91440" y="91440"/>
                  </a:lnTo>
                </a:path>
                <a:path w="1171394" h="1026246" fill="none" extrusionOk="0">
                  <a:moveTo>
                    <a:pt x="395178" y="42319"/>
                  </a:moveTo>
                  <a:cubicBezTo>
                    <a:pt x="702816" y="42319"/>
                    <a:pt x="971493" y="345842"/>
                    <a:pt x="1048403" y="780264"/>
                  </a:cubicBezTo>
                  <a:lnTo>
                    <a:pt x="1171394" y="780264"/>
                  </a:lnTo>
                  <a:lnTo>
                    <a:pt x="946835" y="1026246"/>
                  </a:lnTo>
                  <a:lnTo>
                    <a:pt x="679431" y="780264"/>
                  </a:lnTo>
                  <a:lnTo>
                    <a:pt x="802422" y="780264"/>
                  </a:lnTo>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black"/>
                </a:solidFill>
              </a:endParaRPr>
            </a:p>
          </p:txBody>
        </p:sp>
        <p:pic>
          <p:nvPicPr>
            <p:cNvPr id="29" name="Picture 28"/>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rot="1039147">
              <a:off x="1759948" y="3802513"/>
              <a:ext cx="1874192" cy="582443"/>
            </a:xfrm>
            <a:prstGeom prst="rect">
              <a:avLst/>
            </a:prstGeom>
            <a:ln>
              <a:noFill/>
            </a:ln>
          </p:spPr>
        </p:pic>
      </p:grpSp>
      <p:grpSp>
        <p:nvGrpSpPr>
          <p:cNvPr id="8" name="Group 7"/>
          <p:cNvGrpSpPr/>
          <p:nvPr/>
        </p:nvGrpSpPr>
        <p:grpSpPr>
          <a:xfrm>
            <a:off x="4114800" y="3352800"/>
            <a:ext cx="4761039" cy="3286125"/>
            <a:chOff x="4364473" y="3011625"/>
            <a:chExt cx="4761039" cy="3286125"/>
          </a:xfrm>
        </p:grpSpPr>
        <p:pic>
          <p:nvPicPr>
            <p:cNvPr id="48132"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76749" y="3011625"/>
              <a:ext cx="423862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4364473" y="4906850"/>
              <a:ext cx="4761039" cy="568326"/>
              <a:chOff x="4364473" y="4906850"/>
              <a:chExt cx="4761039" cy="568326"/>
            </a:xfrm>
          </p:grpSpPr>
          <p:sp>
            <p:nvSpPr>
              <p:cNvPr id="30" name="Rectangle 29"/>
              <p:cNvSpPr/>
              <p:nvPr/>
            </p:nvSpPr>
            <p:spPr>
              <a:xfrm>
                <a:off x="4364473" y="5075066"/>
                <a:ext cx="1406582" cy="400110"/>
              </a:xfrm>
              <a:prstGeom prst="rect">
                <a:avLst/>
              </a:prstGeom>
              <a:noFill/>
            </p:spPr>
            <p:txBody>
              <a:bodyPr wrap="square" lIns="91440" tIns="45720" rIns="91440" bIns="45720">
                <a:spAutoFit/>
              </a:bodyPr>
              <a:lstStyle/>
              <a:p>
                <a:pPr algn="ctr"/>
                <a:r>
                  <a:rPr lang="en-US" sz="2000" b="1" dirty="0">
                    <a:ln w="1905"/>
                    <a:solidFill>
                      <a:srgbClr val="0000FF"/>
                    </a:solidFill>
                    <a:effectLst>
                      <a:innerShdw blurRad="69850" dist="43180" dir="5400000">
                        <a:srgbClr val="000000">
                          <a:alpha val="65000"/>
                        </a:srgbClr>
                      </a:innerShdw>
                    </a:effectLst>
                  </a:rPr>
                  <a:t>Cost</a:t>
                </a:r>
              </a:p>
            </p:txBody>
          </p:sp>
          <p:sp>
            <p:nvSpPr>
              <p:cNvPr id="31" name="Rectangle 30"/>
              <p:cNvSpPr/>
              <p:nvPr/>
            </p:nvSpPr>
            <p:spPr>
              <a:xfrm>
                <a:off x="4439512" y="4906850"/>
                <a:ext cx="1406582" cy="400110"/>
              </a:xfrm>
              <a:prstGeom prst="rect">
                <a:avLst/>
              </a:prstGeom>
              <a:noFill/>
              <a:ln>
                <a:noFill/>
              </a:ln>
            </p:spPr>
            <p:txBody>
              <a:bodyPr wrap="square" lIns="91440" tIns="45720" rIns="91440" bIns="45720">
                <a:spAutoFit/>
              </a:bodyPr>
              <a:lstStyle/>
              <a:p>
                <a:pPr algn="ctr"/>
                <a:r>
                  <a:rPr lang="en-US" sz="2000" b="1" dirty="0">
                    <a:ln w="1905"/>
                    <a:solidFill>
                      <a:srgbClr val="0000FF"/>
                    </a:solidFill>
                    <a:effectLst>
                      <a:innerShdw blurRad="69850" dist="43180" dir="5400000">
                        <a:srgbClr val="000000">
                          <a:alpha val="65000"/>
                        </a:srgbClr>
                      </a:innerShdw>
                    </a:effectLst>
                  </a:rPr>
                  <a:t>Schedule</a:t>
                </a:r>
              </a:p>
            </p:txBody>
          </p:sp>
          <p:sp>
            <p:nvSpPr>
              <p:cNvPr id="32" name="Rectangle 31"/>
              <p:cNvSpPr/>
              <p:nvPr/>
            </p:nvSpPr>
            <p:spPr>
              <a:xfrm>
                <a:off x="6953583" y="5043226"/>
                <a:ext cx="2171929" cy="400110"/>
              </a:xfrm>
              <a:prstGeom prst="rect">
                <a:avLst/>
              </a:prstGeom>
              <a:noFill/>
            </p:spPr>
            <p:txBody>
              <a:bodyPr wrap="square" lIns="91440" tIns="45720" rIns="91440" bIns="45720">
                <a:spAutoFit/>
              </a:bodyPr>
              <a:lstStyle/>
              <a:p>
                <a:pPr algn="ctr"/>
                <a:r>
                  <a:rPr lang="en-US" sz="2000" b="1" dirty="0">
                    <a:ln w="1905"/>
                    <a:solidFill>
                      <a:srgbClr val="0000FF"/>
                    </a:solidFill>
                    <a:effectLst>
                      <a:innerShdw blurRad="69850" dist="43180" dir="5400000">
                        <a:srgbClr val="000000">
                          <a:alpha val="65000"/>
                        </a:srgbClr>
                      </a:innerShdw>
                    </a:effectLst>
                  </a:rPr>
                  <a:t>Performance</a:t>
                </a:r>
              </a:p>
            </p:txBody>
          </p:sp>
          <p:sp>
            <p:nvSpPr>
              <p:cNvPr id="36" name="Rectangle 35"/>
              <p:cNvSpPr/>
              <p:nvPr/>
            </p:nvSpPr>
            <p:spPr>
              <a:xfrm>
                <a:off x="5299832" y="4906850"/>
                <a:ext cx="471853" cy="400110"/>
              </a:xfrm>
              <a:prstGeom prst="rect">
                <a:avLst/>
              </a:prstGeom>
              <a:noFill/>
            </p:spPr>
            <p:txBody>
              <a:bodyPr wrap="square" lIns="91440" tIns="45720" rIns="91440" bIns="45720">
                <a:spAutoFit/>
              </a:bodyPr>
              <a:lstStyle/>
              <a:p>
                <a:pPr algn="ctr"/>
                <a:r>
                  <a:rPr lang="en-US" sz="2000" b="1" dirty="0">
                    <a:ln w="1905"/>
                    <a:gradFill>
                      <a:gsLst>
                        <a:gs pos="0">
                          <a:srgbClr val="968C8C">
                            <a:shade val="20000"/>
                            <a:satMod val="200000"/>
                          </a:srgbClr>
                        </a:gs>
                        <a:gs pos="78000">
                          <a:srgbClr val="968C8C">
                            <a:tint val="90000"/>
                            <a:shade val="89000"/>
                            <a:satMod val="220000"/>
                          </a:srgbClr>
                        </a:gs>
                        <a:gs pos="100000">
                          <a:srgbClr val="968C8C">
                            <a:tint val="12000"/>
                            <a:satMod val="255000"/>
                          </a:srgbClr>
                        </a:gs>
                      </a:gsLst>
                      <a:lin ang="5400000"/>
                    </a:gradFill>
                    <a:effectLst>
                      <a:innerShdw blurRad="69850" dist="43180" dir="5400000">
                        <a:srgbClr val="000000">
                          <a:alpha val="65000"/>
                        </a:srgbClr>
                      </a:innerShdw>
                    </a:effectLst>
                  </a:rPr>
                  <a:t>le</a:t>
                </a:r>
              </a:p>
            </p:txBody>
          </p:sp>
          <p:sp>
            <p:nvSpPr>
              <p:cNvPr id="37" name="Rectangle 36"/>
              <p:cNvSpPr/>
              <p:nvPr/>
            </p:nvSpPr>
            <p:spPr>
              <a:xfrm>
                <a:off x="7212262" y="5040571"/>
                <a:ext cx="505011" cy="409454"/>
              </a:xfrm>
              <a:prstGeom prst="rect">
                <a:avLst/>
              </a:prstGeom>
              <a:noFill/>
            </p:spPr>
            <p:txBody>
              <a:bodyPr wrap="square" lIns="91440" tIns="45720" rIns="91440" bIns="45720">
                <a:spAutoFit/>
              </a:bodyPr>
              <a:lstStyle/>
              <a:p>
                <a:pPr algn="ctr"/>
                <a:endParaRPr lang="en-US" sz="2000" b="1" dirty="0">
                  <a:ln w="1905"/>
                  <a:solidFill>
                    <a:srgbClr val="0000FF"/>
                  </a:solidFill>
                  <a:effectLst>
                    <a:innerShdw blurRad="69850" dist="43180" dir="5400000">
                      <a:srgbClr val="000000">
                        <a:alpha val="65000"/>
                      </a:srgbClr>
                    </a:innerShdw>
                  </a:effectLst>
                </a:endParaRPr>
              </a:p>
            </p:txBody>
          </p:sp>
          <p:sp>
            <p:nvSpPr>
              <p:cNvPr id="38" name="Rectangle 37"/>
              <p:cNvSpPr/>
              <p:nvPr/>
            </p:nvSpPr>
            <p:spPr>
              <a:xfrm>
                <a:off x="8204924" y="5041728"/>
                <a:ext cx="710915" cy="400110"/>
              </a:xfrm>
              <a:prstGeom prst="rect">
                <a:avLst/>
              </a:prstGeom>
              <a:noFill/>
            </p:spPr>
            <p:txBody>
              <a:bodyPr wrap="square" lIns="91440" tIns="45720" rIns="91440" bIns="45720">
                <a:spAutoFit/>
              </a:bodyPr>
              <a:lstStyle/>
              <a:p>
                <a:pPr algn="ctr"/>
                <a:endParaRPr lang="en-US" sz="2000" b="1" dirty="0">
                  <a:ln w="1905"/>
                  <a:solidFill>
                    <a:srgbClr val="0000FF"/>
                  </a:solidFill>
                  <a:effectLst>
                    <a:innerShdw blurRad="69850" dist="43180" dir="5400000">
                      <a:srgbClr val="000000">
                        <a:alpha val="65000"/>
                      </a:srgbClr>
                    </a:innerShdw>
                  </a:effectLst>
                </a:endParaRPr>
              </a:p>
            </p:txBody>
          </p:sp>
        </p:grpSp>
      </p:grpSp>
      <p:sp>
        <p:nvSpPr>
          <p:cNvPr id="9" name="TextBox 8"/>
          <p:cNvSpPr txBox="1"/>
          <p:nvPr/>
        </p:nvSpPr>
        <p:spPr>
          <a:xfrm>
            <a:off x="590413" y="4801749"/>
            <a:ext cx="3778599" cy="646331"/>
          </a:xfrm>
          <a:prstGeom prst="rect">
            <a:avLst/>
          </a:prstGeom>
          <a:noFill/>
        </p:spPr>
        <p:txBody>
          <a:bodyPr wrap="none" rtlCol="0">
            <a:spAutoFit/>
          </a:bodyPr>
          <a:lstStyle/>
          <a:p>
            <a:r>
              <a:rPr lang="en-US" dirty="0"/>
              <a:t>THRESHOLDS (minimum acceptable)</a:t>
            </a:r>
          </a:p>
          <a:p>
            <a:r>
              <a:rPr lang="en-US" dirty="0"/>
              <a:t>OBJECTIVES (desired but not required)</a:t>
            </a:r>
          </a:p>
        </p:txBody>
      </p:sp>
    </p:spTree>
    <p:extLst>
      <p:ext uri="{BB962C8B-B14F-4D97-AF65-F5344CB8AC3E}">
        <p14:creationId xmlns:p14="http://schemas.microsoft.com/office/powerpoint/2010/main" val="1948318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Analysis</a:t>
            </a:r>
          </a:p>
        </p:txBody>
      </p:sp>
      <p:sp>
        <p:nvSpPr>
          <p:cNvPr id="3" name="Content Placeholder 2"/>
          <p:cNvSpPr>
            <a:spLocks noGrp="1"/>
          </p:cNvSpPr>
          <p:nvPr>
            <p:ph idx="1"/>
          </p:nvPr>
        </p:nvSpPr>
        <p:spPr>
          <a:xfrm>
            <a:off x="914399" y="1524000"/>
            <a:ext cx="7379867" cy="4141256"/>
          </a:xfrm>
        </p:spPr>
        <p:txBody>
          <a:bodyPr>
            <a:normAutofit lnSpcReduction="10000"/>
          </a:bodyPr>
          <a:lstStyle/>
          <a:p>
            <a:r>
              <a:rPr lang="en-US" dirty="0"/>
              <a:t>What are the Functions of the System</a:t>
            </a:r>
          </a:p>
          <a:p>
            <a:pPr lvl="1"/>
            <a:r>
              <a:rPr lang="en-US" dirty="0"/>
              <a:t>Satellite Example</a:t>
            </a:r>
          </a:p>
          <a:p>
            <a:pPr lvl="2"/>
            <a:r>
              <a:rPr lang="en-US" sz="1400" dirty="0"/>
              <a:t>Locate (where are you, where are you looking?)</a:t>
            </a:r>
          </a:p>
          <a:p>
            <a:pPr lvl="2"/>
            <a:r>
              <a:rPr lang="en-US" sz="1400" dirty="0"/>
              <a:t>Sense (collect data)</a:t>
            </a:r>
          </a:p>
          <a:p>
            <a:pPr lvl="2"/>
            <a:r>
              <a:rPr lang="en-US" sz="1400" dirty="0"/>
              <a:t>Transmit (send data)</a:t>
            </a:r>
          </a:p>
          <a:p>
            <a:pPr lvl="2"/>
            <a:r>
              <a:rPr lang="en-US" sz="1400" dirty="0"/>
              <a:t>Distribute (where, when, how)</a:t>
            </a:r>
          </a:p>
          <a:p>
            <a:pPr lvl="2"/>
            <a:r>
              <a:rPr lang="en-US" sz="1400" dirty="0"/>
              <a:t>Control (location, data, distribution)</a:t>
            </a:r>
          </a:p>
          <a:p>
            <a:pPr lvl="1"/>
            <a:r>
              <a:rPr lang="en-US" sz="2600" dirty="0"/>
              <a:t>Home Example</a:t>
            </a:r>
          </a:p>
          <a:p>
            <a:pPr lvl="2"/>
            <a:r>
              <a:rPr lang="en-US" sz="1400" dirty="0"/>
              <a:t>Shelter (environment, size, type)</a:t>
            </a:r>
          </a:p>
          <a:p>
            <a:pPr lvl="2"/>
            <a:r>
              <a:rPr lang="en-US" sz="1400" dirty="0"/>
              <a:t>Location (City/State, urban/rural, exposure, work/school)</a:t>
            </a:r>
          </a:p>
          <a:p>
            <a:pPr lvl="2"/>
            <a:r>
              <a:rPr lang="en-US" sz="1400" dirty="0"/>
              <a:t>Transportation (POC, Public, distance)</a:t>
            </a:r>
          </a:p>
          <a:p>
            <a:pPr lvl="2"/>
            <a:r>
              <a:rPr lang="en-US" sz="1400" dirty="0"/>
              <a:t>Education (school, district, rating)</a:t>
            </a:r>
          </a:p>
          <a:p>
            <a:pPr lvl="2"/>
            <a:r>
              <a:rPr lang="en-US" sz="1400" dirty="0"/>
              <a:t>Entertainment (sports, cultural, leisure)</a:t>
            </a:r>
          </a:p>
          <a:p>
            <a:pPr lvl="2"/>
            <a:r>
              <a:rPr lang="en-US" sz="1400" dirty="0"/>
              <a:t>Support (Operations, maintenance, modification)</a:t>
            </a:r>
          </a:p>
        </p:txBody>
      </p:sp>
      <p:sp>
        <p:nvSpPr>
          <p:cNvPr id="5" name="Slide Number Placeholder 4"/>
          <p:cNvSpPr>
            <a:spLocks noGrp="1"/>
          </p:cNvSpPr>
          <p:nvPr>
            <p:ph type="sldNum" sz="quarter" idx="12"/>
          </p:nvPr>
        </p:nvSpPr>
        <p:spPr/>
        <p:txBody>
          <a:bodyPr/>
          <a:lstStyle/>
          <a:p>
            <a:fld id="{6DD145BB-F4BF-47FE-A7A5-E1B2194B8E74}" type="slidenum">
              <a:rPr lang="en-US" smtClean="0"/>
              <a:t>26</a:t>
            </a:fld>
            <a:endParaRPr lang="en-US"/>
          </a:p>
        </p:txBody>
      </p:sp>
      <p:sp>
        <p:nvSpPr>
          <p:cNvPr id="6" name="TextBox 5"/>
          <p:cNvSpPr txBox="1"/>
          <p:nvPr/>
        </p:nvSpPr>
        <p:spPr>
          <a:xfrm>
            <a:off x="762000" y="5430560"/>
            <a:ext cx="7534575" cy="1046440"/>
          </a:xfrm>
          <a:prstGeom prst="rect">
            <a:avLst/>
          </a:prstGeom>
          <a:solidFill>
            <a:schemeClr val="accent1">
              <a:lumMod val="50000"/>
            </a:schemeClr>
          </a:solidFill>
        </p:spPr>
        <p:txBody>
          <a:bodyPr wrap="square" rtlCol="0">
            <a:spAutoFit/>
          </a:bodyPr>
          <a:lstStyle/>
          <a:p>
            <a:pPr marL="0" lvl="1" algn="ctr"/>
            <a:r>
              <a:rPr lang="en-US" sz="2200" b="1" dirty="0">
                <a:solidFill>
                  <a:schemeClr val="bg1"/>
                </a:solidFill>
              </a:rPr>
              <a:t>How far do you break down the FUNCTIONS before you get to a design, system, subsystem or product?</a:t>
            </a:r>
          </a:p>
          <a:p>
            <a:pPr algn="ctr"/>
            <a:endParaRPr lang="en-US" b="1" dirty="0">
              <a:solidFill>
                <a:schemeClr val="bg1"/>
              </a:solidFill>
            </a:endParaRPr>
          </a:p>
        </p:txBody>
      </p:sp>
      <p:sp>
        <p:nvSpPr>
          <p:cNvPr id="4" name="TextBox 3"/>
          <p:cNvSpPr txBox="1"/>
          <p:nvPr/>
        </p:nvSpPr>
        <p:spPr>
          <a:xfrm>
            <a:off x="762000" y="6553200"/>
            <a:ext cx="2332883" cy="276999"/>
          </a:xfrm>
          <a:prstGeom prst="rect">
            <a:avLst/>
          </a:prstGeom>
          <a:noFill/>
        </p:spPr>
        <p:txBody>
          <a:bodyPr wrap="none" rtlCol="0">
            <a:spAutoFit/>
          </a:bodyPr>
          <a:lstStyle/>
          <a:p>
            <a:r>
              <a:rPr lang="en-US" sz="1200" dirty="0"/>
              <a:t>POC: Privately Owned Conveyance</a:t>
            </a:r>
          </a:p>
        </p:txBody>
      </p:sp>
    </p:spTree>
    <p:extLst>
      <p:ext uri="{BB962C8B-B14F-4D97-AF65-F5344CB8AC3E}">
        <p14:creationId xmlns:p14="http://schemas.microsoft.com/office/powerpoint/2010/main" val="3842772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725613" y="1778000"/>
            <a:ext cx="5815012" cy="3913188"/>
          </a:xfrm>
          <a:prstGeom prst="ellipse">
            <a:avLst/>
          </a:prstGeom>
          <a:gradFill>
            <a:gsLst>
              <a:gs pos="0">
                <a:srgbClr val="8488C4"/>
              </a:gs>
              <a:gs pos="53000">
                <a:srgbClr val="D4DEFF"/>
              </a:gs>
              <a:gs pos="83000">
                <a:srgbClr val="D4DEFF"/>
              </a:gs>
              <a:gs pos="100000">
                <a:srgbClr val="96AB94"/>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43" name="Title 1"/>
          <p:cNvSpPr>
            <a:spLocks noGrp="1"/>
          </p:cNvSpPr>
          <p:nvPr>
            <p:ph type="title"/>
          </p:nvPr>
        </p:nvSpPr>
        <p:spPr>
          <a:xfrm>
            <a:off x="1371600" y="166985"/>
            <a:ext cx="7620000" cy="796925"/>
          </a:xfrm>
        </p:spPr>
        <p:txBody>
          <a:bodyPr/>
          <a:lstStyle/>
          <a:p>
            <a:pPr>
              <a:lnSpc>
                <a:spcPct val="90000"/>
              </a:lnSpc>
            </a:pPr>
            <a:r>
              <a:rPr lang="en-US" sz="3600" i="1" dirty="0"/>
              <a:t>Systems Engineering</a:t>
            </a:r>
            <a:br>
              <a:rPr lang="en-US" sz="3600" i="1" dirty="0"/>
            </a:br>
            <a:r>
              <a:rPr lang="en-US" sz="3600" i="1" dirty="0"/>
              <a:t>Process</a:t>
            </a:r>
          </a:p>
        </p:txBody>
      </p:sp>
      <p:sp>
        <p:nvSpPr>
          <p:cNvPr id="10244" name="Slide Number Placeholder 2"/>
          <p:cNvSpPr>
            <a:spLocks noGrp="1"/>
          </p:cNvSpPr>
          <p:nvPr>
            <p:ph type="sldNum" sz="quarter" idx="4294967295"/>
          </p:nvPr>
        </p:nvSpPr>
        <p:spPr>
          <a:xfrm>
            <a:off x="7870825" y="6503988"/>
            <a:ext cx="414338" cy="304800"/>
          </a:xfrm>
          <a:prstGeom prst="rect">
            <a:avLst/>
          </a:prstGeom>
          <a:noFill/>
        </p:spPr>
        <p:txBody>
          <a:bodyPr/>
          <a:lstStyle/>
          <a:p>
            <a:fld id="{7ECF9600-EFB5-4E11-A1F4-3EF5B258E9D6}" type="slidenum">
              <a:rPr lang="en-US" smtClean="0">
                <a:latin typeface="Arial" pitchFamily="34" charset="0"/>
                <a:cs typeface="Arial" pitchFamily="34" charset="0"/>
              </a:rPr>
              <a:pPr/>
              <a:t>27</a:t>
            </a:fld>
            <a:endParaRPr lang="en-US" dirty="0">
              <a:latin typeface="Arial" pitchFamily="34" charset="0"/>
              <a:cs typeface="Arial" pitchFamily="34" charset="0"/>
            </a:endParaRPr>
          </a:p>
        </p:txBody>
      </p:sp>
      <p:sp>
        <p:nvSpPr>
          <p:cNvPr id="6" name="Rectangle 5"/>
          <p:cNvSpPr/>
          <p:nvPr/>
        </p:nvSpPr>
        <p:spPr>
          <a:xfrm>
            <a:off x="2646363" y="2451100"/>
            <a:ext cx="1219200" cy="46355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b="1" dirty="0">
                <a:solidFill>
                  <a:schemeClr val="bg1"/>
                </a:solidFill>
              </a:rPr>
              <a:t>Requirements Analysis</a:t>
            </a:r>
          </a:p>
        </p:txBody>
      </p:sp>
      <p:sp>
        <p:nvSpPr>
          <p:cNvPr id="7" name="Rectangle 6"/>
          <p:cNvSpPr/>
          <p:nvPr/>
        </p:nvSpPr>
        <p:spPr>
          <a:xfrm>
            <a:off x="3786188" y="3578225"/>
            <a:ext cx="1651000" cy="46355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b="1" dirty="0">
                <a:solidFill>
                  <a:schemeClr val="bg1"/>
                </a:solidFill>
              </a:rPr>
              <a:t>Functional Analysis and Allocation</a:t>
            </a:r>
          </a:p>
        </p:txBody>
      </p:sp>
      <p:sp>
        <p:nvSpPr>
          <p:cNvPr id="8" name="Rectangle 7"/>
          <p:cNvSpPr/>
          <p:nvPr/>
        </p:nvSpPr>
        <p:spPr>
          <a:xfrm>
            <a:off x="5364163" y="4718050"/>
            <a:ext cx="1506537" cy="3048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b="1" dirty="0">
                <a:solidFill>
                  <a:schemeClr val="bg1"/>
                </a:solidFill>
              </a:rPr>
              <a:t>Design Synthesis</a:t>
            </a:r>
          </a:p>
        </p:txBody>
      </p:sp>
      <p:sp>
        <p:nvSpPr>
          <p:cNvPr id="9" name="Oval 8"/>
          <p:cNvSpPr/>
          <p:nvPr/>
        </p:nvSpPr>
        <p:spPr>
          <a:xfrm>
            <a:off x="4986338" y="2292350"/>
            <a:ext cx="1816100" cy="841375"/>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b="1" dirty="0">
                <a:solidFill>
                  <a:schemeClr val="bg1"/>
                </a:solidFill>
              </a:rPr>
              <a:t>System Analysis and Control (Balance)</a:t>
            </a:r>
          </a:p>
        </p:txBody>
      </p:sp>
      <p:sp>
        <p:nvSpPr>
          <p:cNvPr id="10249" name="TextBox 9"/>
          <p:cNvSpPr txBox="1">
            <a:spLocks noChangeArrowheads="1"/>
          </p:cNvSpPr>
          <p:nvPr/>
        </p:nvSpPr>
        <p:spPr bwMode="auto">
          <a:xfrm>
            <a:off x="669925" y="2405063"/>
            <a:ext cx="1219200" cy="184150"/>
          </a:xfrm>
          <a:prstGeom prst="rect">
            <a:avLst/>
          </a:prstGeom>
          <a:noFill/>
          <a:ln w="9525">
            <a:noFill/>
            <a:miter lim="800000"/>
            <a:headEnd/>
            <a:tailEnd/>
          </a:ln>
        </p:spPr>
        <p:txBody>
          <a:bodyPr lIns="0" tIns="0" rIns="0" bIns="0" anchor="ctr" anchorCtr="1">
            <a:spAutoFit/>
          </a:bodyPr>
          <a:lstStyle/>
          <a:p>
            <a:r>
              <a:rPr lang="en-US" b="1" dirty="0">
                <a:latin typeface="Arial Black" pitchFamily="34" charset="0"/>
              </a:rPr>
              <a:t>Process Input</a:t>
            </a:r>
          </a:p>
        </p:txBody>
      </p:sp>
      <p:sp>
        <p:nvSpPr>
          <p:cNvPr id="10250" name="TextBox 10"/>
          <p:cNvSpPr txBox="1">
            <a:spLocks noChangeArrowheads="1"/>
          </p:cNvSpPr>
          <p:nvPr/>
        </p:nvSpPr>
        <p:spPr bwMode="auto">
          <a:xfrm>
            <a:off x="6400800" y="5759470"/>
            <a:ext cx="1382712" cy="553998"/>
          </a:xfrm>
          <a:prstGeom prst="rect">
            <a:avLst/>
          </a:prstGeom>
          <a:noFill/>
          <a:ln w="9525">
            <a:noFill/>
            <a:miter lim="800000"/>
            <a:headEnd/>
            <a:tailEnd/>
          </a:ln>
        </p:spPr>
        <p:txBody>
          <a:bodyPr lIns="0" tIns="0" rIns="0" bIns="0" anchor="ctr" anchorCtr="1">
            <a:spAutoFit/>
          </a:bodyPr>
          <a:lstStyle/>
          <a:p>
            <a:r>
              <a:rPr lang="en-US" b="1" dirty="0">
                <a:latin typeface="Arial Black" pitchFamily="34" charset="0"/>
              </a:rPr>
              <a:t>Process    Output</a:t>
            </a:r>
          </a:p>
        </p:txBody>
      </p:sp>
      <p:sp>
        <p:nvSpPr>
          <p:cNvPr id="10251" name="TextBox 11"/>
          <p:cNvSpPr txBox="1">
            <a:spLocks noChangeArrowheads="1"/>
          </p:cNvSpPr>
          <p:nvPr/>
        </p:nvSpPr>
        <p:spPr bwMode="auto">
          <a:xfrm>
            <a:off x="3114675" y="3044309"/>
            <a:ext cx="1219200" cy="369332"/>
          </a:xfrm>
          <a:prstGeom prst="rect">
            <a:avLst/>
          </a:prstGeom>
          <a:noFill/>
          <a:ln w="9525">
            <a:noFill/>
            <a:miter lim="800000"/>
            <a:headEnd/>
            <a:tailEnd/>
          </a:ln>
        </p:spPr>
        <p:txBody>
          <a:bodyPr lIns="0" tIns="0" rIns="0" bIns="0" anchor="ctr" anchorCtr="1">
            <a:spAutoFit/>
          </a:bodyPr>
          <a:lstStyle/>
          <a:p>
            <a:pPr algn="ctr"/>
            <a:r>
              <a:rPr lang="en-US" sz="1200" b="1" dirty="0">
                <a:latin typeface="Arial Black" pitchFamily="34" charset="0"/>
              </a:rPr>
              <a:t>Requirements Loop</a:t>
            </a:r>
          </a:p>
        </p:txBody>
      </p:sp>
      <p:sp>
        <p:nvSpPr>
          <p:cNvPr id="10252" name="TextBox 12"/>
          <p:cNvSpPr txBox="1">
            <a:spLocks noChangeArrowheads="1"/>
          </p:cNvSpPr>
          <p:nvPr/>
        </p:nvSpPr>
        <p:spPr bwMode="auto">
          <a:xfrm>
            <a:off x="2803525" y="4542066"/>
            <a:ext cx="1219200" cy="215444"/>
          </a:xfrm>
          <a:prstGeom prst="rect">
            <a:avLst/>
          </a:prstGeom>
          <a:noFill/>
          <a:ln w="9525">
            <a:noFill/>
            <a:miter lim="800000"/>
            <a:headEnd/>
            <a:tailEnd/>
          </a:ln>
        </p:spPr>
        <p:txBody>
          <a:bodyPr lIns="0" tIns="0" rIns="0" bIns="0" anchor="ctr" anchorCtr="1">
            <a:spAutoFit/>
          </a:bodyPr>
          <a:lstStyle/>
          <a:p>
            <a:pPr algn="ctr"/>
            <a:r>
              <a:rPr lang="en-US" sz="1400" b="1" dirty="0">
                <a:latin typeface="Arial Black" pitchFamily="34" charset="0"/>
              </a:rPr>
              <a:t>Verification</a:t>
            </a:r>
          </a:p>
        </p:txBody>
      </p:sp>
      <p:sp>
        <p:nvSpPr>
          <p:cNvPr id="10253" name="TextBox 13"/>
          <p:cNvSpPr txBox="1">
            <a:spLocks noChangeArrowheads="1"/>
          </p:cNvSpPr>
          <p:nvPr/>
        </p:nvSpPr>
        <p:spPr bwMode="auto">
          <a:xfrm>
            <a:off x="4986338" y="4135895"/>
            <a:ext cx="987425" cy="430887"/>
          </a:xfrm>
          <a:prstGeom prst="rect">
            <a:avLst/>
          </a:prstGeom>
          <a:noFill/>
          <a:ln w="9525">
            <a:noFill/>
            <a:miter lim="800000"/>
            <a:headEnd/>
            <a:tailEnd/>
          </a:ln>
        </p:spPr>
        <p:txBody>
          <a:bodyPr lIns="0" tIns="0" rIns="0" bIns="0" anchor="ctr" anchorCtr="1">
            <a:spAutoFit/>
          </a:bodyPr>
          <a:lstStyle/>
          <a:p>
            <a:pPr algn="ctr"/>
            <a:r>
              <a:rPr lang="en-US" sz="1400" b="1" dirty="0">
                <a:latin typeface="Arial Black" pitchFamily="34" charset="0"/>
              </a:rPr>
              <a:t>Design Loop</a:t>
            </a:r>
          </a:p>
        </p:txBody>
      </p:sp>
      <p:cxnSp>
        <p:nvCxnSpPr>
          <p:cNvPr id="16" name="Shape 15"/>
          <p:cNvCxnSpPr>
            <a:stCxn id="7" idx="1"/>
            <a:endCxn id="22" idx="2"/>
          </p:cNvCxnSpPr>
          <p:nvPr/>
        </p:nvCxnSpPr>
        <p:spPr>
          <a:xfrm rot="10800000">
            <a:off x="3033713" y="2916238"/>
            <a:ext cx="752475" cy="893762"/>
          </a:xfrm>
          <a:prstGeom prst="bentConnector2">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7" name="Shape 16"/>
          <p:cNvCxnSpPr>
            <a:stCxn id="8" idx="1"/>
            <a:endCxn id="21" idx="2"/>
          </p:cNvCxnSpPr>
          <p:nvPr/>
        </p:nvCxnSpPr>
        <p:spPr>
          <a:xfrm rot="10800000">
            <a:off x="2755900" y="2914650"/>
            <a:ext cx="2608263" cy="1955800"/>
          </a:xfrm>
          <a:prstGeom prst="bentConnector2">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728913" y="2868613"/>
            <a:ext cx="52387" cy="460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Rectangle 21"/>
          <p:cNvSpPr/>
          <p:nvPr/>
        </p:nvSpPr>
        <p:spPr>
          <a:xfrm>
            <a:off x="3006725" y="2871788"/>
            <a:ext cx="52388" cy="4445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 name="Rectangle 22"/>
          <p:cNvSpPr/>
          <p:nvPr/>
        </p:nvSpPr>
        <p:spPr>
          <a:xfrm>
            <a:off x="3784600" y="3787775"/>
            <a:ext cx="52388" cy="4603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Rectangle 23"/>
          <p:cNvSpPr/>
          <p:nvPr/>
        </p:nvSpPr>
        <p:spPr>
          <a:xfrm>
            <a:off x="5370513" y="4740275"/>
            <a:ext cx="50800" cy="4603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 name="Rectangle 24"/>
          <p:cNvSpPr/>
          <p:nvPr/>
        </p:nvSpPr>
        <p:spPr>
          <a:xfrm>
            <a:off x="5368925" y="4854575"/>
            <a:ext cx="52388" cy="4603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Rectangle 25"/>
          <p:cNvSpPr/>
          <p:nvPr/>
        </p:nvSpPr>
        <p:spPr>
          <a:xfrm>
            <a:off x="5391150" y="3033713"/>
            <a:ext cx="52388" cy="460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 name="Rectangle 26"/>
          <p:cNvSpPr/>
          <p:nvPr/>
        </p:nvSpPr>
        <p:spPr>
          <a:xfrm>
            <a:off x="4976813" y="3571875"/>
            <a:ext cx="52387" cy="4603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 name="Rectangle 27"/>
          <p:cNvSpPr/>
          <p:nvPr/>
        </p:nvSpPr>
        <p:spPr>
          <a:xfrm>
            <a:off x="6456363" y="2997200"/>
            <a:ext cx="52387" cy="4603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 name="Rectangle 28"/>
          <p:cNvSpPr/>
          <p:nvPr/>
        </p:nvSpPr>
        <p:spPr>
          <a:xfrm>
            <a:off x="6461125" y="4729163"/>
            <a:ext cx="50800" cy="460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 name="Rectangle 29"/>
          <p:cNvSpPr/>
          <p:nvPr/>
        </p:nvSpPr>
        <p:spPr>
          <a:xfrm>
            <a:off x="3822700" y="2460625"/>
            <a:ext cx="52388" cy="4445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Rectangle 30"/>
          <p:cNvSpPr/>
          <p:nvPr/>
        </p:nvSpPr>
        <p:spPr>
          <a:xfrm>
            <a:off x="5000625" y="2643188"/>
            <a:ext cx="52388" cy="460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 name="Rectangle 31"/>
          <p:cNvSpPr/>
          <p:nvPr/>
        </p:nvSpPr>
        <p:spPr>
          <a:xfrm>
            <a:off x="6453188" y="2989263"/>
            <a:ext cx="52387" cy="460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36" name="Shape 35"/>
          <p:cNvCxnSpPr>
            <a:stCxn id="24" idx="1"/>
            <a:endCxn id="7" idx="2"/>
          </p:cNvCxnSpPr>
          <p:nvPr/>
        </p:nvCxnSpPr>
        <p:spPr>
          <a:xfrm rot="10800000">
            <a:off x="4611688" y="4041775"/>
            <a:ext cx="758825" cy="722313"/>
          </a:xfrm>
          <a:prstGeom prst="bentConnector2">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Shape 39"/>
          <p:cNvCxnSpPr>
            <a:stCxn id="7" idx="3"/>
            <a:endCxn id="8" idx="0"/>
          </p:cNvCxnSpPr>
          <p:nvPr/>
        </p:nvCxnSpPr>
        <p:spPr>
          <a:xfrm>
            <a:off x="5437188" y="3810000"/>
            <a:ext cx="679450" cy="908050"/>
          </a:xfrm>
          <a:prstGeom prst="bentConnector2">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Shape 42"/>
          <p:cNvCxnSpPr>
            <a:stCxn id="6" idx="3"/>
            <a:endCxn id="7" idx="0"/>
          </p:cNvCxnSpPr>
          <p:nvPr/>
        </p:nvCxnSpPr>
        <p:spPr>
          <a:xfrm>
            <a:off x="3865563" y="2682875"/>
            <a:ext cx="746125" cy="895350"/>
          </a:xfrm>
          <a:prstGeom prst="bentConnector2">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0" idx="3"/>
            <a:endCxn id="31" idx="0"/>
          </p:cNvCxnSpPr>
          <p:nvPr/>
        </p:nvCxnSpPr>
        <p:spPr>
          <a:xfrm>
            <a:off x="3875088" y="2482850"/>
            <a:ext cx="1150937" cy="160338"/>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27" idx="3"/>
            <a:endCxn id="26" idx="3"/>
          </p:cNvCxnSpPr>
          <p:nvPr/>
        </p:nvCxnSpPr>
        <p:spPr>
          <a:xfrm flipV="1">
            <a:off x="5029200" y="3055938"/>
            <a:ext cx="414338" cy="538162"/>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9" idx="0"/>
            <a:endCxn id="32" idx="3"/>
          </p:cNvCxnSpPr>
          <p:nvPr/>
        </p:nvCxnSpPr>
        <p:spPr>
          <a:xfrm rot="5400000" flipH="1" flipV="1">
            <a:off x="5638006" y="3861594"/>
            <a:ext cx="1716088" cy="19050"/>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0249" idx="3"/>
          </p:cNvCxnSpPr>
          <p:nvPr/>
        </p:nvCxnSpPr>
        <p:spPr>
          <a:xfrm>
            <a:off x="1889125" y="2497138"/>
            <a:ext cx="463550" cy="11112"/>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16200000" flipH="1">
            <a:off x="6568282" y="5318919"/>
            <a:ext cx="908050" cy="23813"/>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25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animEffect transition="in" filter="fade">
                                      <p:cBhvr>
                                        <p:cTn id="7" dur="500"/>
                                        <p:tgtEl>
                                          <p:spTgt spid="10249"/>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251"/>
                                        </p:tgtEl>
                                        <p:attrNameLst>
                                          <p:attrName>style.visibility</p:attrName>
                                        </p:attrNameLst>
                                      </p:cBhvr>
                                      <p:to>
                                        <p:strVal val="visible"/>
                                      </p:to>
                                    </p:set>
                                    <p:animEffect transition="in" filter="fade">
                                      <p:cBhvr>
                                        <p:cTn id="22" dur="500"/>
                                        <p:tgtEl>
                                          <p:spTgt spid="10251"/>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grpId="0" nodeType="withEffect" nodePh="1">
                                  <p:stCondLst>
                                    <p:cond delay="0"/>
                                  </p:stCondLst>
                                  <p:endCondLst>
                                    <p:cond evt="begin" delay="0">
                                      <p:tn val="45"/>
                                    </p:cond>
                                  </p:end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253"/>
                                        </p:tgtEl>
                                        <p:attrNameLst>
                                          <p:attrName>style.visibility</p:attrName>
                                        </p:attrNameLst>
                                      </p:cBhvr>
                                      <p:to>
                                        <p:strVal val="visible"/>
                                      </p:to>
                                    </p:set>
                                    <p:animEffect transition="in" filter="fade">
                                      <p:cBhvr>
                                        <p:cTn id="53" dur="500"/>
                                        <p:tgtEl>
                                          <p:spTgt spid="102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0252"/>
                                        </p:tgtEl>
                                        <p:attrNameLst>
                                          <p:attrName>style.visibility</p:attrName>
                                        </p:attrNameLst>
                                      </p:cBhvr>
                                      <p:to>
                                        <p:strVal val="visible"/>
                                      </p:to>
                                    </p:set>
                                    <p:animEffect transition="in" filter="fade">
                                      <p:cBhvr>
                                        <p:cTn id="61" dur="500"/>
                                        <p:tgtEl>
                                          <p:spTgt spid="10252"/>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500"/>
                                        <p:tgtEl>
                                          <p:spTgt spid="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250"/>
                                        </p:tgtEl>
                                        <p:attrNameLst>
                                          <p:attrName>style.visibility</p:attrName>
                                        </p:attrNameLst>
                                      </p:cBhvr>
                                      <p:to>
                                        <p:strVal val="visible"/>
                                      </p:to>
                                    </p:set>
                                    <p:animEffect transition="in" filter="fade">
                                      <p:cBhvr>
                                        <p:cTn id="72" dur="500"/>
                                        <p:tgtEl>
                                          <p:spTgt spid="10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249" grpId="0"/>
      <p:bldP spid="10250" grpId="0"/>
      <p:bldP spid="10251" grpId="0"/>
      <p:bldP spid="10252" grpId="0"/>
      <p:bldP spid="10253"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482" y="-76200"/>
            <a:ext cx="7752056" cy="1143000"/>
          </a:xfrm>
        </p:spPr>
        <p:txBody>
          <a:bodyPr/>
          <a:lstStyle/>
          <a:p>
            <a:r>
              <a:rPr lang="en-US" dirty="0"/>
              <a:t>Satellite</a:t>
            </a:r>
            <a:br>
              <a:rPr lang="en-US" dirty="0"/>
            </a:br>
            <a:r>
              <a:rPr lang="en-US" dirty="0"/>
              <a:t> “Survivability Function”</a:t>
            </a:r>
          </a:p>
        </p:txBody>
      </p:sp>
      <p:sp>
        <p:nvSpPr>
          <p:cNvPr id="5" name="Slide Number Placeholder 4"/>
          <p:cNvSpPr>
            <a:spLocks noGrp="1"/>
          </p:cNvSpPr>
          <p:nvPr>
            <p:ph type="sldNum" sz="quarter" idx="12"/>
          </p:nvPr>
        </p:nvSpPr>
        <p:spPr/>
        <p:txBody>
          <a:bodyPr/>
          <a:lstStyle/>
          <a:p>
            <a:fld id="{6DD145BB-F4BF-47FE-A7A5-E1B2194B8E74}" type="slidenum">
              <a:rPr lang="en-US" smtClean="0"/>
              <a:t>28</a:t>
            </a:fld>
            <a:endParaRPr lang="en-US"/>
          </a:p>
        </p:txBody>
      </p:sp>
      <p:sp>
        <p:nvSpPr>
          <p:cNvPr id="6" name="Content Placeholder 1"/>
          <p:cNvSpPr>
            <a:spLocks noGrp="1"/>
          </p:cNvSpPr>
          <p:nvPr>
            <p:ph idx="1"/>
          </p:nvPr>
        </p:nvSpPr>
        <p:spPr>
          <a:xfrm>
            <a:off x="381000" y="6096000"/>
            <a:ext cx="7086600" cy="685800"/>
          </a:xfrm>
        </p:spPr>
        <p:txBody>
          <a:bodyPr/>
          <a:lstStyle/>
          <a:p>
            <a:pPr marL="0" indent="0">
              <a:buNone/>
            </a:pPr>
            <a:r>
              <a:rPr lang="en-US" dirty="0"/>
              <a:t>Functional Architecture</a:t>
            </a:r>
          </a:p>
        </p:txBody>
      </p:sp>
      <p:sp>
        <p:nvSpPr>
          <p:cNvPr id="7" name="Rectangle 2"/>
          <p:cNvSpPr>
            <a:spLocks noChangeArrowheads="1"/>
          </p:cNvSpPr>
          <p:nvPr/>
        </p:nvSpPr>
        <p:spPr bwMode="auto">
          <a:xfrm>
            <a:off x="3124200" y="3710426"/>
            <a:ext cx="993775" cy="6096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endParaRPr>
          </a:p>
        </p:txBody>
      </p:sp>
      <p:sp>
        <p:nvSpPr>
          <p:cNvPr id="8" name="Rectangle 3"/>
          <p:cNvSpPr>
            <a:spLocks noChangeArrowheads="1"/>
          </p:cNvSpPr>
          <p:nvPr/>
        </p:nvSpPr>
        <p:spPr bwMode="auto">
          <a:xfrm>
            <a:off x="3990975" y="4867713"/>
            <a:ext cx="993775" cy="6096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endParaRPr>
          </a:p>
        </p:txBody>
      </p:sp>
      <p:sp>
        <p:nvSpPr>
          <p:cNvPr id="9" name="Rectangle 4"/>
          <p:cNvSpPr>
            <a:spLocks noChangeArrowheads="1"/>
          </p:cNvSpPr>
          <p:nvPr/>
        </p:nvSpPr>
        <p:spPr bwMode="auto">
          <a:xfrm>
            <a:off x="1524000" y="4015226"/>
            <a:ext cx="1295400" cy="9144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endParaRPr>
          </a:p>
        </p:txBody>
      </p:sp>
      <p:sp>
        <p:nvSpPr>
          <p:cNvPr id="10" name="Text Box 5"/>
          <p:cNvSpPr txBox="1">
            <a:spLocks noChangeArrowheads="1"/>
          </p:cNvSpPr>
          <p:nvPr/>
        </p:nvSpPr>
        <p:spPr bwMode="auto">
          <a:xfrm>
            <a:off x="1524000" y="4250269"/>
            <a:ext cx="1371600" cy="338554"/>
          </a:xfrm>
          <a:prstGeom prst="rect">
            <a:avLst/>
          </a:prstGeom>
          <a:noFill/>
          <a:ln w="9525">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ACTIVATE</a:t>
            </a:r>
          </a:p>
        </p:txBody>
      </p:sp>
      <p:sp>
        <p:nvSpPr>
          <p:cNvPr id="11" name="Rectangle 6"/>
          <p:cNvSpPr>
            <a:spLocks noChangeArrowheads="1"/>
          </p:cNvSpPr>
          <p:nvPr/>
        </p:nvSpPr>
        <p:spPr bwMode="auto">
          <a:xfrm>
            <a:off x="381000" y="4015226"/>
            <a:ext cx="993775" cy="9144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endParaRPr>
          </a:p>
        </p:txBody>
      </p:sp>
      <p:sp>
        <p:nvSpPr>
          <p:cNvPr id="12" name="Rectangle 7"/>
          <p:cNvSpPr>
            <a:spLocks noChangeArrowheads="1"/>
          </p:cNvSpPr>
          <p:nvPr/>
        </p:nvSpPr>
        <p:spPr bwMode="auto">
          <a:xfrm>
            <a:off x="838200" y="2643626"/>
            <a:ext cx="1371600" cy="6858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endParaRPr>
          </a:p>
        </p:txBody>
      </p:sp>
      <p:sp>
        <p:nvSpPr>
          <p:cNvPr id="13" name="Text Box 9"/>
          <p:cNvSpPr txBox="1">
            <a:spLocks noChangeArrowheads="1"/>
          </p:cNvSpPr>
          <p:nvPr/>
        </p:nvSpPr>
        <p:spPr bwMode="auto">
          <a:xfrm>
            <a:off x="4029034" y="4862951"/>
            <a:ext cx="960519" cy="584775"/>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CHANGE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ROLL</a:t>
            </a:r>
          </a:p>
        </p:txBody>
      </p:sp>
      <p:sp>
        <p:nvSpPr>
          <p:cNvPr id="14" name="Rectangle 10"/>
          <p:cNvSpPr>
            <a:spLocks noChangeArrowheads="1"/>
          </p:cNvSpPr>
          <p:nvPr/>
        </p:nvSpPr>
        <p:spPr bwMode="auto">
          <a:xfrm>
            <a:off x="4953000" y="3710426"/>
            <a:ext cx="993775" cy="6096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endParaRPr>
          </a:p>
        </p:txBody>
      </p:sp>
      <p:sp>
        <p:nvSpPr>
          <p:cNvPr id="15" name="Rectangle 11"/>
          <p:cNvSpPr>
            <a:spLocks noChangeArrowheads="1"/>
          </p:cNvSpPr>
          <p:nvPr/>
        </p:nvSpPr>
        <p:spPr bwMode="auto">
          <a:xfrm>
            <a:off x="6781800" y="2643626"/>
            <a:ext cx="1371600" cy="6858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endParaRPr>
          </a:p>
        </p:txBody>
      </p:sp>
      <p:sp>
        <p:nvSpPr>
          <p:cNvPr id="16" name="Text Box 12"/>
          <p:cNvSpPr txBox="1">
            <a:spLocks noChangeArrowheads="1"/>
          </p:cNvSpPr>
          <p:nvPr/>
        </p:nvSpPr>
        <p:spPr bwMode="auto">
          <a:xfrm>
            <a:off x="6934200" y="2796026"/>
            <a:ext cx="1066800" cy="366712"/>
          </a:xfrm>
          <a:prstGeom prst="rect">
            <a:avLst/>
          </a:prstGeom>
          <a:noFill/>
          <a:ln w="9525">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BLOCK</a:t>
            </a:r>
          </a:p>
        </p:txBody>
      </p:sp>
      <p:sp>
        <p:nvSpPr>
          <p:cNvPr id="17" name="Rectangle 13"/>
          <p:cNvSpPr>
            <a:spLocks noChangeArrowheads="1"/>
          </p:cNvSpPr>
          <p:nvPr/>
        </p:nvSpPr>
        <p:spPr bwMode="auto">
          <a:xfrm>
            <a:off x="7562850" y="4015226"/>
            <a:ext cx="1309688" cy="827087"/>
          </a:xfrm>
          <a:prstGeom prst="rect">
            <a:avLst/>
          </a:prstGeom>
          <a:solidFill>
            <a:srgbClr val="00CC99"/>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ACTIVATE</a:t>
            </a:r>
          </a:p>
        </p:txBody>
      </p:sp>
      <p:sp>
        <p:nvSpPr>
          <p:cNvPr id="18" name="Line 14"/>
          <p:cNvSpPr>
            <a:spLocks noChangeShapeType="1"/>
          </p:cNvSpPr>
          <p:nvPr/>
        </p:nvSpPr>
        <p:spPr bwMode="auto">
          <a:xfrm>
            <a:off x="7467600" y="2338826"/>
            <a:ext cx="0" cy="3048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Line 15"/>
          <p:cNvSpPr>
            <a:spLocks noChangeShapeType="1"/>
          </p:cNvSpPr>
          <p:nvPr/>
        </p:nvSpPr>
        <p:spPr bwMode="auto">
          <a:xfrm>
            <a:off x="7467600" y="3329426"/>
            <a:ext cx="0" cy="3810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16"/>
          <p:cNvSpPr txBox="1">
            <a:spLocks noChangeArrowheads="1"/>
          </p:cNvSpPr>
          <p:nvPr/>
        </p:nvSpPr>
        <p:spPr bwMode="auto">
          <a:xfrm>
            <a:off x="3043238" y="3739001"/>
            <a:ext cx="1119187" cy="581025"/>
          </a:xfrm>
          <a:prstGeom prst="rect">
            <a:avLst/>
          </a:prstGeom>
          <a:noFill/>
          <a:ln w="9525">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 CHANGE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 PITCH</a:t>
            </a:r>
          </a:p>
        </p:txBody>
      </p:sp>
      <p:sp>
        <p:nvSpPr>
          <p:cNvPr id="21" name="Text Box 17"/>
          <p:cNvSpPr txBox="1">
            <a:spLocks noChangeArrowheads="1"/>
          </p:cNvSpPr>
          <p:nvPr/>
        </p:nvSpPr>
        <p:spPr bwMode="auto">
          <a:xfrm>
            <a:off x="457200" y="4267200"/>
            <a:ext cx="1066800" cy="338554"/>
          </a:xfrm>
          <a:prstGeom prst="rect">
            <a:avLst/>
          </a:prstGeom>
          <a:noFill/>
          <a:ln w="9525">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SENSE</a:t>
            </a:r>
          </a:p>
        </p:txBody>
      </p:sp>
      <p:sp>
        <p:nvSpPr>
          <p:cNvPr id="22" name="Rectangle 18"/>
          <p:cNvSpPr>
            <a:spLocks noChangeArrowheads="1"/>
          </p:cNvSpPr>
          <p:nvPr/>
        </p:nvSpPr>
        <p:spPr bwMode="auto">
          <a:xfrm>
            <a:off x="3657600" y="1424426"/>
            <a:ext cx="1600200" cy="609600"/>
          </a:xfrm>
          <a:prstGeom prst="rect">
            <a:avLst/>
          </a:prstGeom>
          <a:solidFill>
            <a:srgbClr val="00CC99"/>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SURVIVE</a:t>
            </a:r>
          </a:p>
        </p:txBody>
      </p:sp>
      <p:sp>
        <p:nvSpPr>
          <p:cNvPr id="23" name="Rectangle 19"/>
          <p:cNvSpPr>
            <a:spLocks noChangeArrowheads="1"/>
          </p:cNvSpPr>
          <p:nvPr/>
        </p:nvSpPr>
        <p:spPr bwMode="auto">
          <a:xfrm>
            <a:off x="3810000" y="2643626"/>
            <a:ext cx="1371600" cy="685800"/>
          </a:xfrm>
          <a:prstGeom prst="rect">
            <a:avLst/>
          </a:prstGeom>
          <a:solidFill>
            <a:srgbClr val="00CC99"/>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MANEUVER</a:t>
            </a:r>
          </a:p>
        </p:txBody>
      </p:sp>
      <p:sp>
        <p:nvSpPr>
          <p:cNvPr id="24" name="Line 20"/>
          <p:cNvSpPr>
            <a:spLocks noChangeShapeType="1"/>
          </p:cNvSpPr>
          <p:nvPr/>
        </p:nvSpPr>
        <p:spPr bwMode="auto">
          <a:xfrm>
            <a:off x="4495800" y="3329426"/>
            <a:ext cx="0" cy="15240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Text Box 21"/>
          <p:cNvSpPr txBox="1">
            <a:spLocks noChangeArrowheads="1"/>
          </p:cNvSpPr>
          <p:nvPr/>
        </p:nvSpPr>
        <p:spPr bwMode="auto">
          <a:xfrm>
            <a:off x="4881563" y="3739001"/>
            <a:ext cx="1106487" cy="581025"/>
          </a:xfrm>
          <a:prstGeom prst="rect">
            <a:avLst/>
          </a:prstGeom>
          <a:noFill/>
          <a:ln w="9525">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CHANGE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YAW</a:t>
            </a:r>
          </a:p>
        </p:txBody>
      </p:sp>
      <p:sp>
        <p:nvSpPr>
          <p:cNvPr id="26" name="Line 22"/>
          <p:cNvSpPr>
            <a:spLocks noChangeShapeType="1"/>
          </p:cNvSpPr>
          <p:nvPr/>
        </p:nvSpPr>
        <p:spPr bwMode="auto">
          <a:xfrm>
            <a:off x="4495800" y="2034026"/>
            <a:ext cx="0" cy="609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Line 23"/>
          <p:cNvSpPr>
            <a:spLocks noChangeShapeType="1"/>
          </p:cNvSpPr>
          <p:nvPr/>
        </p:nvSpPr>
        <p:spPr bwMode="auto">
          <a:xfrm>
            <a:off x="4114800" y="3939026"/>
            <a:ext cx="838200"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Line 24"/>
          <p:cNvSpPr>
            <a:spLocks noChangeShapeType="1"/>
          </p:cNvSpPr>
          <p:nvPr/>
        </p:nvSpPr>
        <p:spPr bwMode="auto">
          <a:xfrm>
            <a:off x="1524000" y="2338826"/>
            <a:ext cx="5943600"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Line 25"/>
          <p:cNvSpPr>
            <a:spLocks noChangeShapeType="1"/>
          </p:cNvSpPr>
          <p:nvPr/>
        </p:nvSpPr>
        <p:spPr bwMode="auto">
          <a:xfrm>
            <a:off x="1524000" y="2338826"/>
            <a:ext cx="0" cy="3048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Line 26"/>
          <p:cNvSpPr>
            <a:spLocks noChangeShapeType="1"/>
          </p:cNvSpPr>
          <p:nvPr/>
        </p:nvSpPr>
        <p:spPr bwMode="auto">
          <a:xfrm>
            <a:off x="1524000" y="3329426"/>
            <a:ext cx="0" cy="3810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Line 27"/>
          <p:cNvSpPr>
            <a:spLocks noChangeShapeType="1"/>
          </p:cNvSpPr>
          <p:nvPr/>
        </p:nvSpPr>
        <p:spPr bwMode="auto">
          <a:xfrm>
            <a:off x="838200" y="3710426"/>
            <a:ext cx="0" cy="3048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Line 28"/>
          <p:cNvSpPr>
            <a:spLocks noChangeShapeType="1"/>
          </p:cNvSpPr>
          <p:nvPr/>
        </p:nvSpPr>
        <p:spPr bwMode="auto">
          <a:xfrm>
            <a:off x="2209800" y="3710426"/>
            <a:ext cx="0" cy="3048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Line 29"/>
          <p:cNvSpPr>
            <a:spLocks noChangeShapeType="1"/>
          </p:cNvSpPr>
          <p:nvPr/>
        </p:nvSpPr>
        <p:spPr bwMode="auto">
          <a:xfrm>
            <a:off x="838200" y="3710426"/>
            <a:ext cx="1371600"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32"/>
          <p:cNvSpPr txBox="1">
            <a:spLocks noChangeArrowheads="1"/>
          </p:cNvSpPr>
          <p:nvPr/>
        </p:nvSpPr>
        <p:spPr bwMode="auto">
          <a:xfrm>
            <a:off x="933450" y="2796026"/>
            <a:ext cx="1171575" cy="366712"/>
          </a:xfrm>
          <a:prstGeom prst="rect">
            <a:avLst/>
          </a:prstGeom>
          <a:noFill/>
          <a:ln w="9525">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DETECT</a:t>
            </a:r>
            <a:endParaRPr kumimoji="0" lang="en-US" sz="1800" b="1" i="0" u="none" strike="noStrike" kern="0" cap="none" spc="0" normalizeH="0" baseline="0" noProof="0" dirty="0">
              <a:ln>
                <a:noFill/>
              </a:ln>
              <a:solidFill>
                <a:sysClr val="windowText" lastClr="000000"/>
              </a:solidFill>
              <a:effectLst/>
              <a:uLnTx/>
              <a:uFillTx/>
              <a:latin typeface="Tahoma" pitchFamily="34" charset="0"/>
            </a:endParaRPr>
          </a:p>
        </p:txBody>
      </p:sp>
      <p:sp>
        <p:nvSpPr>
          <p:cNvPr id="35" name="Rectangle 33"/>
          <p:cNvSpPr>
            <a:spLocks noChangeArrowheads="1"/>
          </p:cNvSpPr>
          <p:nvPr/>
        </p:nvSpPr>
        <p:spPr bwMode="auto">
          <a:xfrm>
            <a:off x="6157913" y="4024751"/>
            <a:ext cx="1295400" cy="828675"/>
          </a:xfrm>
          <a:prstGeom prst="rect">
            <a:avLst/>
          </a:prstGeom>
          <a:solidFill>
            <a:srgbClr val="00CC99"/>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OPTICAL</a:t>
            </a:r>
          </a:p>
        </p:txBody>
      </p:sp>
      <p:sp>
        <p:nvSpPr>
          <p:cNvPr id="36" name="Line 34"/>
          <p:cNvSpPr>
            <a:spLocks noChangeShapeType="1"/>
          </p:cNvSpPr>
          <p:nvPr/>
        </p:nvSpPr>
        <p:spPr bwMode="auto">
          <a:xfrm>
            <a:off x="6789738" y="3704076"/>
            <a:ext cx="1371600"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Line 35"/>
          <p:cNvSpPr>
            <a:spLocks noChangeShapeType="1"/>
          </p:cNvSpPr>
          <p:nvPr/>
        </p:nvSpPr>
        <p:spPr bwMode="auto">
          <a:xfrm>
            <a:off x="6805613" y="3705663"/>
            <a:ext cx="0" cy="3048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Line 36"/>
          <p:cNvSpPr>
            <a:spLocks noChangeShapeType="1"/>
          </p:cNvSpPr>
          <p:nvPr/>
        </p:nvSpPr>
        <p:spPr bwMode="auto">
          <a:xfrm>
            <a:off x="8177213" y="3705663"/>
            <a:ext cx="0" cy="3048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1948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6">
                                            <p:txEl>
                                              <p:pRg st="0" end="0"/>
                                            </p:txEl>
                                          </p:spTgt>
                                        </p:tgtEl>
                                        <p:attrNameLst>
                                          <p:attrName>style.visibility</p:attrName>
                                        </p:attrNameLst>
                                      </p:cBhvr>
                                      <p:to>
                                        <p:strVal val="visible"/>
                                      </p:to>
                                    </p:set>
                                    <p:anim calcmode="lin" valueType="num">
                                      <p:cBhvr additive="base">
                                        <p:cTn id="7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p:bldP spid="11" grpId="0" animBg="1"/>
      <p:bldP spid="12" grpId="0" animBg="1"/>
      <p:bldP spid="13" grpId="0"/>
      <p:bldP spid="15" grpId="0" animBg="1"/>
      <p:bldP spid="16" grpId="0"/>
      <p:bldP spid="17" grpId="0" animBg="1"/>
      <p:bldP spid="18" grpId="0" animBg="1"/>
      <p:bldP spid="19" grpId="0" animBg="1"/>
      <p:bldP spid="20" grpId="0"/>
      <p:bldP spid="21" grpId="0"/>
      <p:bldP spid="22" grpId="0" animBg="1"/>
      <p:bldP spid="23" grpId="0" animBg="1"/>
      <p:bldP spid="24" grpId="0" animBg="1"/>
      <p:bldP spid="25" grpId="0"/>
      <p:bldP spid="26" grpId="0" animBg="1"/>
      <p:bldP spid="27" grpId="0" animBg="1"/>
      <p:bldP spid="28" grpId="0" animBg="1"/>
      <p:bldP spid="29" grpId="0" animBg="1"/>
      <p:bldP spid="30" grpId="0" animBg="1"/>
      <p:bldP spid="31" grpId="0" animBg="1"/>
      <p:bldP spid="32" grpId="0" animBg="1"/>
      <p:bldP spid="33" grpId="0" animBg="1"/>
      <p:bldP spid="34" grpId="0"/>
      <p:bldP spid="35" grpId="0" animBg="1"/>
      <p:bldP spid="36" grpId="0" animBg="1"/>
      <p:bldP spid="37" grpId="0" animBg="1"/>
      <p:bldP spid="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7872" y="6400800"/>
            <a:ext cx="7086600" cy="685800"/>
          </a:xfrm>
        </p:spPr>
        <p:txBody>
          <a:bodyPr>
            <a:normAutofit/>
          </a:bodyPr>
          <a:lstStyle/>
          <a:p>
            <a:pPr marL="0" indent="0">
              <a:buNone/>
            </a:pPr>
            <a:r>
              <a:rPr lang="en-US" sz="2800" dirty="0"/>
              <a:t>Physical Architecture</a:t>
            </a:r>
          </a:p>
        </p:txBody>
      </p:sp>
      <p:sp>
        <p:nvSpPr>
          <p:cNvPr id="3" name="Title 2"/>
          <p:cNvSpPr>
            <a:spLocks noGrp="1"/>
          </p:cNvSpPr>
          <p:nvPr>
            <p:ph type="title"/>
          </p:nvPr>
        </p:nvSpPr>
        <p:spPr>
          <a:xfrm>
            <a:off x="1147419" y="1"/>
            <a:ext cx="7752056" cy="1143000"/>
          </a:xfrm>
        </p:spPr>
        <p:txBody>
          <a:bodyPr>
            <a:normAutofit fontScale="90000"/>
          </a:bodyPr>
          <a:lstStyle/>
          <a:p>
            <a:r>
              <a:rPr lang="en-US" dirty="0"/>
              <a:t> Satellite</a:t>
            </a:r>
            <a:br>
              <a:rPr lang="en-US" dirty="0"/>
            </a:br>
            <a:r>
              <a:rPr lang="en-US" dirty="0"/>
              <a:t>“Survivability Systems”</a:t>
            </a:r>
          </a:p>
        </p:txBody>
      </p:sp>
      <p:sp>
        <p:nvSpPr>
          <p:cNvPr id="31" name="Rectangle 2"/>
          <p:cNvSpPr>
            <a:spLocks noChangeArrowheads="1"/>
          </p:cNvSpPr>
          <p:nvPr/>
        </p:nvSpPr>
        <p:spPr bwMode="auto">
          <a:xfrm>
            <a:off x="904876" y="3200400"/>
            <a:ext cx="1828800" cy="9779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endParaRPr>
          </a:p>
        </p:txBody>
      </p:sp>
      <p:sp>
        <p:nvSpPr>
          <p:cNvPr id="32" name="Rectangle 3"/>
          <p:cNvSpPr>
            <a:spLocks noChangeArrowheads="1"/>
          </p:cNvSpPr>
          <p:nvPr/>
        </p:nvSpPr>
        <p:spPr bwMode="auto">
          <a:xfrm>
            <a:off x="1971676" y="4953000"/>
            <a:ext cx="1403350" cy="6858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rPr>
              <a:t> </a:t>
            </a:r>
          </a:p>
        </p:txBody>
      </p:sp>
      <p:sp>
        <p:nvSpPr>
          <p:cNvPr id="33" name="Rectangle 4"/>
          <p:cNvSpPr>
            <a:spLocks noChangeArrowheads="1"/>
          </p:cNvSpPr>
          <p:nvPr/>
        </p:nvSpPr>
        <p:spPr bwMode="auto">
          <a:xfrm>
            <a:off x="300038" y="4940300"/>
            <a:ext cx="1403350" cy="6858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rPr>
              <a:t> </a:t>
            </a:r>
          </a:p>
        </p:txBody>
      </p:sp>
      <p:sp>
        <p:nvSpPr>
          <p:cNvPr id="34" name="Rectangle 5"/>
          <p:cNvSpPr>
            <a:spLocks noChangeArrowheads="1"/>
          </p:cNvSpPr>
          <p:nvPr/>
        </p:nvSpPr>
        <p:spPr bwMode="auto">
          <a:xfrm>
            <a:off x="3500438" y="1524000"/>
            <a:ext cx="2057400" cy="8382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endParaRPr>
          </a:p>
        </p:txBody>
      </p:sp>
      <p:sp>
        <p:nvSpPr>
          <p:cNvPr id="35" name="Line 6"/>
          <p:cNvSpPr>
            <a:spLocks noChangeShapeType="1"/>
          </p:cNvSpPr>
          <p:nvPr/>
        </p:nvSpPr>
        <p:spPr bwMode="auto">
          <a:xfrm>
            <a:off x="4414838" y="2362200"/>
            <a:ext cx="0" cy="4572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Text Box 8"/>
          <p:cNvSpPr txBox="1">
            <a:spLocks noChangeArrowheads="1"/>
          </p:cNvSpPr>
          <p:nvPr/>
        </p:nvSpPr>
        <p:spPr bwMode="auto">
          <a:xfrm>
            <a:off x="1062038" y="3276600"/>
            <a:ext cx="1600200" cy="1100138"/>
          </a:xfrm>
          <a:prstGeom prst="rect">
            <a:avLst/>
          </a:prstGeom>
          <a:noFill/>
          <a:ln w="9525">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ATTITUE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CONTROL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MECHANISM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ysClr val="windowText" lastClr="000000"/>
              </a:solidFill>
              <a:effectLst/>
              <a:uLnTx/>
              <a:uFillTx/>
              <a:latin typeface="Tahoma" pitchFamily="34" charset="0"/>
            </a:endParaRPr>
          </a:p>
        </p:txBody>
      </p:sp>
      <p:sp>
        <p:nvSpPr>
          <p:cNvPr id="37" name="Rectangle 9"/>
          <p:cNvSpPr>
            <a:spLocks noChangeArrowheads="1"/>
          </p:cNvSpPr>
          <p:nvPr/>
        </p:nvSpPr>
        <p:spPr bwMode="auto">
          <a:xfrm>
            <a:off x="3576638" y="3200400"/>
            <a:ext cx="1676400" cy="992188"/>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rPr>
              <a:t> </a:t>
            </a:r>
          </a:p>
        </p:txBody>
      </p:sp>
      <p:sp>
        <p:nvSpPr>
          <p:cNvPr id="38" name="Text Box 10"/>
          <p:cNvSpPr txBox="1">
            <a:spLocks noChangeArrowheads="1"/>
          </p:cNvSpPr>
          <p:nvPr/>
        </p:nvSpPr>
        <p:spPr bwMode="auto">
          <a:xfrm>
            <a:off x="3962400" y="3200400"/>
            <a:ext cx="869149" cy="830997"/>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LASER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SENSOR</a:t>
            </a:r>
            <a:endParaRPr kumimoji="0" lang="en-US" sz="1600" b="1" i="0" u="none" strike="noStrike" kern="0" cap="none" spc="0" normalizeH="0" baseline="0" noProof="0" dirty="0">
              <a:ln>
                <a:noFill/>
              </a:ln>
              <a:solidFill>
                <a:sysClr val="windowText" lastClr="000000"/>
              </a:solidFill>
              <a:effectLst/>
              <a:uLnTx/>
              <a:uFillTx/>
              <a:latin typeface="Tahoma" pitchFamily="34" charset="0"/>
            </a:endParaRPr>
          </a:p>
        </p:txBody>
      </p:sp>
      <p:sp>
        <p:nvSpPr>
          <p:cNvPr id="39" name="Line 11"/>
          <p:cNvSpPr>
            <a:spLocks noChangeShapeType="1"/>
          </p:cNvSpPr>
          <p:nvPr/>
        </p:nvSpPr>
        <p:spPr bwMode="auto">
          <a:xfrm>
            <a:off x="4414838" y="2819400"/>
            <a:ext cx="0" cy="3810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
          <p:cNvSpPr txBox="1">
            <a:spLocks noChangeArrowheads="1"/>
          </p:cNvSpPr>
          <p:nvPr/>
        </p:nvSpPr>
        <p:spPr bwMode="auto">
          <a:xfrm>
            <a:off x="388481" y="5181600"/>
            <a:ext cx="1210588" cy="338554"/>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HARDWARE</a:t>
            </a:r>
            <a:endParaRPr kumimoji="0" lang="en-US" sz="1600" b="1" i="0" u="none" strike="noStrike" kern="0" cap="none" spc="0" normalizeH="0" baseline="0" noProof="0" dirty="0">
              <a:ln>
                <a:noFill/>
              </a:ln>
              <a:solidFill>
                <a:sysClr val="windowText" lastClr="000000"/>
              </a:solidFill>
              <a:effectLst/>
              <a:uLnTx/>
              <a:uFillTx/>
              <a:latin typeface="Tahoma" pitchFamily="34" charset="0"/>
            </a:endParaRPr>
          </a:p>
        </p:txBody>
      </p:sp>
      <p:sp>
        <p:nvSpPr>
          <p:cNvPr id="41" name="Text Box 13"/>
          <p:cNvSpPr txBox="1">
            <a:spLocks noChangeArrowheads="1"/>
          </p:cNvSpPr>
          <p:nvPr/>
        </p:nvSpPr>
        <p:spPr bwMode="auto">
          <a:xfrm>
            <a:off x="2077113" y="5181600"/>
            <a:ext cx="1143262" cy="338554"/>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SOFTWARE</a:t>
            </a:r>
          </a:p>
        </p:txBody>
      </p:sp>
      <p:sp>
        <p:nvSpPr>
          <p:cNvPr id="44" name="Line 14"/>
          <p:cNvSpPr>
            <a:spLocks noChangeShapeType="1"/>
          </p:cNvSpPr>
          <p:nvPr/>
        </p:nvSpPr>
        <p:spPr bwMode="auto">
          <a:xfrm>
            <a:off x="6548438" y="2819400"/>
            <a:ext cx="0" cy="3810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5"/>
          <p:cNvSpPr>
            <a:spLocks noChangeArrowheads="1"/>
          </p:cNvSpPr>
          <p:nvPr/>
        </p:nvSpPr>
        <p:spPr bwMode="auto">
          <a:xfrm>
            <a:off x="5786438" y="3200400"/>
            <a:ext cx="1371600" cy="9144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endParaRPr>
          </a:p>
        </p:txBody>
      </p:sp>
      <p:sp>
        <p:nvSpPr>
          <p:cNvPr id="46" name="Text Box 16"/>
          <p:cNvSpPr txBox="1">
            <a:spLocks noChangeArrowheads="1"/>
          </p:cNvSpPr>
          <p:nvPr/>
        </p:nvSpPr>
        <p:spPr bwMode="auto">
          <a:xfrm>
            <a:off x="5880101" y="3389313"/>
            <a:ext cx="1219200" cy="581025"/>
          </a:xfrm>
          <a:prstGeom prst="rect">
            <a:avLst/>
          </a:prstGeom>
          <a:noFill/>
          <a:ln w="9525">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OPTICAL COATING</a:t>
            </a:r>
            <a:endParaRPr kumimoji="0" lang="en-US" sz="2400" b="1" i="0" u="none" strike="noStrike" kern="0" cap="none" spc="0" normalizeH="0" baseline="0" noProof="0" dirty="0">
              <a:ln>
                <a:noFill/>
              </a:ln>
              <a:solidFill>
                <a:sysClr val="windowText" lastClr="000000"/>
              </a:solidFill>
              <a:effectLst/>
              <a:uLnTx/>
              <a:uFillTx/>
            </a:endParaRPr>
          </a:p>
        </p:txBody>
      </p:sp>
      <p:sp>
        <p:nvSpPr>
          <p:cNvPr id="47" name="Line 17"/>
          <p:cNvSpPr>
            <a:spLocks noChangeShapeType="1"/>
          </p:cNvSpPr>
          <p:nvPr/>
        </p:nvSpPr>
        <p:spPr bwMode="auto">
          <a:xfrm>
            <a:off x="2662238" y="4724400"/>
            <a:ext cx="0" cy="230188"/>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Line 18"/>
          <p:cNvSpPr>
            <a:spLocks noChangeShapeType="1"/>
          </p:cNvSpPr>
          <p:nvPr/>
        </p:nvSpPr>
        <p:spPr bwMode="auto">
          <a:xfrm>
            <a:off x="1787526" y="2819400"/>
            <a:ext cx="0" cy="3810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Line 19"/>
          <p:cNvSpPr>
            <a:spLocks noChangeShapeType="1"/>
          </p:cNvSpPr>
          <p:nvPr/>
        </p:nvSpPr>
        <p:spPr bwMode="auto">
          <a:xfrm>
            <a:off x="1787526" y="4178300"/>
            <a:ext cx="0" cy="53181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Line 20"/>
          <p:cNvSpPr>
            <a:spLocks noChangeShapeType="1"/>
          </p:cNvSpPr>
          <p:nvPr/>
        </p:nvSpPr>
        <p:spPr bwMode="auto">
          <a:xfrm>
            <a:off x="904876" y="4724400"/>
            <a:ext cx="1752600"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Line 21"/>
          <p:cNvSpPr>
            <a:spLocks noChangeShapeType="1"/>
          </p:cNvSpPr>
          <p:nvPr/>
        </p:nvSpPr>
        <p:spPr bwMode="auto">
          <a:xfrm>
            <a:off x="909638" y="4724400"/>
            <a:ext cx="0" cy="230188"/>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Line 22"/>
          <p:cNvSpPr>
            <a:spLocks noChangeShapeType="1"/>
          </p:cNvSpPr>
          <p:nvPr/>
        </p:nvSpPr>
        <p:spPr bwMode="auto">
          <a:xfrm>
            <a:off x="4414838" y="4191000"/>
            <a:ext cx="0" cy="10668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3" name="Group 23"/>
          <p:cNvGrpSpPr>
            <a:grpSpLocks/>
          </p:cNvGrpSpPr>
          <p:nvPr/>
        </p:nvGrpSpPr>
        <p:grpSpPr bwMode="auto">
          <a:xfrm>
            <a:off x="3348038" y="5257800"/>
            <a:ext cx="2406650" cy="1219200"/>
            <a:chOff x="2304" y="3120"/>
            <a:chExt cx="1516" cy="768"/>
          </a:xfrm>
        </p:grpSpPr>
        <p:sp>
          <p:nvSpPr>
            <p:cNvPr id="54" name="Rectangle 24"/>
            <p:cNvSpPr>
              <a:spLocks noChangeArrowheads="1"/>
            </p:cNvSpPr>
            <p:nvPr/>
          </p:nvSpPr>
          <p:spPr bwMode="auto">
            <a:xfrm>
              <a:off x="2304" y="3456"/>
              <a:ext cx="700" cy="432"/>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rPr>
                <a:t> </a:t>
              </a:r>
            </a:p>
          </p:txBody>
        </p:sp>
        <p:sp>
          <p:nvSpPr>
            <p:cNvPr id="55" name="Rectangle 25"/>
            <p:cNvSpPr>
              <a:spLocks noChangeArrowheads="1"/>
            </p:cNvSpPr>
            <p:nvPr/>
          </p:nvSpPr>
          <p:spPr bwMode="auto">
            <a:xfrm>
              <a:off x="3120" y="3456"/>
              <a:ext cx="700" cy="432"/>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rPr>
                <a:t> </a:t>
              </a:r>
            </a:p>
          </p:txBody>
        </p:sp>
        <p:sp>
          <p:nvSpPr>
            <p:cNvPr id="56" name="Text Box 26"/>
            <p:cNvSpPr txBox="1">
              <a:spLocks noChangeArrowheads="1"/>
            </p:cNvSpPr>
            <p:nvPr/>
          </p:nvSpPr>
          <p:spPr bwMode="auto">
            <a:xfrm>
              <a:off x="2400" y="3552"/>
              <a:ext cx="499" cy="21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rPr>
                <a:t>INPUT</a:t>
              </a:r>
            </a:p>
          </p:txBody>
        </p:sp>
        <p:sp>
          <p:nvSpPr>
            <p:cNvPr id="57" name="Text Box 27"/>
            <p:cNvSpPr txBox="1">
              <a:spLocks noChangeArrowheads="1"/>
            </p:cNvSpPr>
            <p:nvPr/>
          </p:nvSpPr>
          <p:spPr bwMode="auto">
            <a:xfrm>
              <a:off x="3168" y="3552"/>
              <a:ext cx="641" cy="21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rPr>
                <a:t>OUTPUT</a:t>
              </a:r>
            </a:p>
          </p:txBody>
        </p:sp>
        <p:sp>
          <p:nvSpPr>
            <p:cNvPr id="58" name="Line 28"/>
            <p:cNvSpPr>
              <a:spLocks noChangeShapeType="1"/>
            </p:cNvSpPr>
            <p:nvPr/>
          </p:nvSpPr>
          <p:spPr bwMode="auto">
            <a:xfrm>
              <a:off x="2640" y="3120"/>
              <a:ext cx="720"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Line 29"/>
            <p:cNvSpPr>
              <a:spLocks noChangeShapeType="1"/>
            </p:cNvSpPr>
            <p:nvPr/>
          </p:nvSpPr>
          <p:spPr bwMode="auto">
            <a:xfrm>
              <a:off x="2640" y="3120"/>
              <a:ext cx="0" cy="336"/>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Line 30"/>
            <p:cNvSpPr>
              <a:spLocks noChangeShapeType="1"/>
            </p:cNvSpPr>
            <p:nvPr/>
          </p:nvSpPr>
          <p:spPr bwMode="auto">
            <a:xfrm>
              <a:off x="3360" y="3120"/>
              <a:ext cx="0" cy="336"/>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1" name="Line 31"/>
          <p:cNvSpPr>
            <a:spLocks noChangeShapeType="1"/>
          </p:cNvSpPr>
          <p:nvPr/>
        </p:nvSpPr>
        <p:spPr bwMode="auto">
          <a:xfrm>
            <a:off x="1819276" y="2819400"/>
            <a:ext cx="6634162"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32"/>
          <p:cNvSpPr>
            <a:spLocks noChangeArrowheads="1"/>
          </p:cNvSpPr>
          <p:nvPr/>
        </p:nvSpPr>
        <p:spPr bwMode="auto">
          <a:xfrm>
            <a:off x="7462838" y="3200400"/>
            <a:ext cx="1447800" cy="914400"/>
          </a:xfrm>
          <a:prstGeom prst="rect">
            <a:avLst/>
          </a:prstGeom>
          <a:solidFill>
            <a:srgbClr val="00CC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rPr>
              <a:t> </a:t>
            </a:r>
          </a:p>
        </p:txBody>
      </p:sp>
      <p:sp>
        <p:nvSpPr>
          <p:cNvPr id="63" name="Line 33"/>
          <p:cNvSpPr>
            <a:spLocks noChangeShapeType="1"/>
          </p:cNvSpPr>
          <p:nvPr/>
        </p:nvSpPr>
        <p:spPr bwMode="auto">
          <a:xfrm>
            <a:off x="8453438" y="2819400"/>
            <a:ext cx="0" cy="3810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Text Box 34"/>
          <p:cNvSpPr txBox="1">
            <a:spLocks noChangeArrowheads="1"/>
          </p:cNvSpPr>
          <p:nvPr/>
        </p:nvSpPr>
        <p:spPr bwMode="auto">
          <a:xfrm>
            <a:off x="7701701" y="3343275"/>
            <a:ext cx="963725" cy="338554"/>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SHUTTER</a:t>
            </a:r>
          </a:p>
        </p:txBody>
      </p:sp>
      <p:sp>
        <p:nvSpPr>
          <p:cNvPr id="65" name="Text Box 36"/>
          <p:cNvSpPr txBox="1">
            <a:spLocks noChangeArrowheads="1"/>
          </p:cNvSpPr>
          <p:nvPr/>
        </p:nvSpPr>
        <p:spPr bwMode="auto">
          <a:xfrm>
            <a:off x="3652838" y="1524000"/>
            <a:ext cx="1714500" cy="830997"/>
          </a:xfrm>
          <a:prstGeom prst="rect">
            <a:avLst/>
          </a:prstGeom>
          <a:noFill/>
          <a:ln w="9525">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Weather Satellite DEFENSE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SYSTEM</a:t>
            </a:r>
            <a:endParaRPr kumimoji="0" lang="en-US" sz="18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551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
                                            <p:txEl>
                                              <p:pRg st="0" end="0"/>
                                            </p:txEl>
                                          </p:spTgt>
                                        </p:tgtEl>
                                        <p:attrNameLst>
                                          <p:attrName>style.visibility</p:attrName>
                                        </p:attrNameLst>
                                      </p:cBhvr>
                                      <p:to>
                                        <p:strVal val="visible"/>
                                      </p:to>
                                    </p:set>
                                    <p:anim calcmode="lin" valueType="num">
                                      <p:cBhvr additive="base">
                                        <p:cTn id="6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1" grpId="0" animBg="1"/>
      <p:bldP spid="32" grpId="0" animBg="1"/>
      <p:bldP spid="33" grpId="0" animBg="1"/>
      <p:bldP spid="34" grpId="0" animBg="1"/>
      <p:bldP spid="35" grpId="0" animBg="1"/>
      <p:bldP spid="36" grpId="0"/>
      <p:bldP spid="37" grpId="0" animBg="1"/>
      <p:bldP spid="38" grpId="0"/>
      <p:bldP spid="39" grpId="0" animBg="1"/>
      <p:bldP spid="40" grpId="0"/>
      <p:bldP spid="41" grpId="0"/>
      <p:bldP spid="44" grpId="0" animBg="1"/>
      <p:bldP spid="45" grpId="0" animBg="1"/>
      <p:bldP spid="46" grpId="0"/>
      <p:bldP spid="47" grpId="0" animBg="1"/>
      <p:bldP spid="48" grpId="0" animBg="1"/>
      <p:bldP spid="49" grpId="0" animBg="1"/>
      <p:bldP spid="50" grpId="0" animBg="1"/>
      <p:bldP spid="51" grpId="0" animBg="1"/>
      <p:bldP spid="52" grpId="0" animBg="1"/>
      <p:bldP spid="61" grpId="0" animBg="1"/>
      <p:bldP spid="62" grpId="0" animBg="1"/>
      <p:bldP spid="63" grpId="0" animBg="1"/>
      <p:bldP spid="64" grpId="0"/>
      <p:bldP spid="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381434" y="0"/>
            <a:ext cx="7752056" cy="1143000"/>
          </a:xfrm>
        </p:spPr>
        <p:txBody>
          <a:bodyPr/>
          <a:lstStyle/>
          <a:p>
            <a:r>
              <a:rPr lang="en-US" dirty="0"/>
              <a:t>“</a:t>
            </a:r>
            <a:r>
              <a:rPr lang="en-US" sz="3600" dirty="0"/>
              <a:t>Triple Constraint”</a:t>
            </a:r>
            <a:br>
              <a:rPr lang="en-US" sz="3600" dirty="0"/>
            </a:br>
            <a:r>
              <a:rPr lang="en-US" sz="3600" dirty="0"/>
              <a:t>Key Parameters – Schedule </a:t>
            </a:r>
          </a:p>
        </p:txBody>
      </p:sp>
      <p:sp>
        <p:nvSpPr>
          <p:cNvPr id="11267" name="Content Placeholder 2"/>
          <p:cNvSpPr>
            <a:spLocks noGrp="1"/>
          </p:cNvSpPr>
          <p:nvPr>
            <p:ph idx="1"/>
          </p:nvPr>
        </p:nvSpPr>
        <p:spPr>
          <a:xfrm>
            <a:off x="438150" y="2975725"/>
            <a:ext cx="5457825" cy="1984424"/>
          </a:xfrm>
        </p:spPr>
        <p:txBody>
          <a:bodyPr/>
          <a:lstStyle/>
          <a:p>
            <a:r>
              <a:rPr lang="en-US" b="1" dirty="0"/>
              <a:t>How long will it take?</a:t>
            </a:r>
          </a:p>
        </p:txBody>
      </p:sp>
      <p:sp>
        <p:nvSpPr>
          <p:cNvPr id="11268" name="Slide Number Placeholder 3"/>
          <p:cNvSpPr>
            <a:spLocks noGrp="1"/>
          </p:cNvSpPr>
          <p:nvPr>
            <p:ph type="sldNum" sz="quarter" idx="10"/>
          </p:nvPr>
        </p:nvSpPr>
        <p:spPr>
          <a:noFill/>
        </p:spPr>
        <p:txBody>
          <a:bodyPr/>
          <a:lstStyle/>
          <a:p>
            <a:fld id="{EC37E6DC-79CC-4CA6-86ED-A79B23450BCE}" type="slidenum">
              <a:rPr lang="en-US" smtClean="0">
                <a:solidFill>
                  <a:prstClr val="black"/>
                </a:solidFill>
              </a:rPr>
              <a:pPr/>
              <a:t>3</a:t>
            </a:fld>
            <a:endParaRPr lang="en-US" dirty="0">
              <a:solidFill>
                <a:prstClr val="black"/>
              </a:solidFill>
            </a:endParaRPr>
          </a:p>
        </p:txBody>
      </p:sp>
      <p:grpSp>
        <p:nvGrpSpPr>
          <p:cNvPr id="11269" name="Group 46"/>
          <p:cNvGrpSpPr>
            <a:grpSpLocks/>
          </p:cNvGrpSpPr>
          <p:nvPr/>
        </p:nvGrpSpPr>
        <p:grpSpPr bwMode="auto">
          <a:xfrm>
            <a:off x="6248400" y="3581400"/>
            <a:ext cx="2562225" cy="2170112"/>
            <a:chOff x="6229359" y="1713185"/>
            <a:chExt cx="2562940" cy="2169112"/>
          </a:xfrm>
        </p:grpSpPr>
        <p:sp>
          <p:nvSpPr>
            <p:cNvPr id="12" name="Diamond 11"/>
            <p:cNvSpPr/>
            <p:nvPr/>
          </p:nvSpPr>
          <p:spPr>
            <a:xfrm>
              <a:off x="6831190" y="2716023"/>
              <a:ext cx="1378335" cy="760062"/>
            </a:xfrm>
            <a:prstGeom prst="diamond">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3" name="Diamond 12"/>
            <p:cNvSpPr/>
            <p:nvPr/>
          </p:nvSpPr>
          <p:spPr>
            <a:xfrm>
              <a:off x="6831190" y="3122235"/>
              <a:ext cx="1378335" cy="760062"/>
            </a:xfrm>
            <a:prstGeom prst="diamond">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cxnSp>
          <p:nvCxnSpPr>
            <p:cNvPr id="15" name="Straight Connector 14"/>
            <p:cNvCxnSpPr>
              <a:stCxn id="12" idx="1"/>
              <a:endCxn id="13" idx="1"/>
            </p:cNvCxnSpPr>
            <p:nvPr/>
          </p:nvCxnSpPr>
          <p:spPr>
            <a:xfrm rot="10800000" flipV="1">
              <a:off x="6831190" y="3095260"/>
              <a:ext cx="0" cy="40780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2" idx="2"/>
              <a:endCxn id="13" idx="2"/>
            </p:cNvCxnSpPr>
            <p:nvPr/>
          </p:nvCxnSpPr>
          <p:spPr>
            <a:xfrm rot="5400000">
              <a:off x="7317251" y="3679191"/>
              <a:ext cx="406213" cy="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2" idx="3"/>
              <a:endCxn id="13" idx="3"/>
            </p:cNvCxnSpPr>
            <p:nvPr/>
          </p:nvCxnSpPr>
          <p:spPr>
            <a:xfrm>
              <a:off x="8209524" y="3095260"/>
              <a:ext cx="0" cy="407800"/>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3" idx="0"/>
            </p:cNvCxnSpPr>
            <p:nvPr/>
          </p:nvCxnSpPr>
          <p:spPr>
            <a:xfrm rot="16200000" flipH="1" flipV="1">
              <a:off x="6634516" y="2861581"/>
              <a:ext cx="625187" cy="1146495"/>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0"/>
            </p:cNvCxnSpPr>
            <p:nvPr/>
          </p:nvCxnSpPr>
          <p:spPr>
            <a:xfrm rot="16200000" flipH="1">
              <a:off x="7775453" y="2867140"/>
              <a:ext cx="625187" cy="1135379"/>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0"/>
            </p:cNvCxnSpPr>
            <p:nvPr/>
          </p:nvCxnSpPr>
          <p:spPr>
            <a:xfrm rot="5400000" flipH="1" flipV="1">
              <a:off x="6841220" y="2444684"/>
              <a:ext cx="1356687" cy="1588"/>
            </a:xfrm>
            <a:prstGeom prst="straightConnector1">
              <a:avLst/>
            </a:prstGeom>
            <a:ln w="9525">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278" name="TextBox 39"/>
            <p:cNvSpPr txBox="1">
              <a:spLocks noChangeArrowheads="1"/>
            </p:cNvSpPr>
            <p:nvPr/>
          </p:nvSpPr>
          <p:spPr bwMode="auto">
            <a:xfrm rot="-5400000">
              <a:off x="6940215" y="2128353"/>
              <a:ext cx="1168889" cy="33855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Product Performance</a:t>
              </a:r>
            </a:p>
          </p:txBody>
        </p:sp>
        <p:sp>
          <p:nvSpPr>
            <p:cNvPr id="11279" name="TextBox 40"/>
            <p:cNvSpPr txBox="1">
              <a:spLocks noChangeArrowheads="1"/>
            </p:cNvSpPr>
            <p:nvPr/>
          </p:nvSpPr>
          <p:spPr bwMode="auto">
            <a:xfrm rot="-1687110">
              <a:off x="6229359" y="3456657"/>
              <a:ext cx="625178" cy="21544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Cost</a:t>
              </a:r>
            </a:p>
          </p:txBody>
        </p:sp>
        <p:sp>
          <p:nvSpPr>
            <p:cNvPr id="11280" name="TextBox 41"/>
            <p:cNvSpPr txBox="1">
              <a:spLocks noChangeArrowheads="1"/>
            </p:cNvSpPr>
            <p:nvPr/>
          </p:nvSpPr>
          <p:spPr bwMode="auto">
            <a:xfrm rot="1703007">
              <a:off x="6833993" y="3535801"/>
              <a:ext cx="763814" cy="21544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Schedule</a:t>
              </a:r>
            </a:p>
          </p:txBody>
        </p:sp>
        <p:sp>
          <p:nvSpPr>
            <p:cNvPr id="11281" name="TextBox 42"/>
            <p:cNvSpPr txBox="1">
              <a:spLocks noChangeArrowheads="1"/>
            </p:cNvSpPr>
            <p:nvPr/>
          </p:nvSpPr>
          <p:spPr bwMode="auto">
            <a:xfrm rot="1800225">
              <a:off x="8028485" y="3447397"/>
              <a:ext cx="763814" cy="21544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Time</a:t>
              </a:r>
            </a:p>
          </p:txBody>
        </p:sp>
        <p:sp>
          <p:nvSpPr>
            <p:cNvPr id="11282" name="TextBox 43"/>
            <p:cNvSpPr txBox="1">
              <a:spLocks noChangeArrowheads="1"/>
            </p:cNvSpPr>
            <p:nvPr/>
          </p:nvSpPr>
          <p:spPr bwMode="auto">
            <a:xfrm rot="20100163">
              <a:off x="7497982" y="3521130"/>
              <a:ext cx="763814" cy="21544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Budget</a:t>
              </a:r>
            </a:p>
          </p:txBody>
        </p:sp>
        <p:sp>
          <p:nvSpPr>
            <p:cNvPr id="11283" name="TextBox 44"/>
            <p:cNvSpPr txBox="1">
              <a:spLocks noChangeArrowheads="1"/>
            </p:cNvSpPr>
            <p:nvPr/>
          </p:nvSpPr>
          <p:spPr bwMode="auto">
            <a:xfrm>
              <a:off x="7167947" y="2841119"/>
              <a:ext cx="763814" cy="338554"/>
            </a:xfrm>
            <a:prstGeom prst="rect">
              <a:avLst/>
            </a:prstGeom>
            <a:noFill/>
            <a:ln w="9525">
              <a:noFill/>
              <a:miter lim="800000"/>
              <a:headEnd/>
              <a:tailEnd/>
            </a:ln>
          </p:spPr>
          <p:txBody>
            <a:bodyPr>
              <a:spAutoFit/>
            </a:bodyPr>
            <a:lstStyle/>
            <a:p>
              <a:pPr algn="ctr"/>
              <a:r>
                <a:rPr lang="en-US" sz="800" dirty="0">
                  <a:solidFill>
                    <a:prstClr val="black"/>
                  </a:solidFill>
                  <a:latin typeface="Arial Black" pitchFamily="34" charset="0"/>
                </a:rPr>
                <a:t>Specified Attributes</a:t>
              </a:r>
            </a:p>
          </p:txBody>
        </p:sp>
      </p:grpSp>
      <p:cxnSp>
        <p:nvCxnSpPr>
          <p:cNvPr id="22" name="Straight Arrow Connector 21"/>
          <p:cNvCxnSpPr>
            <a:stCxn id="13" idx="0"/>
          </p:cNvCxnSpPr>
          <p:nvPr/>
        </p:nvCxnSpPr>
        <p:spPr>
          <a:xfrm rot="16200000" flipH="1">
            <a:off x="7786771" y="4743367"/>
            <a:ext cx="627232" cy="11226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228600" y="5943600"/>
            <a:ext cx="8555421" cy="472965"/>
          </a:xfrm>
          <a:prstGeom prst="rect">
            <a:avLst/>
          </a:prstGeom>
          <a:solidFill>
            <a:srgbClr val="0656AE"/>
          </a:solidFill>
        </p:spPr>
        <p:style>
          <a:lnRef idx="1">
            <a:schemeClr val="accent1"/>
          </a:lnRef>
          <a:fillRef idx="3">
            <a:schemeClr val="accent1"/>
          </a:fillRef>
          <a:effectRef idx="2">
            <a:schemeClr val="accent1"/>
          </a:effectRef>
          <a:fontRef idx="minor">
            <a:schemeClr val="lt1"/>
          </a:fontRef>
        </p:style>
        <p:txBody>
          <a:bodyPr rtlCol="0" anchor="ctr"/>
          <a:lstStyle/>
          <a:p>
            <a:pPr lvl="1">
              <a:lnSpc>
                <a:spcPct val="80000"/>
              </a:lnSpc>
            </a:pPr>
            <a:r>
              <a:rPr lang="en-US" b="1" i="1" dirty="0">
                <a:solidFill>
                  <a:prstClr val="white"/>
                </a:solidFill>
              </a:rPr>
              <a:t>Parkinson’s Law: “Work expands so as to fill the time available for its completion.”</a:t>
            </a:r>
          </a:p>
        </p:txBody>
      </p:sp>
      <p:pic>
        <p:nvPicPr>
          <p:cNvPr id="41986" name="Picture 2" descr="C:\Users\mhanson2\AppData\Local\Microsoft\Windows\Temporary Internet Files\Content.IE5\DPF6M8IC\MC90035412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2362200"/>
            <a:ext cx="1736725" cy="178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055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Development</a:t>
            </a:r>
          </a:p>
        </p:txBody>
      </p:sp>
      <p:sp>
        <p:nvSpPr>
          <p:cNvPr id="3" name="Content Placeholder 2"/>
          <p:cNvSpPr>
            <a:spLocks noGrp="1"/>
          </p:cNvSpPr>
          <p:nvPr>
            <p:ph idx="1"/>
          </p:nvPr>
        </p:nvSpPr>
        <p:spPr>
          <a:xfrm>
            <a:off x="457200" y="1726144"/>
            <a:ext cx="7086599" cy="3226856"/>
          </a:xfrm>
        </p:spPr>
        <p:txBody>
          <a:bodyPr>
            <a:noAutofit/>
          </a:bodyPr>
          <a:lstStyle/>
          <a:p>
            <a:r>
              <a:rPr lang="en-US" sz="1400" dirty="0"/>
              <a:t>Needs Analysis</a:t>
            </a:r>
          </a:p>
          <a:p>
            <a:pPr lvl="1"/>
            <a:r>
              <a:rPr lang="en-US" sz="1200" dirty="0"/>
              <a:t>Face-to-face with Requirements document authors (A5)</a:t>
            </a:r>
          </a:p>
          <a:p>
            <a:pPr lvl="1"/>
            <a:r>
              <a:rPr lang="en-US" sz="1200" dirty="0"/>
              <a:t>Understand the constraints (solutions) &amp; CONOPS</a:t>
            </a:r>
          </a:p>
          <a:p>
            <a:pPr lvl="1"/>
            <a:r>
              <a:rPr lang="en-US" sz="1200" dirty="0"/>
              <a:t>What and how well does the system need to perform (SRR)</a:t>
            </a:r>
          </a:p>
          <a:p>
            <a:pPr lvl="1"/>
            <a:r>
              <a:rPr lang="en-US" sz="1200" dirty="0"/>
              <a:t>Priorities and concerns</a:t>
            </a:r>
          </a:p>
          <a:p>
            <a:pPr lvl="1"/>
            <a:r>
              <a:rPr lang="en-US" sz="1200" dirty="0"/>
              <a:t>Suggest Concepts</a:t>
            </a:r>
          </a:p>
          <a:p>
            <a:r>
              <a:rPr lang="en-US" sz="1400" dirty="0"/>
              <a:t>Functional Analysis (SFR to PDR)</a:t>
            </a:r>
          </a:p>
          <a:p>
            <a:pPr lvl="1"/>
            <a:r>
              <a:rPr lang="en-US" sz="1200" dirty="0"/>
              <a:t>What are the full set of functions, break down in hierarchy</a:t>
            </a:r>
          </a:p>
          <a:p>
            <a:pPr lvl="1"/>
            <a:r>
              <a:rPr lang="en-US" sz="1200" dirty="0"/>
              <a:t>Develop products to accomplish functions (first level trades)</a:t>
            </a:r>
          </a:p>
          <a:p>
            <a:pPr lvl="1"/>
            <a:r>
              <a:rPr lang="en-US" sz="1200" dirty="0"/>
              <a:t>Organize products under functions and Identify Interfaces</a:t>
            </a:r>
          </a:p>
          <a:p>
            <a:r>
              <a:rPr lang="en-US" sz="1400" dirty="0"/>
              <a:t>Design Analysis (PDR to CDR)</a:t>
            </a:r>
          </a:p>
          <a:p>
            <a:pPr lvl="1"/>
            <a:r>
              <a:rPr lang="en-US" sz="1200" dirty="0"/>
              <a:t>Define products and characteristics</a:t>
            </a:r>
          </a:p>
          <a:p>
            <a:pPr lvl="1"/>
            <a:r>
              <a:rPr lang="en-US" sz="1200" dirty="0"/>
              <a:t>Develop options and assign functions and characteristics</a:t>
            </a:r>
          </a:p>
          <a:p>
            <a:pPr lvl="1"/>
            <a:r>
              <a:rPr lang="en-US" sz="1200" dirty="0"/>
              <a:t>Assess completion of products and their characteristics (traceability) </a:t>
            </a:r>
          </a:p>
          <a:p>
            <a:pPr lvl="1"/>
            <a:endParaRPr lang="en-US" sz="1200" dirty="0"/>
          </a:p>
        </p:txBody>
      </p:sp>
      <p:sp>
        <p:nvSpPr>
          <p:cNvPr id="5" name="Slide Number Placeholder 4"/>
          <p:cNvSpPr>
            <a:spLocks noGrp="1"/>
          </p:cNvSpPr>
          <p:nvPr>
            <p:ph type="sldNum" sz="quarter" idx="12"/>
          </p:nvPr>
        </p:nvSpPr>
        <p:spPr/>
        <p:txBody>
          <a:bodyPr/>
          <a:lstStyle/>
          <a:p>
            <a:fld id="{6DD145BB-F4BF-47FE-A7A5-E1B2194B8E74}" type="slidenum">
              <a:rPr lang="en-US" smtClean="0"/>
              <a:t>30</a:t>
            </a:fld>
            <a:endParaRPr lang="en-US"/>
          </a:p>
        </p:txBody>
      </p:sp>
      <p:sp>
        <p:nvSpPr>
          <p:cNvPr id="6" name="TextBox 5"/>
          <p:cNvSpPr txBox="1"/>
          <p:nvPr/>
        </p:nvSpPr>
        <p:spPr>
          <a:xfrm>
            <a:off x="4724400" y="4953000"/>
            <a:ext cx="4384534" cy="1661993"/>
          </a:xfrm>
          <a:prstGeom prst="rect">
            <a:avLst/>
          </a:prstGeom>
          <a:ln w="38100">
            <a:solidFill>
              <a:schemeClr val="bg1"/>
            </a:solidFill>
          </a:ln>
        </p:spPr>
        <p:style>
          <a:lnRef idx="3">
            <a:schemeClr val="lt1"/>
          </a:lnRef>
          <a:fillRef idx="1">
            <a:schemeClr val="dk1"/>
          </a:fillRef>
          <a:effectRef idx="1">
            <a:schemeClr val="dk1"/>
          </a:effectRef>
          <a:fontRef idx="minor">
            <a:schemeClr val="lt1"/>
          </a:fontRef>
        </p:style>
        <p:txBody>
          <a:bodyPr wrap="none" rtlCol="0">
            <a:spAutoFit/>
          </a:bodyPr>
          <a:lstStyle/>
          <a:p>
            <a:pPr lvl="1"/>
            <a:r>
              <a:rPr lang="en-US" sz="2000" dirty="0"/>
              <a:t>Home Example</a:t>
            </a:r>
          </a:p>
          <a:p>
            <a:pPr lvl="2"/>
            <a:r>
              <a:rPr lang="en-US" sz="1100" dirty="0"/>
              <a:t>Shelter (environment, size, type)</a:t>
            </a:r>
          </a:p>
          <a:p>
            <a:pPr lvl="2"/>
            <a:r>
              <a:rPr lang="en-US" sz="1100" dirty="0"/>
              <a:t>Location (City/State, urban/rural, exposure, work/school)</a:t>
            </a:r>
          </a:p>
          <a:p>
            <a:pPr lvl="2"/>
            <a:r>
              <a:rPr lang="en-US" sz="1100" dirty="0"/>
              <a:t>Transportation (POC, Public, distance)</a:t>
            </a:r>
          </a:p>
          <a:p>
            <a:pPr lvl="2"/>
            <a:r>
              <a:rPr lang="en-US" sz="1100" dirty="0"/>
              <a:t>Education (school, district, rating)</a:t>
            </a:r>
          </a:p>
          <a:p>
            <a:pPr lvl="2"/>
            <a:r>
              <a:rPr lang="en-US" sz="1100" dirty="0"/>
              <a:t>Entertainment (sports, cultural, leisure)</a:t>
            </a:r>
          </a:p>
          <a:p>
            <a:pPr lvl="2"/>
            <a:r>
              <a:rPr lang="en-US" sz="1100" dirty="0"/>
              <a:t>Support (Operations, maintenance, modification)</a:t>
            </a:r>
          </a:p>
          <a:p>
            <a:endParaRPr lang="en-US" sz="1400" dirty="0"/>
          </a:p>
        </p:txBody>
      </p:sp>
      <p:sp>
        <p:nvSpPr>
          <p:cNvPr id="7" name="Right Brace 6"/>
          <p:cNvSpPr/>
          <p:nvPr/>
        </p:nvSpPr>
        <p:spPr>
          <a:xfrm>
            <a:off x="6096000" y="2895600"/>
            <a:ext cx="304800" cy="8416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Down Arrow Callout 7"/>
          <p:cNvSpPr/>
          <p:nvPr/>
        </p:nvSpPr>
        <p:spPr>
          <a:xfrm>
            <a:off x="6459467" y="2895600"/>
            <a:ext cx="914400" cy="20574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9600" y="6019800"/>
            <a:ext cx="2954655" cy="830997"/>
          </a:xfrm>
          <a:prstGeom prst="rect">
            <a:avLst/>
          </a:prstGeom>
          <a:noFill/>
        </p:spPr>
        <p:txBody>
          <a:bodyPr wrap="none" rtlCol="0">
            <a:spAutoFit/>
          </a:bodyPr>
          <a:lstStyle/>
          <a:p>
            <a:r>
              <a:rPr lang="en-US" sz="1200" dirty="0"/>
              <a:t>SRR: Systems Requirements Review</a:t>
            </a:r>
          </a:p>
          <a:p>
            <a:r>
              <a:rPr lang="en-US" sz="1200" dirty="0"/>
              <a:t>SFR: Systems Functional Review</a:t>
            </a:r>
          </a:p>
          <a:p>
            <a:r>
              <a:rPr lang="en-US" sz="1200" dirty="0"/>
              <a:t>PDR: Preliminary Design Review	</a:t>
            </a:r>
          </a:p>
          <a:p>
            <a:r>
              <a:rPr lang="en-US" sz="1200" dirty="0"/>
              <a:t>CDR: Critical Design Review</a:t>
            </a:r>
          </a:p>
        </p:txBody>
      </p:sp>
    </p:spTree>
    <p:extLst>
      <p:ext uri="{BB962C8B-B14F-4D97-AF65-F5344CB8AC3E}">
        <p14:creationId xmlns:p14="http://schemas.microsoft.com/office/powerpoint/2010/main" val="2309940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295400" y="152400"/>
            <a:ext cx="7752056" cy="1143000"/>
          </a:xfrm>
        </p:spPr>
        <p:txBody>
          <a:bodyPr/>
          <a:lstStyle/>
          <a:p>
            <a:pPr marL="342900" indent="-342900"/>
            <a:r>
              <a:rPr lang="en-US" sz="3200" dirty="0"/>
              <a:t>Performance</a:t>
            </a:r>
            <a:br>
              <a:rPr lang="en-US" sz="3200" dirty="0"/>
            </a:br>
            <a:r>
              <a:rPr lang="en-US" sz="3200" dirty="0"/>
              <a:t>Define, Refine and Set Requirements </a:t>
            </a:r>
          </a:p>
        </p:txBody>
      </p:sp>
      <p:sp>
        <p:nvSpPr>
          <p:cNvPr id="16387" name="Content Placeholder 2"/>
          <p:cNvSpPr>
            <a:spLocks noGrp="1"/>
          </p:cNvSpPr>
          <p:nvPr>
            <p:ph idx="1"/>
          </p:nvPr>
        </p:nvSpPr>
        <p:spPr>
          <a:xfrm>
            <a:off x="304800" y="1434306"/>
            <a:ext cx="5048250" cy="2562225"/>
          </a:xfrm>
        </p:spPr>
        <p:txBody>
          <a:bodyPr>
            <a:normAutofit/>
          </a:bodyPr>
          <a:lstStyle/>
          <a:p>
            <a:pPr>
              <a:lnSpc>
                <a:spcPct val="90000"/>
              </a:lnSpc>
            </a:pPr>
            <a:r>
              <a:rPr lang="en-US" sz="2000" dirty="0"/>
              <a:t>Define what’s in and what’s out </a:t>
            </a:r>
          </a:p>
          <a:p>
            <a:pPr lvl="1">
              <a:lnSpc>
                <a:spcPct val="90000"/>
              </a:lnSpc>
              <a:buSzPct val="60000"/>
              <a:buFont typeface="Wingdings" pitchFamily="2" charset="2"/>
              <a:buChar char="t"/>
            </a:pPr>
            <a:r>
              <a:rPr lang="en-US" sz="2000" dirty="0"/>
              <a:t>Setting the “technical baseline”</a:t>
            </a:r>
          </a:p>
          <a:p>
            <a:pPr lvl="2">
              <a:lnSpc>
                <a:spcPct val="90000"/>
              </a:lnSpc>
              <a:buSzPct val="60000"/>
              <a:buFont typeface="Wingdings" pitchFamily="2" charset="2"/>
              <a:buChar char="t"/>
            </a:pPr>
            <a:r>
              <a:rPr lang="en-US" sz="1400" dirty="0"/>
              <a:t>FUNCTIONAL</a:t>
            </a:r>
          </a:p>
          <a:p>
            <a:pPr lvl="2">
              <a:lnSpc>
                <a:spcPct val="90000"/>
              </a:lnSpc>
              <a:buSzPct val="60000"/>
              <a:buFont typeface="Wingdings" pitchFamily="2" charset="2"/>
              <a:buChar char="t"/>
            </a:pPr>
            <a:r>
              <a:rPr lang="en-US" sz="1400" dirty="0"/>
              <a:t>ALLOCATED</a:t>
            </a:r>
          </a:p>
          <a:p>
            <a:pPr lvl="2">
              <a:lnSpc>
                <a:spcPct val="90000"/>
              </a:lnSpc>
              <a:buSzPct val="60000"/>
              <a:buFont typeface="Wingdings" pitchFamily="2" charset="2"/>
              <a:buChar char="t"/>
            </a:pPr>
            <a:r>
              <a:rPr lang="en-US" sz="1400" dirty="0"/>
              <a:t>PRODUCT</a:t>
            </a:r>
          </a:p>
          <a:p>
            <a:pPr>
              <a:lnSpc>
                <a:spcPct val="90000"/>
              </a:lnSpc>
            </a:pPr>
            <a:endParaRPr lang="en-US" sz="2800" dirty="0"/>
          </a:p>
        </p:txBody>
      </p:sp>
      <p:sp>
        <p:nvSpPr>
          <p:cNvPr id="16388" name="Slide Number Placeholder 3"/>
          <p:cNvSpPr>
            <a:spLocks noGrp="1"/>
          </p:cNvSpPr>
          <p:nvPr>
            <p:ph type="sldNum" sz="quarter" idx="10"/>
          </p:nvPr>
        </p:nvSpPr>
        <p:spPr>
          <a:noFill/>
        </p:spPr>
        <p:txBody>
          <a:bodyPr/>
          <a:lstStyle/>
          <a:p>
            <a:fld id="{0C57DE38-1A6F-4350-9C30-E7912462B82E}" type="slidenum">
              <a:rPr lang="en-US" smtClean="0">
                <a:solidFill>
                  <a:prstClr val="black"/>
                </a:solidFill>
              </a:rPr>
              <a:pPr/>
              <a:t>31</a:t>
            </a:fld>
            <a:endParaRPr lang="en-US" dirty="0">
              <a:solidFill>
                <a:prstClr val="black"/>
              </a:solidFill>
            </a:endParaRPr>
          </a:p>
        </p:txBody>
      </p:sp>
      <p:grpSp>
        <p:nvGrpSpPr>
          <p:cNvPr id="16389" name="Group 8"/>
          <p:cNvGrpSpPr>
            <a:grpSpLocks/>
          </p:cNvGrpSpPr>
          <p:nvPr/>
        </p:nvGrpSpPr>
        <p:grpSpPr bwMode="auto">
          <a:xfrm>
            <a:off x="7239000" y="1371600"/>
            <a:ext cx="1682750" cy="1493837"/>
            <a:chOff x="7274001" y="1275105"/>
            <a:chExt cx="1683333" cy="1493215"/>
          </a:xfrm>
        </p:grpSpPr>
        <p:pic>
          <p:nvPicPr>
            <p:cNvPr id="16390" name="Picture 5"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7" name="Straight Arrow Connector 6"/>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 name="Diamond 1"/>
          <p:cNvSpPr/>
          <p:nvPr/>
        </p:nvSpPr>
        <p:spPr>
          <a:xfrm>
            <a:off x="7620000" y="2057400"/>
            <a:ext cx="873071" cy="480719"/>
          </a:xfrm>
          <a:prstGeom prst="diamond">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 name="Rectangular Callout 2"/>
          <p:cNvSpPr/>
          <p:nvPr/>
        </p:nvSpPr>
        <p:spPr>
          <a:xfrm>
            <a:off x="5715000" y="2209800"/>
            <a:ext cx="1676400" cy="704850"/>
          </a:xfrm>
          <a:prstGeom prst="wedgeRectCallout">
            <a:avLst>
              <a:gd name="adj1" fmla="val 79987"/>
              <a:gd name="adj2" fmla="val -54167"/>
            </a:avLst>
          </a:prstGeom>
          <a:solidFill>
            <a:srgbClr val="DBF4F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prstClr val="black"/>
                </a:solidFill>
              </a:rPr>
              <a:t>In scope – what has been specified</a:t>
            </a:r>
          </a:p>
        </p:txBody>
      </p:sp>
      <p:sp>
        <p:nvSpPr>
          <p:cNvPr id="11" name="Rectangular Callout 10"/>
          <p:cNvSpPr/>
          <p:nvPr/>
        </p:nvSpPr>
        <p:spPr>
          <a:xfrm>
            <a:off x="5724525" y="1434306"/>
            <a:ext cx="1549400" cy="628650"/>
          </a:xfrm>
          <a:prstGeom prst="wedgeRectCallout">
            <a:avLst>
              <a:gd name="adj1" fmla="val 95356"/>
              <a:gd name="adj2" fmla="val 2159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prstClr val="black"/>
                </a:solidFill>
              </a:rPr>
              <a:t>Out of scope – what has </a:t>
            </a:r>
            <a:r>
              <a:rPr lang="en-US" sz="1400" b="1" u="sng" dirty="0">
                <a:solidFill>
                  <a:prstClr val="black"/>
                </a:solidFill>
              </a:rPr>
              <a:t>not</a:t>
            </a:r>
            <a:r>
              <a:rPr lang="en-US" sz="1400" b="1" dirty="0">
                <a:solidFill>
                  <a:prstClr val="black"/>
                </a:solidFill>
              </a:rPr>
              <a:t> been specified</a:t>
            </a:r>
          </a:p>
        </p:txBody>
      </p:sp>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5660"/>
          <a:stretch/>
        </p:blipFill>
        <p:spPr bwMode="auto">
          <a:xfrm>
            <a:off x="2284867" y="4031617"/>
            <a:ext cx="2525194" cy="125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4470862" y="3774497"/>
            <a:ext cx="1264703" cy="628650"/>
          </a:xfrm>
          <a:prstGeom prst="wedgeEllipseCallout">
            <a:avLst/>
          </a:prstGeom>
          <a:solidFill>
            <a:srgbClr val="DBF4F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black"/>
                </a:solidFill>
                <a:latin typeface="Arial" pitchFamily="34" charset="0"/>
                <a:cs typeface="Arial" pitchFamily="34" charset="0"/>
              </a:rPr>
              <a:t>3 bedrooms</a:t>
            </a:r>
          </a:p>
        </p:txBody>
      </p:sp>
      <p:sp>
        <p:nvSpPr>
          <p:cNvPr id="13" name="Oval Callout 12"/>
          <p:cNvSpPr/>
          <p:nvPr/>
        </p:nvSpPr>
        <p:spPr>
          <a:xfrm>
            <a:off x="4810061" y="4403147"/>
            <a:ext cx="1264703" cy="628650"/>
          </a:xfrm>
          <a:prstGeom prst="wedgeEllipseCallout">
            <a:avLst>
              <a:gd name="adj1" fmla="val -66775"/>
              <a:gd name="adj2" fmla="val -17803"/>
            </a:avLst>
          </a:prstGeom>
          <a:solidFill>
            <a:srgbClr val="DBF4F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latin typeface="Arial" pitchFamily="34" charset="0"/>
                <a:cs typeface="Arial" pitchFamily="34" charset="0"/>
              </a:rPr>
              <a:t>2 ½ Baths</a:t>
            </a:r>
          </a:p>
        </p:txBody>
      </p:sp>
      <p:sp>
        <p:nvSpPr>
          <p:cNvPr id="14" name="Oval Callout 13"/>
          <p:cNvSpPr/>
          <p:nvPr/>
        </p:nvSpPr>
        <p:spPr>
          <a:xfrm>
            <a:off x="869345" y="4250747"/>
            <a:ext cx="1264703" cy="628650"/>
          </a:xfrm>
          <a:prstGeom prst="wedgeEllipseCallout">
            <a:avLst>
              <a:gd name="adj1" fmla="val 74816"/>
              <a:gd name="adj2" fmla="val -4167"/>
            </a:avLst>
          </a:prstGeom>
          <a:solidFill>
            <a:srgbClr val="DBF4F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latin typeface="Arial" pitchFamily="34" charset="0"/>
                <a:cs typeface="Arial" pitchFamily="34" charset="0"/>
              </a:rPr>
              <a:t>2 car garage</a:t>
            </a:r>
          </a:p>
        </p:txBody>
      </p:sp>
      <p:sp>
        <p:nvSpPr>
          <p:cNvPr id="15" name="Oval Callout 14"/>
          <p:cNvSpPr/>
          <p:nvPr/>
        </p:nvSpPr>
        <p:spPr>
          <a:xfrm>
            <a:off x="2574320" y="5276271"/>
            <a:ext cx="1133476" cy="527050"/>
          </a:xfrm>
          <a:prstGeom prst="wedgeEllipseCallout">
            <a:avLst>
              <a:gd name="adj1" fmla="val 50716"/>
              <a:gd name="adj2" fmla="val -95076"/>
            </a:avLst>
          </a:prstGeom>
          <a:solidFill>
            <a:srgbClr val="DBF4F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latin typeface="Arial" pitchFamily="34" charset="0"/>
                <a:cs typeface="Arial" pitchFamily="34" charset="0"/>
              </a:rPr>
              <a:t>Eat-in kitchen</a:t>
            </a:r>
          </a:p>
        </p:txBody>
      </p:sp>
      <p:sp>
        <p:nvSpPr>
          <p:cNvPr id="16" name="Oval Callout 15"/>
          <p:cNvSpPr/>
          <p:nvPr/>
        </p:nvSpPr>
        <p:spPr>
          <a:xfrm>
            <a:off x="3974495" y="5498522"/>
            <a:ext cx="1264703" cy="628650"/>
          </a:xfrm>
          <a:prstGeom prst="wedgeEllipseCallout">
            <a:avLst>
              <a:gd name="adj1" fmla="val -38155"/>
              <a:gd name="adj2" fmla="val -152652"/>
            </a:avLst>
          </a:prstGeom>
          <a:solidFill>
            <a:srgbClr val="DBF4F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latin typeface="Arial" pitchFamily="34" charset="0"/>
                <a:cs typeface="Arial" pitchFamily="34" charset="0"/>
              </a:rPr>
              <a:t>Family room</a:t>
            </a:r>
          </a:p>
        </p:txBody>
      </p:sp>
      <p:sp>
        <p:nvSpPr>
          <p:cNvPr id="17" name="Oval Callout 16"/>
          <p:cNvSpPr/>
          <p:nvPr/>
        </p:nvSpPr>
        <p:spPr>
          <a:xfrm>
            <a:off x="1155095" y="5285796"/>
            <a:ext cx="1419225" cy="841375"/>
          </a:xfrm>
          <a:prstGeom prst="wedgeEllipseCallout">
            <a:avLst>
              <a:gd name="adj1" fmla="val 62013"/>
              <a:gd name="adj2" fmla="val -105682"/>
            </a:avLst>
          </a:prstGeom>
          <a:solidFill>
            <a:srgbClr val="DBF4F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black"/>
                </a:solidFill>
                <a:latin typeface="Arial" pitchFamily="34" charset="0"/>
                <a:cs typeface="Arial" pitchFamily="34" charset="0"/>
              </a:rPr>
              <a:t>Tile flooring in baths, hallways, kitchen</a:t>
            </a:r>
          </a:p>
        </p:txBody>
      </p:sp>
      <p:sp>
        <p:nvSpPr>
          <p:cNvPr id="18" name="Oval Callout 17"/>
          <p:cNvSpPr/>
          <p:nvPr/>
        </p:nvSpPr>
        <p:spPr>
          <a:xfrm>
            <a:off x="792083" y="3142961"/>
            <a:ext cx="1419225" cy="841375"/>
          </a:xfrm>
          <a:prstGeom prst="wedgeEllipseCallout">
            <a:avLst>
              <a:gd name="adj1" fmla="val 122416"/>
              <a:gd name="adj2" fmla="val 109412"/>
            </a:avLst>
          </a:prstGeom>
          <a:solidFill>
            <a:srgbClr val="DBF4F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black"/>
                </a:solidFill>
                <a:latin typeface="Arial" pitchFamily="34" charset="0"/>
                <a:cs typeface="Arial" pitchFamily="34" charset="0"/>
              </a:rPr>
              <a:t>Carpet in bedrooms, family room</a:t>
            </a:r>
          </a:p>
        </p:txBody>
      </p:sp>
      <p:sp>
        <p:nvSpPr>
          <p:cNvPr id="19" name="Oval Callout 18"/>
          <p:cNvSpPr/>
          <p:nvPr/>
        </p:nvSpPr>
        <p:spPr>
          <a:xfrm>
            <a:off x="2807683" y="5933786"/>
            <a:ext cx="1419225" cy="841375"/>
          </a:xfrm>
          <a:prstGeom prst="wedgeEllipseCallout">
            <a:avLst>
              <a:gd name="adj1" fmla="val 39195"/>
              <a:gd name="adj2" fmla="val -139645"/>
            </a:avLst>
          </a:prstGeom>
          <a:solidFill>
            <a:srgbClr val="DBF4F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latin typeface="Arial" pitchFamily="34" charset="0"/>
                <a:cs typeface="Arial" pitchFamily="34" charset="0"/>
              </a:rPr>
              <a:t>Granite counter tops in kitchen</a:t>
            </a:r>
          </a:p>
        </p:txBody>
      </p:sp>
      <p:sp>
        <p:nvSpPr>
          <p:cNvPr id="20" name="Oval Callout 19"/>
          <p:cNvSpPr/>
          <p:nvPr/>
        </p:nvSpPr>
        <p:spPr>
          <a:xfrm>
            <a:off x="5257800" y="5251949"/>
            <a:ext cx="1264703" cy="628650"/>
          </a:xfrm>
          <a:prstGeom prst="wedgeEllipseCallout">
            <a:avLst>
              <a:gd name="adj1" fmla="val -93887"/>
              <a:gd name="adj2" fmla="val -92046"/>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latin typeface="Arial" pitchFamily="34" charset="0"/>
                <a:cs typeface="Arial" pitchFamily="34" charset="0"/>
              </a:rPr>
              <a:t>Marble floors</a:t>
            </a:r>
          </a:p>
        </p:txBody>
      </p:sp>
      <p:sp>
        <p:nvSpPr>
          <p:cNvPr id="21" name="Oval Callout 20"/>
          <p:cNvSpPr/>
          <p:nvPr/>
        </p:nvSpPr>
        <p:spPr>
          <a:xfrm>
            <a:off x="1521297" y="6153150"/>
            <a:ext cx="1334017" cy="628650"/>
          </a:xfrm>
          <a:prstGeom prst="wedgeEllipseCallout">
            <a:avLst>
              <a:gd name="adj1" fmla="val 52975"/>
              <a:gd name="adj2" fmla="val -202652"/>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black"/>
                </a:solidFill>
                <a:latin typeface="Arial" pitchFamily="34" charset="0"/>
                <a:cs typeface="Arial" pitchFamily="34" charset="0"/>
              </a:rPr>
              <a:t>Gourmet appliances</a:t>
            </a:r>
          </a:p>
        </p:txBody>
      </p:sp>
      <p:sp>
        <p:nvSpPr>
          <p:cNvPr id="22" name="Oval Callout 21"/>
          <p:cNvSpPr/>
          <p:nvPr/>
        </p:nvSpPr>
        <p:spPr>
          <a:xfrm>
            <a:off x="1" y="4869872"/>
            <a:ext cx="1480012" cy="628650"/>
          </a:xfrm>
          <a:prstGeom prst="wedgeEllipseCallout">
            <a:avLst>
              <a:gd name="adj1" fmla="val 125272"/>
              <a:gd name="adj2" fmla="val -82052"/>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latin typeface="Arial" pitchFamily="34" charset="0"/>
                <a:cs typeface="Arial" pitchFamily="34" charset="0"/>
              </a:rPr>
              <a:t>Expanded garage</a:t>
            </a:r>
          </a:p>
        </p:txBody>
      </p:sp>
      <p:sp>
        <p:nvSpPr>
          <p:cNvPr id="23" name="Oval Callout 22"/>
          <p:cNvSpPr/>
          <p:nvPr/>
        </p:nvSpPr>
        <p:spPr>
          <a:xfrm>
            <a:off x="2046743" y="2828636"/>
            <a:ext cx="1334017" cy="628650"/>
          </a:xfrm>
          <a:prstGeom prst="wedgeEllipseCallout">
            <a:avLst>
              <a:gd name="adj1" fmla="val 51547"/>
              <a:gd name="adj2" fmla="val 154924"/>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latin typeface="Arial" pitchFamily="34" charset="0"/>
                <a:cs typeface="Arial" pitchFamily="34" charset="0"/>
              </a:rPr>
              <a:t>14’ ceilings</a:t>
            </a:r>
          </a:p>
        </p:txBody>
      </p:sp>
      <p:sp>
        <p:nvSpPr>
          <p:cNvPr id="24" name="Oval Callout 23"/>
          <p:cNvSpPr/>
          <p:nvPr/>
        </p:nvSpPr>
        <p:spPr>
          <a:xfrm>
            <a:off x="3425746" y="2714047"/>
            <a:ext cx="1334017" cy="628650"/>
          </a:xfrm>
          <a:prstGeom prst="wedgeEllipseCallout">
            <a:avLst>
              <a:gd name="adj1" fmla="val -19140"/>
              <a:gd name="adj2" fmla="val 157954"/>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latin typeface="Arial" pitchFamily="34" charset="0"/>
                <a:cs typeface="Arial" pitchFamily="34" charset="0"/>
              </a:rPr>
              <a:t>Solarium</a:t>
            </a:r>
          </a:p>
        </p:txBody>
      </p:sp>
      <p:sp>
        <p:nvSpPr>
          <p:cNvPr id="25" name="Oval Callout 24"/>
          <p:cNvSpPr/>
          <p:nvPr/>
        </p:nvSpPr>
        <p:spPr>
          <a:xfrm>
            <a:off x="4523487" y="3142961"/>
            <a:ext cx="1334017" cy="628650"/>
          </a:xfrm>
          <a:prstGeom prst="wedgeEllipseCallout">
            <a:avLst>
              <a:gd name="adj1" fmla="val -86971"/>
              <a:gd name="adj2" fmla="val 91287"/>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latin typeface="Arial" pitchFamily="34" charset="0"/>
                <a:cs typeface="Arial" pitchFamily="34" charset="0"/>
              </a:rPr>
              <a:t>Pool</a:t>
            </a:r>
          </a:p>
        </p:txBody>
      </p:sp>
      <p:sp>
        <p:nvSpPr>
          <p:cNvPr id="26" name="Oval Callout 25"/>
          <p:cNvSpPr/>
          <p:nvPr/>
        </p:nvSpPr>
        <p:spPr>
          <a:xfrm>
            <a:off x="5105400" y="6040148"/>
            <a:ext cx="1676400" cy="628650"/>
          </a:xfrm>
          <a:prstGeom prst="wedgeEllipseCallout">
            <a:avLst>
              <a:gd name="adj1" fmla="val -86357"/>
              <a:gd name="adj2" fmla="val -201136"/>
            </a:avLst>
          </a:prstGeom>
          <a:solidFill>
            <a:srgbClr val="DBF4F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latin typeface="Arial" pitchFamily="34" charset="0"/>
                <a:cs typeface="Arial" pitchFamily="34" charset="0"/>
              </a:rPr>
              <a:t>2 x 6 construction</a:t>
            </a:r>
          </a:p>
        </p:txBody>
      </p:sp>
      <p:sp>
        <p:nvSpPr>
          <p:cNvPr id="5" name="TextBox 4"/>
          <p:cNvSpPr txBox="1"/>
          <p:nvPr/>
        </p:nvSpPr>
        <p:spPr>
          <a:xfrm>
            <a:off x="6858000" y="2895600"/>
            <a:ext cx="2431915" cy="2440668"/>
          </a:xfrm>
          <a:prstGeom prst="rect">
            <a:avLst/>
          </a:prstGeom>
          <a:noFill/>
        </p:spPr>
        <p:txBody>
          <a:bodyPr wrap="square" rtlCol="0">
            <a:spAutoFit/>
          </a:bodyPr>
          <a:lstStyle/>
          <a:p>
            <a:r>
              <a:rPr lang="en-US" sz="1400" b="1" i="1" u="sng" dirty="0">
                <a:solidFill>
                  <a:prstClr val="black"/>
                </a:solidFill>
                <a:latin typeface="Arial" pitchFamily="34" charset="0"/>
                <a:cs typeface="Arial" pitchFamily="34" charset="0"/>
              </a:rPr>
              <a:t>Integrated Priority list</a:t>
            </a:r>
          </a:p>
          <a:p>
            <a:pPr>
              <a:lnSpc>
                <a:spcPct val="90000"/>
              </a:lnSpc>
            </a:pPr>
            <a:r>
              <a:rPr lang="en-US" sz="1400" dirty="0">
                <a:solidFill>
                  <a:prstClr val="black"/>
                </a:solidFill>
                <a:latin typeface="Arial" pitchFamily="34" charset="0"/>
                <a:cs typeface="Arial" pitchFamily="34" charset="0"/>
              </a:rPr>
              <a:t>3 bedrooms</a:t>
            </a:r>
          </a:p>
          <a:p>
            <a:pPr>
              <a:lnSpc>
                <a:spcPct val="90000"/>
              </a:lnSpc>
            </a:pPr>
            <a:r>
              <a:rPr lang="en-US" sz="1400" dirty="0">
                <a:solidFill>
                  <a:prstClr val="black"/>
                </a:solidFill>
                <a:latin typeface="Arial" pitchFamily="34" charset="0"/>
                <a:cs typeface="Arial" pitchFamily="34" charset="0"/>
              </a:rPr>
              <a:t>2 ½ Baths</a:t>
            </a:r>
          </a:p>
          <a:p>
            <a:pPr>
              <a:lnSpc>
                <a:spcPct val="90000"/>
              </a:lnSpc>
            </a:pPr>
            <a:r>
              <a:rPr lang="en-US" sz="1400" dirty="0">
                <a:solidFill>
                  <a:prstClr val="black"/>
                </a:solidFill>
                <a:latin typeface="Arial" pitchFamily="34" charset="0"/>
                <a:cs typeface="Arial" pitchFamily="34" charset="0"/>
              </a:rPr>
              <a:t>Family room</a:t>
            </a:r>
          </a:p>
          <a:p>
            <a:pPr>
              <a:lnSpc>
                <a:spcPct val="90000"/>
              </a:lnSpc>
            </a:pPr>
            <a:r>
              <a:rPr lang="en-US" sz="1400" dirty="0">
                <a:solidFill>
                  <a:prstClr val="black"/>
                </a:solidFill>
                <a:latin typeface="Arial" pitchFamily="34" charset="0"/>
                <a:cs typeface="Arial" pitchFamily="34" charset="0"/>
              </a:rPr>
              <a:t>Eat-in kitchen</a:t>
            </a:r>
          </a:p>
          <a:p>
            <a:pPr>
              <a:lnSpc>
                <a:spcPct val="90000"/>
              </a:lnSpc>
            </a:pPr>
            <a:r>
              <a:rPr lang="en-US" sz="1400" dirty="0">
                <a:solidFill>
                  <a:prstClr val="black"/>
                </a:solidFill>
                <a:latin typeface="Arial" pitchFamily="34" charset="0"/>
                <a:cs typeface="Arial" pitchFamily="34" charset="0"/>
              </a:rPr>
              <a:t>2 x 6 construction</a:t>
            </a:r>
          </a:p>
          <a:p>
            <a:pPr>
              <a:lnSpc>
                <a:spcPct val="90000"/>
              </a:lnSpc>
            </a:pPr>
            <a:r>
              <a:rPr lang="en-US" sz="1400" dirty="0">
                <a:solidFill>
                  <a:prstClr val="black"/>
                </a:solidFill>
                <a:latin typeface="Arial" pitchFamily="34" charset="0"/>
                <a:cs typeface="Arial" pitchFamily="34" charset="0"/>
              </a:rPr>
              <a:t>2 car garage</a:t>
            </a:r>
          </a:p>
          <a:p>
            <a:pPr>
              <a:lnSpc>
                <a:spcPct val="90000"/>
              </a:lnSpc>
            </a:pPr>
            <a:r>
              <a:rPr lang="en-US" sz="1400" dirty="0">
                <a:solidFill>
                  <a:prstClr val="black"/>
                </a:solidFill>
                <a:latin typeface="Arial" pitchFamily="34" charset="0"/>
                <a:cs typeface="Arial" pitchFamily="34" charset="0"/>
              </a:rPr>
              <a:t>Tile flooring in baths, kitchen, halls</a:t>
            </a:r>
          </a:p>
          <a:p>
            <a:pPr>
              <a:lnSpc>
                <a:spcPct val="90000"/>
              </a:lnSpc>
            </a:pPr>
            <a:r>
              <a:rPr lang="en-US" sz="1400" dirty="0">
                <a:solidFill>
                  <a:prstClr val="black"/>
                </a:solidFill>
                <a:latin typeface="Arial" pitchFamily="34" charset="0"/>
                <a:cs typeface="Arial" pitchFamily="34" charset="0"/>
              </a:rPr>
              <a:t>Carpet in bedrooms</a:t>
            </a:r>
          </a:p>
          <a:p>
            <a:pPr>
              <a:lnSpc>
                <a:spcPct val="90000"/>
              </a:lnSpc>
            </a:pPr>
            <a:r>
              <a:rPr lang="en-US" sz="1400" dirty="0">
                <a:solidFill>
                  <a:prstClr val="black"/>
                </a:solidFill>
                <a:latin typeface="Arial" pitchFamily="34" charset="0"/>
                <a:cs typeface="Arial" pitchFamily="34" charset="0"/>
              </a:rPr>
              <a:t>Granite counter tops in kitchen</a:t>
            </a:r>
          </a:p>
        </p:txBody>
      </p:sp>
      <p:sp>
        <p:nvSpPr>
          <p:cNvPr id="29" name="Oval Callout 28"/>
          <p:cNvSpPr/>
          <p:nvPr/>
        </p:nvSpPr>
        <p:spPr>
          <a:xfrm>
            <a:off x="103391" y="3779530"/>
            <a:ext cx="1334017" cy="628650"/>
          </a:xfrm>
          <a:prstGeom prst="wedgeEllipseCallout">
            <a:avLst>
              <a:gd name="adj1" fmla="val 128505"/>
              <a:gd name="adj2" fmla="val 3733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latin typeface="Arial" pitchFamily="34" charset="0"/>
                <a:cs typeface="Arial" pitchFamily="34" charset="0"/>
              </a:rPr>
              <a:t>SMART House</a:t>
            </a:r>
          </a:p>
        </p:txBody>
      </p:sp>
      <p:sp>
        <p:nvSpPr>
          <p:cNvPr id="6" name="Rectangle 5"/>
          <p:cNvSpPr/>
          <p:nvPr/>
        </p:nvSpPr>
        <p:spPr>
          <a:xfrm>
            <a:off x="6823154" y="5257562"/>
            <a:ext cx="2320846" cy="1449628"/>
          </a:xfrm>
          <a:prstGeom prst="rect">
            <a:avLst/>
          </a:prstGeom>
        </p:spPr>
        <p:txBody>
          <a:bodyPr wrap="square">
            <a:spAutoFit/>
          </a:bodyPr>
          <a:lstStyle/>
          <a:p>
            <a:pPr>
              <a:lnSpc>
                <a:spcPct val="90000"/>
              </a:lnSpc>
            </a:pPr>
            <a:r>
              <a:rPr lang="en-US" sz="1400" dirty="0">
                <a:solidFill>
                  <a:srgbClr val="000000"/>
                </a:solidFill>
                <a:latin typeface="Arial" pitchFamily="34" charset="0"/>
                <a:cs typeface="Arial" pitchFamily="34" charset="0"/>
              </a:rPr>
              <a:t>Gourmet appliances</a:t>
            </a:r>
          </a:p>
          <a:p>
            <a:pPr>
              <a:lnSpc>
                <a:spcPct val="90000"/>
              </a:lnSpc>
            </a:pPr>
            <a:r>
              <a:rPr lang="en-US" sz="1400" dirty="0">
                <a:solidFill>
                  <a:srgbClr val="000000"/>
                </a:solidFill>
                <a:latin typeface="Arial" pitchFamily="34" charset="0"/>
                <a:cs typeface="Arial" pitchFamily="34" charset="0"/>
              </a:rPr>
              <a:t>Expanded garage</a:t>
            </a:r>
          </a:p>
          <a:p>
            <a:pPr>
              <a:lnSpc>
                <a:spcPct val="90000"/>
              </a:lnSpc>
            </a:pPr>
            <a:r>
              <a:rPr lang="en-US" sz="1400" dirty="0">
                <a:solidFill>
                  <a:srgbClr val="000000"/>
                </a:solidFill>
                <a:latin typeface="Arial" pitchFamily="34" charset="0"/>
                <a:cs typeface="Arial" pitchFamily="34" charset="0"/>
              </a:rPr>
              <a:t>14’ ceilings</a:t>
            </a:r>
          </a:p>
          <a:p>
            <a:pPr>
              <a:lnSpc>
                <a:spcPct val="90000"/>
              </a:lnSpc>
            </a:pPr>
            <a:r>
              <a:rPr lang="en-US" sz="1400" dirty="0">
                <a:solidFill>
                  <a:srgbClr val="000000"/>
                </a:solidFill>
                <a:latin typeface="Arial" pitchFamily="34" charset="0"/>
                <a:cs typeface="Arial" pitchFamily="34" charset="0"/>
              </a:rPr>
              <a:t>Marble flooring</a:t>
            </a:r>
          </a:p>
          <a:p>
            <a:pPr>
              <a:lnSpc>
                <a:spcPct val="90000"/>
              </a:lnSpc>
            </a:pPr>
            <a:r>
              <a:rPr lang="en-US" sz="1400" dirty="0">
                <a:solidFill>
                  <a:srgbClr val="000000"/>
                </a:solidFill>
                <a:latin typeface="Arial" pitchFamily="34" charset="0"/>
                <a:cs typeface="Arial" pitchFamily="34" charset="0"/>
              </a:rPr>
              <a:t>Pool</a:t>
            </a:r>
          </a:p>
          <a:p>
            <a:pPr>
              <a:lnSpc>
                <a:spcPct val="90000"/>
              </a:lnSpc>
            </a:pPr>
            <a:r>
              <a:rPr lang="en-US" sz="1400" dirty="0">
                <a:solidFill>
                  <a:srgbClr val="000000"/>
                </a:solidFill>
                <a:latin typeface="Arial" pitchFamily="34" charset="0"/>
                <a:cs typeface="Arial" pitchFamily="34" charset="0"/>
              </a:rPr>
              <a:t>Solarium</a:t>
            </a:r>
          </a:p>
          <a:p>
            <a:pPr>
              <a:lnSpc>
                <a:spcPct val="90000"/>
              </a:lnSpc>
            </a:pPr>
            <a:r>
              <a:rPr lang="en-US" sz="1400" dirty="0">
                <a:solidFill>
                  <a:srgbClr val="000000"/>
                </a:solidFill>
                <a:latin typeface="Arial" pitchFamily="34" charset="0"/>
                <a:cs typeface="Arial" pitchFamily="34" charset="0"/>
              </a:rPr>
              <a:t>SMART House</a:t>
            </a:r>
          </a:p>
        </p:txBody>
      </p:sp>
      <p:cxnSp>
        <p:nvCxnSpPr>
          <p:cNvPr id="9" name="Straight Connector 8"/>
          <p:cNvCxnSpPr/>
          <p:nvPr/>
        </p:nvCxnSpPr>
        <p:spPr>
          <a:xfrm>
            <a:off x="6781800" y="5281102"/>
            <a:ext cx="219413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0508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378806" y="152400"/>
            <a:ext cx="7752056" cy="1143000"/>
          </a:xfrm>
        </p:spPr>
        <p:txBody>
          <a:bodyPr/>
          <a:lstStyle/>
          <a:p>
            <a:pPr marL="342900" indent="-342900"/>
            <a:r>
              <a:rPr lang="en-US" sz="3600" dirty="0"/>
              <a:t>Performance Management </a:t>
            </a:r>
            <a:br>
              <a:rPr lang="en-US" sz="3600" dirty="0"/>
            </a:br>
            <a:r>
              <a:rPr lang="en-US" sz="3600" dirty="0"/>
              <a:t>Tools &amp; Techniques</a:t>
            </a:r>
          </a:p>
        </p:txBody>
      </p:sp>
      <p:sp>
        <p:nvSpPr>
          <p:cNvPr id="17411" name="Content Placeholder 2"/>
          <p:cNvSpPr>
            <a:spLocks noGrp="1"/>
          </p:cNvSpPr>
          <p:nvPr>
            <p:ph idx="1"/>
          </p:nvPr>
        </p:nvSpPr>
        <p:spPr>
          <a:xfrm>
            <a:off x="304800" y="1600200"/>
            <a:ext cx="6969125" cy="983974"/>
          </a:xfrm>
        </p:spPr>
        <p:txBody>
          <a:bodyPr>
            <a:normAutofit fontScale="85000" lnSpcReduction="10000"/>
          </a:bodyPr>
          <a:lstStyle/>
          <a:p>
            <a:r>
              <a:rPr lang="en-US" sz="3000" b="1" i="1" dirty="0"/>
              <a:t>Validation </a:t>
            </a:r>
            <a:r>
              <a:rPr lang="en-US" sz="3000" b="1" dirty="0"/>
              <a:t>– Formalizing approval of the Requirements by the stakeholders</a:t>
            </a:r>
          </a:p>
        </p:txBody>
      </p:sp>
      <p:sp>
        <p:nvSpPr>
          <p:cNvPr id="17412" name="Slide Number Placeholder 3"/>
          <p:cNvSpPr>
            <a:spLocks noGrp="1"/>
          </p:cNvSpPr>
          <p:nvPr>
            <p:ph type="sldNum" sz="quarter" idx="10"/>
          </p:nvPr>
        </p:nvSpPr>
        <p:spPr>
          <a:noFill/>
        </p:spPr>
        <p:txBody>
          <a:bodyPr/>
          <a:lstStyle/>
          <a:p>
            <a:fld id="{46BC2370-CDAF-4927-9413-3B72650632F5}" type="slidenum">
              <a:rPr lang="en-US" smtClean="0">
                <a:solidFill>
                  <a:prstClr val="black"/>
                </a:solidFill>
              </a:rPr>
              <a:pPr/>
              <a:t>32</a:t>
            </a:fld>
            <a:endParaRPr lang="en-US" dirty="0">
              <a:solidFill>
                <a:prstClr val="black"/>
              </a:solidFill>
            </a:endParaRPr>
          </a:p>
        </p:txBody>
      </p:sp>
      <p:grpSp>
        <p:nvGrpSpPr>
          <p:cNvPr id="17413" name="Group 7"/>
          <p:cNvGrpSpPr>
            <a:grpSpLocks/>
          </p:cNvGrpSpPr>
          <p:nvPr/>
        </p:nvGrpSpPr>
        <p:grpSpPr bwMode="auto">
          <a:xfrm>
            <a:off x="7239000" y="1524000"/>
            <a:ext cx="1682750" cy="1493837"/>
            <a:chOff x="7274001" y="1275105"/>
            <a:chExt cx="1683333" cy="1493215"/>
          </a:xfrm>
        </p:grpSpPr>
        <p:pic>
          <p:nvPicPr>
            <p:cNvPr id="17414" name="Picture 8"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10" name="Straight Arrow Connector 9"/>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11" name="Picture 2" descr="C:\Users\mhanson2\AppData\Local\Microsoft\Windows\Temporary Internet Files\Content.IE5\EXBCSGIG\MC900355425[1].wm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242" t="33051" r="21682" b="27930"/>
          <a:stretch/>
        </p:blipFill>
        <p:spPr bwMode="auto">
          <a:xfrm>
            <a:off x="4846913" y="2660380"/>
            <a:ext cx="963729" cy="6577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15660"/>
          <a:stretch/>
        </p:blipFill>
        <p:spPr bwMode="auto">
          <a:xfrm>
            <a:off x="1788111" y="3786501"/>
            <a:ext cx="2295631" cy="114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Oval Callout 13"/>
          <p:cNvSpPr/>
          <p:nvPr/>
        </p:nvSpPr>
        <p:spPr>
          <a:xfrm>
            <a:off x="3923104" y="3425825"/>
            <a:ext cx="1405673" cy="675198"/>
          </a:xfrm>
          <a:prstGeom prst="wedgeEllipseCallout">
            <a:avLst>
              <a:gd name="adj1" fmla="val -49161"/>
              <a:gd name="adj2" fmla="val 7997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3 bedrooms</a:t>
            </a:r>
          </a:p>
        </p:txBody>
      </p:sp>
      <p:sp>
        <p:nvSpPr>
          <p:cNvPr id="15" name="Oval Callout 14"/>
          <p:cNvSpPr/>
          <p:nvPr/>
        </p:nvSpPr>
        <p:spPr>
          <a:xfrm>
            <a:off x="4256008" y="4265266"/>
            <a:ext cx="1149730" cy="628650"/>
          </a:xfrm>
          <a:prstGeom prst="wedgeEllipseCallout">
            <a:avLst>
              <a:gd name="adj1" fmla="val -66775"/>
              <a:gd name="adj2" fmla="val -178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2 ½ Baths</a:t>
            </a:r>
          </a:p>
        </p:txBody>
      </p:sp>
      <p:sp>
        <p:nvSpPr>
          <p:cNvPr id="16" name="Oval Callout 15"/>
          <p:cNvSpPr/>
          <p:nvPr/>
        </p:nvSpPr>
        <p:spPr>
          <a:xfrm>
            <a:off x="293610" y="3948623"/>
            <a:ext cx="1149730" cy="628650"/>
          </a:xfrm>
          <a:prstGeom prst="wedgeEllipseCallout">
            <a:avLst>
              <a:gd name="adj1" fmla="val 97906"/>
              <a:gd name="adj2" fmla="val -41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2 car garage</a:t>
            </a:r>
          </a:p>
        </p:txBody>
      </p:sp>
      <p:sp>
        <p:nvSpPr>
          <p:cNvPr id="17" name="Oval Callout 16"/>
          <p:cNvSpPr/>
          <p:nvPr/>
        </p:nvSpPr>
        <p:spPr>
          <a:xfrm>
            <a:off x="1802120" y="5015005"/>
            <a:ext cx="1133806" cy="527050"/>
          </a:xfrm>
          <a:prstGeom prst="wedgeEllipseCallout">
            <a:avLst>
              <a:gd name="adj1" fmla="val 70007"/>
              <a:gd name="adj2" fmla="val -1459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Eat-in kitchen</a:t>
            </a:r>
          </a:p>
        </p:txBody>
      </p:sp>
      <p:sp>
        <p:nvSpPr>
          <p:cNvPr id="18" name="Oval Callout 17"/>
          <p:cNvSpPr/>
          <p:nvPr/>
        </p:nvSpPr>
        <p:spPr>
          <a:xfrm>
            <a:off x="3170160" y="5196398"/>
            <a:ext cx="1149730" cy="628650"/>
          </a:xfrm>
          <a:prstGeom prst="wedgeEllipseCallout">
            <a:avLst>
              <a:gd name="adj1" fmla="val -12221"/>
              <a:gd name="adj2" fmla="val -1621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Family room</a:t>
            </a:r>
          </a:p>
        </p:txBody>
      </p:sp>
      <p:sp>
        <p:nvSpPr>
          <p:cNvPr id="19" name="Oval Callout 18"/>
          <p:cNvSpPr/>
          <p:nvPr/>
        </p:nvSpPr>
        <p:spPr>
          <a:xfrm>
            <a:off x="152400" y="4949825"/>
            <a:ext cx="1635711" cy="933449"/>
          </a:xfrm>
          <a:prstGeom prst="wedgeEllipseCallout">
            <a:avLst>
              <a:gd name="adj1" fmla="val 109635"/>
              <a:gd name="adj2" fmla="val -1068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Tile flooring in baths, hallways, kitchen</a:t>
            </a:r>
          </a:p>
        </p:txBody>
      </p:sp>
      <p:sp>
        <p:nvSpPr>
          <p:cNvPr id="20" name="Oval Callout 19"/>
          <p:cNvSpPr/>
          <p:nvPr/>
        </p:nvSpPr>
        <p:spPr>
          <a:xfrm>
            <a:off x="223372" y="2840837"/>
            <a:ext cx="1564739" cy="841375"/>
          </a:xfrm>
          <a:prstGeom prst="wedgeEllipseCallout">
            <a:avLst>
              <a:gd name="adj1" fmla="val 122416"/>
              <a:gd name="adj2" fmla="val 10941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Carpet</a:t>
            </a:r>
            <a:r>
              <a:rPr lang="en-US" dirty="0">
                <a:solidFill>
                  <a:schemeClr val="bg1"/>
                </a:solidFill>
                <a:latin typeface="Arial" pitchFamily="34" charset="0"/>
                <a:cs typeface="Arial" pitchFamily="34" charset="0"/>
              </a:rPr>
              <a:t> </a:t>
            </a:r>
            <a:r>
              <a:rPr lang="en-US" sz="1400" dirty="0">
                <a:solidFill>
                  <a:schemeClr val="bg1"/>
                </a:solidFill>
                <a:latin typeface="Arial" pitchFamily="34" charset="0"/>
                <a:cs typeface="Arial" pitchFamily="34" charset="0"/>
              </a:rPr>
              <a:t>in bedrooms in family room</a:t>
            </a:r>
          </a:p>
        </p:txBody>
      </p:sp>
      <p:sp>
        <p:nvSpPr>
          <p:cNvPr id="21" name="Oval Callout 20"/>
          <p:cNvSpPr/>
          <p:nvPr/>
        </p:nvSpPr>
        <p:spPr>
          <a:xfrm>
            <a:off x="2138795" y="5635625"/>
            <a:ext cx="1290205" cy="841375"/>
          </a:xfrm>
          <a:prstGeom prst="wedgeEllipseCallout">
            <a:avLst>
              <a:gd name="adj1" fmla="val 39195"/>
              <a:gd name="adj2" fmla="val -1396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Granite counter tops in kitchen</a:t>
            </a:r>
          </a:p>
        </p:txBody>
      </p:sp>
      <p:sp>
        <p:nvSpPr>
          <p:cNvPr id="28" name="Oval Callout 27"/>
          <p:cNvSpPr/>
          <p:nvPr/>
        </p:nvSpPr>
        <p:spPr>
          <a:xfrm>
            <a:off x="4401134" y="5162550"/>
            <a:ext cx="1704593" cy="628650"/>
          </a:xfrm>
          <a:prstGeom prst="wedgeEllipseCallout">
            <a:avLst>
              <a:gd name="adj1" fmla="val -85416"/>
              <a:gd name="adj2" fmla="val -15599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2 x 6 construction</a:t>
            </a:r>
          </a:p>
        </p:txBody>
      </p:sp>
      <p:sp>
        <p:nvSpPr>
          <p:cNvPr id="29" name="TextBox 28"/>
          <p:cNvSpPr txBox="1"/>
          <p:nvPr/>
        </p:nvSpPr>
        <p:spPr>
          <a:xfrm>
            <a:off x="6643991" y="3150233"/>
            <a:ext cx="2431915" cy="3416320"/>
          </a:xfrm>
          <a:prstGeom prst="rect">
            <a:avLst/>
          </a:prstGeom>
          <a:noFill/>
        </p:spPr>
        <p:txBody>
          <a:bodyPr wrap="square" rtlCol="0">
            <a:spAutoFit/>
          </a:bodyPr>
          <a:lstStyle/>
          <a:p>
            <a:r>
              <a:rPr lang="en-US" sz="1200" b="1" i="1" u="sng" dirty="0">
                <a:solidFill>
                  <a:prstClr val="black"/>
                </a:solidFill>
                <a:latin typeface="Arial" pitchFamily="34" charset="0"/>
                <a:cs typeface="Arial" pitchFamily="34" charset="0"/>
              </a:rPr>
              <a:t>Integrated Priority list</a:t>
            </a:r>
          </a:p>
          <a:p>
            <a:r>
              <a:rPr lang="en-US" sz="1200" dirty="0">
                <a:solidFill>
                  <a:prstClr val="black"/>
                </a:solidFill>
                <a:latin typeface="Arial" pitchFamily="34" charset="0"/>
                <a:cs typeface="Arial" pitchFamily="34" charset="0"/>
              </a:rPr>
              <a:t>3 bedrooms</a:t>
            </a:r>
          </a:p>
          <a:p>
            <a:r>
              <a:rPr lang="en-US" sz="1200" dirty="0">
                <a:solidFill>
                  <a:prstClr val="black"/>
                </a:solidFill>
                <a:latin typeface="Arial" pitchFamily="34" charset="0"/>
                <a:cs typeface="Arial" pitchFamily="34" charset="0"/>
              </a:rPr>
              <a:t>2 ½ Baths</a:t>
            </a:r>
          </a:p>
          <a:p>
            <a:r>
              <a:rPr lang="en-US" sz="1200" dirty="0">
                <a:solidFill>
                  <a:prstClr val="black"/>
                </a:solidFill>
                <a:latin typeface="Arial" pitchFamily="34" charset="0"/>
                <a:cs typeface="Arial" pitchFamily="34" charset="0"/>
              </a:rPr>
              <a:t>Family room</a:t>
            </a:r>
          </a:p>
          <a:p>
            <a:r>
              <a:rPr lang="en-US" sz="1200" dirty="0">
                <a:solidFill>
                  <a:prstClr val="black"/>
                </a:solidFill>
                <a:latin typeface="Arial" pitchFamily="34" charset="0"/>
                <a:cs typeface="Arial" pitchFamily="34" charset="0"/>
              </a:rPr>
              <a:t>Eat-in kitchen</a:t>
            </a:r>
          </a:p>
          <a:p>
            <a:r>
              <a:rPr lang="en-US" sz="1200" dirty="0">
                <a:solidFill>
                  <a:prstClr val="black"/>
                </a:solidFill>
                <a:latin typeface="Arial" pitchFamily="34" charset="0"/>
                <a:cs typeface="Arial" pitchFamily="34" charset="0"/>
              </a:rPr>
              <a:t>2 x 6 construction</a:t>
            </a:r>
          </a:p>
          <a:p>
            <a:r>
              <a:rPr lang="en-US" sz="1200" dirty="0">
                <a:solidFill>
                  <a:prstClr val="black"/>
                </a:solidFill>
                <a:latin typeface="Arial" pitchFamily="34" charset="0"/>
                <a:cs typeface="Arial" pitchFamily="34" charset="0"/>
              </a:rPr>
              <a:t>2 car garage</a:t>
            </a:r>
          </a:p>
          <a:p>
            <a:r>
              <a:rPr lang="en-US" sz="1200" dirty="0">
                <a:solidFill>
                  <a:prstClr val="black"/>
                </a:solidFill>
                <a:latin typeface="Arial" pitchFamily="34" charset="0"/>
                <a:cs typeface="Arial" pitchFamily="34" charset="0"/>
              </a:rPr>
              <a:t>Tile flooring in baths, kitchen, halls</a:t>
            </a:r>
          </a:p>
          <a:p>
            <a:r>
              <a:rPr lang="en-US" sz="1200" dirty="0">
                <a:solidFill>
                  <a:prstClr val="black"/>
                </a:solidFill>
                <a:latin typeface="Arial" pitchFamily="34" charset="0"/>
                <a:cs typeface="Arial" pitchFamily="34" charset="0"/>
              </a:rPr>
              <a:t>Carpet in bedrooms</a:t>
            </a:r>
          </a:p>
          <a:p>
            <a:r>
              <a:rPr lang="en-US" sz="1200" dirty="0">
                <a:solidFill>
                  <a:prstClr val="black"/>
                </a:solidFill>
                <a:latin typeface="Arial" pitchFamily="34" charset="0"/>
                <a:cs typeface="Arial" pitchFamily="34" charset="0"/>
              </a:rPr>
              <a:t>Granite counter tops in kitchen</a:t>
            </a:r>
          </a:p>
          <a:p>
            <a:r>
              <a:rPr lang="en-US" sz="1200" dirty="0">
                <a:solidFill>
                  <a:prstClr val="black"/>
                </a:solidFill>
                <a:latin typeface="Arial" pitchFamily="34" charset="0"/>
                <a:cs typeface="Arial" pitchFamily="34" charset="0"/>
              </a:rPr>
              <a:t>__________________________</a:t>
            </a:r>
          </a:p>
          <a:p>
            <a:r>
              <a:rPr lang="en-US" sz="1200" dirty="0">
                <a:solidFill>
                  <a:prstClr val="black"/>
                </a:solidFill>
                <a:latin typeface="Arial" pitchFamily="34" charset="0"/>
                <a:cs typeface="Arial" pitchFamily="34" charset="0"/>
              </a:rPr>
              <a:t>Gourmet appliances</a:t>
            </a:r>
          </a:p>
          <a:p>
            <a:r>
              <a:rPr lang="en-US" sz="1200" dirty="0">
                <a:solidFill>
                  <a:prstClr val="black"/>
                </a:solidFill>
                <a:latin typeface="Arial" pitchFamily="34" charset="0"/>
                <a:cs typeface="Arial" pitchFamily="34" charset="0"/>
              </a:rPr>
              <a:t>Expanded garage</a:t>
            </a:r>
          </a:p>
          <a:p>
            <a:r>
              <a:rPr lang="en-US" sz="1200" dirty="0">
                <a:solidFill>
                  <a:prstClr val="black"/>
                </a:solidFill>
                <a:latin typeface="Arial" pitchFamily="34" charset="0"/>
                <a:cs typeface="Arial" pitchFamily="34" charset="0"/>
              </a:rPr>
              <a:t>14’ ceilings</a:t>
            </a:r>
          </a:p>
          <a:p>
            <a:r>
              <a:rPr lang="en-US" sz="1200" dirty="0">
                <a:solidFill>
                  <a:prstClr val="black"/>
                </a:solidFill>
                <a:latin typeface="Arial" pitchFamily="34" charset="0"/>
                <a:cs typeface="Arial" pitchFamily="34" charset="0"/>
              </a:rPr>
              <a:t>Marble flooring</a:t>
            </a:r>
          </a:p>
          <a:p>
            <a:r>
              <a:rPr lang="en-US" sz="1200" dirty="0">
                <a:solidFill>
                  <a:prstClr val="black"/>
                </a:solidFill>
                <a:latin typeface="Arial" pitchFamily="34" charset="0"/>
                <a:cs typeface="Arial" pitchFamily="34" charset="0"/>
              </a:rPr>
              <a:t>Pool</a:t>
            </a:r>
          </a:p>
          <a:p>
            <a:r>
              <a:rPr lang="en-US" sz="1200" dirty="0">
                <a:solidFill>
                  <a:prstClr val="black"/>
                </a:solidFill>
                <a:latin typeface="Arial" pitchFamily="34" charset="0"/>
                <a:cs typeface="Arial" pitchFamily="34" charset="0"/>
              </a:rPr>
              <a:t>Solarium</a:t>
            </a:r>
          </a:p>
        </p:txBody>
      </p:sp>
      <p:sp>
        <p:nvSpPr>
          <p:cNvPr id="3" name="Left Brace 2"/>
          <p:cNvSpPr/>
          <p:nvPr/>
        </p:nvSpPr>
        <p:spPr>
          <a:xfrm>
            <a:off x="6440556" y="3428503"/>
            <a:ext cx="241875" cy="1641087"/>
          </a:xfrm>
          <a:prstGeom prst="leftBrace">
            <a:avLst/>
          </a:prstGeom>
          <a:ln w="63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31" name="Left Brace 30"/>
          <p:cNvSpPr/>
          <p:nvPr/>
        </p:nvSpPr>
        <p:spPr>
          <a:xfrm>
            <a:off x="6477000" y="5410200"/>
            <a:ext cx="241875" cy="1059606"/>
          </a:xfrm>
          <a:prstGeom prst="leftBrace">
            <a:avLst/>
          </a:prstGeom>
          <a:ln w="63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 name="TextBox 3"/>
          <p:cNvSpPr txBox="1"/>
          <p:nvPr/>
        </p:nvSpPr>
        <p:spPr>
          <a:xfrm>
            <a:off x="6082745" y="4114134"/>
            <a:ext cx="467139" cy="276999"/>
          </a:xfrm>
          <a:prstGeom prst="rect">
            <a:avLst/>
          </a:prstGeom>
          <a:noFill/>
        </p:spPr>
        <p:txBody>
          <a:bodyPr wrap="square" rtlCol="0">
            <a:spAutoFit/>
          </a:bodyPr>
          <a:lstStyle/>
          <a:p>
            <a:pPr algn="ctr"/>
            <a:r>
              <a:rPr lang="en-US" b="1" dirty="0">
                <a:solidFill>
                  <a:prstClr val="black"/>
                </a:solidFill>
              </a:rPr>
              <a:t>IN</a:t>
            </a:r>
          </a:p>
        </p:txBody>
      </p:sp>
      <p:sp>
        <p:nvSpPr>
          <p:cNvPr id="33" name="TextBox 32"/>
          <p:cNvSpPr txBox="1"/>
          <p:nvPr/>
        </p:nvSpPr>
        <p:spPr>
          <a:xfrm>
            <a:off x="5791200" y="5638800"/>
            <a:ext cx="755382" cy="369332"/>
          </a:xfrm>
          <a:prstGeom prst="rect">
            <a:avLst/>
          </a:prstGeom>
          <a:noFill/>
        </p:spPr>
        <p:txBody>
          <a:bodyPr wrap="square" rtlCol="0">
            <a:spAutoFit/>
          </a:bodyPr>
          <a:lstStyle/>
          <a:p>
            <a:pPr algn="ctr"/>
            <a:r>
              <a:rPr lang="en-US" b="1" dirty="0">
                <a:solidFill>
                  <a:prstClr val="black"/>
                </a:solidFill>
              </a:rPr>
              <a:t>OUT</a:t>
            </a:r>
          </a:p>
        </p:txBody>
      </p:sp>
      <p:sp>
        <p:nvSpPr>
          <p:cNvPr id="5" name="Cloud Callout 4"/>
          <p:cNvSpPr/>
          <p:nvPr/>
        </p:nvSpPr>
        <p:spPr>
          <a:xfrm>
            <a:off x="5774121" y="2443923"/>
            <a:ext cx="1173243" cy="545312"/>
          </a:xfrm>
          <a:prstGeom prst="cloudCallout">
            <a:avLst>
              <a:gd name="adj1" fmla="val -40857"/>
              <a:gd name="adj2" fmla="val 62500"/>
            </a:avLst>
          </a:prstGeom>
          <a:solidFill>
            <a:srgbClr val="F4FF8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OK!</a:t>
            </a:r>
          </a:p>
        </p:txBody>
      </p:sp>
    </p:spTree>
    <p:extLst>
      <p:ext uri="{BB962C8B-B14F-4D97-AF65-F5344CB8AC3E}">
        <p14:creationId xmlns:p14="http://schemas.microsoft.com/office/powerpoint/2010/main" val="2488179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marL="342900" indent="-342900"/>
            <a:r>
              <a:rPr lang="en-US" sz="3600" dirty="0"/>
              <a:t>Management Tools &amp; Techniques</a:t>
            </a:r>
          </a:p>
        </p:txBody>
      </p:sp>
      <p:sp>
        <p:nvSpPr>
          <p:cNvPr id="17411" name="Content Placeholder 2"/>
          <p:cNvSpPr>
            <a:spLocks noGrp="1"/>
          </p:cNvSpPr>
          <p:nvPr>
            <p:ph idx="1"/>
          </p:nvPr>
        </p:nvSpPr>
        <p:spPr>
          <a:xfrm>
            <a:off x="304800" y="1600200"/>
            <a:ext cx="6969125" cy="4267200"/>
          </a:xfrm>
        </p:spPr>
        <p:txBody>
          <a:bodyPr>
            <a:normAutofit/>
          </a:bodyPr>
          <a:lstStyle/>
          <a:p>
            <a:r>
              <a:rPr lang="en-US" sz="2400" b="1" i="1" dirty="0"/>
              <a:t>Control </a:t>
            </a:r>
            <a:r>
              <a:rPr lang="en-US" sz="2400" b="1" dirty="0"/>
              <a:t>– Controlling changes to the project</a:t>
            </a:r>
          </a:p>
          <a:p>
            <a:pPr lvl="1">
              <a:buSzPct val="60000"/>
              <a:buFont typeface="Wingdings" pitchFamily="2" charset="2"/>
              <a:buChar char="t"/>
            </a:pPr>
            <a:r>
              <a:rPr lang="en-US" sz="2400" b="1" dirty="0"/>
              <a:t>Configuration Control Board</a:t>
            </a:r>
          </a:p>
          <a:p>
            <a:pPr lvl="1">
              <a:buSzPct val="60000"/>
              <a:buFont typeface="Wingdings" pitchFamily="2" charset="2"/>
              <a:buChar char="t"/>
            </a:pPr>
            <a:r>
              <a:rPr lang="en-US" sz="2400" b="1" dirty="0"/>
              <a:t>Requirements Management Plan</a:t>
            </a:r>
          </a:p>
        </p:txBody>
      </p:sp>
      <p:sp>
        <p:nvSpPr>
          <p:cNvPr id="17412" name="Slide Number Placeholder 3"/>
          <p:cNvSpPr>
            <a:spLocks noGrp="1"/>
          </p:cNvSpPr>
          <p:nvPr>
            <p:ph type="sldNum" sz="quarter" idx="10"/>
          </p:nvPr>
        </p:nvSpPr>
        <p:spPr>
          <a:noFill/>
        </p:spPr>
        <p:txBody>
          <a:bodyPr/>
          <a:lstStyle/>
          <a:p>
            <a:fld id="{46BC2370-CDAF-4927-9413-3B72650632F5}" type="slidenum">
              <a:rPr lang="en-US" smtClean="0">
                <a:solidFill>
                  <a:prstClr val="black"/>
                </a:solidFill>
              </a:rPr>
              <a:pPr/>
              <a:t>33</a:t>
            </a:fld>
            <a:endParaRPr lang="en-US" dirty="0">
              <a:solidFill>
                <a:prstClr val="black"/>
              </a:solidFill>
            </a:endParaRPr>
          </a:p>
        </p:txBody>
      </p:sp>
      <p:grpSp>
        <p:nvGrpSpPr>
          <p:cNvPr id="17413" name="Group 7"/>
          <p:cNvGrpSpPr>
            <a:grpSpLocks/>
          </p:cNvGrpSpPr>
          <p:nvPr/>
        </p:nvGrpSpPr>
        <p:grpSpPr bwMode="auto">
          <a:xfrm>
            <a:off x="7239000" y="1524000"/>
            <a:ext cx="1682750" cy="1493837"/>
            <a:chOff x="7274001" y="1275105"/>
            <a:chExt cx="1683333" cy="1493215"/>
          </a:xfrm>
        </p:grpSpPr>
        <p:pic>
          <p:nvPicPr>
            <p:cNvPr id="17414" name="Picture 8"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10" name="Straight Arrow Connector 9"/>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5660"/>
          <a:stretch/>
        </p:blipFill>
        <p:spPr bwMode="auto">
          <a:xfrm>
            <a:off x="819149" y="3158494"/>
            <a:ext cx="3267075" cy="162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b="15660"/>
          <a:stretch/>
        </p:blipFill>
        <p:spPr bwMode="auto">
          <a:xfrm>
            <a:off x="5127624" y="3158495"/>
            <a:ext cx="3267075" cy="162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11"/>
          <p:cNvSpPr/>
          <p:nvPr/>
        </p:nvSpPr>
        <p:spPr>
          <a:xfrm>
            <a:off x="4267200" y="3761967"/>
            <a:ext cx="752475" cy="7048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quot;No&quot; Symbol 12"/>
          <p:cNvSpPr/>
          <p:nvPr/>
        </p:nvSpPr>
        <p:spPr>
          <a:xfrm>
            <a:off x="3770141" y="3306499"/>
            <a:ext cx="1746592" cy="1615786"/>
          </a:xfrm>
          <a:prstGeom prst="noSmoking">
            <a:avLst>
              <a:gd name="adj" fmla="val 14616"/>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sp>
        <p:nvSpPr>
          <p:cNvPr id="14" name="Rectangle 13"/>
          <p:cNvSpPr/>
          <p:nvPr/>
        </p:nvSpPr>
        <p:spPr>
          <a:xfrm>
            <a:off x="462455" y="5303948"/>
            <a:ext cx="8250621" cy="639652"/>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sz="2000" b="1" dirty="0">
                <a:solidFill>
                  <a:prstClr val="white"/>
                </a:solidFill>
                <a:latin typeface="Arial" pitchFamily="34" charset="0"/>
                <a:cs typeface="Arial" pitchFamily="34" charset="0"/>
              </a:rPr>
              <a:t>Manage requirements creep</a:t>
            </a:r>
          </a:p>
          <a:p>
            <a:pPr lvl="1" algn="ctr"/>
            <a:r>
              <a:rPr lang="en-US" sz="2000" b="1" i="1" dirty="0">
                <a:solidFill>
                  <a:prstClr val="white"/>
                </a:solidFill>
                <a:latin typeface="Arial" pitchFamily="34" charset="0"/>
                <a:cs typeface="Arial" pitchFamily="34" charset="0"/>
              </a:rPr>
              <a:t>Be realistic and proactive</a:t>
            </a:r>
          </a:p>
        </p:txBody>
      </p:sp>
    </p:spTree>
    <p:extLst>
      <p:ext uri="{BB962C8B-B14F-4D97-AF65-F5344CB8AC3E}">
        <p14:creationId xmlns:p14="http://schemas.microsoft.com/office/powerpoint/2010/main" val="633219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295400" y="152400"/>
            <a:ext cx="7752056" cy="1143000"/>
          </a:xfrm>
        </p:spPr>
        <p:txBody>
          <a:bodyPr/>
          <a:lstStyle/>
          <a:p>
            <a:pPr marL="342900" indent="-342900"/>
            <a:r>
              <a:rPr lang="en-US" sz="3600" dirty="0"/>
              <a:t>Requirements Management</a:t>
            </a:r>
            <a:br>
              <a:rPr lang="en-US" sz="3600" dirty="0"/>
            </a:br>
            <a:r>
              <a:rPr lang="en-US" sz="3600" dirty="0"/>
              <a:t>Tools &amp; Techniques</a:t>
            </a:r>
          </a:p>
        </p:txBody>
      </p:sp>
      <p:sp>
        <p:nvSpPr>
          <p:cNvPr id="17411" name="Content Placeholder 2"/>
          <p:cNvSpPr>
            <a:spLocks noGrp="1"/>
          </p:cNvSpPr>
          <p:nvPr>
            <p:ph idx="1"/>
          </p:nvPr>
        </p:nvSpPr>
        <p:spPr>
          <a:xfrm>
            <a:off x="304800" y="1371600"/>
            <a:ext cx="6969125" cy="1212663"/>
          </a:xfrm>
        </p:spPr>
        <p:txBody>
          <a:bodyPr/>
          <a:lstStyle/>
          <a:p>
            <a:pPr>
              <a:lnSpc>
                <a:spcPct val="90000"/>
              </a:lnSpc>
            </a:pPr>
            <a:r>
              <a:rPr lang="en-US" dirty="0"/>
              <a:t>Managing Requirements change/creep</a:t>
            </a:r>
          </a:p>
        </p:txBody>
      </p:sp>
      <p:sp>
        <p:nvSpPr>
          <p:cNvPr id="17412" name="Slide Number Placeholder 3"/>
          <p:cNvSpPr>
            <a:spLocks noGrp="1"/>
          </p:cNvSpPr>
          <p:nvPr>
            <p:ph type="sldNum" sz="quarter" idx="10"/>
          </p:nvPr>
        </p:nvSpPr>
        <p:spPr>
          <a:noFill/>
        </p:spPr>
        <p:txBody>
          <a:bodyPr/>
          <a:lstStyle/>
          <a:p>
            <a:fld id="{46BC2370-CDAF-4927-9413-3B72650632F5}" type="slidenum">
              <a:rPr lang="en-US" smtClean="0">
                <a:solidFill>
                  <a:prstClr val="black"/>
                </a:solidFill>
              </a:rPr>
              <a:pPr/>
              <a:t>34</a:t>
            </a:fld>
            <a:endParaRPr lang="en-US" dirty="0">
              <a:solidFill>
                <a:prstClr val="black"/>
              </a:solidFill>
            </a:endParaRPr>
          </a:p>
        </p:txBody>
      </p:sp>
      <p:grpSp>
        <p:nvGrpSpPr>
          <p:cNvPr id="17413" name="Group 7"/>
          <p:cNvGrpSpPr>
            <a:grpSpLocks/>
          </p:cNvGrpSpPr>
          <p:nvPr/>
        </p:nvGrpSpPr>
        <p:grpSpPr bwMode="auto">
          <a:xfrm>
            <a:off x="7162800" y="1752600"/>
            <a:ext cx="1682750" cy="1493837"/>
            <a:chOff x="7274001" y="1275105"/>
            <a:chExt cx="1683333" cy="1493215"/>
          </a:xfrm>
        </p:grpSpPr>
        <p:pic>
          <p:nvPicPr>
            <p:cNvPr id="17414" name="Picture 8"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10" name="Straight Arrow Connector 9"/>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12" name="Right Arrow 11"/>
          <p:cNvSpPr/>
          <p:nvPr/>
        </p:nvSpPr>
        <p:spPr>
          <a:xfrm rot="16200000">
            <a:off x="5556611" y="3993754"/>
            <a:ext cx="752475" cy="7048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quot;No&quot; Symbol 12"/>
          <p:cNvSpPr/>
          <p:nvPr/>
        </p:nvSpPr>
        <p:spPr>
          <a:xfrm>
            <a:off x="5059552" y="3538286"/>
            <a:ext cx="1746592" cy="1615786"/>
          </a:xfrm>
          <a:prstGeom prst="noSmoking">
            <a:avLst>
              <a:gd name="adj" fmla="val 14616"/>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sp>
        <p:nvSpPr>
          <p:cNvPr id="14" name="TextBox 13"/>
          <p:cNvSpPr txBox="1"/>
          <p:nvPr/>
        </p:nvSpPr>
        <p:spPr>
          <a:xfrm>
            <a:off x="2658934" y="2248551"/>
            <a:ext cx="2431915" cy="3416320"/>
          </a:xfrm>
          <a:prstGeom prst="rect">
            <a:avLst/>
          </a:prstGeom>
          <a:noFill/>
        </p:spPr>
        <p:txBody>
          <a:bodyPr wrap="square" rtlCol="0">
            <a:spAutoFit/>
          </a:bodyPr>
          <a:lstStyle/>
          <a:p>
            <a:r>
              <a:rPr lang="en-US" sz="1200" b="1" i="1" u="sng" dirty="0">
                <a:solidFill>
                  <a:prstClr val="black"/>
                </a:solidFill>
                <a:latin typeface="Arial" pitchFamily="34" charset="0"/>
                <a:cs typeface="Arial" pitchFamily="34" charset="0"/>
              </a:rPr>
              <a:t>Integrated Priority list</a:t>
            </a:r>
          </a:p>
          <a:p>
            <a:r>
              <a:rPr lang="en-US" sz="1200" dirty="0">
                <a:solidFill>
                  <a:prstClr val="black"/>
                </a:solidFill>
                <a:latin typeface="Arial" pitchFamily="34" charset="0"/>
                <a:cs typeface="Arial" pitchFamily="34" charset="0"/>
              </a:rPr>
              <a:t>3 bedrooms</a:t>
            </a:r>
          </a:p>
          <a:p>
            <a:r>
              <a:rPr lang="en-US" sz="1200" dirty="0">
                <a:solidFill>
                  <a:prstClr val="black"/>
                </a:solidFill>
                <a:latin typeface="Arial" pitchFamily="34" charset="0"/>
                <a:cs typeface="Arial" pitchFamily="34" charset="0"/>
              </a:rPr>
              <a:t>2 ½ Baths</a:t>
            </a:r>
          </a:p>
          <a:p>
            <a:r>
              <a:rPr lang="en-US" sz="1200" dirty="0">
                <a:solidFill>
                  <a:prstClr val="black"/>
                </a:solidFill>
                <a:latin typeface="Arial" pitchFamily="34" charset="0"/>
                <a:cs typeface="Arial" pitchFamily="34" charset="0"/>
              </a:rPr>
              <a:t>Family room</a:t>
            </a:r>
          </a:p>
          <a:p>
            <a:r>
              <a:rPr lang="en-US" sz="1200" dirty="0">
                <a:solidFill>
                  <a:prstClr val="black"/>
                </a:solidFill>
                <a:latin typeface="Arial" pitchFamily="34" charset="0"/>
                <a:cs typeface="Arial" pitchFamily="34" charset="0"/>
              </a:rPr>
              <a:t>Eat-in kitchen</a:t>
            </a:r>
          </a:p>
          <a:p>
            <a:r>
              <a:rPr lang="en-US" sz="1200" dirty="0">
                <a:solidFill>
                  <a:prstClr val="black"/>
                </a:solidFill>
                <a:latin typeface="Arial" pitchFamily="34" charset="0"/>
                <a:cs typeface="Arial" pitchFamily="34" charset="0"/>
              </a:rPr>
              <a:t>2 x 6 construction</a:t>
            </a:r>
          </a:p>
          <a:p>
            <a:r>
              <a:rPr lang="en-US" sz="1200" dirty="0">
                <a:solidFill>
                  <a:prstClr val="black"/>
                </a:solidFill>
                <a:latin typeface="Arial" pitchFamily="34" charset="0"/>
                <a:cs typeface="Arial" pitchFamily="34" charset="0"/>
              </a:rPr>
              <a:t>2 car garage</a:t>
            </a:r>
          </a:p>
          <a:p>
            <a:r>
              <a:rPr lang="en-US" sz="1200" dirty="0">
                <a:solidFill>
                  <a:prstClr val="black"/>
                </a:solidFill>
                <a:latin typeface="Arial" pitchFamily="34" charset="0"/>
                <a:cs typeface="Arial" pitchFamily="34" charset="0"/>
              </a:rPr>
              <a:t>Tile flooring n baths, kitchen, halls</a:t>
            </a:r>
          </a:p>
          <a:p>
            <a:r>
              <a:rPr lang="en-US" sz="1200" dirty="0">
                <a:solidFill>
                  <a:prstClr val="black"/>
                </a:solidFill>
                <a:latin typeface="Arial" pitchFamily="34" charset="0"/>
                <a:cs typeface="Arial" pitchFamily="34" charset="0"/>
              </a:rPr>
              <a:t>Carpet in bedrooms</a:t>
            </a:r>
          </a:p>
          <a:p>
            <a:r>
              <a:rPr lang="en-US" sz="1200" dirty="0">
                <a:solidFill>
                  <a:prstClr val="black"/>
                </a:solidFill>
                <a:latin typeface="Arial" pitchFamily="34" charset="0"/>
                <a:cs typeface="Arial" pitchFamily="34" charset="0"/>
              </a:rPr>
              <a:t>Granite counter tops in kitchen</a:t>
            </a:r>
          </a:p>
          <a:p>
            <a:r>
              <a:rPr lang="en-US" sz="1200" dirty="0">
                <a:solidFill>
                  <a:prstClr val="black"/>
                </a:solidFill>
                <a:latin typeface="Arial" pitchFamily="34" charset="0"/>
                <a:cs typeface="Arial" pitchFamily="34" charset="0"/>
              </a:rPr>
              <a:t>__________________________</a:t>
            </a:r>
          </a:p>
          <a:p>
            <a:r>
              <a:rPr lang="en-US" sz="1200" dirty="0">
                <a:solidFill>
                  <a:prstClr val="black"/>
                </a:solidFill>
                <a:latin typeface="Arial" pitchFamily="34" charset="0"/>
                <a:cs typeface="Arial" pitchFamily="34" charset="0"/>
              </a:rPr>
              <a:t>Gourmet appliances</a:t>
            </a:r>
          </a:p>
          <a:p>
            <a:r>
              <a:rPr lang="en-US" sz="1200" dirty="0">
                <a:solidFill>
                  <a:prstClr val="black"/>
                </a:solidFill>
                <a:latin typeface="Arial" pitchFamily="34" charset="0"/>
                <a:cs typeface="Arial" pitchFamily="34" charset="0"/>
              </a:rPr>
              <a:t>Expanded garage</a:t>
            </a:r>
          </a:p>
          <a:p>
            <a:r>
              <a:rPr lang="en-US" sz="1200" dirty="0">
                <a:solidFill>
                  <a:prstClr val="black"/>
                </a:solidFill>
                <a:latin typeface="Arial" pitchFamily="34" charset="0"/>
                <a:cs typeface="Arial" pitchFamily="34" charset="0"/>
              </a:rPr>
              <a:t>14’ ceilings</a:t>
            </a:r>
          </a:p>
          <a:p>
            <a:r>
              <a:rPr lang="en-US" sz="1200" dirty="0">
                <a:solidFill>
                  <a:prstClr val="black"/>
                </a:solidFill>
                <a:latin typeface="Arial" pitchFamily="34" charset="0"/>
                <a:cs typeface="Arial" pitchFamily="34" charset="0"/>
              </a:rPr>
              <a:t>Marble flooring</a:t>
            </a:r>
          </a:p>
          <a:p>
            <a:r>
              <a:rPr lang="en-US" sz="1200" dirty="0">
                <a:solidFill>
                  <a:prstClr val="black"/>
                </a:solidFill>
                <a:latin typeface="Arial" pitchFamily="34" charset="0"/>
                <a:cs typeface="Arial" pitchFamily="34" charset="0"/>
              </a:rPr>
              <a:t>Pool</a:t>
            </a:r>
          </a:p>
          <a:p>
            <a:r>
              <a:rPr lang="en-US" sz="1200" dirty="0">
                <a:solidFill>
                  <a:prstClr val="black"/>
                </a:solidFill>
                <a:latin typeface="Arial" pitchFamily="34" charset="0"/>
                <a:cs typeface="Arial" pitchFamily="34" charset="0"/>
              </a:rPr>
              <a:t>Solarium</a:t>
            </a:r>
          </a:p>
        </p:txBody>
      </p:sp>
      <p:sp>
        <p:nvSpPr>
          <p:cNvPr id="15" name="Left Brace 14"/>
          <p:cNvSpPr/>
          <p:nvPr/>
        </p:nvSpPr>
        <p:spPr>
          <a:xfrm>
            <a:off x="2438400" y="2590800"/>
            <a:ext cx="241875" cy="1641087"/>
          </a:xfrm>
          <a:prstGeom prst="leftBrace">
            <a:avLst/>
          </a:prstGeom>
          <a:ln w="63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16" name="Left Brace 15"/>
          <p:cNvSpPr/>
          <p:nvPr/>
        </p:nvSpPr>
        <p:spPr>
          <a:xfrm>
            <a:off x="2438400" y="4495800"/>
            <a:ext cx="241875" cy="1059606"/>
          </a:xfrm>
          <a:prstGeom prst="leftBrace">
            <a:avLst/>
          </a:prstGeom>
          <a:ln w="63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17" name="TextBox 16"/>
          <p:cNvSpPr txBox="1"/>
          <p:nvPr/>
        </p:nvSpPr>
        <p:spPr>
          <a:xfrm>
            <a:off x="1991662" y="3198337"/>
            <a:ext cx="467139" cy="276999"/>
          </a:xfrm>
          <a:prstGeom prst="rect">
            <a:avLst/>
          </a:prstGeom>
          <a:noFill/>
        </p:spPr>
        <p:txBody>
          <a:bodyPr wrap="square" rtlCol="0">
            <a:spAutoFit/>
          </a:bodyPr>
          <a:lstStyle/>
          <a:p>
            <a:pPr algn="ctr"/>
            <a:r>
              <a:rPr lang="en-US" b="1" dirty="0">
                <a:solidFill>
                  <a:prstClr val="black"/>
                </a:solidFill>
              </a:rPr>
              <a:t>IN</a:t>
            </a:r>
          </a:p>
        </p:txBody>
      </p:sp>
      <p:sp>
        <p:nvSpPr>
          <p:cNvPr id="18" name="TextBox 17"/>
          <p:cNvSpPr txBox="1"/>
          <p:nvPr/>
        </p:nvSpPr>
        <p:spPr>
          <a:xfrm>
            <a:off x="1752600" y="4800600"/>
            <a:ext cx="702899" cy="369332"/>
          </a:xfrm>
          <a:prstGeom prst="rect">
            <a:avLst/>
          </a:prstGeom>
          <a:noFill/>
        </p:spPr>
        <p:txBody>
          <a:bodyPr wrap="square" rtlCol="0">
            <a:spAutoFit/>
          </a:bodyPr>
          <a:lstStyle/>
          <a:p>
            <a:pPr algn="ctr"/>
            <a:r>
              <a:rPr lang="en-US" b="1" dirty="0">
                <a:solidFill>
                  <a:prstClr val="black"/>
                </a:solidFill>
              </a:rPr>
              <a:t>OUT</a:t>
            </a:r>
          </a:p>
        </p:txBody>
      </p:sp>
      <p:sp>
        <p:nvSpPr>
          <p:cNvPr id="21" name="Rectangle 20"/>
          <p:cNvSpPr/>
          <p:nvPr/>
        </p:nvSpPr>
        <p:spPr>
          <a:xfrm>
            <a:off x="1524000" y="5715000"/>
            <a:ext cx="5562600" cy="914400"/>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lvl="1" algn="ctr">
              <a:lnSpc>
                <a:spcPct val="80000"/>
              </a:lnSpc>
            </a:pPr>
            <a:r>
              <a:rPr lang="en-US" b="1" dirty="0">
                <a:solidFill>
                  <a:prstClr val="white"/>
                </a:solidFill>
                <a:latin typeface="Arial" pitchFamily="34" charset="0"/>
                <a:cs typeface="Arial" pitchFamily="34" charset="0"/>
              </a:rPr>
              <a:t>Keep records of the decisions made </a:t>
            </a:r>
          </a:p>
          <a:p>
            <a:pPr lvl="1" algn="ctr">
              <a:lnSpc>
                <a:spcPct val="80000"/>
              </a:lnSpc>
            </a:pPr>
            <a:r>
              <a:rPr lang="en-US" b="1" dirty="0">
                <a:solidFill>
                  <a:prstClr val="white"/>
                </a:solidFill>
                <a:latin typeface="Arial" pitchFamily="34" charset="0"/>
                <a:cs typeface="Arial" pitchFamily="34" charset="0"/>
              </a:rPr>
              <a:t>What is in and out of scope and why</a:t>
            </a:r>
          </a:p>
          <a:p>
            <a:pPr lvl="1" algn="ctr">
              <a:lnSpc>
                <a:spcPct val="80000"/>
              </a:lnSpc>
            </a:pPr>
            <a:r>
              <a:rPr lang="en-US" b="1" i="1" dirty="0">
                <a:solidFill>
                  <a:prstClr val="white"/>
                </a:solidFill>
                <a:latin typeface="Arial" pitchFamily="34" charset="0"/>
                <a:cs typeface="Arial" pitchFamily="34" charset="0"/>
              </a:rPr>
              <a:t>(a Decision Database)</a:t>
            </a:r>
          </a:p>
        </p:txBody>
      </p:sp>
    </p:spTree>
    <p:extLst>
      <p:ext uri="{BB962C8B-B14F-4D97-AF65-F5344CB8AC3E}">
        <p14:creationId xmlns:p14="http://schemas.microsoft.com/office/powerpoint/2010/main" val="664663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02115" y="4230356"/>
            <a:ext cx="883590" cy="3114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410" name="Title 1"/>
          <p:cNvSpPr>
            <a:spLocks noGrp="1"/>
          </p:cNvSpPr>
          <p:nvPr>
            <p:ph type="title"/>
          </p:nvPr>
        </p:nvSpPr>
        <p:spPr>
          <a:xfrm>
            <a:off x="685800" y="152400"/>
            <a:ext cx="8229600" cy="1143000"/>
          </a:xfrm>
        </p:spPr>
        <p:txBody>
          <a:bodyPr/>
          <a:lstStyle/>
          <a:p>
            <a:pPr marL="342900" indent="-342900"/>
            <a:r>
              <a:rPr lang="en-US" sz="3600" dirty="0"/>
              <a:t>Requirements Management</a:t>
            </a:r>
            <a:br>
              <a:rPr lang="en-US" sz="3600" dirty="0"/>
            </a:br>
            <a:r>
              <a:rPr lang="en-US" sz="3600" dirty="0"/>
              <a:t>Tools &amp; Techniques - Specifications</a:t>
            </a:r>
          </a:p>
        </p:txBody>
      </p:sp>
      <p:sp>
        <p:nvSpPr>
          <p:cNvPr id="17412" name="Slide Number Placeholder 3"/>
          <p:cNvSpPr>
            <a:spLocks noGrp="1"/>
          </p:cNvSpPr>
          <p:nvPr>
            <p:ph type="sldNum" sz="quarter" idx="4294967295"/>
          </p:nvPr>
        </p:nvSpPr>
        <p:spPr>
          <a:xfrm>
            <a:off x="7988300" y="6524625"/>
            <a:ext cx="1143000" cy="304800"/>
          </a:xfrm>
          <a:prstGeom prst="rect">
            <a:avLst/>
          </a:prstGeom>
          <a:noFill/>
        </p:spPr>
        <p:txBody>
          <a:bodyPr/>
          <a:lstStyle/>
          <a:p>
            <a:fld id="{46BC2370-CDAF-4927-9413-3B72650632F5}" type="slidenum">
              <a:rPr lang="en-US" smtClean="0">
                <a:solidFill>
                  <a:prstClr val="black"/>
                </a:solidFill>
              </a:rPr>
              <a:pPr/>
              <a:t>35</a:t>
            </a:fld>
            <a:endParaRPr lang="en-US" dirty="0">
              <a:solidFill>
                <a:prstClr val="black"/>
              </a:solidFill>
            </a:endParaRPr>
          </a:p>
        </p:txBody>
      </p:sp>
      <p:grpSp>
        <p:nvGrpSpPr>
          <p:cNvPr id="17413" name="Group 7"/>
          <p:cNvGrpSpPr>
            <a:grpSpLocks/>
          </p:cNvGrpSpPr>
          <p:nvPr/>
        </p:nvGrpSpPr>
        <p:grpSpPr bwMode="auto">
          <a:xfrm>
            <a:off x="7461250" y="1600200"/>
            <a:ext cx="1682750" cy="1493837"/>
            <a:chOff x="7274001" y="1275105"/>
            <a:chExt cx="1683333" cy="1493215"/>
          </a:xfrm>
        </p:grpSpPr>
        <p:pic>
          <p:nvPicPr>
            <p:cNvPr id="17414" name="Picture 8"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10" name="Straight Arrow Connector 9"/>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381001" y="6065948"/>
            <a:ext cx="8332076" cy="639652"/>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lvl="1" algn="ctr">
              <a:lnSpc>
                <a:spcPct val="80000"/>
              </a:lnSpc>
            </a:pPr>
            <a:r>
              <a:rPr lang="en-US" b="1" dirty="0">
                <a:solidFill>
                  <a:prstClr val="white"/>
                </a:solidFill>
                <a:latin typeface="Arial" pitchFamily="34" charset="0"/>
                <a:cs typeface="Arial" pitchFamily="34" charset="0"/>
              </a:rPr>
              <a:t>Any out of scope task is apparent if tasks are adequately defined</a:t>
            </a:r>
            <a:endParaRPr lang="en-US" b="1" i="1" dirty="0">
              <a:solidFill>
                <a:prstClr val="white"/>
              </a:solidFill>
              <a:latin typeface="Arial" pitchFamily="34" charset="0"/>
              <a:cs typeface="Arial" pitchFamily="34" charset="0"/>
            </a:endParaRPr>
          </a:p>
        </p:txBody>
      </p:sp>
      <p:pic>
        <p:nvPicPr>
          <p:cNvPr id="58371"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221" y="2030781"/>
            <a:ext cx="7646587"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ular Callout 2"/>
          <p:cNvSpPr/>
          <p:nvPr/>
        </p:nvSpPr>
        <p:spPr>
          <a:xfrm>
            <a:off x="1868993" y="3064746"/>
            <a:ext cx="2779207" cy="1126253"/>
          </a:xfrm>
          <a:prstGeom prst="wedgeRectCallout">
            <a:avLst>
              <a:gd name="adj1" fmla="val -72945"/>
              <a:gd name="adj2" fmla="val 752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white"/>
                </a:solidFill>
              </a:rPr>
              <a:t>Specifically states “R-15”, so if one now wants “R-30” it is requirements  creep</a:t>
            </a:r>
          </a:p>
        </p:txBody>
      </p:sp>
      <p:sp>
        <p:nvSpPr>
          <p:cNvPr id="4" name="TextBox 3"/>
          <p:cNvSpPr txBox="1"/>
          <p:nvPr/>
        </p:nvSpPr>
        <p:spPr>
          <a:xfrm>
            <a:off x="302115" y="1535293"/>
            <a:ext cx="7454669" cy="369332"/>
          </a:xfrm>
          <a:prstGeom prst="rect">
            <a:avLst/>
          </a:prstGeom>
          <a:noFill/>
        </p:spPr>
        <p:txBody>
          <a:bodyPr wrap="none" rtlCol="0">
            <a:spAutoFit/>
          </a:bodyPr>
          <a:lstStyle/>
          <a:p>
            <a:r>
              <a:rPr lang="en-US" b="1" dirty="0"/>
              <a:t>Other tools?  WBS, SOW, IMS – Caution: one location to control consistency!</a:t>
            </a:r>
          </a:p>
        </p:txBody>
      </p:sp>
    </p:spTree>
    <p:extLst>
      <p:ext uri="{BB962C8B-B14F-4D97-AF65-F5344CB8AC3E}">
        <p14:creationId xmlns:p14="http://schemas.microsoft.com/office/powerpoint/2010/main" val="3445592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370923" y="152400"/>
            <a:ext cx="7752056" cy="1143000"/>
          </a:xfrm>
        </p:spPr>
        <p:txBody>
          <a:bodyPr/>
          <a:lstStyle/>
          <a:p>
            <a:pPr marL="342900" indent="-342900"/>
            <a:r>
              <a:rPr lang="en-US" sz="3600" dirty="0"/>
              <a:t>Requirements Management Tools &amp; Techniques</a:t>
            </a:r>
          </a:p>
        </p:txBody>
      </p:sp>
      <p:sp>
        <p:nvSpPr>
          <p:cNvPr id="17411" name="Content Placeholder 2"/>
          <p:cNvSpPr>
            <a:spLocks noGrp="1"/>
          </p:cNvSpPr>
          <p:nvPr>
            <p:ph idx="1"/>
          </p:nvPr>
        </p:nvSpPr>
        <p:spPr>
          <a:xfrm>
            <a:off x="304800" y="1447800"/>
            <a:ext cx="6969125" cy="4419600"/>
          </a:xfrm>
        </p:spPr>
        <p:txBody>
          <a:bodyPr/>
          <a:lstStyle/>
          <a:p>
            <a:pPr>
              <a:lnSpc>
                <a:spcPct val="90000"/>
              </a:lnSpc>
            </a:pPr>
            <a:r>
              <a:rPr lang="en-US" dirty="0"/>
              <a:t>Managing Requirements creep</a:t>
            </a:r>
          </a:p>
        </p:txBody>
      </p:sp>
      <p:sp>
        <p:nvSpPr>
          <p:cNvPr id="17412" name="Slide Number Placeholder 3"/>
          <p:cNvSpPr>
            <a:spLocks noGrp="1"/>
          </p:cNvSpPr>
          <p:nvPr>
            <p:ph type="sldNum" sz="quarter" idx="10"/>
          </p:nvPr>
        </p:nvSpPr>
        <p:spPr>
          <a:noFill/>
        </p:spPr>
        <p:txBody>
          <a:bodyPr/>
          <a:lstStyle/>
          <a:p>
            <a:fld id="{46BC2370-CDAF-4927-9413-3B72650632F5}" type="slidenum">
              <a:rPr lang="en-US" smtClean="0">
                <a:solidFill>
                  <a:prstClr val="black"/>
                </a:solidFill>
              </a:rPr>
              <a:pPr/>
              <a:t>36</a:t>
            </a:fld>
            <a:endParaRPr lang="en-US" dirty="0">
              <a:solidFill>
                <a:prstClr val="black"/>
              </a:solidFill>
            </a:endParaRPr>
          </a:p>
        </p:txBody>
      </p:sp>
      <p:grpSp>
        <p:nvGrpSpPr>
          <p:cNvPr id="17413" name="Group 7"/>
          <p:cNvGrpSpPr>
            <a:grpSpLocks/>
          </p:cNvGrpSpPr>
          <p:nvPr/>
        </p:nvGrpSpPr>
        <p:grpSpPr bwMode="auto">
          <a:xfrm>
            <a:off x="7273925" y="1274763"/>
            <a:ext cx="1682750" cy="1493837"/>
            <a:chOff x="7274001" y="1275105"/>
            <a:chExt cx="1683333" cy="1493215"/>
          </a:xfrm>
        </p:grpSpPr>
        <p:pic>
          <p:nvPicPr>
            <p:cNvPr id="17414" name="Picture 8"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10" name="Straight Arrow Connector 9"/>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19" name="Picture 2" descr="C:\Users\mhanson2\AppData\Local\Microsoft\Windows\Temporary Internet Files\Content.IE5\EXBCSGIG\MC900355425[1].wm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242" t="33051" r="21682" b="27930"/>
          <a:stretch/>
        </p:blipFill>
        <p:spPr bwMode="auto">
          <a:xfrm>
            <a:off x="6082745" y="3161307"/>
            <a:ext cx="1060102" cy="723481"/>
          </a:xfrm>
          <a:prstGeom prst="rect">
            <a:avLst/>
          </a:prstGeom>
          <a:noFill/>
          <a:extLst>
            <a:ext uri="{909E8E84-426E-40DD-AFC4-6F175D3DCCD1}">
              <a14:hiddenFill xmlns:a14="http://schemas.microsoft.com/office/drawing/2010/main">
                <a:solidFill>
                  <a:srgbClr val="FFFFFF"/>
                </a:solidFill>
              </a14:hiddenFill>
            </a:ext>
          </a:extLst>
        </p:spPr>
      </p:pic>
      <p:sp>
        <p:nvSpPr>
          <p:cNvPr id="20" name="Cloud Callout 19"/>
          <p:cNvSpPr/>
          <p:nvPr/>
        </p:nvSpPr>
        <p:spPr>
          <a:xfrm>
            <a:off x="6999478" y="2977735"/>
            <a:ext cx="1290567" cy="545312"/>
          </a:xfrm>
          <a:prstGeom prst="cloudCallout">
            <a:avLst>
              <a:gd name="adj1" fmla="val -40857"/>
              <a:gd name="adj2" fmla="val 62500"/>
            </a:avLst>
          </a:prstGeom>
          <a:solidFill>
            <a:srgbClr val="F4FF8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OK!</a:t>
            </a:r>
          </a:p>
        </p:txBody>
      </p:sp>
      <p:pic>
        <p:nvPicPr>
          <p:cNvPr id="2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15660"/>
          <a:stretch/>
        </p:blipFill>
        <p:spPr bwMode="auto">
          <a:xfrm>
            <a:off x="1897246" y="3020372"/>
            <a:ext cx="2525194" cy="125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Oval Callout 21"/>
          <p:cNvSpPr/>
          <p:nvPr/>
        </p:nvSpPr>
        <p:spPr>
          <a:xfrm>
            <a:off x="4083241" y="2763252"/>
            <a:ext cx="1403159" cy="628650"/>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3 bedrooms</a:t>
            </a:r>
          </a:p>
        </p:txBody>
      </p:sp>
      <p:sp>
        <p:nvSpPr>
          <p:cNvPr id="23" name="Oval Callout 22"/>
          <p:cNvSpPr/>
          <p:nvPr/>
        </p:nvSpPr>
        <p:spPr>
          <a:xfrm>
            <a:off x="4422439" y="3556145"/>
            <a:ext cx="1264703" cy="628650"/>
          </a:xfrm>
          <a:prstGeom prst="wedgeEllipseCallout">
            <a:avLst>
              <a:gd name="adj1" fmla="val -66775"/>
              <a:gd name="adj2" fmla="val -178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2 ½ Baths</a:t>
            </a:r>
          </a:p>
        </p:txBody>
      </p:sp>
      <p:sp>
        <p:nvSpPr>
          <p:cNvPr id="24" name="Oval Callout 23"/>
          <p:cNvSpPr/>
          <p:nvPr/>
        </p:nvSpPr>
        <p:spPr>
          <a:xfrm>
            <a:off x="460041" y="3239502"/>
            <a:ext cx="1264703" cy="628650"/>
          </a:xfrm>
          <a:prstGeom prst="wedgeEllipseCallout">
            <a:avLst>
              <a:gd name="adj1" fmla="val 74816"/>
              <a:gd name="adj2" fmla="val -41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2 car garage</a:t>
            </a:r>
          </a:p>
        </p:txBody>
      </p:sp>
      <p:sp>
        <p:nvSpPr>
          <p:cNvPr id="25" name="Oval Callout 24"/>
          <p:cNvSpPr/>
          <p:nvPr/>
        </p:nvSpPr>
        <p:spPr>
          <a:xfrm>
            <a:off x="1974515" y="4305884"/>
            <a:ext cx="1133476" cy="527050"/>
          </a:xfrm>
          <a:prstGeom prst="wedgeEllipseCallout">
            <a:avLst>
              <a:gd name="adj1" fmla="val 70007"/>
              <a:gd name="adj2" fmla="val -1459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Eat-in kitchen</a:t>
            </a:r>
          </a:p>
        </p:txBody>
      </p:sp>
      <p:sp>
        <p:nvSpPr>
          <p:cNvPr id="26" name="Oval Callout 25"/>
          <p:cNvSpPr/>
          <p:nvPr/>
        </p:nvSpPr>
        <p:spPr>
          <a:xfrm>
            <a:off x="3336591" y="4487277"/>
            <a:ext cx="1264703" cy="628650"/>
          </a:xfrm>
          <a:prstGeom prst="wedgeEllipseCallout">
            <a:avLst>
              <a:gd name="adj1" fmla="val -12221"/>
              <a:gd name="adj2" fmla="val -1621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Family room</a:t>
            </a:r>
          </a:p>
        </p:txBody>
      </p:sp>
      <p:sp>
        <p:nvSpPr>
          <p:cNvPr id="27" name="Oval Callout 26"/>
          <p:cNvSpPr/>
          <p:nvPr/>
        </p:nvSpPr>
        <p:spPr>
          <a:xfrm>
            <a:off x="304801" y="4264721"/>
            <a:ext cx="1573338" cy="1069279"/>
          </a:xfrm>
          <a:prstGeom prst="wedgeEllipseCallout">
            <a:avLst>
              <a:gd name="adj1" fmla="val 109635"/>
              <a:gd name="adj2" fmla="val -1068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Tile flooring in baths, hallways, kitchen</a:t>
            </a:r>
          </a:p>
        </p:txBody>
      </p:sp>
      <p:sp>
        <p:nvSpPr>
          <p:cNvPr id="28" name="Oval Callout 27"/>
          <p:cNvSpPr/>
          <p:nvPr/>
        </p:nvSpPr>
        <p:spPr>
          <a:xfrm>
            <a:off x="228600" y="2133600"/>
            <a:ext cx="1524000" cy="841375"/>
          </a:xfrm>
          <a:prstGeom prst="wedgeEllipseCallout">
            <a:avLst>
              <a:gd name="adj1" fmla="val 122416"/>
              <a:gd name="adj2" fmla="val 10941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Carpet in bedrooms, family </a:t>
            </a:r>
            <a:r>
              <a:rPr lang="en-US" sz="1400" dirty="0">
                <a:solidFill>
                  <a:schemeClr val="bg1"/>
                </a:solidFill>
              </a:rPr>
              <a:t>room</a:t>
            </a:r>
          </a:p>
        </p:txBody>
      </p:sp>
      <p:sp>
        <p:nvSpPr>
          <p:cNvPr id="29" name="Oval Callout 28"/>
          <p:cNvSpPr/>
          <p:nvPr/>
        </p:nvSpPr>
        <p:spPr>
          <a:xfrm>
            <a:off x="2145966" y="4904416"/>
            <a:ext cx="1419225" cy="841375"/>
          </a:xfrm>
          <a:prstGeom prst="wedgeEllipseCallout">
            <a:avLst>
              <a:gd name="adj1" fmla="val 39195"/>
              <a:gd name="adj2" fmla="val -1396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Granite counter tops in kitchen</a:t>
            </a:r>
          </a:p>
        </p:txBody>
      </p:sp>
      <p:sp>
        <p:nvSpPr>
          <p:cNvPr id="30" name="Oval Callout 29"/>
          <p:cNvSpPr/>
          <p:nvPr/>
        </p:nvSpPr>
        <p:spPr>
          <a:xfrm>
            <a:off x="4524740" y="4904416"/>
            <a:ext cx="1647460" cy="628650"/>
          </a:xfrm>
          <a:prstGeom prst="wedgeEllipseCallout">
            <a:avLst>
              <a:gd name="adj1" fmla="val -86357"/>
              <a:gd name="adj2" fmla="val -2011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2 x 6 construction</a:t>
            </a:r>
          </a:p>
        </p:txBody>
      </p:sp>
      <p:sp>
        <p:nvSpPr>
          <p:cNvPr id="31" name="Rectangle 30"/>
          <p:cNvSpPr/>
          <p:nvPr/>
        </p:nvSpPr>
        <p:spPr>
          <a:xfrm>
            <a:off x="1005828" y="5897951"/>
            <a:ext cx="7238508" cy="639652"/>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lIns="45720" rtlCol="0" anchor="ctr"/>
          <a:lstStyle/>
          <a:p>
            <a:pPr lvl="1" algn="ctr"/>
            <a:r>
              <a:rPr lang="en-US" sz="1600" b="1" dirty="0">
                <a:solidFill>
                  <a:prstClr val="white"/>
                </a:solidFill>
                <a:latin typeface="Arial" pitchFamily="34" charset="0"/>
                <a:cs typeface="Arial" pitchFamily="34" charset="0"/>
              </a:rPr>
              <a:t>This is why you validated the requirements with the stakeholders – now all you have to do is manage the stakeholders expectations</a:t>
            </a:r>
            <a:endParaRPr lang="en-US" sz="1600" b="1" i="1"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670931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219200" y="152400"/>
            <a:ext cx="7752056" cy="1143000"/>
          </a:xfrm>
        </p:spPr>
        <p:txBody>
          <a:bodyPr/>
          <a:lstStyle/>
          <a:p>
            <a:pPr marL="342900" indent="-342900"/>
            <a:r>
              <a:rPr lang="en-US" sz="3600" dirty="0"/>
              <a:t>Requirements Management</a:t>
            </a:r>
            <a:br>
              <a:rPr lang="en-US" sz="3600" dirty="0"/>
            </a:br>
            <a:r>
              <a:rPr lang="en-US" sz="3600" dirty="0"/>
              <a:t>Tools &amp; Techniques</a:t>
            </a:r>
          </a:p>
        </p:txBody>
      </p:sp>
      <p:sp>
        <p:nvSpPr>
          <p:cNvPr id="17411" name="Content Placeholder 2"/>
          <p:cNvSpPr>
            <a:spLocks noGrp="1"/>
          </p:cNvSpPr>
          <p:nvPr>
            <p:ph idx="1"/>
          </p:nvPr>
        </p:nvSpPr>
        <p:spPr>
          <a:xfrm>
            <a:off x="304800" y="1600200"/>
            <a:ext cx="6969125" cy="4267200"/>
          </a:xfrm>
        </p:spPr>
        <p:txBody>
          <a:bodyPr/>
          <a:lstStyle/>
          <a:p>
            <a:pPr>
              <a:lnSpc>
                <a:spcPct val="90000"/>
              </a:lnSpc>
            </a:pPr>
            <a:r>
              <a:rPr lang="en-US" dirty="0"/>
              <a:t>Managing requirements creep</a:t>
            </a:r>
          </a:p>
        </p:txBody>
      </p:sp>
      <p:sp>
        <p:nvSpPr>
          <p:cNvPr id="17412" name="Slide Number Placeholder 3"/>
          <p:cNvSpPr>
            <a:spLocks noGrp="1"/>
          </p:cNvSpPr>
          <p:nvPr>
            <p:ph type="sldNum" sz="quarter" idx="10"/>
          </p:nvPr>
        </p:nvSpPr>
        <p:spPr>
          <a:noFill/>
        </p:spPr>
        <p:txBody>
          <a:bodyPr/>
          <a:lstStyle/>
          <a:p>
            <a:fld id="{46BC2370-CDAF-4927-9413-3B72650632F5}" type="slidenum">
              <a:rPr lang="en-US" smtClean="0">
                <a:solidFill>
                  <a:prstClr val="black"/>
                </a:solidFill>
              </a:rPr>
              <a:pPr/>
              <a:t>37</a:t>
            </a:fld>
            <a:endParaRPr lang="en-US" dirty="0">
              <a:solidFill>
                <a:prstClr val="black"/>
              </a:solidFill>
            </a:endParaRPr>
          </a:p>
        </p:txBody>
      </p:sp>
      <p:grpSp>
        <p:nvGrpSpPr>
          <p:cNvPr id="17413" name="Group 7"/>
          <p:cNvGrpSpPr>
            <a:grpSpLocks/>
          </p:cNvGrpSpPr>
          <p:nvPr/>
        </p:nvGrpSpPr>
        <p:grpSpPr bwMode="auto">
          <a:xfrm>
            <a:off x="7461250" y="1447800"/>
            <a:ext cx="1682750" cy="1493837"/>
            <a:chOff x="7274001" y="1275105"/>
            <a:chExt cx="1683333" cy="1493215"/>
          </a:xfrm>
        </p:grpSpPr>
        <p:pic>
          <p:nvPicPr>
            <p:cNvPr id="17414" name="Picture 8" descr="triple constraint depiction.png"/>
            <p:cNvPicPr>
              <a:picLocks noChangeAspect="1"/>
            </p:cNvPicPr>
            <p:nvPr/>
          </p:nvPicPr>
          <p:blipFill>
            <a:blip r:embed="rId3" cstate="print"/>
            <a:srcRect/>
            <a:stretch>
              <a:fillRect/>
            </a:stretch>
          </p:blipFill>
          <p:spPr bwMode="auto">
            <a:xfrm>
              <a:off x="7274001" y="1275105"/>
              <a:ext cx="1683333" cy="1493215"/>
            </a:xfrm>
            <a:prstGeom prst="rect">
              <a:avLst/>
            </a:prstGeom>
            <a:noFill/>
            <a:ln w="9525">
              <a:noFill/>
              <a:miter lim="800000"/>
              <a:headEnd/>
              <a:tailEnd/>
            </a:ln>
          </p:spPr>
        </p:pic>
        <p:cxnSp>
          <p:nvCxnSpPr>
            <p:cNvPr id="10" name="Straight Arrow Connector 9"/>
            <p:cNvCxnSpPr/>
            <p:nvPr/>
          </p:nvCxnSpPr>
          <p:spPr>
            <a:xfrm rot="5400000" flipH="1" flipV="1">
              <a:off x="7641203" y="1747982"/>
              <a:ext cx="947342"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19" name="Picture 2" descr="C:\Users\mhanson2\AppData\Local\Microsoft\Windows\Temporary Internet Files\Content.IE5\EXBCSGIG\MC900355425[1].wm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428" t="33051" r="36690" b="38962"/>
          <a:stretch/>
        </p:blipFill>
        <p:spPr bwMode="auto">
          <a:xfrm>
            <a:off x="5824330" y="3069411"/>
            <a:ext cx="332135" cy="518921"/>
          </a:xfrm>
          <a:prstGeom prst="rect">
            <a:avLst/>
          </a:prstGeom>
          <a:noFill/>
          <a:extLst>
            <a:ext uri="{909E8E84-426E-40DD-AFC4-6F175D3DCCD1}">
              <a14:hiddenFill xmlns:a14="http://schemas.microsoft.com/office/drawing/2010/main">
                <a:solidFill>
                  <a:srgbClr val="FFFFFF"/>
                </a:solidFill>
              </a14:hiddenFill>
            </a:ext>
          </a:extLst>
        </p:spPr>
      </p:pic>
      <p:sp>
        <p:nvSpPr>
          <p:cNvPr id="20" name="Cloud Callout 19"/>
          <p:cNvSpPr/>
          <p:nvPr/>
        </p:nvSpPr>
        <p:spPr>
          <a:xfrm>
            <a:off x="6156465" y="2613622"/>
            <a:ext cx="1290567" cy="545312"/>
          </a:xfrm>
          <a:prstGeom prst="cloudCallout">
            <a:avLst>
              <a:gd name="adj1" fmla="val -40857"/>
              <a:gd name="adj2" fmla="val 62500"/>
            </a:avLst>
          </a:prstGeom>
          <a:solidFill>
            <a:srgbClr val="F4FF8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OK!</a:t>
            </a:r>
          </a:p>
        </p:txBody>
      </p:sp>
      <p:pic>
        <p:nvPicPr>
          <p:cNvPr id="2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15660"/>
          <a:stretch/>
        </p:blipFill>
        <p:spPr bwMode="auto">
          <a:xfrm>
            <a:off x="462455" y="2141510"/>
            <a:ext cx="2525194" cy="125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Oval Callout 28"/>
          <p:cNvSpPr/>
          <p:nvPr/>
        </p:nvSpPr>
        <p:spPr>
          <a:xfrm>
            <a:off x="462455" y="3523047"/>
            <a:ext cx="1419225" cy="841375"/>
          </a:xfrm>
          <a:prstGeom prst="wedgeEllipseCallout">
            <a:avLst>
              <a:gd name="adj1" fmla="val 39195"/>
              <a:gd name="adj2" fmla="val -1396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Granite counter tops in kitchen</a:t>
            </a:r>
          </a:p>
        </p:txBody>
      </p:sp>
      <p:sp>
        <p:nvSpPr>
          <p:cNvPr id="31" name="Rectangle 30"/>
          <p:cNvSpPr/>
          <p:nvPr/>
        </p:nvSpPr>
        <p:spPr>
          <a:xfrm>
            <a:off x="381000" y="5715000"/>
            <a:ext cx="8458199" cy="639652"/>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lvl="1" algn="ctr">
              <a:lnSpc>
                <a:spcPct val="80000"/>
              </a:lnSpc>
            </a:pPr>
            <a:r>
              <a:rPr lang="en-US" sz="1600" b="1" dirty="0">
                <a:solidFill>
                  <a:prstClr val="white"/>
                </a:solidFill>
                <a:latin typeface="Arial" pitchFamily="34" charset="0"/>
                <a:cs typeface="Arial" pitchFamily="34" charset="0"/>
              </a:rPr>
              <a:t>Managing stakeholders expectations is extremely important to project success</a:t>
            </a:r>
            <a:endParaRPr lang="en-US" sz="1600" b="1" i="1" dirty="0">
              <a:solidFill>
                <a:prstClr val="white"/>
              </a:solidFill>
              <a:latin typeface="Arial" pitchFamily="34" charset="0"/>
              <a:cs typeface="Arial" pitchFamily="34" charset="0"/>
            </a:endParaRPr>
          </a:p>
        </p:txBody>
      </p:sp>
      <p:pic>
        <p:nvPicPr>
          <p:cNvPr id="57346" name="Picture 2" descr="http://www.granitecountertopsfabricator.com/portfolio/Plano%20Granite%20Countertops%20Fabricators%20Santa%20Cecilia%206.jpg"/>
          <p:cNvPicPr>
            <a:picLocks noChangeAspect="1" noChangeArrowheads="1"/>
          </p:cNvPicPr>
          <p:nvPr/>
        </p:nvPicPr>
        <p:blipFill rotWithShape="1">
          <a:blip r:embed="rId6">
            <a:extLst>
              <a:ext uri="{28A0092B-C50C-407E-A947-70E740481C1C}">
                <a14:useLocalDpi xmlns:a14="http://schemas.microsoft.com/office/drawing/2010/main" val="0"/>
              </a:ext>
            </a:extLst>
          </a:blip>
          <a:srcRect l="10922" t="57987" r="42546"/>
          <a:stretch/>
        </p:blipFill>
        <p:spPr bwMode="auto">
          <a:xfrm>
            <a:off x="2963657" y="3700476"/>
            <a:ext cx="2398038" cy="1771651"/>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descr="http://www.granitecountertopsfabricator.com/portfolio/img5C.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0740" y="3700476"/>
            <a:ext cx="2657475" cy="17716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mhanson2\AppData\Local\Microsoft\Windows\Temporary Internet Files\Content.IE5\EXBCSGIG\MC900355425[1].wm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242" t="33051" r="60555" b="41940"/>
          <a:stretch/>
        </p:blipFill>
        <p:spPr bwMode="auto">
          <a:xfrm>
            <a:off x="3454625" y="3059346"/>
            <a:ext cx="338087" cy="463701"/>
          </a:xfrm>
          <a:prstGeom prst="rect">
            <a:avLst/>
          </a:prstGeom>
          <a:noFill/>
          <a:extLst>
            <a:ext uri="{909E8E84-426E-40DD-AFC4-6F175D3DCCD1}">
              <a14:hiddenFill xmlns:a14="http://schemas.microsoft.com/office/drawing/2010/main">
                <a:solidFill>
                  <a:srgbClr val="FFFFFF"/>
                </a:solidFill>
              </a14:hiddenFill>
            </a:ext>
          </a:extLst>
        </p:spPr>
      </p:pic>
      <p:sp>
        <p:nvSpPr>
          <p:cNvPr id="33" name="Cloud Callout 32"/>
          <p:cNvSpPr/>
          <p:nvPr/>
        </p:nvSpPr>
        <p:spPr>
          <a:xfrm>
            <a:off x="3722390" y="2534107"/>
            <a:ext cx="1290567" cy="545312"/>
          </a:xfrm>
          <a:prstGeom prst="cloudCallout">
            <a:avLst>
              <a:gd name="adj1" fmla="val -40857"/>
              <a:gd name="adj2" fmla="val 62500"/>
            </a:avLst>
          </a:prstGeom>
          <a:solidFill>
            <a:srgbClr val="F4FF8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OK!</a:t>
            </a:r>
          </a:p>
        </p:txBody>
      </p:sp>
      <p:sp>
        <p:nvSpPr>
          <p:cNvPr id="2" name="TextBox 1"/>
          <p:cNvSpPr txBox="1"/>
          <p:nvPr/>
        </p:nvSpPr>
        <p:spPr>
          <a:xfrm>
            <a:off x="6553200" y="3352800"/>
            <a:ext cx="1351652" cy="307777"/>
          </a:xfrm>
          <a:prstGeom prst="rect">
            <a:avLst/>
          </a:prstGeom>
          <a:noFill/>
        </p:spPr>
        <p:txBody>
          <a:bodyPr wrap="square" rtlCol="0">
            <a:spAutoFit/>
          </a:bodyPr>
          <a:lstStyle/>
          <a:p>
            <a:r>
              <a:rPr lang="en-US" sz="1400" dirty="0">
                <a:solidFill>
                  <a:prstClr val="black"/>
                </a:solidFill>
                <a:latin typeface="Arial" pitchFamily="34" charset="0"/>
                <a:cs typeface="Arial" pitchFamily="34" charset="0"/>
              </a:rPr>
              <a:t>$60 per ft</a:t>
            </a:r>
            <a:r>
              <a:rPr lang="en-US" sz="1400" baseline="30000" dirty="0">
                <a:solidFill>
                  <a:prstClr val="black"/>
                </a:solidFill>
                <a:latin typeface="Arial" pitchFamily="34" charset="0"/>
                <a:cs typeface="Arial" pitchFamily="34" charset="0"/>
              </a:rPr>
              <a:t>2</a:t>
            </a:r>
          </a:p>
        </p:txBody>
      </p:sp>
      <p:sp>
        <p:nvSpPr>
          <p:cNvPr id="34" name="TextBox 33"/>
          <p:cNvSpPr txBox="1"/>
          <p:nvPr/>
        </p:nvSpPr>
        <p:spPr>
          <a:xfrm>
            <a:off x="3923035" y="3311333"/>
            <a:ext cx="1410965" cy="307777"/>
          </a:xfrm>
          <a:prstGeom prst="rect">
            <a:avLst/>
          </a:prstGeom>
          <a:noFill/>
        </p:spPr>
        <p:txBody>
          <a:bodyPr wrap="square" rtlCol="0">
            <a:spAutoFit/>
          </a:bodyPr>
          <a:lstStyle/>
          <a:p>
            <a:r>
              <a:rPr lang="en-US" sz="1400" dirty="0">
                <a:solidFill>
                  <a:prstClr val="black"/>
                </a:solidFill>
                <a:latin typeface="Arial" pitchFamily="34" charset="0"/>
                <a:cs typeface="Arial" pitchFamily="34" charset="0"/>
              </a:rPr>
              <a:t>$100 per ft</a:t>
            </a:r>
            <a:r>
              <a:rPr lang="en-US" sz="1400" baseline="30000" dirty="0">
                <a:solidFill>
                  <a:prstClr val="black"/>
                </a:solidFill>
                <a:latin typeface="Arial" pitchFamily="34" charset="0"/>
                <a:cs typeface="Arial" pitchFamily="34" charset="0"/>
              </a:rPr>
              <a:t>2</a:t>
            </a:r>
            <a:endParaRPr lang="en-US" sz="14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757855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CREEP</a:t>
            </a:r>
          </a:p>
        </p:txBody>
      </p:sp>
      <p:sp>
        <p:nvSpPr>
          <p:cNvPr id="5" name="Slide Number Placeholder 4"/>
          <p:cNvSpPr>
            <a:spLocks noGrp="1"/>
          </p:cNvSpPr>
          <p:nvPr>
            <p:ph type="sldNum" sz="quarter" idx="12"/>
          </p:nvPr>
        </p:nvSpPr>
        <p:spPr/>
        <p:txBody>
          <a:bodyPr/>
          <a:lstStyle/>
          <a:p>
            <a:fld id="{6DD145BB-F4BF-47FE-A7A5-E1B2194B8E74}" type="slidenum">
              <a:rPr lang="en-US" smtClean="0"/>
              <a:t>38</a:t>
            </a:fld>
            <a:endParaRPr lang="en-US"/>
          </a:p>
        </p:txBody>
      </p:sp>
      <p:pic>
        <p:nvPicPr>
          <p:cNvPr id="6" name="aXQ2lO3ieBA"/>
          <p:cNvPicPr>
            <a:picLocks noRot="1" noChangeAspect="1"/>
          </p:cNvPicPr>
          <p:nvPr>
            <a:videoFile r:link="rId1"/>
          </p:nvPr>
        </p:nvPicPr>
        <p:blipFill>
          <a:blip r:embed="rId3"/>
          <a:stretch>
            <a:fillRect/>
          </a:stretch>
        </p:blipFill>
        <p:spPr>
          <a:xfrm>
            <a:off x="33867" y="1752600"/>
            <a:ext cx="9076266" cy="5105400"/>
          </a:xfrm>
          <a:prstGeom prst="rect">
            <a:avLst/>
          </a:prstGeom>
        </p:spPr>
      </p:pic>
    </p:spTree>
    <p:extLst>
      <p:ext uri="{BB962C8B-B14F-4D97-AF65-F5344CB8AC3E}">
        <p14:creationId xmlns:p14="http://schemas.microsoft.com/office/powerpoint/2010/main" val="1568937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Exercise #8</a:t>
            </a:r>
          </a:p>
        </p:txBody>
      </p:sp>
      <p:sp>
        <p:nvSpPr>
          <p:cNvPr id="5" name="Slide Number Placeholder 4"/>
          <p:cNvSpPr>
            <a:spLocks noGrp="1"/>
          </p:cNvSpPr>
          <p:nvPr>
            <p:ph type="sldNum" sz="quarter" idx="11"/>
          </p:nvPr>
        </p:nvSpPr>
        <p:spPr/>
        <p:txBody>
          <a:bodyPr/>
          <a:lstStyle/>
          <a:p>
            <a:fld id="{6DD145BB-F4BF-47FE-A7A5-E1B2194B8E74}" type="slidenum">
              <a:rPr lang="en-US" smtClean="0">
                <a:solidFill>
                  <a:prstClr val="black"/>
                </a:solidFill>
              </a:rPr>
              <a:pPr/>
              <a:t>39</a:t>
            </a:fld>
            <a:endParaRPr lang="en-US">
              <a:solidFill>
                <a:prstClr val="black"/>
              </a:solidFill>
            </a:endParaRPr>
          </a:p>
        </p:txBody>
      </p:sp>
      <p:sp>
        <p:nvSpPr>
          <p:cNvPr id="3" name="Content Placeholder 2"/>
          <p:cNvSpPr>
            <a:spLocks noGrp="1"/>
          </p:cNvSpPr>
          <p:nvPr>
            <p:ph sz="quarter" idx="13"/>
          </p:nvPr>
        </p:nvSpPr>
        <p:spPr>
          <a:xfrm>
            <a:off x="0" y="2133600"/>
            <a:ext cx="9144000" cy="3474720"/>
          </a:xfrm>
        </p:spPr>
        <p:txBody>
          <a:bodyPr>
            <a:normAutofit/>
          </a:bodyPr>
          <a:lstStyle/>
          <a:p>
            <a:pPr marL="0" indent="0" algn="ctr">
              <a:buNone/>
            </a:pPr>
            <a:r>
              <a:rPr lang="en-US" sz="4000" b="1" i="1" dirty="0">
                <a:effectLst>
                  <a:outerShdw blurRad="38100" dist="38100" dir="2700000" algn="tl">
                    <a:srgbClr val="000000">
                      <a:alpha val="43137"/>
                    </a:srgbClr>
                  </a:outerShdw>
                  <a:reflection endPos="0" dir="5400000" sy="-100000" algn="bl" rotWithShape="0"/>
                </a:effectLst>
              </a:rPr>
              <a:t>Requirements Definition </a:t>
            </a:r>
          </a:p>
          <a:p>
            <a:pPr marL="0" indent="0" algn="ctr">
              <a:buNone/>
            </a:pPr>
            <a:r>
              <a:rPr lang="en-US" sz="4000" b="1" i="1" dirty="0">
                <a:effectLst>
                  <a:outerShdw blurRad="38100" dist="38100" dir="2700000" algn="tl">
                    <a:srgbClr val="000000">
                      <a:alpha val="43137"/>
                    </a:srgbClr>
                  </a:outerShdw>
                  <a:reflection endPos="0" dir="5400000" sy="-100000" algn="bl" rotWithShape="0"/>
                </a:effectLst>
              </a:rPr>
              <a:t>Initial Capabilities Document </a:t>
            </a:r>
          </a:p>
          <a:p>
            <a:pPr marL="0" indent="0" algn="ctr">
              <a:buNone/>
            </a:pPr>
            <a:r>
              <a:rPr lang="en-US" sz="4000" b="1" i="1" dirty="0">
                <a:effectLst>
                  <a:outerShdw blurRad="38100" dist="38100" dir="2700000" algn="tl">
                    <a:srgbClr val="000000">
                      <a:alpha val="43137"/>
                    </a:srgbClr>
                  </a:outerShdw>
                  <a:reflection endPos="0" dir="5400000" sy="-100000" algn="bl" rotWithShape="0"/>
                </a:effectLst>
              </a:rPr>
              <a:t>&amp;</a:t>
            </a:r>
          </a:p>
          <a:p>
            <a:pPr marL="0" indent="0" algn="ctr">
              <a:buNone/>
            </a:pPr>
            <a:r>
              <a:rPr lang="en-US" sz="4000" b="1" i="1" dirty="0">
                <a:effectLst>
                  <a:outerShdw blurRad="38100" dist="38100" dir="2700000" algn="tl">
                    <a:srgbClr val="000000">
                      <a:alpha val="43137"/>
                    </a:srgbClr>
                  </a:outerShdw>
                  <a:reflection endPos="0" dir="5400000" sy="-100000" algn="bl" rotWithShape="0"/>
                </a:effectLst>
              </a:rPr>
              <a:t> Systems Requirements Document</a:t>
            </a:r>
          </a:p>
        </p:txBody>
      </p:sp>
      <p:sp>
        <p:nvSpPr>
          <p:cNvPr id="2" name="TextBox 1"/>
          <p:cNvSpPr txBox="1"/>
          <p:nvPr/>
        </p:nvSpPr>
        <p:spPr>
          <a:xfrm>
            <a:off x="228599" y="6338499"/>
            <a:ext cx="1157689" cy="276999"/>
          </a:xfrm>
          <a:prstGeom prst="rect">
            <a:avLst/>
          </a:prstGeom>
          <a:noFill/>
        </p:spPr>
        <p:txBody>
          <a:bodyPr wrap="none" rtlCol="0">
            <a:spAutoFit/>
          </a:bodyPr>
          <a:lstStyle/>
          <a:p>
            <a:r>
              <a:rPr lang="en-US" sz="1200" dirty="0"/>
              <a:t>WB pgs. 28 - 34</a:t>
            </a:r>
          </a:p>
        </p:txBody>
      </p:sp>
    </p:spTree>
    <p:extLst>
      <p:ext uri="{BB962C8B-B14F-4D97-AF65-F5344CB8AC3E}">
        <p14:creationId xmlns:p14="http://schemas.microsoft.com/office/powerpoint/2010/main" val="262316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697868" y="3727632"/>
            <a:ext cx="619125" cy="276999"/>
          </a:xfrm>
          <a:prstGeom prst="rect">
            <a:avLst/>
          </a:prstGeom>
          <a:noFill/>
        </p:spPr>
        <p:txBody>
          <a:bodyPr wrap="square" rtlCol="0">
            <a:spAutoFit/>
          </a:bodyPr>
          <a:lstStyle/>
          <a:p>
            <a:pPr algn="ctr"/>
            <a:r>
              <a:rPr lang="en-US" dirty="0">
                <a:solidFill>
                  <a:prstClr val="black"/>
                </a:solidFill>
              </a:rPr>
              <a:t>1 Mar</a:t>
            </a:r>
          </a:p>
        </p:txBody>
      </p:sp>
      <p:sp>
        <p:nvSpPr>
          <p:cNvPr id="10" name="TextBox 9"/>
          <p:cNvSpPr txBox="1"/>
          <p:nvPr/>
        </p:nvSpPr>
        <p:spPr>
          <a:xfrm>
            <a:off x="4078993" y="3727632"/>
            <a:ext cx="619125" cy="276999"/>
          </a:xfrm>
          <a:prstGeom prst="rect">
            <a:avLst/>
          </a:prstGeom>
          <a:noFill/>
        </p:spPr>
        <p:txBody>
          <a:bodyPr wrap="square" rtlCol="0">
            <a:spAutoFit/>
          </a:bodyPr>
          <a:lstStyle/>
          <a:p>
            <a:pPr algn="ctr"/>
            <a:r>
              <a:rPr lang="en-US" dirty="0">
                <a:solidFill>
                  <a:prstClr val="black"/>
                </a:solidFill>
              </a:rPr>
              <a:t>1 May</a:t>
            </a:r>
          </a:p>
        </p:txBody>
      </p:sp>
      <p:sp>
        <p:nvSpPr>
          <p:cNvPr id="11" name="TextBox 10"/>
          <p:cNvSpPr txBox="1"/>
          <p:nvPr/>
        </p:nvSpPr>
        <p:spPr>
          <a:xfrm>
            <a:off x="5460118" y="3727632"/>
            <a:ext cx="619125" cy="276999"/>
          </a:xfrm>
          <a:prstGeom prst="rect">
            <a:avLst/>
          </a:prstGeom>
          <a:noFill/>
        </p:spPr>
        <p:txBody>
          <a:bodyPr wrap="square" rtlCol="0">
            <a:spAutoFit/>
          </a:bodyPr>
          <a:lstStyle/>
          <a:p>
            <a:pPr algn="ctr"/>
            <a:r>
              <a:rPr lang="en-US" dirty="0">
                <a:solidFill>
                  <a:prstClr val="black"/>
                </a:solidFill>
              </a:rPr>
              <a:t>1 Jul</a:t>
            </a:r>
          </a:p>
        </p:txBody>
      </p:sp>
      <p:sp>
        <p:nvSpPr>
          <p:cNvPr id="12" name="TextBox 11"/>
          <p:cNvSpPr txBox="1"/>
          <p:nvPr/>
        </p:nvSpPr>
        <p:spPr>
          <a:xfrm>
            <a:off x="6829813" y="3727632"/>
            <a:ext cx="619125" cy="276999"/>
          </a:xfrm>
          <a:prstGeom prst="rect">
            <a:avLst/>
          </a:prstGeom>
          <a:noFill/>
        </p:spPr>
        <p:txBody>
          <a:bodyPr wrap="square" rtlCol="0">
            <a:spAutoFit/>
          </a:bodyPr>
          <a:lstStyle/>
          <a:p>
            <a:pPr algn="ctr"/>
            <a:r>
              <a:rPr lang="en-US" dirty="0">
                <a:solidFill>
                  <a:prstClr val="black"/>
                </a:solidFill>
              </a:rPr>
              <a:t>1 Sep</a:t>
            </a:r>
          </a:p>
        </p:txBody>
      </p:sp>
      <p:sp>
        <p:nvSpPr>
          <p:cNvPr id="13" name="TextBox 12"/>
          <p:cNvSpPr txBox="1"/>
          <p:nvPr/>
        </p:nvSpPr>
        <p:spPr>
          <a:xfrm>
            <a:off x="8322163" y="3727632"/>
            <a:ext cx="619125" cy="276999"/>
          </a:xfrm>
          <a:prstGeom prst="rect">
            <a:avLst/>
          </a:prstGeom>
          <a:noFill/>
        </p:spPr>
        <p:txBody>
          <a:bodyPr wrap="square" rtlCol="0">
            <a:spAutoFit/>
          </a:bodyPr>
          <a:lstStyle/>
          <a:p>
            <a:pPr algn="ctr"/>
            <a:r>
              <a:rPr lang="en-US" dirty="0">
                <a:solidFill>
                  <a:prstClr val="black"/>
                </a:solidFill>
              </a:rPr>
              <a:t>30 Sep</a:t>
            </a:r>
          </a:p>
        </p:txBody>
      </p:sp>
      <p:sp>
        <p:nvSpPr>
          <p:cNvPr id="15" name="Isosceles Triangle 14"/>
          <p:cNvSpPr/>
          <p:nvPr/>
        </p:nvSpPr>
        <p:spPr>
          <a:xfrm>
            <a:off x="2802642" y="3505200"/>
            <a:ext cx="409575" cy="247650"/>
          </a:xfrm>
          <a:prstGeom prst="triangl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Isosceles Triangle 15"/>
          <p:cNvSpPr/>
          <p:nvPr/>
        </p:nvSpPr>
        <p:spPr>
          <a:xfrm>
            <a:off x="4288543" y="3505200"/>
            <a:ext cx="409575" cy="247650"/>
          </a:xfrm>
          <a:prstGeom prst="triangl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Isosceles Triangle 16"/>
          <p:cNvSpPr/>
          <p:nvPr/>
        </p:nvSpPr>
        <p:spPr>
          <a:xfrm>
            <a:off x="5545842" y="3505200"/>
            <a:ext cx="409575" cy="247650"/>
          </a:xfrm>
          <a:prstGeom prst="triangl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Isosceles Triangle 17"/>
          <p:cNvSpPr/>
          <p:nvPr/>
        </p:nvSpPr>
        <p:spPr>
          <a:xfrm>
            <a:off x="6945698" y="3505200"/>
            <a:ext cx="445702" cy="228600"/>
          </a:xfrm>
          <a:prstGeom prst="triangle">
            <a:avLst/>
          </a:prstGeom>
          <a:solidFill>
            <a:srgbClr val="0656A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Isosceles Triangle 18"/>
          <p:cNvSpPr/>
          <p:nvPr/>
        </p:nvSpPr>
        <p:spPr>
          <a:xfrm>
            <a:off x="8476357" y="3505200"/>
            <a:ext cx="409575" cy="247650"/>
          </a:xfrm>
          <a:prstGeom prst="triangle">
            <a:avLst/>
          </a:prstGeom>
          <a:solidFill>
            <a:srgbClr val="0656A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3" name="Right Arrow 22"/>
          <p:cNvSpPr/>
          <p:nvPr/>
        </p:nvSpPr>
        <p:spPr>
          <a:xfrm>
            <a:off x="4426653" y="2705100"/>
            <a:ext cx="1243017" cy="3714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2" name="Right Arrow 21"/>
          <p:cNvSpPr/>
          <p:nvPr/>
        </p:nvSpPr>
        <p:spPr>
          <a:xfrm>
            <a:off x="1207205" y="2705100"/>
            <a:ext cx="1671640" cy="3714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4118" y="1533525"/>
            <a:ext cx="432879" cy="2809875"/>
          </a:xfrm>
          <a:prstGeom prst="rect">
            <a:avLst/>
          </a:prstGeom>
          <a:solidFill>
            <a:srgbClr val="FFFF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7613" b="25564"/>
          <a:stretch/>
        </p:blipFill>
        <p:spPr>
          <a:xfrm>
            <a:off x="414117" y="1533525"/>
            <a:ext cx="8320353" cy="1562100"/>
          </a:xfrm>
          <a:prstGeom prst="rect">
            <a:avLst/>
          </a:prstGeom>
        </p:spPr>
      </p:pic>
      <p:sp>
        <p:nvSpPr>
          <p:cNvPr id="25" name="Rectangle 24"/>
          <p:cNvSpPr/>
          <p:nvPr/>
        </p:nvSpPr>
        <p:spPr>
          <a:xfrm>
            <a:off x="2004370" y="3162237"/>
            <a:ext cx="4857750" cy="3529420"/>
          </a:xfrm>
          <a:prstGeom prst="rect">
            <a:avLst/>
          </a:prstGeom>
          <a:solidFill>
            <a:srgbClr val="FFFF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Title 4"/>
          <p:cNvSpPr>
            <a:spLocks noGrp="1"/>
          </p:cNvSpPr>
          <p:nvPr>
            <p:ph type="title"/>
          </p:nvPr>
        </p:nvSpPr>
        <p:spPr>
          <a:xfrm>
            <a:off x="685800" y="304800"/>
            <a:ext cx="8229600" cy="1143000"/>
          </a:xfrm>
        </p:spPr>
        <p:txBody>
          <a:bodyPr/>
          <a:lstStyle/>
          <a:p>
            <a:r>
              <a:rPr lang="en-US" sz="3600" dirty="0"/>
              <a:t>Schedule Example</a:t>
            </a:r>
          </a:p>
        </p:txBody>
      </p:sp>
      <p:sp>
        <p:nvSpPr>
          <p:cNvPr id="4" name="Slide Number Placeholder 3"/>
          <p:cNvSpPr>
            <a:spLocks noGrp="1"/>
          </p:cNvSpPr>
          <p:nvPr>
            <p:ph type="sldNum" sz="quarter" idx="4294967295"/>
          </p:nvPr>
        </p:nvSpPr>
        <p:spPr>
          <a:xfrm>
            <a:off x="7988300" y="6524625"/>
            <a:ext cx="1143000" cy="304800"/>
          </a:xfrm>
          <a:prstGeom prst="rect">
            <a:avLst/>
          </a:prstGeom>
        </p:spPr>
        <p:txBody>
          <a:bodyPr/>
          <a:lstStyle/>
          <a:p>
            <a:pPr>
              <a:defRPr/>
            </a:pPr>
            <a:fld id="{83C708AF-3EF1-4304-9B98-38BF18D1B2B3}" type="slidenum">
              <a:rPr lang="en-US" smtClean="0">
                <a:solidFill>
                  <a:prstClr val="black"/>
                </a:solidFill>
              </a:rPr>
              <a:pPr>
                <a:defRPr/>
              </a:pPr>
              <a:t>4</a:t>
            </a:fld>
            <a:endParaRPr lang="en-US" dirty="0">
              <a:solidFill>
                <a:prstClr val="black"/>
              </a:solidFill>
            </a:endParaRPr>
          </a:p>
        </p:txBody>
      </p:sp>
      <p:sp>
        <p:nvSpPr>
          <p:cNvPr id="8" name="TextBox 7"/>
          <p:cNvSpPr txBox="1"/>
          <p:nvPr/>
        </p:nvSpPr>
        <p:spPr>
          <a:xfrm>
            <a:off x="897643" y="3727632"/>
            <a:ext cx="619125" cy="276999"/>
          </a:xfrm>
          <a:prstGeom prst="rect">
            <a:avLst/>
          </a:prstGeom>
          <a:noFill/>
        </p:spPr>
        <p:txBody>
          <a:bodyPr wrap="square" rtlCol="0">
            <a:spAutoFit/>
          </a:bodyPr>
          <a:lstStyle/>
          <a:p>
            <a:pPr algn="ctr"/>
            <a:r>
              <a:rPr lang="en-US" dirty="0">
                <a:solidFill>
                  <a:prstClr val="black"/>
                </a:solidFill>
              </a:rPr>
              <a:t>31 Jan</a:t>
            </a:r>
          </a:p>
        </p:txBody>
      </p:sp>
      <p:sp>
        <p:nvSpPr>
          <p:cNvPr id="14" name="Isosceles Triangle 13"/>
          <p:cNvSpPr/>
          <p:nvPr/>
        </p:nvSpPr>
        <p:spPr>
          <a:xfrm>
            <a:off x="983370" y="3505200"/>
            <a:ext cx="409575" cy="247650"/>
          </a:xfrm>
          <a:prstGeom prst="triangle">
            <a:avLst/>
          </a:prstGeom>
          <a:solidFill>
            <a:srgbClr val="0656A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Isosceles Triangle 19"/>
          <p:cNvSpPr/>
          <p:nvPr/>
        </p:nvSpPr>
        <p:spPr>
          <a:xfrm>
            <a:off x="211625" y="3505200"/>
            <a:ext cx="409575" cy="247650"/>
          </a:xfrm>
          <a:prstGeom prst="triangle">
            <a:avLst/>
          </a:prstGeom>
          <a:solidFill>
            <a:srgbClr val="0656A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TextBox 20"/>
          <p:cNvSpPr txBox="1"/>
          <p:nvPr/>
        </p:nvSpPr>
        <p:spPr>
          <a:xfrm>
            <a:off x="106849" y="3721188"/>
            <a:ext cx="619125" cy="276999"/>
          </a:xfrm>
          <a:prstGeom prst="rect">
            <a:avLst/>
          </a:prstGeom>
          <a:noFill/>
        </p:spPr>
        <p:txBody>
          <a:bodyPr wrap="square" rtlCol="0">
            <a:spAutoFit/>
          </a:bodyPr>
          <a:lstStyle/>
          <a:p>
            <a:pPr algn="ctr"/>
            <a:r>
              <a:rPr lang="en-US" dirty="0">
                <a:solidFill>
                  <a:prstClr val="black"/>
                </a:solidFill>
              </a:rPr>
              <a:t>1 Jan</a:t>
            </a:r>
          </a:p>
        </p:txBody>
      </p:sp>
      <p:sp>
        <p:nvSpPr>
          <p:cNvPr id="24" name="Right Arrow 23"/>
          <p:cNvSpPr/>
          <p:nvPr/>
        </p:nvSpPr>
        <p:spPr>
          <a:xfrm>
            <a:off x="7104765" y="2705100"/>
            <a:ext cx="1629705" cy="3714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9" name="Straight Connector 28"/>
          <p:cNvCxnSpPr/>
          <p:nvPr/>
        </p:nvCxnSpPr>
        <p:spPr>
          <a:xfrm>
            <a:off x="821039" y="1628775"/>
            <a:ext cx="1443234" cy="17319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846997" y="4343400"/>
            <a:ext cx="1344320" cy="228054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921" name="Rectangle 38920"/>
          <p:cNvSpPr/>
          <p:nvPr/>
        </p:nvSpPr>
        <p:spPr>
          <a:xfrm>
            <a:off x="2191317" y="3238989"/>
            <a:ext cx="4606048" cy="3341452"/>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924" name="Rectangle 38923"/>
          <p:cNvSpPr/>
          <p:nvPr/>
        </p:nvSpPr>
        <p:spPr>
          <a:xfrm>
            <a:off x="304800" y="2743200"/>
            <a:ext cx="887107" cy="23437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Design</a:t>
            </a: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838" y="3241753"/>
            <a:ext cx="4606048" cy="330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639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785" y="152400"/>
            <a:ext cx="7752056" cy="1143000"/>
          </a:xfrm>
        </p:spPr>
        <p:txBody>
          <a:bodyPr/>
          <a:lstStyle/>
          <a:p>
            <a:r>
              <a:rPr lang="en-US" sz="3600" dirty="0"/>
              <a:t>Requirements Definition</a:t>
            </a:r>
            <a:br>
              <a:rPr lang="en-US" sz="3600" dirty="0"/>
            </a:br>
            <a:r>
              <a:rPr lang="en-US" sz="3600" dirty="0"/>
              <a:t>Exercise #8  </a:t>
            </a:r>
          </a:p>
        </p:txBody>
      </p:sp>
      <p:sp>
        <p:nvSpPr>
          <p:cNvPr id="3" name="Content Placeholder 2"/>
          <p:cNvSpPr>
            <a:spLocks noGrp="1"/>
          </p:cNvSpPr>
          <p:nvPr>
            <p:ph idx="1"/>
          </p:nvPr>
        </p:nvSpPr>
        <p:spPr>
          <a:xfrm>
            <a:off x="304800" y="1447800"/>
            <a:ext cx="8382000" cy="5410199"/>
          </a:xfrm>
        </p:spPr>
        <p:txBody>
          <a:bodyPr>
            <a:normAutofit fontScale="92500"/>
          </a:bodyPr>
          <a:lstStyle/>
          <a:p>
            <a:r>
              <a:rPr lang="en-US" sz="2600" b="1" dirty="0"/>
              <a:t>Building the Systems Requirements Document (SRD)</a:t>
            </a:r>
          </a:p>
          <a:p>
            <a:pPr lvl="1"/>
            <a:r>
              <a:rPr lang="en-US" sz="2600" b="1" dirty="0"/>
              <a:t>Source document (ICD, CDD, CPD)</a:t>
            </a:r>
          </a:p>
          <a:p>
            <a:pPr lvl="1"/>
            <a:r>
              <a:rPr lang="en-US" sz="2600" b="1" dirty="0"/>
              <a:t>Requirements Analysis </a:t>
            </a:r>
            <a:r>
              <a:rPr lang="en-US" sz="2200" dirty="0"/>
              <a:t>(definition, needs, etc.)</a:t>
            </a:r>
          </a:p>
          <a:p>
            <a:pPr lvl="1"/>
            <a:r>
              <a:rPr lang="en-US" sz="2600" b="1" dirty="0"/>
              <a:t>Requirements Synthesis </a:t>
            </a:r>
            <a:r>
              <a:rPr lang="en-US" sz="2200" dirty="0"/>
              <a:t>(concepts, systems, products)</a:t>
            </a:r>
            <a:endParaRPr lang="en-US" sz="2600" dirty="0"/>
          </a:p>
          <a:p>
            <a:pPr lvl="1">
              <a:spcAft>
                <a:spcPts val="1200"/>
              </a:spcAft>
            </a:pPr>
            <a:r>
              <a:rPr lang="en-US" sz="2600" b="1" dirty="0"/>
              <a:t>Trade Studies (analysis)</a:t>
            </a:r>
          </a:p>
          <a:p>
            <a:pPr marL="457200" lvl="1" indent="0">
              <a:buNone/>
            </a:pPr>
            <a:r>
              <a:rPr lang="en-US" sz="2600" b="0" i="1" dirty="0"/>
              <a:t>A Specification is the technical document that describes the systems parameters, how they will be verified, if there are packaging requirements and then any NOTES! </a:t>
            </a:r>
          </a:p>
          <a:p>
            <a:pPr marL="457200" lvl="1" indent="0">
              <a:buNone/>
            </a:pPr>
            <a:r>
              <a:rPr lang="en-US" sz="2600" b="0" i="1" dirty="0"/>
              <a:t>A specification has these sections per Mil-Std-961!</a:t>
            </a:r>
          </a:p>
          <a:p>
            <a:pPr marL="0" indent="0">
              <a:buNone/>
            </a:pPr>
            <a:r>
              <a:rPr lang="en-US" sz="1200" dirty="0"/>
              <a:t>		</a:t>
            </a:r>
            <a:r>
              <a:rPr lang="en-US" sz="1200" b="1" dirty="0"/>
              <a:t>1</a:t>
            </a:r>
            <a:r>
              <a:rPr lang="en-US" sz="1500" b="1" dirty="0"/>
              <a:t>. SCOPE </a:t>
            </a:r>
          </a:p>
          <a:p>
            <a:pPr marL="0" indent="0">
              <a:buNone/>
            </a:pPr>
            <a:r>
              <a:rPr lang="en-US" sz="1500" b="1" dirty="0"/>
              <a:t>		2. APPLICABLE DOCUMENTS </a:t>
            </a:r>
          </a:p>
          <a:p>
            <a:pPr marL="0" indent="0">
              <a:buNone/>
            </a:pPr>
            <a:r>
              <a:rPr lang="en-US" sz="1500" b="1" dirty="0"/>
              <a:t>		3. REQUIREMENTS </a:t>
            </a:r>
          </a:p>
          <a:p>
            <a:pPr marL="0" indent="0">
              <a:buNone/>
            </a:pPr>
            <a:r>
              <a:rPr lang="en-US" sz="1500" b="1" dirty="0"/>
              <a:t>		4. VERIFICATION </a:t>
            </a:r>
          </a:p>
          <a:p>
            <a:pPr marL="0" indent="0">
              <a:buNone/>
            </a:pPr>
            <a:r>
              <a:rPr lang="en-US" sz="1500" b="1" dirty="0"/>
              <a:t>		5. PACKAGING </a:t>
            </a:r>
          </a:p>
          <a:p>
            <a:pPr marL="0" indent="0">
              <a:buNone/>
            </a:pPr>
            <a:r>
              <a:rPr lang="en-US" sz="1500" b="1" dirty="0"/>
              <a:t>		6. NOTES </a:t>
            </a:r>
          </a:p>
          <a:p>
            <a:pPr marL="457200" lvl="1" indent="0">
              <a:buNone/>
            </a:pPr>
            <a:endParaRPr lang="en-US" sz="1100" b="0" i="1" dirty="0"/>
          </a:p>
        </p:txBody>
      </p:sp>
      <p:sp>
        <p:nvSpPr>
          <p:cNvPr id="4" name="Slide Number Placeholder 3"/>
          <p:cNvSpPr>
            <a:spLocks noGrp="1"/>
          </p:cNvSpPr>
          <p:nvPr>
            <p:ph type="sldNum" sz="quarter" idx="10"/>
          </p:nvPr>
        </p:nvSpPr>
        <p:spPr/>
        <p:txBody>
          <a:bodyPr/>
          <a:lstStyle/>
          <a:p>
            <a:pPr>
              <a:defRPr/>
            </a:pPr>
            <a:fld id="{83C708AF-3EF1-4304-9B98-38BF18D1B2B3}" type="slidenum">
              <a:rPr lang="en-US" smtClean="0">
                <a:solidFill>
                  <a:prstClr val="black"/>
                </a:solidFill>
              </a:rPr>
              <a:pPr>
                <a:defRPr/>
              </a:pPr>
              <a:t>40</a:t>
            </a:fld>
            <a:endParaRPr lang="en-US" dirty="0">
              <a:solidFill>
                <a:prstClr val="black"/>
              </a:solidFill>
            </a:endParaRPr>
          </a:p>
        </p:txBody>
      </p:sp>
      <p:sp>
        <p:nvSpPr>
          <p:cNvPr id="5" name="TextBox 4"/>
          <p:cNvSpPr txBox="1"/>
          <p:nvPr/>
        </p:nvSpPr>
        <p:spPr>
          <a:xfrm>
            <a:off x="914400" y="6428601"/>
            <a:ext cx="8358122" cy="461665"/>
          </a:xfrm>
          <a:prstGeom prst="rect">
            <a:avLst/>
          </a:prstGeom>
          <a:noFill/>
        </p:spPr>
        <p:txBody>
          <a:bodyPr wrap="none" rtlCol="0">
            <a:spAutoFit/>
          </a:bodyPr>
          <a:lstStyle/>
          <a:p>
            <a:r>
              <a:rPr lang="en-US" sz="1200" dirty="0"/>
              <a:t>SRD: Systems Requirements Document	ICD: Initial Capabilities Document	CDD: Capabilities Development Document</a:t>
            </a:r>
          </a:p>
          <a:p>
            <a:r>
              <a:rPr lang="en-US" sz="1200" dirty="0"/>
              <a:t>CPD: Capabilities Production Document</a:t>
            </a:r>
          </a:p>
        </p:txBody>
      </p:sp>
    </p:spTree>
    <p:extLst>
      <p:ext uri="{BB962C8B-B14F-4D97-AF65-F5344CB8AC3E}">
        <p14:creationId xmlns:p14="http://schemas.microsoft.com/office/powerpoint/2010/main" val="1768237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MODULE TEN</a:t>
            </a:r>
          </a:p>
        </p:txBody>
      </p:sp>
      <p:sp>
        <p:nvSpPr>
          <p:cNvPr id="3" name="Content Placeholder 2"/>
          <p:cNvSpPr>
            <a:spLocks noGrp="1"/>
          </p:cNvSpPr>
          <p:nvPr>
            <p:ph idx="1"/>
          </p:nvPr>
        </p:nvSpPr>
        <p:spPr>
          <a:xfrm>
            <a:off x="914400" y="2286000"/>
            <a:ext cx="7379867" cy="3474720"/>
          </a:xfrm>
        </p:spPr>
        <p:txBody>
          <a:bodyPr>
            <a:normAutofit/>
          </a:bodyPr>
          <a:lstStyle/>
          <a:p>
            <a:pPr marL="0" indent="0" algn="ctr">
              <a:buNone/>
            </a:pPr>
            <a:r>
              <a:rPr lang="en-US" sz="4400" b="1" i="1" dirty="0">
                <a:effectLst>
                  <a:outerShdw blurRad="38100" dist="38100" dir="2700000" algn="tl">
                    <a:srgbClr val="000000">
                      <a:alpha val="43137"/>
                    </a:srgbClr>
                  </a:outerShdw>
                  <a:reflection endPos="0" dir="5400000" sy="-100000" algn="bl" rotWithShape="0"/>
                </a:effectLst>
              </a:rPr>
              <a:t>Systems Engineering</a:t>
            </a:r>
          </a:p>
        </p:txBody>
      </p:sp>
      <p:sp>
        <p:nvSpPr>
          <p:cNvPr id="5" name="Slide Number Placeholder 4"/>
          <p:cNvSpPr>
            <a:spLocks noGrp="1"/>
          </p:cNvSpPr>
          <p:nvPr>
            <p:ph type="sldNum" sz="quarter" idx="12"/>
          </p:nvPr>
        </p:nvSpPr>
        <p:spPr/>
        <p:txBody>
          <a:bodyPr/>
          <a:lstStyle/>
          <a:p>
            <a:fld id="{6DD145BB-F4BF-47FE-A7A5-E1B2194B8E74}" type="slidenum">
              <a:rPr lang="en-US" smtClean="0"/>
              <a:t>41</a:t>
            </a:fld>
            <a:endParaRPr lang="en-US"/>
          </a:p>
        </p:txBody>
      </p:sp>
    </p:spTree>
    <p:extLst>
      <p:ext uri="{BB962C8B-B14F-4D97-AF65-F5344CB8AC3E}">
        <p14:creationId xmlns:p14="http://schemas.microsoft.com/office/powerpoint/2010/main" val="619815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2"/>
          <p:cNvSpPr>
            <a:spLocks noGrp="1"/>
          </p:cNvSpPr>
          <p:nvPr>
            <p:ph type="title"/>
          </p:nvPr>
        </p:nvSpPr>
        <p:spPr/>
        <p:txBody>
          <a:bodyPr/>
          <a:lstStyle/>
          <a:p>
            <a:r>
              <a:rPr lang="en-US" i="1" dirty="0"/>
              <a:t>Learning Objectives</a:t>
            </a:r>
          </a:p>
        </p:txBody>
      </p:sp>
      <p:sp>
        <p:nvSpPr>
          <p:cNvPr id="5124" name="Slide Number Placeholder 1"/>
          <p:cNvSpPr>
            <a:spLocks noGrp="1"/>
          </p:cNvSpPr>
          <p:nvPr>
            <p:ph type="sldNum" sz="quarter" idx="4294967295"/>
          </p:nvPr>
        </p:nvSpPr>
        <p:spPr>
          <a:xfrm>
            <a:off x="7841064" y="6483736"/>
            <a:ext cx="1074335" cy="374264"/>
          </a:xfrm>
          <a:prstGeom prst="rect">
            <a:avLst/>
          </a:prstGeom>
          <a:noFill/>
        </p:spPr>
        <p:txBody>
          <a:bodyPr/>
          <a:lstStyle/>
          <a:p>
            <a:fld id="{3CA0BB6B-E70D-44AF-84DD-571BDE9EE8FB}" type="slidenum">
              <a:rPr lang="en-US" smtClean="0">
                <a:latin typeface="Arial" pitchFamily="34" charset="0"/>
                <a:cs typeface="Arial" pitchFamily="34" charset="0"/>
              </a:rPr>
              <a:pPr/>
              <a:t>42</a:t>
            </a:fld>
            <a:endParaRPr lang="en-US" dirty="0">
              <a:latin typeface="Arial" pitchFamily="34" charset="0"/>
              <a:cs typeface="Arial" pitchFamily="34" charset="0"/>
            </a:endParaRPr>
          </a:p>
        </p:txBody>
      </p:sp>
      <p:sp>
        <p:nvSpPr>
          <p:cNvPr id="5123" name="Content Placeholder 5"/>
          <p:cNvSpPr>
            <a:spLocks noGrp="1"/>
          </p:cNvSpPr>
          <p:nvPr>
            <p:ph idx="4294967295"/>
          </p:nvPr>
        </p:nvSpPr>
        <p:spPr>
          <a:xfrm>
            <a:off x="457200" y="1524000"/>
            <a:ext cx="8199626" cy="5192712"/>
          </a:xfrm>
        </p:spPr>
        <p:txBody>
          <a:bodyPr/>
          <a:lstStyle/>
          <a:p>
            <a:pPr>
              <a:spcAft>
                <a:spcPts val="1200"/>
              </a:spcAft>
            </a:pPr>
            <a:r>
              <a:rPr lang="en-US" sz="2400" dirty="0"/>
              <a:t>Provide a program manager’s perspective on SMC engineering activities and responsibilities that include:</a:t>
            </a:r>
          </a:p>
          <a:p>
            <a:pPr lvl="1">
              <a:spcAft>
                <a:spcPts val="600"/>
              </a:spcAft>
              <a:buSzPct val="60000"/>
              <a:buFont typeface="Wingdings" pitchFamily="2" charset="2"/>
              <a:buChar char="t"/>
            </a:pPr>
            <a:r>
              <a:rPr lang="en-US" sz="2400" dirty="0"/>
              <a:t>A top-level description of systems engineering (SE)</a:t>
            </a:r>
          </a:p>
          <a:p>
            <a:pPr lvl="1">
              <a:spcAft>
                <a:spcPts val="600"/>
              </a:spcAft>
              <a:buSzPct val="60000"/>
              <a:buFont typeface="Wingdings" pitchFamily="2" charset="2"/>
              <a:buChar char="t"/>
            </a:pPr>
            <a:r>
              <a:rPr lang="en-US" sz="2400" dirty="0"/>
              <a:t>System engineering language and process perspectives </a:t>
            </a:r>
          </a:p>
          <a:p>
            <a:pPr lvl="1">
              <a:spcAft>
                <a:spcPts val="600"/>
              </a:spcAft>
              <a:buSzPct val="60000"/>
              <a:buFont typeface="Wingdings" pitchFamily="2" charset="2"/>
              <a:buChar char="t"/>
            </a:pPr>
            <a:r>
              <a:rPr lang="en-US" sz="2400" dirty="0"/>
              <a:t>Discussion of the general SE concepts and associated processes, tools, and techniques</a:t>
            </a:r>
          </a:p>
          <a:p>
            <a:pPr lvl="1">
              <a:spcAft>
                <a:spcPts val="600"/>
              </a:spcAft>
              <a:buSzPct val="60000"/>
              <a:buFont typeface="Wingdings" pitchFamily="2" charset="2"/>
              <a:buChar char="t"/>
            </a:pPr>
            <a:r>
              <a:rPr lang="en-US" sz="2400" dirty="0"/>
              <a:t>An SE function overview during the                                        acquisition lifecycle</a:t>
            </a:r>
          </a:p>
          <a:p>
            <a:pPr lvl="1">
              <a:buSzPct val="60000"/>
              <a:buFont typeface="Wingdings" pitchFamily="2" charset="2"/>
              <a:buChar char="t"/>
            </a:pPr>
            <a:r>
              <a:rPr lang="en-US" sz="2400" i="1" dirty="0">
                <a:solidFill>
                  <a:srgbClr val="C00000"/>
                </a:solidFill>
              </a:rPr>
              <a:t>Show SE’s universal applicability                                                              across technologies and diverse                                                 development programs</a:t>
            </a:r>
          </a:p>
          <a:p>
            <a:pPr marL="0" indent="0">
              <a:buNone/>
            </a:pPr>
            <a:endParaRPr lang="en-US" dirty="0"/>
          </a:p>
          <a:p>
            <a:pPr marL="0" indent="0">
              <a:buNone/>
            </a:pPr>
            <a:endParaRPr lang="en-US" dirty="0"/>
          </a:p>
        </p:txBody>
      </p:sp>
      <p:pic>
        <p:nvPicPr>
          <p:cNvPr id="174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4419600"/>
            <a:ext cx="2323547" cy="229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1375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57200" y="5715000"/>
            <a:ext cx="8378456" cy="656964"/>
          </a:xfrm>
          <a:prstGeom prst="rect">
            <a:avLst/>
          </a:prstGeom>
          <a:solidFill>
            <a:schemeClr val="accent5">
              <a:lumMod val="10000"/>
            </a:schemeClr>
          </a:solidFill>
          <a:ln w="9525" cap="flat" cmpd="sng" algn="ctr">
            <a:solidFill>
              <a:schemeClr val="tx1"/>
            </a:solidFill>
            <a:prstDash val="solid"/>
            <a:round/>
            <a:headEnd type="none" w="med" len="med"/>
            <a:tailEnd type="none" w="med" len="med"/>
          </a:ln>
          <a:effectLst/>
        </p:spPr>
        <p:txBody>
          <a:bodyPr vert="horz" wrap="none" lIns="82296" tIns="45720" rIns="82296"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6146" name="Title 1"/>
          <p:cNvSpPr>
            <a:spLocks noGrp="1"/>
          </p:cNvSpPr>
          <p:nvPr>
            <p:ph type="title"/>
          </p:nvPr>
        </p:nvSpPr>
        <p:spPr/>
        <p:txBody>
          <a:bodyPr/>
          <a:lstStyle/>
          <a:p>
            <a:r>
              <a:rPr lang="en-US" sz="3600" i="1" dirty="0"/>
              <a:t>Why Emphasis on SE</a:t>
            </a:r>
          </a:p>
        </p:txBody>
      </p:sp>
      <p:pic>
        <p:nvPicPr>
          <p:cNvPr id="6149" name="Picture 5" descr="EFV_hydroplaning.jpg"/>
          <p:cNvPicPr>
            <a:picLocks noChangeAspect="1"/>
          </p:cNvPicPr>
          <p:nvPr/>
        </p:nvPicPr>
        <p:blipFill>
          <a:blip r:embed="rId3" cstate="print"/>
          <a:srcRect/>
          <a:stretch>
            <a:fillRect/>
          </a:stretch>
        </p:blipFill>
        <p:spPr bwMode="auto">
          <a:xfrm>
            <a:off x="476250" y="1417638"/>
            <a:ext cx="2095500" cy="1508125"/>
          </a:xfrm>
          <a:prstGeom prst="rect">
            <a:avLst/>
          </a:prstGeom>
          <a:noFill/>
          <a:ln w="9525">
            <a:noFill/>
            <a:miter lim="800000"/>
            <a:headEnd/>
            <a:tailEnd/>
          </a:ln>
        </p:spPr>
      </p:pic>
      <p:sp>
        <p:nvSpPr>
          <p:cNvPr id="6150" name="TextBox 6"/>
          <p:cNvSpPr txBox="1">
            <a:spLocks noChangeArrowheads="1"/>
          </p:cNvSpPr>
          <p:nvPr/>
        </p:nvSpPr>
        <p:spPr bwMode="auto">
          <a:xfrm>
            <a:off x="219075" y="2998788"/>
            <a:ext cx="3036888" cy="1323975"/>
          </a:xfrm>
          <a:prstGeom prst="rect">
            <a:avLst/>
          </a:prstGeom>
          <a:noFill/>
          <a:ln w="9525">
            <a:noFill/>
            <a:miter lim="800000"/>
            <a:headEnd/>
            <a:tailEnd/>
          </a:ln>
        </p:spPr>
        <p:txBody>
          <a:bodyPr>
            <a:spAutoFit/>
          </a:bodyPr>
          <a:lstStyle/>
          <a:p>
            <a:r>
              <a:rPr lang="en-US" sz="1600" b="1" dirty="0"/>
              <a:t>… quality problems with the Expeditionary Fighting Vehicle program were so significant that DOD extended development 4 years at a cost of $750 million</a:t>
            </a:r>
          </a:p>
        </p:txBody>
      </p:sp>
      <p:pic>
        <p:nvPicPr>
          <p:cNvPr id="6151" name="Picture 7" descr="f22 inflight.jpg"/>
          <p:cNvPicPr>
            <a:picLocks noChangeAspect="1"/>
          </p:cNvPicPr>
          <p:nvPr/>
        </p:nvPicPr>
        <p:blipFill>
          <a:blip r:embed="rId4" cstate="print"/>
          <a:srcRect/>
          <a:stretch>
            <a:fillRect/>
          </a:stretch>
        </p:blipFill>
        <p:spPr bwMode="auto">
          <a:xfrm>
            <a:off x="6315075" y="1439863"/>
            <a:ext cx="2541588" cy="1695450"/>
          </a:xfrm>
          <a:prstGeom prst="rect">
            <a:avLst/>
          </a:prstGeom>
          <a:noFill/>
          <a:ln w="9525">
            <a:noFill/>
            <a:miter lim="800000"/>
            <a:headEnd/>
            <a:tailEnd/>
          </a:ln>
        </p:spPr>
      </p:pic>
      <p:sp>
        <p:nvSpPr>
          <p:cNvPr id="6152" name="TextBox 8"/>
          <p:cNvSpPr txBox="1">
            <a:spLocks noChangeArrowheads="1"/>
          </p:cNvSpPr>
          <p:nvPr/>
        </p:nvSpPr>
        <p:spPr bwMode="auto">
          <a:xfrm>
            <a:off x="5876925" y="3213100"/>
            <a:ext cx="3267075" cy="1076325"/>
          </a:xfrm>
          <a:prstGeom prst="rect">
            <a:avLst/>
          </a:prstGeom>
          <a:noFill/>
          <a:ln w="9525">
            <a:noFill/>
            <a:miter lim="800000"/>
            <a:headEnd/>
            <a:tailEnd/>
          </a:ln>
        </p:spPr>
        <p:txBody>
          <a:bodyPr>
            <a:spAutoFit/>
          </a:bodyPr>
          <a:lstStyle/>
          <a:p>
            <a:r>
              <a:rPr lang="en-US" sz="1600" b="1" dirty="0"/>
              <a:t>… F-22A fighter aircraft experienced cracks in the plane’s canopy that grounded the flight test aircraft</a:t>
            </a:r>
          </a:p>
        </p:txBody>
      </p:sp>
      <p:pic>
        <p:nvPicPr>
          <p:cNvPr id="6153" name="Picture 9" descr="wideband-global-satcom-satellite.jpg"/>
          <p:cNvPicPr>
            <a:picLocks noChangeAspect="1"/>
          </p:cNvPicPr>
          <p:nvPr/>
        </p:nvPicPr>
        <p:blipFill>
          <a:blip r:embed="rId5" cstate="print"/>
          <a:srcRect/>
          <a:stretch>
            <a:fillRect/>
          </a:stretch>
        </p:blipFill>
        <p:spPr bwMode="auto">
          <a:xfrm>
            <a:off x="3684588" y="1400175"/>
            <a:ext cx="1755775" cy="2635250"/>
          </a:xfrm>
          <a:prstGeom prst="rect">
            <a:avLst/>
          </a:prstGeom>
          <a:noFill/>
          <a:ln w="9525">
            <a:noFill/>
            <a:miter lim="800000"/>
            <a:headEnd/>
            <a:tailEnd/>
          </a:ln>
        </p:spPr>
      </p:pic>
      <p:sp>
        <p:nvSpPr>
          <p:cNvPr id="6154" name="TextBox 10"/>
          <p:cNvSpPr txBox="1">
            <a:spLocks noChangeArrowheads="1"/>
          </p:cNvSpPr>
          <p:nvPr/>
        </p:nvSpPr>
        <p:spPr bwMode="auto">
          <a:xfrm>
            <a:off x="3060700" y="4243388"/>
            <a:ext cx="3267075" cy="1322387"/>
          </a:xfrm>
          <a:prstGeom prst="rect">
            <a:avLst/>
          </a:prstGeom>
          <a:noFill/>
          <a:ln w="9525">
            <a:noFill/>
            <a:miter lim="800000"/>
            <a:headEnd/>
            <a:tailEnd/>
          </a:ln>
        </p:spPr>
        <p:txBody>
          <a:bodyPr>
            <a:spAutoFit/>
          </a:bodyPr>
          <a:lstStyle/>
          <a:p>
            <a:r>
              <a:rPr lang="en-US" sz="1600" b="1" dirty="0"/>
              <a:t>… initial operating capability for the Wideband Global SATCOM (WGS) satellite was delayed 18 months because a supplier installed some fasteners incorrectly</a:t>
            </a:r>
          </a:p>
        </p:txBody>
      </p:sp>
      <p:sp>
        <p:nvSpPr>
          <p:cNvPr id="3" name="TextBox 2"/>
          <p:cNvSpPr txBox="1"/>
          <p:nvPr/>
        </p:nvSpPr>
        <p:spPr>
          <a:xfrm>
            <a:off x="457200" y="5715000"/>
            <a:ext cx="8253079" cy="523220"/>
          </a:xfrm>
          <a:prstGeom prst="rect">
            <a:avLst/>
          </a:prstGeom>
          <a:noFill/>
        </p:spPr>
        <p:txBody>
          <a:bodyPr wrap="square" rtlCol="0">
            <a:spAutoFit/>
          </a:bodyPr>
          <a:lstStyle/>
          <a:p>
            <a:pPr>
              <a:buFont typeface="Wingdings" pitchFamily="2" charset="2"/>
              <a:buNone/>
            </a:pPr>
            <a:r>
              <a:rPr lang="en-US" sz="1400" b="1" dirty="0">
                <a:solidFill>
                  <a:schemeClr val="bg1"/>
                </a:solidFill>
                <a:latin typeface="Arial" pitchFamily="34" charset="0"/>
                <a:cs typeface="Arial" pitchFamily="34" charset="0"/>
              </a:rPr>
              <a:t>GAO’s analysis of 11 DOD weapon systems illustrates that defense contractors’ poor practices for systems engineering activities … contributed to these outcomes.</a:t>
            </a:r>
          </a:p>
        </p:txBody>
      </p:sp>
      <p:sp>
        <p:nvSpPr>
          <p:cNvPr id="2" name="TextBox 1"/>
          <p:cNvSpPr txBox="1"/>
          <p:nvPr/>
        </p:nvSpPr>
        <p:spPr>
          <a:xfrm>
            <a:off x="219075" y="6504801"/>
            <a:ext cx="8244436" cy="276999"/>
          </a:xfrm>
          <a:prstGeom prst="rect">
            <a:avLst/>
          </a:prstGeom>
          <a:noFill/>
        </p:spPr>
        <p:txBody>
          <a:bodyPr wrap="none" rtlCol="0">
            <a:spAutoFit/>
          </a:bodyPr>
          <a:lstStyle/>
          <a:p>
            <a:r>
              <a:rPr lang="en-US" sz="1200" dirty="0"/>
              <a:t>DOD: Department of Defense		SATCOM: Satellite Communications	GAO: Government Accountability Office </a:t>
            </a:r>
          </a:p>
        </p:txBody>
      </p:sp>
    </p:spTree>
    <p:extLst>
      <p:ext uri="{BB962C8B-B14F-4D97-AF65-F5344CB8AC3E}">
        <p14:creationId xmlns:p14="http://schemas.microsoft.com/office/powerpoint/2010/main" val="315091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153"/>
                                        </p:tgtEl>
                                        <p:attrNameLst>
                                          <p:attrName>style.visibility</p:attrName>
                                        </p:attrNameLst>
                                      </p:cBhvr>
                                      <p:to>
                                        <p:strVal val="visible"/>
                                      </p:to>
                                    </p:set>
                                    <p:animEffect transition="in" filter="fade">
                                      <p:cBhvr>
                                        <p:cTn id="13" dur="1000"/>
                                        <p:tgtEl>
                                          <p:spTgt spid="6153"/>
                                        </p:tgtEl>
                                      </p:cBhvr>
                                    </p:animEffect>
                                    <p:anim calcmode="lin" valueType="num">
                                      <p:cBhvr>
                                        <p:cTn id="14" dur="1000" fill="hold"/>
                                        <p:tgtEl>
                                          <p:spTgt spid="6153"/>
                                        </p:tgtEl>
                                        <p:attrNameLst>
                                          <p:attrName>ppt_x</p:attrName>
                                        </p:attrNameLst>
                                      </p:cBhvr>
                                      <p:tavLst>
                                        <p:tav tm="0">
                                          <p:val>
                                            <p:strVal val="#ppt_x"/>
                                          </p:val>
                                        </p:tav>
                                        <p:tav tm="100000">
                                          <p:val>
                                            <p:strVal val="#ppt_x"/>
                                          </p:val>
                                        </p:tav>
                                      </p:tavLst>
                                    </p:anim>
                                    <p:anim calcmode="lin" valueType="num">
                                      <p:cBhvr>
                                        <p:cTn id="15" dur="1000" fill="hold"/>
                                        <p:tgtEl>
                                          <p:spTgt spid="615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154"/>
                                        </p:tgtEl>
                                        <p:attrNameLst>
                                          <p:attrName>style.visibility</p:attrName>
                                        </p:attrNameLst>
                                      </p:cBhvr>
                                      <p:to>
                                        <p:strVal val="visible"/>
                                      </p:to>
                                    </p:set>
                                    <p:animEffect transition="in" filter="fade">
                                      <p:cBhvr>
                                        <p:cTn id="18" dur="1000"/>
                                        <p:tgtEl>
                                          <p:spTgt spid="6154"/>
                                        </p:tgtEl>
                                      </p:cBhvr>
                                    </p:animEffect>
                                    <p:anim calcmode="lin" valueType="num">
                                      <p:cBhvr>
                                        <p:cTn id="19" dur="1000" fill="hold"/>
                                        <p:tgtEl>
                                          <p:spTgt spid="6154"/>
                                        </p:tgtEl>
                                        <p:attrNameLst>
                                          <p:attrName>ppt_x</p:attrName>
                                        </p:attrNameLst>
                                      </p:cBhvr>
                                      <p:tavLst>
                                        <p:tav tm="0">
                                          <p:val>
                                            <p:strVal val="#ppt_x"/>
                                          </p:val>
                                        </p:tav>
                                        <p:tav tm="100000">
                                          <p:val>
                                            <p:strVal val="#ppt_x"/>
                                          </p:val>
                                        </p:tav>
                                      </p:tavLst>
                                    </p:anim>
                                    <p:anim calcmode="lin" valueType="num">
                                      <p:cBhvr>
                                        <p:cTn id="20" dur="1000" fill="hold"/>
                                        <p:tgtEl>
                                          <p:spTgt spid="615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51"/>
                                        </p:tgtEl>
                                        <p:attrNameLst>
                                          <p:attrName>style.visibility</p:attrName>
                                        </p:attrNameLst>
                                      </p:cBhvr>
                                      <p:to>
                                        <p:strVal val="visible"/>
                                      </p:to>
                                    </p:set>
                                    <p:anim calcmode="lin" valueType="num">
                                      <p:cBhvr additive="base">
                                        <p:cTn id="25" dur="500" fill="hold"/>
                                        <p:tgtEl>
                                          <p:spTgt spid="6151"/>
                                        </p:tgtEl>
                                        <p:attrNameLst>
                                          <p:attrName>ppt_x</p:attrName>
                                        </p:attrNameLst>
                                      </p:cBhvr>
                                      <p:tavLst>
                                        <p:tav tm="0">
                                          <p:val>
                                            <p:strVal val="#ppt_x"/>
                                          </p:val>
                                        </p:tav>
                                        <p:tav tm="100000">
                                          <p:val>
                                            <p:strVal val="#ppt_x"/>
                                          </p:val>
                                        </p:tav>
                                      </p:tavLst>
                                    </p:anim>
                                    <p:anim calcmode="lin" valueType="num">
                                      <p:cBhvr additive="base">
                                        <p:cTn id="26" dur="500" fill="hold"/>
                                        <p:tgtEl>
                                          <p:spTgt spid="615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152"/>
                                        </p:tgtEl>
                                        <p:attrNameLst>
                                          <p:attrName>style.visibility</p:attrName>
                                        </p:attrNameLst>
                                      </p:cBhvr>
                                      <p:to>
                                        <p:strVal val="visible"/>
                                      </p:to>
                                    </p:set>
                                    <p:anim calcmode="lin" valueType="num">
                                      <p:cBhvr additive="base">
                                        <p:cTn id="29" dur="500" fill="hold"/>
                                        <p:tgtEl>
                                          <p:spTgt spid="6152"/>
                                        </p:tgtEl>
                                        <p:attrNameLst>
                                          <p:attrName>ppt_x</p:attrName>
                                        </p:attrNameLst>
                                      </p:cBhvr>
                                      <p:tavLst>
                                        <p:tav tm="0">
                                          <p:val>
                                            <p:strVal val="#ppt_x"/>
                                          </p:val>
                                        </p:tav>
                                        <p:tav tm="100000">
                                          <p:val>
                                            <p:strVal val="#ppt_x"/>
                                          </p:val>
                                        </p:tav>
                                      </p:tavLst>
                                    </p:anim>
                                    <p:anim calcmode="lin" valueType="num">
                                      <p:cBhvr additive="base">
                                        <p:cTn id="30" dur="500" fill="hold"/>
                                        <p:tgtEl>
                                          <p:spTgt spid="615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150" grpId="0"/>
      <p:bldP spid="6152" grpId="0"/>
      <p:bldP spid="6154"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i="1" dirty="0"/>
              <a:t>Basic Concepts</a:t>
            </a:r>
          </a:p>
        </p:txBody>
      </p:sp>
      <p:sp>
        <p:nvSpPr>
          <p:cNvPr id="3" name="Content Placeholder 2"/>
          <p:cNvSpPr>
            <a:spLocks noGrp="1"/>
          </p:cNvSpPr>
          <p:nvPr>
            <p:ph idx="1"/>
          </p:nvPr>
        </p:nvSpPr>
        <p:spPr>
          <a:xfrm>
            <a:off x="533400" y="1447800"/>
            <a:ext cx="8458200" cy="5105400"/>
          </a:xfrm>
        </p:spPr>
        <p:txBody>
          <a:bodyPr>
            <a:normAutofit/>
          </a:bodyPr>
          <a:lstStyle/>
          <a:p>
            <a:pPr marL="0" indent="0">
              <a:buNone/>
            </a:pPr>
            <a:r>
              <a:rPr lang="en-US" sz="2400" b="1" u="sng" dirty="0"/>
              <a:t>Orientation</a:t>
            </a:r>
          </a:p>
          <a:p>
            <a:pPr marL="0" indent="0">
              <a:buNone/>
            </a:pPr>
            <a:endParaRPr lang="en-US" dirty="0"/>
          </a:p>
          <a:p>
            <a:pPr marL="0" indent="0">
              <a:buNone/>
            </a:pPr>
            <a:endParaRPr lang="en-US" dirty="0"/>
          </a:p>
          <a:p>
            <a:pPr marL="0" indent="0">
              <a:buNone/>
            </a:pPr>
            <a:endParaRPr lang="en-US" sz="1800" dirty="0"/>
          </a:p>
          <a:p>
            <a:pPr marL="0" indent="0">
              <a:buNone/>
            </a:pPr>
            <a:endParaRPr lang="en-US" sz="1800" dirty="0"/>
          </a:p>
          <a:p>
            <a:pPr marL="0" indent="0">
              <a:buNone/>
            </a:pPr>
            <a:endParaRPr lang="en-US" sz="1200" dirty="0"/>
          </a:p>
          <a:p>
            <a:pPr marL="0" indent="0">
              <a:buNone/>
            </a:pPr>
            <a:r>
              <a:rPr lang="en-US" sz="2000" b="1" dirty="0"/>
              <a:t>   </a:t>
            </a:r>
            <a:r>
              <a:rPr lang="en-US" sz="2000" b="1" u="sng" dirty="0"/>
              <a:t>SMC Approach</a:t>
            </a:r>
            <a:r>
              <a:rPr lang="en-US" sz="2000" b="1" dirty="0"/>
              <a:t>			      </a:t>
            </a:r>
            <a:r>
              <a:rPr lang="en-US" sz="2000" b="1" u="sng" dirty="0"/>
              <a:t>Systems Engineering</a:t>
            </a:r>
          </a:p>
        </p:txBody>
      </p:sp>
      <p:pic>
        <p:nvPicPr>
          <p:cNvPr id="178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962400"/>
            <a:ext cx="2554179" cy="2524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191000"/>
            <a:ext cx="3981087" cy="234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992225" y="1809361"/>
            <a:ext cx="7758908" cy="1924439"/>
            <a:chOff x="892968" y="3124200"/>
            <a:chExt cx="7758908" cy="1924439"/>
          </a:xfrm>
        </p:grpSpPr>
        <p:sp>
          <p:nvSpPr>
            <p:cNvPr id="8" name="Rectangle 7"/>
            <p:cNvSpPr/>
            <p:nvPr/>
          </p:nvSpPr>
          <p:spPr bwMode="auto">
            <a:xfrm>
              <a:off x="2133600" y="4114800"/>
              <a:ext cx="1212056" cy="900112"/>
            </a:xfrm>
            <a:prstGeom prst="rect">
              <a:avLst/>
            </a:prstGeom>
            <a:gradFill flip="none" rotWithShape="1">
              <a:gsLst>
                <a:gs pos="0">
                  <a:srgbClr val="C3B9FF"/>
                </a:gs>
                <a:gs pos="25000">
                  <a:srgbClr val="9696FF"/>
                </a:gs>
                <a:gs pos="64000">
                  <a:srgbClr val="7D7DFF"/>
                </a:gs>
                <a:gs pos="92000">
                  <a:srgbClr val="4F4FFF"/>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9" name="Rectangle 8"/>
            <p:cNvSpPr/>
            <p:nvPr/>
          </p:nvSpPr>
          <p:spPr bwMode="auto">
            <a:xfrm>
              <a:off x="3352800" y="4114800"/>
              <a:ext cx="1752600" cy="900112"/>
            </a:xfrm>
            <a:prstGeom prst="rect">
              <a:avLst/>
            </a:prstGeom>
            <a:gradFill flip="none" rotWithShape="1">
              <a:gsLst>
                <a:gs pos="0">
                  <a:srgbClr val="FECACA"/>
                </a:gs>
                <a:gs pos="25000">
                  <a:srgbClr val="FF8181"/>
                </a:gs>
                <a:gs pos="65000">
                  <a:srgbClr val="FF4747"/>
                </a:gs>
                <a:gs pos="95000">
                  <a:srgbClr val="FF000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10" name="Rectangle 9"/>
            <p:cNvSpPr/>
            <p:nvPr/>
          </p:nvSpPr>
          <p:spPr bwMode="auto">
            <a:xfrm>
              <a:off x="5105400" y="4114800"/>
              <a:ext cx="2011363" cy="900112"/>
            </a:xfrm>
            <a:prstGeom prst="rect">
              <a:avLst/>
            </a:prstGeom>
            <a:gradFill flip="none" rotWithShape="1">
              <a:gsLst>
                <a:gs pos="0">
                  <a:srgbClr val="E4F4E4"/>
                </a:gs>
                <a:gs pos="25000">
                  <a:srgbClr val="7DFF7D"/>
                </a:gs>
                <a:gs pos="66000">
                  <a:srgbClr val="2FFF2F"/>
                </a:gs>
                <a:gs pos="95000">
                  <a:srgbClr val="00B05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Production and Deployment</a:t>
              </a:r>
              <a:endParaRPr lang="en-US" sz="600" b="1" dirty="0">
                <a:solidFill>
                  <a:schemeClr val="tx1"/>
                </a:solidFill>
                <a:latin typeface="Arial Black" pitchFamily="34" charset="0"/>
              </a:endParaRPr>
            </a:p>
          </p:txBody>
        </p:sp>
        <p:sp>
          <p:nvSpPr>
            <p:cNvPr id="11" name="Rectangle 10"/>
            <p:cNvSpPr/>
            <p:nvPr/>
          </p:nvSpPr>
          <p:spPr bwMode="auto">
            <a:xfrm>
              <a:off x="7116763" y="4114800"/>
              <a:ext cx="1535113" cy="900112"/>
            </a:xfrm>
            <a:prstGeom prst="rect">
              <a:avLst/>
            </a:prstGeom>
            <a:gradFill>
              <a:gsLst>
                <a:gs pos="0">
                  <a:schemeClr val="bg1"/>
                </a:gs>
                <a:gs pos="26000">
                  <a:schemeClr val="bg1">
                    <a:lumMod val="85000"/>
                  </a:schemeClr>
                </a:gs>
                <a:gs pos="65000">
                  <a:schemeClr val="bg1">
                    <a:lumMod val="75000"/>
                  </a:schemeClr>
                </a:gs>
                <a:gs pos="95000">
                  <a:schemeClr val="bg1">
                    <a:lumMod val="65000"/>
                  </a:schemeClr>
                </a:gs>
              </a:gsLst>
              <a:path path="shape">
                <a:fillToRect l="50000" t="50000" r="50000" b="50000"/>
              </a:path>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
          <p:nvSpPr>
            <p:cNvPr id="12" name="TextBox 37"/>
            <p:cNvSpPr txBox="1">
              <a:spLocks noChangeArrowheads="1"/>
            </p:cNvSpPr>
            <p:nvPr/>
          </p:nvSpPr>
          <p:spPr bwMode="auto">
            <a:xfrm>
              <a:off x="3515811" y="4720027"/>
              <a:ext cx="523875" cy="30638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PDR A</a:t>
              </a:r>
              <a:endParaRPr lang="en-US" sz="600" dirty="0">
                <a:solidFill>
                  <a:srgbClr val="0017C0"/>
                </a:solidFill>
                <a:latin typeface="Arial Black" pitchFamily="34" charset="0"/>
              </a:endParaRPr>
            </a:p>
          </p:txBody>
        </p:sp>
        <p:sp>
          <p:nvSpPr>
            <p:cNvPr id="13" name="TextBox 38"/>
            <p:cNvSpPr txBox="1">
              <a:spLocks noChangeArrowheads="1"/>
            </p:cNvSpPr>
            <p:nvPr/>
          </p:nvSpPr>
          <p:spPr bwMode="auto">
            <a:xfrm>
              <a:off x="4419099" y="4716852"/>
              <a:ext cx="523875" cy="307975"/>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CDR A</a:t>
              </a:r>
              <a:endParaRPr lang="en-US" sz="600" dirty="0">
                <a:solidFill>
                  <a:srgbClr val="0017C0"/>
                </a:solidFill>
                <a:latin typeface="Arial Black" pitchFamily="34" charset="0"/>
              </a:endParaRPr>
            </a:p>
          </p:txBody>
        </p:sp>
        <p:sp>
          <p:nvSpPr>
            <p:cNvPr id="14" name="TextBox 39"/>
            <p:cNvSpPr txBox="1">
              <a:spLocks noChangeArrowheads="1"/>
            </p:cNvSpPr>
            <p:nvPr/>
          </p:nvSpPr>
          <p:spPr bwMode="auto">
            <a:xfrm>
              <a:off x="5930768" y="4634302"/>
              <a:ext cx="660400" cy="41433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FRP –Decision Review</a:t>
              </a:r>
              <a:endParaRPr lang="en-US" sz="600" dirty="0">
                <a:solidFill>
                  <a:srgbClr val="0017C0"/>
                </a:solidFill>
                <a:latin typeface="Arial Black" pitchFamily="34" charset="0"/>
              </a:endParaRPr>
            </a:p>
          </p:txBody>
        </p:sp>
        <p:sp>
          <p:nvSpPr>
            <p:cNvPr id="15" name="Isosceles Triangle 14"/>
            <p:cNvSpPr/>
            <p:nvPr/>
          </p:nvSpPr>
          <p:spPr bwMode="auto">
            <a:xfrm>
              <a:off x="1925549" y="3787025"/>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A</a:t>
              </a:r>
            </a:p>
          </p:txBody>
        </p:sp>
        <p:sp>
          <p:nvSpPr>
            <p:cNvPr id="16" name="Isosceles Triangle 10"/>
            <p:cNvSpPr/>
            <p:nvPr/>
          </p:nvSpPr>
          <p:spPr bwMode="auto">
            <a:xfrm>
              <a:off x="3113087" y="3787025"/>
              <a:ext cx="468313"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17" name="Isosceles Triangle 16"/>
            <p:cNvSpPr/>
            <p:nvPr/>
          </p:nvSpPr>
          <p:spPr bwMode="auto">
            <a:xfrm>
              <a:off x="4894264" y="3787025"/>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18" name="Diamond 17"/>
            <p:cNvSpPr/>
            <p:nvPr/>
          </p:nvSpPr>
          <p:spPr bwMode="auto">
            <a:xfrm>
              <a:off x="3399924" y="4751777"/>
              <a:ext cx="195262" cy="220662"/>
            </a:xfrm>
            <a:prstGeom prst="diamond">
              <a:avLst/>
            </a:prstGeom>
            <a:solidFill>
              <a:srgbClr val="FFFF00"/>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Diamond 18"/>
            <p:cNvSpPr/>
            <p:nvPr/>
          </p:nvSpPr>
          <p:spPr bwMode="auto">
            <a:xfrm>
              <a:off x="4320674" y="4751777"/>
              <a:ext cx="193675"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Diamond 19"/>
            <p:cNvSpPr/>
            <p:nvPr/>
          </p:nvSpPr>
          <p:spPr bwMode="auto">
            <a:xfrm>
              <a:off x="5800593" y="4751777"/>
              <a:ext cx="195263"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Rectangle 20"/>
            <p:cNvSpPr/>
            <p:nvPr/>
          </p:nvSpPr>
          <p:spPr>
            <a:xfrm>
              <a:off x="1143000" y="3124200"/>
              <a:ext cx="1547884" cy="228600"/>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User Needs</a:t>
              </a:r>
            </a:p>
          </p:txBody>
        </p:sp>
        <p:sp>
          <p:nvSpPr>
            <p:cNvPr id="22" name="Rectangle 21"/>
            <p:cNvSpPr/>
            <p:nvPr/>
          </p:nvSpPr>
          <p:spPr>
            <a:xfrm>
              <a:off x="1143000" y="3429000"/>
              <a:ext cx="2971800" cy="252258"/>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Technology Opportunities &amp; Resources</a:t>
              </a:r>
            </a:p>
          </p:txBody>
        </p:sp>
        <p:cxnSp>
          <p:nvCxnSpPr>
            <p:cNvPr id="23" name="Elbow Connector 22"/>
            <p:cNvCxnSpPr>
              <a:stCxn id="21" idx="1"/>
              <a:endCxn id="26" idx="1"/>
            </p:cNvCxnSpPr>
            <p:nvPr/>
          </p:nvCxnSpPr>
          <p:spPr>
            <a:xfrm rot="10800000" flipV="1">
              <a:off x="892968" y="3238500"/>
              <a:ext cx="250032" cy="1596232"/>
            </a:xfrm>
            <a:prstGeom prst="bentConnector3">
              <a:avLst>
                <a:gd name="adj1" fmla="val 191428"/>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22" idx="1"/>
              <a:endCxn id="26" idx="1"/>
            </p:cNvCxnSpPr>
            <p:nvPr/>
          </p:nvCxnSpPr>
          <p:spPr>
            <a:xfrm rot="10800000" flipV="1">
              <a:off x="892968" y="3555128"/>
              <a:ext cx="250032" cy="1279603"/>
            </a:xfrm>
            <a:prstGeom prst="bentConnector3">
              <a:avLst>
                <a:gd name="adj1" fmla="val 191428"/>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990636" y="4114800"/>
              <a:ext cx="1142964" cy="899532"/>
            </a:xfrm>
            <a:prstGeom prst="rect">
              <a:avLst/>
            </a:prstGeom>
            <a:gradFill flip="none" rotWithShape="1">
              <a:gsLst>
                <a:gs pos="0">
                  <a:srgbClr val="FBFE80"/>
                </a:gs>
                <a:gs pos="26000">
                  <a:srgbClr val="FFFE6A"/>
                </a:gs>
                <a:gs pos="65000">
                  <a:srgbClr val="F8FD17"/>
                </a:gs>
                <a:gs pos="92000">
                  <a:srgbClr val="E6EC02"/>
                </a:gs>
              </a:gsLst>
              <a:path path="shape">
                <a:fillToRect l="50000" t="50000" r="50000" b="50000"/>
              </a:path>
              <a:tileRect/>
            </a:gra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schemeClr val="tx1"/>
                  </a:solidFill>
                  <a:latin typeface="Arial Black" pitchFamily="34" charset="0"/>
                </a:rPr>
                <a:t>Material Solution Analysis</a:t>
              </a:r>
            </a:p>
            <a:p>
              <a:pPr marL="58738">
                <a:defRPr/>
              </a:pPr>
              <a:r>
                <a:rPr lang="en-US" sz="800" b="1" dirty="0">
                  <a:solidFill>
                    <a:srgbClr val="0017C0"/>
                  </a:solidFill>
                  <a:latin typeface="Arial Black" pitchFamily="34" charset="0"/>
                </a:rPr>
                <a:t>Material Development Decision</a:t>
              </a:r>
            </a:p>
          </p:txBody>
        </p:sp>
        <p:sp>
          <p:nvSpPr>
            <p:cNvPr id="26" name="Diamond 25"/>
            <p:cNvSpPr/>
            <p:nvPr/>
          </p:nvSpPr>
          <p:spPr bwMode="auto">
            <a:xfrm>
              <a:off x="892968" y="4724400"/>
              <a:ext cx="195263" cy="220663"/>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4" name="TextBox 3"/>
          <p:cNvSpPr txBox="1"/>
          <p:nvPr/>
        </p:nvSpPr>
        <p:spPr>
          <a:xfrm>
            <a:off x="152400" y="6553200"/>
            <a:ext cx="8915400" cy="276999"/>
          </a:xfrm>
          <a:prstGeom prst="rect">
            <a:avLst/>
          </a:prstGeom>
          <a:noFill/>
        </p:spPr>
        <p:txBody>
          <a:bodyPr wrap="square" rtlCol="0">
            <a:spAutoFit/>
          </a:bodyPr>
          <a:lstStyle/>
          <a:p>
            <a:r>
              <a:rPr lang="en-US" sz="1200" dirty="0"/>
              <a:t>PDR: Preliminary Design Review	CDR: Critical Design Review	FRP: Full Rate Production	PMT: Program Management Team</a:t>
            </a:r>
          </a:p>
        </p:txBody>
      </p:sp>
    </p:spTree>
    <p:extLst>
      <p:ext uri="{BB962C8B-B14F-4D97-AF65-F5344CB8AC3E}">
        <p14:creationId xmlns:p14="http://schemas.microsoft.com/office/powerpoint/2010/main" val="4058711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62000" y="228600"/>
            <a:ext cx="8229600" cy="1143000"/>
          </a:xfrm>
        </p:spPr>
        <p:txBody>
          <a:bodyPr/>
          <a:lstStyle/>
          <a:p>
            <a:r>
              <a:rPr lang="en-US" sz="3600" i="1" dirty="0"/>
              <a:t>Space Business is Challenging</a:t>
            </a:r>
          </a:p>
        </p:txBody>
      </p:sp>
      <p:sp>
        <p:nvSpPr>
          <p:cNvPr id="65539" name="Rectangle 3"/>
          <p:cNvSpPr>
            <a:spLocks noGrp="1" noChangeArrowheads="1"/>
          </p:cNvSpPr>
          <p:nvPr>
            <p:ph idx="1"/>
          </p:nvPr>
        </p:nvSpPr>
        <p:spPr>
          <a:xfrm>
            <a:off x="73500" y="2550127"/>
            <a:ext cx="8382000" cy="2936273"/>
          </a:xfrm>
        </p:spPr>
        <p:txBody>
          <a:bodyPr>
            <a:normAutofit/>
          </a:bodyPr>
          <a:lstStyle/>
          <a:p>
            <a:pPr algn="l">
              <a:lnSpc>
                <a:spcPct val="80000"/>
              </a:lnSpc>
              <a:buClr>
                <a:srgbClr val="002060"/>
              </a:buClr>
              <a:buSzPct val="130000"/>
              <a:defRPr/>
            </a:pPr>
            <a:endParaRPr lang="en-US" sz="2000" dirty="0">
              <a:solidFill>
                <a:schemeClr val="tx1"/>
              </a:solidFill>
            </a:endParaRPr>
          </a:p>
          <a:p>
            <a:pPr marL="401637" indent="-342900" algn="l">
              <a:lnSpc>
                <a:spcPct val="80000"/>
              </a:lnSpc>
              <a:buClr>
                <a:srgbClr val="002060"/>
              </a:buClr>
              <a:buSzPct val="130000"/>
              <a:buFont typeface="Wingdings" pitchFamily="2" charset="2"/>
              <a:buChar char="§"/>
              <a:defRPr/>
            </a:pPr>
            <a:r>
              <a:rPr sz="2000" dirty="0">
                <a:solidFill>
                  <a:schemeClr val="tx1"/>
                </a:solidFill>
              </a:rPr>
              <a:t>High expectations with each mission</a:t>
            </a:r>
            <a:r>
              <a:rPr lang="en-US" sz="2000" dirty="0">
                <a:solidFill>
                  <a:schemeClr val="tx1"/>
                </a:solidFill>
              </a:rPr>
              <a:t> </a:t>
            </a:r>
          </a:p>
          <a:p>
            <a:pPr marL="58737" algn="l">
              <a:lnSpc>
                <a:spcPct val="80000"/>
              </a:lnSpc>
              <a:buClr>
                <a:srgbClr val="002060"/>
              </a:buClr>
              <a:buSzPct val="130000"/>
              <a:defRPr/>
            </a:pPr>
            <a:r>
              <a:rPr lang="en-US" sz="2000" dirty="0">
                <a:solidFill>
                  <a:schemeClr val="tx1"/>
                </a:solidFill>
              </a:rPr>
              <a:t>    (100% Mission Success)</a:t>
            </a:r>
          </a:p>
          <a:p>
            <a:pPr marL="58737" algn="l">
              <a:lnSpc>
                <a:spcPct val="80000"/>
              </a:lnSpc>
              <a:buClr>
                <a:srgbClr val="002060"/>
              </a:buClr>
              <a:buSzPct val="130000"/>
              <a:defRPr/>
            </a:pPr>
            <a:endParaRPr sz="2000" dirty="0">
              <a:solidFill>
                <a:schemeClr val="tx1"/>
              </a:solidFill>
            </a:endParaRPr>
          </a:p>
          <a:p>
            <a:pPr algn="l">
              <a:lnSpc>
                <a:spcPct val="80000"/>
              </a:lnSpc>
              <a:buClr>
                <a:srgbClr val="002060"/>
              </a:buClr>
              <a:buSzPct val="130000"/>
              <a:buFont typeface="Wingdings" pitchFamily="2" charset="2"/>
              <a:buChar char="§"/>
              <a:defRPr/>
            </a:pPr>
            <a:r>
              <a:rPr lang="en-US" sz="2000" dirty="0">
                <a:solidFill>
                  <a:schemeClr val="tx1"/>
                </a:solidFill>
              </a:rPr>
              <a:t>  </a:t>
            </a:r>
            <a:r>
              <a:rPr sz="2000" dirty="0">
                <a:solidFill>
                  <a:schemeClr val="tx1"/>
                </a:solidFill>
              </a:rPr>
              <a:t>Space systems expected to work for long periods of time; typically ten </a:t>
            </a:r>
            <a:r>
              <a:rPr lang="en-US" sz="2000" dirty="0">
                <a:solidFill>
                  <a:schemeClr val="tx1"/>
                </a:solidFill>
              </a:rPr>
              <a:t>     </a:t>
            </a:r>
            <a:r>
              <a:rPr sz="2000" dirty="0">
                <a:solidFill>
                  <a:schemeClr val="tx1"/>
                </a:solidFill>
              </a:rPr>
              <a:t>years or longer, and in a harsh environment</a:t>
            </a:r>
            <a:endParaRPr lang="en-US" sz="2000" dirty="0">
              <a:solidFill>
                <a:schemeClr val="tx1"/>
              </a:solidFill>
            </a:endParaRPr>
          </a:p>
          <a:p>
            <a:pPr algn="l">
              <a:lnSpc>
                <a:spcPct val="80000"/>
              </a:lnSpc>
              <a:buClr>
                <a:srgbClr val="002060"/>
              </a:buClr>
              <a:buSzPct val="130000"/>
              <a:buFont typeface="Wingdings" pitchFamily="2" charset="2"/>
              <a:buChar char="§"/>
              <a:defRPr/>
            </a:pPr>
            <a:endParaRPr sz="2000" dirty="0">
              <a:solidFill>
                <a:schemeClr val="tx1"/>
              </a:solidFill>
            </a:endParaRPr>
          </a:p>
          <a:p>
            <a:pPr marL="401637" indent="-342900" algn="l">
              <a:lnSpc>
                <a:spcPct val="80000"/>
              </a:lnSpc>
              <a:buClr>
                <a:srgbClr val="002060"/>
              </a:buClr>
              <a:buSzPct val="130000"/>
              <a:buFont typeface="Wingdings" pitchFamily="2" charset="2"/>
              <a:buChar char="§"/>
              <a:defRPr/>
            </a:pPr>
            <a:r>
              <a:rPr sz="2000" dirty="0">
                <a:solidFill>
                  <a:schemeClr val="tx1"/>
                </a:solidFill>
              </a:rPr>
              <a:t>Any major failure on newly deployed systems could lead to coverage gaps</a:t>
            </a:r>
            <a:endParaRPr lang="en-US" sz="2000" dirty="0">
              <a:solidFill>
                <a:schemeClr val="tx1"/>
              </a:solidFill>
            </a:endParaRPr>
          </a:p>
        </p:txBody>
      </p:sp>
      <p:sp>
        <p:nvSpPr>
          <p:cNvPr id="4" name="TextBox 3"/>
          <p:cNvSpPr txBox="1"/>
          <p:nvPr/>
        </p:nvSpPr>
        <p:spPr>
          <a:xfrm>
            <a:off x="457200" y="5638800"/>
            <a:ext cx="7998300" cy="830997"/>
          </a:xfrm>
          <a:prstGeom prst="rect">
            <a:avLst/>
          </a:prstGeom>
          <a:solidFill>
            <a:schemeClr val="accent5">
              <a:lumMod val="10000"/>
            </a:schemeClr>
          </a:solidFill>
        </p:spPr>
        <p:txBody>
          <a:bodyPr wrap="square" rtlCol="0">
            <a:spAutoFit/>
          </a:bodyPr>
          <a:lstStyle/>
          <a:p>
            <a:pPr algn="ctr"/>
            <a:r>
              <a:rPr lang="en-US" sz="2400" b="1" dirty="0">
                <a:solidFill>
                  <a:schemeClr val="bg1"/>
                </a:solidFill>
              </a:rPr>
              <a:t>Bottom line: Mission Success is job #1....and, there is simply no substitute for good systems engineering</a:t>
            </a:r>
          </a:p>
        </p:txBody>
      </p:sp>
      <p:sp>
        <p:nvSpPr>
          <p:cNvPr id="2" name="TextBox 1"/>
          <p:cNvSpPr txBox="1"/>
          <p:nvPr/>
        </p:nvSpPr>
        <p:spPr>
          <a:xfrm>
            <a:off x="152400" y="1524000"/>
            <a:ext cx="8686800" cy="1175706"/>
          </a:xfrm>
          <a:prstGeom prst="rect">
            <a:avLst/>
          </a:prstGeom>
          <a:solidFill>
            <a:schemeClr val="accent1">
              <a:lumMod val="60000"/>
              <a:lumOff val="40000"/>
            </a:schemeClr>
          </a:solidFill>
          <a:ln w="28575">
            <a:solidFill>
              <a:schemeClr val="tx1"/>
            </a:solidFill>
          </a:ln>
        </p:spPr>
        <p:txBody>
          <a:bodyPr wrap="square" rtlCol="0">
            <a:spAutoFit/>
          </a:bodyPr>
          <a:lstStyle/>
          <a:p>
            <a:pPr algn="ctr">
              <a:lnSpc>
                <a:spcPct val="80000"/>
              </a:lnSpc>
              <a:buClr>
                <a:srgbClr val="002060"/>
              </a:buClr>
              <a:buSzPct val="100000"/>
              <a:defRPr/>
            </a:pPr>
            <a:r>
              <a:rPr lang="en-US" sz="2400" dirty="0"/>
              <a:t>An Unforgiving Business; </a:t>
            </a:r>
          </a:p>
          <a:p>
            <a:pPr algn="ctr">
              <a:lnSpc>
                <a:spcPct val="80000"/>
              </a:lnSpc>
              <a:buClr>
                <a:srgbClr val="002060"/>
              </a:buClr>
              <a:buSzPct val="100000"/>
              <a:defRPr/>
            </a:pPr>
            <a:r>
              <a:rPr lang="en-US" sz="2400" dirty="0"/>
              <a:t>One Strike and You’re Out</a:t>
            </a:r>
          </a:p>
          <a:p>
            <a:pPr marL="338138" lvl="2" algn="ctr">
              <a:lnSpc>
                <a:spcPct val="80000"/>
              </a:lnSpc>
              <a:buClr>
                <a:srgbClr val="002060"/>
              </a:buClr>
              <a:buSzPct val="60000"/>
              <a:defRPr/>
            </a:pPr>
            <a:r>
              <a:rPr lang="en-US" sz="2000" dirty="0">
                <a:latin typeface="Arial" pitchFamily="34" charset="0"/>
              </a:rPr>
              <a:t>Virtually no way exists to retrieve or modify a launched spacecraft to repair or replace it</a:t>
            </a:r>
          </a:p>
        </p:txBody>
      </p:sp>
    </p:spTree>
    <p:extLst>
      <p:ext uri="{BB962C8B-B14F-4D97-AF65-F5344CB8AC3E}">
        <p14:creationId xmlns:p14="http://schemas.microsoft.com/office/powerpoint/2010/main" val="1685423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100380" y="0"/>
            <a:ext cx="8043620" cy="1154113"/>
          </a:xfrm>
        </p:spPr>
        <p:txBody>
          <a:bodyPr/>
          <a:lstStyle/>
          <a:p>
            <a:pPr eaLnBrk="1" hangingPunct="1"/>
            <a:r>
              <a:rPr lang="en-US" sz="3600" i="1" dirty="0"/>
              <a:t>Mission Assurance</a:t>
            </a:r>
            <a:br>
              <a:rPr lang="en-US" sz="3600" i="1" dirty="0"/>
            </a:br>
            <a:r>
              <a:rPr lang="en-US" sz="3200" i="1" dirty="0"/>
              <a:t>(Many Technical Disciplines to Manage)</a:t>
            </a:r>
          </a:p>
        </p:txBody>
      </p:sp>
      <p:sp>
        <p:nvSpPr>
          <p:cNvPr id="3076" name="Rectangle 4"/>
          <p:cNvSpPr>
            <a:spLocks noChangeArrowheads="1"/>
          </p:cNvSpPr>
          <p:nvPr/>
        </p:nvSpPr>
        <p:spPr bwMode="auto">
          <a:xfrm>
            <a:off x="3830097" y="3287486"/>
            <a:ext cx="1295400" cy="762000"/>
          </a:xfrm>
          <a:prstGeom prst="rect">
            <a:avLst/>
          </a:prstGeom>
          <a:gradFill rotWithShape="1">
            <a:gsLst>
              <a:gs pos="0">
                <a:srgbClr val="FEFB79">
                  <a:gamma/>
                  <a:shade val="46275"/>
                  <a:invGamma/>
                </a:srgbClr>
              </a:gs>
              <a:gs pos="50000">
                <a:srgbClr val="FEFB79">
                  <a:alpha val="41000"/>
                </a:srgbClr>
              </a:gs>
              <a:gs pos="100000">
                <a:srgbClr val="FEFB79">
                  <a:gamma/>
                  <a:shade val="46275"/>
                  <a:invGamma/>
                </a:srgbClr>
              </a:gs>
            </a:gsLst>
            <a:lin ang="540000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EFB79"/>
            </a:extrusionClr>
          </a:sp3d>
        </p:spPr>
        <p:txBody>
          <a:bodyPr wrap="none" anchor="ctr">
            <a:flatTx/>
          </a:bodyPr>
          <a:lstStyle/>
          <a:p>
            <a:pPr algn="ctr">
              <a:defRPr/>
            </a:pPr>
            <a:endParaRPr lang="en-US" b="1">
              <a:solidFill>
                <a:schemeClr val="tx1"/>
              </a:solidFill>
              <a:latin typeface="Arial" charset="0"/>
              <a:cs typeface="+mn-cs"/>
            </a:endParaRPr>
          </a:p>
          <a:p>
            <a:pPr algn="ctr">
              <a:defRPr/>
            </a:pPr>
            <a:r>
              <a:rPr lang="en-US" b="1">
                <a:solidFill>
                  <a:schemeClr val="tx1"/>
                </a:solidFill>
                <a:latin typeface="Arial" charset="0"/>
                <a:cs typeface="+mn-cs"/>
              </a:rPr>
              <a:t>BOX</a:t>
            </a:r>
            <a:br>
              <a:rPr lang="en-US" b="1">
                <a:solidFill>
                  <a:schemeClr val="tx1"/>
                </a:solidFill>
                <a:latin typeface="Arial" charset="0"/>
                <a:cs typeface="+mn-cs"/>
              </a:rPr>
            </a:br>
            <a:endParaRPr lang="en-US" b="1">
              <a:solidFill>
                <a:schemeClr val="tx1"/>
              </a:solidFill>
              <a:latin typeface="Arial" charset="0"/>
              <a:cs typeface="+mn-cs"/>
            </a:endParaRPr>
          </a:p>
        </p:txBody>
      </p:sp>
      <p:sp>
        <p:nvSpPr>
          <p:cNvPr id="3081" name="Oval 9"/>
          <p:cNvSpPr>
            <a:spLocks noChangeArrowheads="1"/>
          </p:cNvSpPr>
          <p:nvPr/>
        </p:nvSpPr>
        <p:spPr bwMode="auto">
          <a:xfrm>
            <a:off x="554038" y="2373313"/>
            <a:ext cx="1828800" cy="6096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Industrial Base</a:t>
            </a:r>
          </a:p>
        </p:txBody>
      </p:sp>
      <p:sp>
        <p:nvSpPr>
          <p:cNvPr id="3084" name="Oval 12"/>
          <p:cNvSpPr>
            <a:spLocks noChangeArrowheads="1"/>
          </p:cNvSpPr>
          <p:nvPr/>
        </p:nvSpPr>
        <p:spPr bwMode="auto">
          <a:xfrm>
            <a:off x="3525838" y="4430713"/>
            <a:ext cx="1828800" cy="6096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Structures</a:t>
            </a:r>
          </a:p>
        </p:txBody>
      </p:sp>
      <p:sp>
        <p:nvSpPr>
          <p:cNvPr id="3090" name="Oval 18"/>
          <p:cNvSpPr>
            <a:spLocks noChangeArrowheads="1"/>
          </p:cNvSpPr>
          <p:nvPr/>
        </p:nvSpPr>
        <p:spPr bwMode="auto">
          <a:xfrm>
            <a:off x="401638" y="3592513"/>
            <a:ext cx="1828800" cy="6096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Test</a:t>
            </a:r>
          </a:p>
        </p:txBody>
      </p:sp>
      <p:sp>
        <p:nvSpPr>
          <p:cNvPr id="3105" name="Oval 33"/>
          <p:cNvSpPr>
            <a:spLocks noChangeArrowheads="1"/>
          </p:cNvSpPr>
          <p:nvPr/>
        </p:nvSpPr>
        <p:spPr bwMode="auto">
          <a:xfrm>
            <a:off x="4897438" y="5040313"/>
            <a:ext cx="1828800" cy="6858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Power</a:t>
            </a:r>
          </a:p>
        </p:txBody>
      </p:sp>
      <p:sp>
        <p:nvSpPr>
          <p:cNvPr id="3106" name="Oval 34"/>
          <p:cNvSpPr>
            <a:spLocks noChangeArrowheads="1"/>
          </p:cNvSpPr>
          <p:nvPr/>
        </p:nvSpPr>
        <p:spPr bwMode="auto">
          <a:xfrm>
            <a:off x="5316538" y="4125913"/>
            <a:ext cx="1828800" cy="6858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Survivability</a:t>
            </a:r>
          </a:p>
        </p:txBody>
      </p:sp>
      <p:sp>
        <p:nvSpPr>
          <p:cNvPr id="3121" name="Oval 49"/>
          <p:cNvSpPr>
            <a:spLocks noChangeArrowheads="1"/>
          </p:cNvSpPr>
          <p:nvPr/>
        </p:nvSpPr>
        <p:spPr bwMode="auto">
          <a:xfrm>
            <a:off x="3487738" y="2144713"/>
            <a:ext cx="1828800" cy="6096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Design</a:t>
            </a:r>
            <a:br>
              <a:rPr lang="en-US" sz="1200" b="1">
                <a:solidFill>
                  <a:schemeClr val="tx1"/>
                </a:solidFill>
                <a:latin typeface="Arial" charset="0"/>
                <a:cs typeface="+mn-cs"/>
              </a:rPr>
            </a:br>
            <a:r>
              <a:rPr lang="en-US" sz="1200" b="1">
                <a:solidFill>
                  <a:schemeClr val="tx1"/>
                </a:solidFill>
                <a:latin typeface="Arial" charset="0"/>
                <a:cs typeface="+mn-cs"/>
              </a:rPr>
              <a:t>Reviews</a:t>
            </a:r>
          </a:p>
        </p:txBody>
      </p:sp>
      <p:sp>
        <p:nvSpPr>
          <p:cNvPr id="36876" name="Line 50"/>
          <p:cNvSpPr>
            <a:spLocks noChangeShapeType="1"/>
          </p:cNvSpPr>
          <p:nvPr/>
        </p:nvSpPr>
        <p:spPr bwMode="auto">
          <a:xfrm>
            <a:off x="4364038" y="2754313"/>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7" name="Line 51"/>
          <p:cNvSpPr>
            <a:spLocks noChangeShapeType="1"/>
          </p:cNvSpPr>
          <p:nvPr/>
        </p:nvSpPr>
        <p:spPr bwMode="auto">
          <a:xfrm>
            <a:off x="4364038" y="4049713"/>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8" name="Line 52"/>
          <p:cNvSpPr>
            <a:spLocks noChangeShapeType="1"/>
          </p:cNvSpPr>
          <p:nvPr/>
        </p:nvSpPr>
        <p:spPr bwMode="auto">
          <a:xfrm flipV="1">
            <a:off x="4668838" y="2297113"/>
            <a:ext cx="1524000" cy="838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9" name="Line 53"/>
          <p:cNvSpPr>
            <a:spLocks noChangeShapeType="1"/>
          </p:cNvSpPr>
          <p:nvPr/>
        </p:nvSpPr>
        <p:spPr bwMode="auto">
          <a:xfrm flipV="1">
            <a:off x="4973638" y="2678113"/>
            <a:ext cx="190500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0" name="Line 54"/>
          <p:cNvSpPr>
            <a:spLocks noChangeShapeType="1"/>
          </p:cNvSpPr>
          <p:nvPr/>
        </p:nvSpPr>
        <p:spPr bwMode="auto">
          <a:xfrm>
            <a:off x="5126038" y="3363913"/>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1" name="Line 55"/>
          <p:cNvSpPr>
            <a:spLocks noChangeShapeType="1"/>
          </p:cNvSpPr>
          <p:nvPr/>
        </p:nvSpPr>
        <p:spPr bwMode="auto">
          <a:xfrm flipH="1" flipV="1">
            <a:off x="2763838" y="2297113"/>
            <a:ext cx="1295400" cy="838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2" name="Line 56"/>
          <p:cNvSpPr>
            <a:spLocks noChangeShapeType="1"/>
          </p:cNvSpPr>
          <p:nvPr/>
        </p:nvSpPr>
        <p:spPr bwMode="auto">
          <a:xfrm flipH="1" flipV="1">
            <a:off x="2382838" y="2678113"/>
            <a:ext cx="129540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3" name="Line 57"/>
          <p:cNvSpPr>
            <a:spLocks noChangeShapeType="1"/>
          </p:cNvSpPr>
          <p:nvPr/>
        </p:nvSpPr>
        <p:spPr bwMode="auto">
          <a:xfrm flipH="1">
            <a:off x="3449638" y="3363913"/>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4" name="Line 58"/>
          <p:cNvSpPr>
            <a:spLocks noChangeShapeType="1"/>
          </p:cNvSpPr>
          <p:nvPr/>
        </p:nvSpPr>
        <p:spPr bwMode="auto">
          <a:xfrm flipH="1">
            <a:off x="2230438" y="3592513"/>
            <a:ext cx="144780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5" name="Line 59"/>
          <p:cNvSpPr>
            <a:spLocks noChangeShapeType="1"/>
          </p:cNvSpPr>
          <p:nvPr/>
        </p:nvSpPr>
        <p:spPr bwMode="auto">
          <a:xfrm>
            <a:off x="5126038" y="3592513"/>
            <a:ext cx="175260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6" name="Line 62"/>
          <p:cNvSpPr>
            <a:spLocks noChangeShapeType="1"/>
          </p:cNvSpPr>
          <p:nvPr/>
        </p:nvSpPr>
        <p:spPr bwMode="auto">
          <a:xfrm>
            <a:off x="5126038" y="3821113"/>
            <a:ext cx="83820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7" name="Line 63"/>
          <p:cNvSpPr>
            <a:spLocks noChangeShapeType="1"/>
          </p:cNvSpPr>
          <p:nvPr/>
        </p:nvSpPr>
        <p:spPr bwMode="auto">
          <a:xfrm flipH="1">
            <a:off x="2687638" y="3744913"/>
            <a:ext cx="99060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6" name="Oval 64"/>
          <p:cNvSpPr>
            <a:spLocks noChangeArrowheads="1"/>
          </p:cNvSpPr>
          <p:nvPr/>
        </p:nvSpPr>
        <p:spPr bwMode="auto">
          <a:xfrm>
            <a:off x="2306638" y="5040313"/>
            <a:ext cx="1828800" cy="6858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EMI/EMC</a:t>
            </a:r>
          </a:p>
        </p:txBody>
      </p:sp>
      <p:sp>
        <p:nvSpPr>
          <p:cNvPr id="36889" name="Line 66"/>
          <p:cNvSpPr>
            <a:spLocks noChangeShapeType="1"/>
          </p:cNvSpPr>
          <p:nvPr/>
        </p:nvSpPr>
        <p:spPr bwMode="auto">
          <a:xfrm flipV="1">
            <a:off x="3221038" y="4049713"/>
            <a:ext cx="685800" cy="990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0" name="Line 67"/>
          <p:cNvSpPr>
            <a:spLocks noChangeShapeType="1"/>
          </p:cNvSpPr>
          <p:nvPr/>
        </p:nvSpPr>
        <p:spPr bwMode="auto">
          <a:xfrm flipH="1" flipV="1">
            <a:off x="4745038" y="4049713"/>
            <a:ext cx="1066800" cy="990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 name="Oval 17"/>
          <p:cNvSpPr>
            <a:spLocks noChangeArrowheads="1"/>
          </p:cNvSpPr>
          <p:nvPr/>
        </p:nvSpPr>
        <p:spPr bwMode="auto">
          <a:xfrm>
            <a:off x="1658938" y="4164013"/>
            <a:ext cx="1828800" cy="6096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Reliability</a:t>
            </a:r>
          </a:p>
        </p:txBody>
      </p:sp>
      <p:sp>
        <p:nvSpPr>
          <p:cNvPr id="5" name="Oval 21"/>
          <p:cNvSpPr>
            <a:spLocks noChangeArrowheads="1"/>
          </p:cNvSpPr>
          <p:nvPr/>
        </p:nvSpPr>
        <p:spPr bwMode="auto">
          <a:xfrm>
            <a:off x="1658938" y="2982913"/>
            <a:ext cx="1828800" cy="6858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Software</a:t>
            </a:r>
          </a:p>
        </p:txBody>
      </p:sp>
      <p:sp>
        <p:nvSpPr>
          <p:cNvPr id="3082" name="Oval 10"/>
          <p:cNvSpPr>
            <a:spLocks noChangeArrowheads="1"/>
          </p:cNvSpPr>
          <p:nvPr/>
        </p:nvSpPr>
        <p:spPr bwMode="auto">
          <a:xfrm>
            <a:off x="5316538" y="1611313"/>
            <a:ext cx="1828800" cy="7620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dirty="0">
                <a:solidFill>
                  <a:schemeClr val="tx1"/>
                </a:solidFill>
                <a:latin typeface="Arial" charset="0"/>
                <a:cs typeface="+mn-cs"/>
              </a:rPr>
              <a:t>Program &amp; Supplier</a:t>
            </a:r>
            <a:br>
              <a:rPr lang="en-US" sz="1200" b="1" dirty="0">
                <a:solidFill>
                  <a:schemeClr val="tx1"/>
                </a:solidFill>
                <a:latin typeface="Arial" charset="0"/>
                <a:cs typeface="+mn-cs"/>
              </a:rPr>
            </a:br>
            <a:r>
              <a:rPr lang="en-US" sz="1200" b="1" dirty="0">
                <a:solidFill>
                  <a:schemeClr val="tx1"/>
                </a:solidFill>
                <a:latin typeface="Arial" charset="0"/>
                <a:cs typeface="+mn-cs"/>
              </a:rPr>
              <a:t>Management</a:t>
            </a:r>
          </a:p>
        </p:txBody>
      </p:sp>
      <p:sp>
        <p:nvSpPr>
          <p:cNvPr id="3083" name="Oval 11"/>
          <p:cNvSpPr>
            <a:spLocks noChangeArrowheads="1"/>
          </p:cNvSpPr>
          <p:nvPr/>
        </p:nvSpPr>
        <p:spPr bwMode="auto">
          <a:xfrm>
            <a:off x="1658938" y="1611313"/>
            <a:ext cx="1828800" cy="7620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Systems</a:t>
            </a:r>
            <a:br>
              <a:rPr lang="en-US" sz="1200" b="1">
                <a:solidFill>
                  <a:schemeClr val="tx1"/>
                </a:solidFill>
                <a:latin typeface="Arial" charset="0"/>
                <a:cs typeface="+mn-cs"/>
              </a:rPr>
            </a:br>
            <a:r>
              <a:rPr lang="en-US" sz="1200" b="1">
                <a:solidFill>
                  <a:schemeClr val="tx1"/>
                </a:solidFill>
                <a:latin typeface="Arial" charset="0"/>
                <a:cs typeface="+mn-cs"/>
              </a:rPr>
              <a:t>Engineering</a:t>
            </a:r>
          </a:p>
        </p:txBody>
      </p:sp>
      <p:sp>
        <p:nvSpPr>
          <p:cNvPr id="3103" name="Oval 31"/>
          <p:cNvSpPr>
            <a:spLocks noChangeArrowheads="1"/>
          </p:cNvSpPr>
          <p:nvPr/>
        </p:nvSpPr>
        <p:spPr bwMode="auto">
          <a:xfrm>
            <a:off x="6650038" y="2335213"/>
            <a:ext cx="1828800" cy="6858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Manufacturing</a:t>
            </a:r>
          </a:p>
        </p:txBody>
      </p:sp>
      <p:sp>
        <p:nvSpPr>
          <p:cNvPr id="3107" name="Oval 35"/>
          <p:cNvSpPr>
            <a:spLocks noChangeArrowheads="1"/>
          </p:cNvSpPr>
          <p:nvPr/>
        </p:nvSpPr>
        <p:spPr bwMode="auto">
          <a:xfrm>
            <a:off x="6726238" y="3592513"/>
            <a:ext cx="1828800" cy="6096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Quality</a:t>
            </a:r>
            <a:br>
              <a:rPr lang="en-US" sz="1200" b="1">
                <a:solidFill>
                  <a:schemeClr val="tx1"/>
                </a:solidFill>
                <a:latin typeface="Arial" charset="0"/>
                <a:cs typeface="+mn-cs"/>
              </a:rPr>
            </a:br>
            <a:r>
              <a:rPr lang="en-US" sz="1200" b="1">
                <a:solidFill>
                  <a:schemeClr val="tx1"/>
                </a:solidFill>
                <a:latin typeface="Arial" charset="0"/>
                <a:cs typeface="+mn-cs"/>
              </a:rPr>
              <a:t>Assurance</a:t>
            </a:r>
          </a:p>
        </p:txBody>
      </p:sp>
      <p:sp>
        <p:nvSpPr>
          <p:cNvPr id="3140" name="Oval 68"/>
          <p:cNvSpPr>
            <a:spLocks noChangeArrowheads="1"/>
          </p:cNvSpPr>
          <p:nvPr/>
        </p:nvSpPr>
        <p:spPr bwMode="auto">
          <a:xfrm>
            <a:off x="5354638" y="2982913"/>
            <a:ext cx="1828800" cy="685800"/>
          </a:xfrm>
          <a:prstGeom prst="ellipse">
            <a:avLst/>
          </a:prstGeom>
          <a:solidFill>
            <a:srgbClr val="FEFB7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lang="en-US" sz="1200" b="1">
                <a:solidFill>
                  <a:schemeClr val="tx1"/>
                </a:solidFill>
                <a:latin typeface="Arial" charset="0"/>
                <a:cs typeface="+mn-cs"/>
              </a:rPr>
              <a:t>Parts, Materials,</a:t>
            </a:r>
            <a:br>
              <a:rPr lang="en-US" sz="1200" b="1">
                <a:solidFill>
                  <a:schemeClr val="tx1"/>
                </a:solidFill>
                <a:latin typeface="Arial" charset="0"/>
                <a:cs typeface="+mn-cs"/>
              </a:rPr>
            </a:br>
            <a:r>
              <a:rPr lang="en-US" sz="1200" b="1">
                <a:solidFill>
                  <a:schemeClr val="tx1"/>
                </a:solidFill>
                <a:latin typeface="Arial" charset="0"/>
                <a:cs typeface="+mn-cs"/>
              </a:rPr>
              <a:t>&amp; Processes</a:t>
            </a:r>
          </a:p>
        </p:txBody>
      </p:sp>
      <p:sp>
        <p:nvSpPr>
          <p:cNvPr id="32" name="TextBox 31"/>
          <p:cNvSpPr txBox="1"/>
          <p:nvPr/>
        </p:nvSpPr>
        <p:spPr>
          <a:xfrm>
            <a:off x="685800" y="5867400"/>
            <a:ext cx="8027581" cy="523220"/>
          </a:xfrm>
          <a:prstGeom prst="rect">
            <a:avLst/>
          </a:prstGeom>
          <a:solidFill>
            <a:schemeClr val="accent5">
              <a:lumMod val="10000"/>
            </a:schemeClr>
          </a:solidFill>
        </p:spPr>
        <p:txBody>
          <a:bodyPr wrap="square">
            <a:spAutoFit/>
          </a:bodyPr>
          <a:lstStyle/>
          <a:p>
            <a:pPr algn="ctr">
              <a:defRPr/>
            </a:pPr>
            <a:r>
              <a:rPr lang="en-US" sz="2800" b="1" dirty="0">
                <a:solidFill>
                  <a:schemeClr val="bg1"/>
                </a:solidFill>
                <a:latin typeface="Arial" pitchFamily="34" charset="0"/>
                <a:cs typeface="Arial" pitchFamily="34" charset="0"/>
              </a:rPr>
              <a:t>Space Systems are Complex and then!!! </a:t>
            </a:r>
          </a:p>
        </p:txBody>
      </p:sp>
    </p:spTree>
    <p:extLst>
      <p:ext uri="{BB962C8B-B14F-4D97-AF65-F5344CB8AC3E}">
        <p14:creationId xmlns:p14="http://schemas.microsoft.com/office/powerpoint/2010/main" val="2338785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r>
              <a:rPr lang="en-US" i="1" dirty="0">
                <a:solidFill>
                  <a:srgbClr val="002060"/>
                </a:solidFill>
              </a:rPr>
              <a:t> </a:t>
            </a:r>
            <a:r>
              <a:rPr lang="en-US" sz="3600" i="1" dirty="0"/>
              <a:t>SE Definition</a:t>
            </a:r>
          </a:p>
        </p:txBody>
      </p:sp>
      <p:sp>
        <p:nvSpPr>
          <p:cNvPr id="7171" name="Content Placeholder 3"/>
          <p:cNvSpPr>
            <a:spLocks noGrp="1"/>
          </p:cNvSpPr>
          <p:nvPr>
            <p:ph idx="1"/>
          </p:nvPr>
        </p:nvSpPr>
        <p:spPr>
          <a:xfrm>
            <a:off x="533401" y="1447800"/>
            <a:ext cx="7760866" cy="4057864"/>
          </a:xfrm>
        </p:spPr>
        <p:txBody>
          <a:bodyPr>
            <a:normAutofit/>
          </a:bodyPr>
          <a:lstStyle/>
          <a:p>
            <a:r>
              <a:rPr lang="en-US" sz="2400" b="1" dirty="0"/>
              <a:t>Systems engineering is a comprehensive, structured approach using “best practices” for the design, creation, and operation of a system in a cost-effective manner using an interdisciplinary approach </a:t>
            </a:r>
            <a:endParaRPr lang="en-US" sz="2400" b="1" baseline="30000" dirty="0"/>
          </a:p>
        </p:txBody>
      </p:sp>
      <p:sp>
        <p:nvSpPr>
          <p:cNvPr id="7172" name="Slide Number Placeholder 1"/>
          <p:cNvSpPr>
            <a:spLocks noGrp="1"/>
          </p:cNvSpPr>
          <p:nvPr>
            <p:ph type="sldNum" sz="quarter" idx="4294967295"/>
          </p:nvPr>
        </p:nvSpPr>
        <p:spPr>
          <a:xfrm>
            <a:off x="7870825" y="6503988"/>
            <a:ext cx="414338" cy="304800"/>
          </a:xfrm>
          <a:prstGeom prst="rect">
            <a:avLst/>
          </a:prstGeom>
          <a:noFill/>
        </p:spPr>
        <p:txBody>
          <a:bodyPr/>
          <a:lstStyle/>
          <a:p>
            <a:fld id="{227FB358-DCD4-4D4F-A5BD-13F847CBA3C9}" type="slidenum">
              <a:rPr lang="en-US" smtClean="0">
                <a:latin typeface="Arial" pitchFamily="34" charset="0"/>
                <a:cs typeface="Arial" pitchFamily="34" charset="0"/>
              </a:rPr>
              <a:pPr/>
              <a:t>47</a:t>
            </a:fld>
            <a:endParaRPr lang="en-US" dirty="0">
              <a:latin typeface="Arial" pitchFamily="34" charset="0"/>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3505200"/>
            <a:ext cx="4886404" cy="2877957"/>
          </a:xfrm>
          <a:prstGeom prst="rect">
            <a:avLst/>
          </a:prstGeom>
        </p:spPr>
      </p:pic>
      <p:grpSp>
        <p:nvGrpSpPr>
          <p:cNvPr id="5" name="Group 4"/>
          <p:cNvGrpSpPr/>
          <p:nvPr/>
        </p:nvGrpSpPr>
        <p:grpSpPr>
          <a:xfrm>
            <a:off x="5410200" y="2819400"/>
            <a:ext cx="3531295" cy="3505702"/>
            <a:chOff x="5362211" y="2518096"/>
            <a:chExt cx="3531295" cy="3505702"/>
          </a:xfrm>
        </p:grpSpPr>
        <p:sp>
          <p:nvSpPr>
            <p:cNvPr id="2" name="Oval 1"/>
            <p:cNvSpPr/>
            <p:nvPr/>
          </p:nvSpPr>
          <p:spPr bwMode="auto">
            <a:xfrm>
              <a:off x="5362211" y="2932018"/>
              <a:ext cx="3130657" cy="3091780"/>
            </a:xfrm>
            <a:prstGeom prst="ellipse">
              <a:avLst/>
            </a:prstGeom>
            <a:solidFill>
              <a:schemeClr val="bg1"/>
            </a:solidFill>
            <a:ln w="127000" cap="flat" cmpd="dbl" algn="ctr">
              <a:solidFill>
                <a:srgbClr val="2FFF2F"/>
              </a:solidFill>
              <a:prstDash val="dash"/>
              <a:round/>
              <a:headEnd type="none" w="med" len="med"/>
              <a:tailEnd type="none" w="med" len="med"/>
            </a:ln>
            <a:effectLst/>
          </p:spPr>
          <p:txBody>
            <a:bodyPr vert="horz" wrap="none" lIns="82296" tIns="45720" rIns="82296"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20067" y="3468199"/>
              <a:ext cx="2014943" cy="2083032"/>
            </a:xfrm>
            <a:prstGeom prst="rect">
              <a:avLst/>
            </a:prstGeom>
          </p:spPr>
        </p:pic>
        <p:sp>
          <p:nvSpPr>
            <p:cNvPr id="3" name="TextBox 2"/>
            <p:cNvSpPr txBox="1"/>
            <p:nvPr/>
          </p:nvSpPr>
          <p:spPr>
            <a:xfrm>
              <a:off x="7379309" y="2518096"/>
              <a:ext cx="1514197" cy="646331"/>
            </a:xfrm>
            <a:prstGeom prst="rect">
              <a:avLst/>
            </a:prstGeom>
            <a:noFill/>
          </p:spPr>
          <p:txBody>
            <a:bodyPr wrap="none" rtlCol="0">
              <a:spAutoFit/>
            </a:bodyPr>
            <a:lstStyle/>
            <a:p>
              <a:r>
                <a:rPr lang="en-US" sz="1800" b="1" dirty="0">
                  <a:solidFill>
                    <a:srgbClr val="2FFF2F"/>
                  </a:solidFill>
                </a:rPr>
                <a:t>Architectural</a:t>
              </a:r>
            </a:p>
            <a:p>
              <a:r>
                <a:rPr lang="en-US" sz="1800" b="1" dirty="0">
                  <a:solidFill>
                    <a:srgbClr val="2FFF2F"/>
                  </a:solidFill>
                </a:rPr>
                <a:t> thinking</a:t>
              </a:r>
            </a:p>
          </p:txBody>
        </p:sp>
      </p:grpSp>
      <p:sp>
        <p:nvSpPr>
          <p:cNvPr id="7" name="TextBox 6"/>
          <p:cNvSpPr txBox="1"/>
          <p:nvPr/>
        </p:nvSpPr>
        <p:spPr>
          <a:xfrm>
            <a:off x="457200" y="6503988"/>
            <a:ext cx="4160113" cy="276999"/>
          </a:xfrm>
          <a:prstGeom prst="rect">
            <a:avLst/>
          </a:prstGeom>
          <a:noFill/>
        </p:spPr>
        <p:txBody>
          <a:bodyPr wrap="none" rtlCol="0">
            <a:spAutoFit/>
          </a:bodyPr>
          <a:lstStyle/>
          <a:p>
            <a:r>
              <a:rPr lang="en-US" sz="1200" dirty="0"/>
              <a:t>SE: Systems Engineering	PMT: Program Management Team</a:t>
            </a:r>
          </a:p>
        </p:txBody>
      </p:sp>
    </p:spTree>
    <p:extLst>
      <p:ext uri="{BB962C8B-B14F-4D97-AF65-F5344CB8AC3E}">
        <p14:creationId xmlns:p14="http://schemas.microsoft.com/office/powerpoint/2010/main" val="1644571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44475"/>
            <a:ext cx="7315200" cy="796925"/>
          </a:xfrm>
        </p:spPr>
        <p:txBody>
          <a:bodyPr/>
          <a:lstStyle/>
          <a:p>
            <a:r>
              <a:rPr lang="en-US" sz="3600" i="1" dirty="0"/>
              <a:t>SE Best Practices</a:t>
            </a:r>
          </a:p>
        </p:txBody>
      </p:sp>
      <p:sp>
        <p:nvSpPr>
          <p:cNvPr id="3" name="Content Placeholder 2"/>
          <p:cNvSpPr>
            <a:spLocks noGrp="1"/>
          </p:cNvSpPr>
          <p:nvPr>
            <p:ph idx="1"/>
          </p:nvPr>
        </p:nvSpPr>
        <p:spPr>
          <a:xfrm>
            <a:off x="381000" y="1600200"/>
            <a:ext cx="8229599" cy="4800600"/>
          </a:xfrm>
        </p:spPr>
        <p:txBody>
          <a:bodyPr>
            <a:normAutofit fontScale="92500" lnSpcReduction="10000"/>
          </a:bodyPr>
          <a:lstStyle/>
          <a:p>
            <a:pPr>
              <a:lnSpc>
                <a:spcPct val="100000"/>
              </a:lnSpc>
              <a:spcAft>
                <a:spcPts val="1800"/>
              </a:spcAft>
            </a:pPr>
            <a:r>
              <a:rPr lang="en-US" dirty="0"/>
              <a:t>Represent effective strategies, gained by experience in practice, for making programs successful when:</a:t>
            </a:r>
          </a:p>
          <a:p>
            <a:pPr lvl="1">
              <a:buSzPct val="60000"/>
              <a:buFont typeface="Wingdings" pitchFamily="2" charset="2"/>
              <a:buChar char="t"/>
            </a:pPr>
            <a:r>
              <a:rPr lang="en-US" dirty="0"/>
              <a:t>developing a system  </a:t>
            </a:r>
          </a:p>
          <a:p>
            <a:pPr lvl="1">
              <a:buSzPct val="60000"/>
              <a:buFont typeface="Wingdings" pitchFamily="2" charset="2"/>
              <a:buChar char="t"/>
            </a:pPr>
            <a:r>
              <a:rPr lang="en-US" dirty="0"/>
              <a:t>making the right choice in acquiring system components</a:t>
            </a:r>
          </a:p>
          <a:p>
            <a:pPr marL="406400" lvl="1" indent="0">
              <a:buNone/>
            </a:pPr>
            <a:endParaRPr lang="en-US" dirty="0"/>
          </a:p>
          <a:p>
            <a:pPr>
              <a:spcAft>
                <a:spcPts val="1800"/>
              </a:spcAft>
            </a:pPr>
            <a:r>
              <a:rPr lang="en-US" dirty="0"/>
              <a:t>Captured in two principle ways:</a:t>
            </a:r>
          </a:p>
          <a:p>
            <a:pPr lvl="1">
              <a:buSzPct val="60000"/>
              <a:buFont typeface="Wingdings" pitchFamily="2" charset="2"/>
              <a:buChar char="t"/>
            </a:pPr>
            <a:r>
              <a:rPr lang="en-US" dirty="0"/>
              <a:t>Case Studies</a:t>
            </a:r>
          </a:p>
          <a:p>
            <a:pPr lvl="1">
              <a:buSzPct val="60000"/>
              <a:buFont typeface="Wingdings" pitchFamily="2" charset="2"/>
              <a:buChar char="t"/>
            </a:pPr>
            <a:r>
              <a:rPr lang="en-US" dirty="0"/>
              <a:t>Lessons Learned</a:t>
            </a:r>
          </a:p>
          <a:p>
            <a:pPr marL="406400" lvl="1" indent="0">
              <a:buNone/>
            </a:pPr>
            <a:endParaRPr lang="en-US" dirty="0"/>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B10EDF6B-2680-4B96-8F94-6CDAB0691B0D}" type="slidenum">
              <a:rPr lang="en-US" smtClean="0"/>
              <a:pPr>
                <a:defRPr/>
              </a:pPr>
              <a:t>48</a:t>
            </a:fld>
            <a:endParaRPr lang="en-US" dirty="0"/>
          </a:p>
        </p:txBody>
      </p:sp>
    </p:spTree>
    <p:extLst>
      <p:ext uri="{BB962C8B-B14F-4D97-AF65-F5344CB8AC3E}">
        <p14:creationId xmlns:p14="http://schemas.microsoft.com/office/powerpoint/2010/main" val="615718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a:xfrm>
            <a:off x="1676400" y="228600"/>
            <a:ext cx="7368363" cy="796925"/>
          </a:xfrm>
        </p:spPr>
        <p:txBody>
          <a:bodyPr/>
          <a:lstStyle/>
          <a:p>
            <a:pPr algn="r"/>
            <a:r>
              <a:rPr lang="en-US" sz="3600" i="1" dirty="0"/>
              <a:t>SE Best Practices Case Studies</a:t>
            </a:r>
          </a:p>
        </p:txBody>
      </p:sp>
      <p:sp>
        <p:nvSpPr>
          <p:cNvPr id="38915" name="Content Placeholder 6"/>
          <p:cNvSpPr>
            <a:spLocks noGrp="1"/>
          </p:cNvSpPr>
          <p:nvPr>
            <p:ph idx="1"/>
          </p:nvPr>
        </p:nvSpPr>
        <p:spPr>
          <a:xfrm>
            <a:off x="381000" y="1676400"/>
            <a:ext cx="8305799" cy="4648200"/>
          </a:xfrm>
        </p:spPr>
        <p:txBody>
          <a:bodyPr>
            <a:normAutofit fontScale="92500" lnSpcReduction="10000"/>
          </a:bodyPr>
          <a:lstStyle/>
          <a:p>
            <a:pPr>
              <a:spcBef>
                <a:spcPts val="0"/>
              </a:spcBef>
              <a:spcAft>
                <a:spcPts val="1800"/>
              </a:spcAft>
            </a:pPr>
            <a:r>
              <a:rPr lang="en-US" sz="3500" dirty="0"/>
              <a:t>In-depth explorations of what happened on a particular program</a:t>
            </a:r>
          </a:p>
          <a:p>
            <a:pPr>
              <a:spcAft>
                <a:spcPts val="1800"/>
              </a:spcAft>
            </a:pPr>
            <a:r>
              <a:rPr lang="en-US" sz="3500" dirty="0"/>
              <a:t>Similar case and utilize lessons learned from it to avoid making the same mistakes</a:t>
            </a:r>
          </a:p>
          <a:p>
            <a:pPr>
              <a:spcAft>
                <a:spcPts val="1800"/>
              </a:spcAft>
            </a:pPr>
            <a:r>
              <a:rPr lang="en-US" sz="3500" dirty="0"/>
              <a:t>Case studies can be found:</a:t>
            </a:r>
          </a:p>
          <a:p>
            <a:pPr lvl="1">
              <a:buSzPct val="60000"/>
              <a:buFont typeface="Wingdings" pitchFamily="2" charset="2"/>
              <a:buChar char="t"/>
            </a:pPr>
            <a:r>
              <a:rPr lang="en-US" sz="3000" dirty="0"/>
              <a:t>AT&amp;L, Office of Systems Engineering (IPPD case studies)</a:t>
            </a:r>
          </a:p>
          <a:p>
            <a:pPr lvl="1">
              <a:buSzPct val="60000"/>
              <a:buFont typeface="Wingdings" pitchFamily="2" charset="2"/>
              <a:buChar char="t"/>
            </a:pPr>
            <a:r>
              <a:rPr lang="en-US" sz="3000" dirty="0"/>
              <a:t>The Air Force Center for Systems Engineering (Case Studies) </a:t>
            </a:r>
          </a:p>
          <a:p>
            <a:pPr marL="0" indent="0">
              <a:buNone/>
            </a:pPr>
            <a:endParaRPr lang="en-US" dirty="0"/>
          </a:p>
        </p:txBody>
      </p:sp>
      <p:sp>
        <p:nvSpPr>
          <p:cNvPr id="38916" name="Slide Number Placeholder 3"/>
          <p:cNvSpPr>
            <a:spLocks noGrp="1"/>
          </p:cNvSpPr>
          <p:nvPr>
            <p:ph type="sldNum" sz="quarter" idx="4294967295"/>
          </p:nvPr>
        </p:nvSpPr>
        <p:spPr>
          <a:xfrm>
            <a:off x="7870825" y="6503988"/>
            <a:ext cx="414338" cy="304800"/>
          </a:xfrm>
          <a:prstGeom prst="rect">
            <a:avLst/>
          </a:prstGeom>
          <a:noFill/>
        </p:spPr>
        <p:txBody>
          <a:bodyPr/>
          <a:lstStyle/>
          <a:p>
            <a:fld id="{181AB895-8CB4-49E5-B6FE-290814CC1C06}" type="slidenum">
              <a:rPr lang="en-US" smtClean="0">
                <a:latin typeface="Arial" pitchFamily="34" charset="0"/>
                <a:cs typeface="Arial" pitchFamily="34" charset="0"/>
              </a:rPr>
              <a:pPr/>
              <a:t>49</a:t>
            </a:fld>
            <a:endParaRPr lang="en-US" dirty="0">
              <a:latin typeface="Arial" pitchFamily="34" charset="0"/>
              <a:cs typeface="Arial" pitchFamily="34" charset="0"/>
            </a:endParaRPr>
          </a:p>
        </p:txBody>
      </p:sp>
    </p:spTree>
    <p:extLst>
      <p:ext uri="{BB962C8B-B14F-4D97-AF65-F5344CB8AC3E}">
        <p14:creationId xmlns:p14="http://schemas.microsoft.com/office/powerpoint/2010/main" val="1142800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marL="342900" indent="-342900"/>
            <a:r>
              <a:rPr lang="en-US" sz="3600" dirty="0"/>
              <a:t>Schedule Accuracy</a:t>
            </a:r>
          </a:p>
        </p:txBody>
      </p:sp>
      <p:sp>
        <p:nvSpPr>
          <p:cNvPr id="14339" name="Content Placeholder 2"/>
          <p:cNvSpPr>
            <a:spLocks noGrp="1"/>
          </p:cNvSpPr>
          <p:nvPr>
            <p:ph idx="1"/>
          </p:nvPr>
        </p:nvSpPr>
        <p:spPr>
          <a:xfrm>
            <a:off x="304800" y="1524000"/>
            <a:ext cx="8382000" cy="663575"/>
          </a:xfrm>
        </p:spPr>
        <p:txBody>
          <a:bodyPr>
            <a:normAutofit fontScale="85000" lnSpcReduction="10000"/>
          </a:bodyPr>
          <a:lstStyle/>
          <a:p>
            <a:r>
              <a:rPr lang="en-US" b="1" dirty="0"/>
              <a:t>Consensus-driven estimation method - WAG</a:t>
            </a:r>
          </a:p>
        </p:txBody>
      </p:sp>
      <p:sp>
        <p:nvSpPr>
          <p:cNvPr id="14340" name="Slide Number Placeholder 3"/>
          <p:cNvSpPr>
            <a:spLocks noGrp="1"/>
          </p:cNvSpPr>
          <p:nvPr>
            <p:ph type="sldNum" sz="quarter" idx="10"/>
          </p:nvPr>
        </p:nvSpPr>
        <p:spPr>
          <a:xfrm>
            <a:off x="457200" y="6356350"/>
            <a:ext cx="381000" cy="365125"/>
          </a:xfrm>
          <a:noFill/>
        </p:spPr>
        <p:txBody>
          <a:bodyPr/>
          <a:lstStyle/>
          <a:p>
            <a:fld id="{69930B41-27C6-459D-B08B-052DD2031B75}" type="slidenum">
              <a:rPr lang="en-US" smtClean="0">
                <a:solidFill>
                  <a:prstClr val="black"/>
                </a:solidFill>
              </a:rPr>
              <a:pPr/>
              <a:t>5</a:t>
            </a:fld>
            <a:endParaRPr lang="en-US" dirty="0">
              <a:solidFill>
                <a:prstClr val="black"/>
              </a:solidFill>
            </a:endParaRPr>
          </a:p>
        </p:txBody>
      </p:sp>
      <p:pic>
        <p:nvPicPr>
          <p:cNvPr id="12" name="Picture 2"/>
          <p:cNvPicPr>
            <a:picLocks noChangeAspect="1" noChangeArrowheads="1"/>
          </p:cNvPicPr>
          <p:nvPr/>
        </p:nvPicPr>
        <p:blipFill>
          <a:blip r:embed="rId3" cstate="print"/>
          <a:srcRect/>
          <a:stretch>
            <a:fillRect/>
          </a:stretch>
        </p:blipFill>
        <p:spPr bwMode="auto">
          <a:xfrm>
            <a:off x="2514600" y="1905000"/>
            <a:ext cx="3711382" cy="4723967"/>
          </a:xfrm>
          <a:prstGeom prst="rect">
            <a:avLst/>
          </a:prstGeom>
          <a:noFill/>
          <a:ln w="9525">
            <a:noFill/>
            <a:miter lim="800000"/>
            <a:headEnd/>
            <a:tailEnd/>
          </a:ln>
        </p:spPr>
      </p:pic>
      <p:sp>
        <p:nvSpPr>
          <p:cNvPr id="13" name="Rectangle 12"/>
          <p:cNvSpPr/>
          <p:nvPr/>
        </p:nvSpPr>
        <p:spPr>
          <a:xfrm>
            <a:off x="6447261" y="5428989"/>
            <a:ext cx="1686910" cy="461665"/>
          </a:xfrm>
          <a:prstGeom prst="rect">
            <a:avLst/>
          </a:prstGeom>
        </p:spPr>
        <p:txBody>
          <a:bodyPr wrap="square">
            <a:spAutoFit/>
          </a:bodyPr>
          <a:lstStyle/>
          <a:p>
            <a:r>
              <a:rPr lang="en-US" b="1" i="1" dirty="0">
                <a:solidFill>
                  <a:prstClr val="black"/>
                </a:solidFill>
              </a:rPr>
              <a:t>Close to Home</a:t>
            </a:r>
          </a:p>
          <a:p>
            <a:r>
              <a:rPr lang="en-US" b="1" i="1" dirty="0">
                <a:solidFill>
                  <a:prstClr val="black"/>
                </a:solidFill>
              </a:rPr>
              <a:t>by John McPherson</a:t>
            </a:r>
            <a:endParaRPr lang="en-US" dirty="0">
              <a:solidFill>
                <a:prstClr val="black"/>
              </a:solidFill>
            </a:endParaRPr>
          </a:p>
        </p:txBody>
      </p:sp>
      <p:pic>
        <p:nvPicPr>
          <p:cNvPr id="2" name="Picture 1"/>
          <p:cNvPicPr>
            <a:picLocks noChangeAspect="1"/>
          </p:cNvPicPr>
          <p:nvPr/>
        </p:nvPicPr>
        <p:blipFill>
          <a:blip r:embed="rId4"/>
          <a:stretch>
            <a:fillRect/>
          </a:stretch>
        </p:blipFill>
        <p:spPr>
          <a:xfrm>
            <a:off x="7239000" y="2057400"/>
            <a:ext cx="1780144" cy="1574420"/>
          </a:xfrm>
          <a:prstGeom prst="rect">
            <a:avLst/>
          </a:prstGeom>
        </p:spPr>
      </p:pic>
      <p:sp>
        <p:nvSpPr>
          <p:cNvPr id="3" name="TextBox 2"/>
          <p:cNvSpPr txBox="1"/>
          <p:nvPr/>
        </p:nvSpPr>
        <p:spPr>
          <a:xfrm>
            <a:off x="838200" y="6581001"/>
            <a:ext cx="1961178" cy="276999"/>
          </a:xfrm>
          <a:prstGeom prst="rect">
            <a:avLst/>
          </a:prstGeom>
          <a:noFill/>
        </p:spPr>
        <p:txBody>
          <a:bodyPr wrap="none" rtlCol="0">
            <a:spAutoFit/>
          </a:bodyPr>
          <a:lstStyle/>
          <a:p>
            <a:r>
              <a:rPr lang="en-US" sz="1200" dirty="0"/>
              <a:t>WAG: Wild Accounts* Guess</a:t>
            </a:r>
          </a:p>
        </p:txBody>
      </p:sp>
    </p:spTree>
    <p:extLst>
      <p:ext uri="{BB962C8B-B14F-4D97-AF65-F5344CB8AC3E}">
        <p14:creationId xmlns:p14="http://schemas.microsoft.com/office/powerpoint/2010/main" val="388078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p:cNvSpPr>
            <a:spLocks noGrp="1"/>
          </p:cNvSpPr>
          <p:nvPr>
            <p:ph type="title"/>
          </p:nvPr>
        </p:nvSpPr>
        <p:spPr>
          <a:xfrm>
            <a:off x="1487214" y="228600"/>
            <a:ext cx="7620000" cy="972956"/>
          </a:xfrm>
        </p:spPr>
        <p:txBody>
          <a:bodyPr/>
          <a:lstStyle/>
          <a:p>
            <a:r>
              <a:rPr lang="en-US" sz="3600" i="1" dirty="0"/>
              <a:t>SE Best Practices</a:t>
            </a:r>
            <a:r>
              <a:rPr lang="en-US" sz="3600" dirty="0"/>
              <a:t> </a:t>
            </a:r>
            <a:r>
              <a:rPr lang="en-US" sz="3600" i="1" dirty="0"/>
              <a:t>Lessons Learned</a:t>
            </a:r>
          </a:p>
        </p:txBody>
      </p:sp>
      <p:sp>
        <p:nvSpPr>
          <p:cNvPr id="39939" name="Content Placeholder 6"/>
          <p:cNvSpPr>
            <a:spLocks noGrp="1"/>
          </p:cNvSpPr>
          <p:nvPr>
            <p:ph idx="1"/>
          </p:nvPr>
        </p:nvSpPr>
        <p:spPr>
          <a:xfrm>
            <a:off x="381000" y="1600200"/>
            <a:ext cx="8458199" cy="4648200"/>
          </a:xfrm>
        </p:spPr>
        <p:txBody>
          <a:bodyPr>
            <a:normAutofit/>
          </a:bodyPr>
          <a:lstStyle/>
          <a:p>
            <a:r>
              <a:rPr lang="en-US" sz="2800" dirty="0"/>
              <a:t>Tool used to help identify potential areas of risk associated with the system by reviewing the experiences encountered in past programs</a:t>
            </a:r>
          </a:p>
          <a:p>
            <a:pPr lvl="2">
              <a:buSzPct val="60000"/>
              <a:buFont typeface="Wingdings" pitchFamily="2" charset="2"/>
              <a:buChar char="t"/>
            </a:pPr>
            <a:r>
              <a:rPr lang="en-US" dirty="0">
                <a:hlinkClick r:id="rId3" tooltip="Air Force Center for Knowledge Sharing Lessons Learned"/>
              </a:rPr>
              <a:t>Air Force Center for </a:t>
            </a:r>
            <a:r>
              <a:rPr lang="en-US" dirty="0">
                <a:solidFill>
                  <a:schemeClr val="accent5">
                    <a:lumMod val="10000"/>
                  </a:schemeClr>
                </a:solidFill>
                <a:hlinkClick r:id="rId3" tooltip="Air Force Center for Knowledge Sharing Lessons Learned"/>
              </a:rPr>
              <a:t>Knowledge Sharing Lessons Learned</a:t>
            </a:r>
            <a:endParaRPr lang="en-US" dirty="0">
              <a:solidFill>
                <a:schemeClr val="accent5">
                  <a:lumMod val="10000"/>
                </a:schemeClr>
              </a:solidFill>
            </a:endParaRPr>
          </a:p>
          <a:p>
            <a:pPr lvl="2">
              <a:buSzPct val="60000"/>
              <a:buFont typeface="Wingdings" pitchFamily="2" charset="2"/>
              <a:buChar char="t"/>
            </a:pPr>
            <a:r>
              <a:rPr lang="en-US" dirty="0">
                <a:solidFill>
                  <a:schemeClr val="accent5">
                    <a:lumMod val="10000"/>
                  </a:schemeClr>
                </a:solidFill>
                <a:hlinkClick r:id="rId4" tooltip="Center for Systems Engineering at the Air Force Institute of Technology"/>
              </a:rPr>
              <a:t>Center for Systems Engineering at the Air Force Institute of Technology</a:t>
            </a:r>
            <a:endParaRPr lang="en-US" dirty="0">
              <a:solidFill>
                <a:schemeClr val="accent5">
                  <a:lumMod val="10000"/>
                </a:schemeClr>
              </a:solidFill>
            </a:endParaRPr>
          </a:p>
          <a:p>
            <a:pPr lvl="2">
              <a:buSzPct val="60000"/>
              <a:buFont typeface="Wingdings" pitchFamily="2" charset="2"/>
              <a:buChar char="t"/>
            </a:pPr>
            <a:r>
              <a:rPr lang="en-US" dirty="0">
                <a:solidFill>
                  <a:schemeClr val="accent5">
                    <a:lumMod val="10000"/>
                  </a:schemeClr>
                </a:solidFill>
                <a:hlinkClick r:id="rId5" tooltip="Air Force Knowledge Management"/>
              </a:rPr>
              <a:t>Air Force Knowledge Management</a:t>
            </a:r>
            <a:endParaRPr lang="en-US" dirty="0">
              <a:solidFill>
                <a:schemeClr val="accent5">
                  <a:lumMod val="10000"/>
                </a:schemeClr>
              </a:solidFill>
            </a:endParaRPr>
          </a:p>
          <a:p>
            <a:pPr lvl="2">
              <a:buSzPct val="60000"/>
              <a:buFont typeface="Wingdings" pitchFamily="2" charset="2"/>
              <a:buChar char="t"/>
            </a:pPr>
            <a:r>
              <a:rPr lang="en-US" dirty="0">
                <a:solidFill>
                  <a:schemeClr val="accent5">
                    <a:lumMod val="10000"/>
                  </a:schemeClr>
                </a:solidFill>
                <a:hlinkClick r:id="rId6" tooltip="Navy Lessons Learned System"/>
              </a:rPr>
              <a:t>Navy Lessons Learned System</a:t>
            </a:r>
            <a:endParaRPr lang="en-US" dirty="0">
              <a:solidFill>
                <a:schemeClr val="accent5">
                  <a:lumMod val="10000"/>
                </a:schemeClr>
              </a:solidFill>
            </a:endParaRPr>
          </a:p>
          <a:p>
            <a:pPr lvl="2">
              <a:buSzPct val="60000"/>
              <a:buFont typeface="Wingdings" pitchFamily="2" charset="2"/>
              <a:buChar char="t"/>
            </a:pPr>
            <a:r>
              <a:rPr lang="en-US" dirty="0">
                <a:solidFill>
                  <a:schemeClr val="accent5">
                    <a:lumMod val="10000"/>
                  </a:schemeClr>
                </a:solidFill>
                <a:hlinkClick r:id="rId7" tooltip="Joint Center for Lessons Learned"/>
              </a:rPr>
              <a:t>Joint Center for Lessons Learned</a:t>
            </a:r>
            <a:endParaRPr lang="en-US" dirty="0">
              <a:solidFill>
                <a:schemeClr val="accent5">
                  <a:lumMod val="10000"/>
                </a:schemeClr>
              </a:solidFill>
            </a:endParaRPr>
          </a:p>
          <a:p>
            <a:pPr lvl="2">
              <a:buSzPct val="60000"/>
              <a:buFont typeface="Wingdings" pitchFamily="2" charset="2"/>
              <a:buChar char="t"/>
            </a:pPr>
            <a:r>
              <a:rPr lang="en-US" dirty="0">
                <a:solidFill>
                  <a:schemeClr val="accent5">
                    <a:lumMod val="10000"/>
                  </a:schemeClr>
                </a:solidFill>
                <a:hlinkClick r:id="rId8" tooltip="Department of Energy Lessons Learned"/>
              </a:rPr>
              <a:t>Department of Energy Lessons Learned</a:t>
            </a:r>
            <a:endParaRPr lang="en-US" dirty="0">
              <a:solidFill>
                <a:schemeClr val="accent5">
                  <a:lumMod val="10000"/>
                </a:schemeClr>
              </a:solidFill>
            </a:endParaRPr>
          </a:p>
          <a:p>
            <a:pPr lvl="2">
              <a:buSzPct val="60000"/>
              <a:buFont typeface="Wingdings" pitchFamily="2" charset="2"/>
              <a:buChar char="t"/>
            </a:pPr>
            <a:r>
              <a:rPr lang="en-US" dirty="0">
                <a:solidFill>
                  <a:schemeClr val="accent5">
                    <a:lumMod val="10000"/>
                  </a:schemeClr>
                </a:solidFill>
                <a:hlinkClick r:id="rId9" tooltip="NASA Lessons Learned Database"/>
              </a:rPr>
              <a:t>NASA Lessons Learned Database</a:t>
            </a:r>
            <a:endParaRPr lang="en-US" dirty="0">
              <a:solidFill>
                <a:schemeClr val="accent5">
                  <a:lumMod val="10000"/>
                </a:schemeClr>
              </a:solidFill>
            </a:endParaRPr>
          </a:p>
        </p:txBody>
      </p:sp>
      <p:sp>
        <p:nvSpPr>
          <p:cNvPr id="39940" name="Slide Number Placeholder 3"/>
          <p:cNvSpPr>
            <a:spLocks noGrp="1"/>
          </p:cNvSpPr>
          <p:nvPr>
            <p:ph type="sldNum" sz="quarter" idx="4294967295"/>
          </p:nvPr>
        </p:nvSpPr>
        <p:spPr>
          <a:xfrm>
            <a:off x="7870825" y="6503988"/>
            <a:ext cx="414338" cy="304800"/>
          </a:xfrm>
          <a:prstGeom prst="rect">
            <a:avLst/>
          </a:prstGeom>
          <a:noFill/>
        </p:spPr>
        <p:txBody>
          <a:bodyPr/>
          <a:lstStyle/>
          <a:p>
            <a:fld id="{A8004FDE-8C2F-4F25-B2F5-31537ACF3035}" type="slidenum">
              <a:rPr lang="en-US" smtClean="0">
                <a:latin typeface="Arial" pitchFamily="34" charset="0"/>
                <a:cs typeface="Arial" pitchFamily="34" charset="0"/>
              </a:rPr>
              <a:pPr/>
              <a:t>50</a:t>
            </a:fld>
            <a:endParaRPr lang="en-US" dirty="0">
              <a:latin typeface="Arial" pitchFamily="34" charset="0"/>
              <a:cs typeface="Arial" pitchFamily="34" charset="0"/>
            </a:endParaRPr>
          </a:p>
        </p:txBody>
      </p:sp>
    </p:spTree>
    <p:extLst>
      <p:ext uri="{BB962C8B-B14F-4D97-AF65-F5344CB8AC3E}">
        <p14:creationId xmlns:p14="http://schemas.microsoft.com/office/powerpoint/2010/main" val="1923760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itle 1"/>
          <p:cNvSpPr>
            <a:spLocks noGrp="1"/>
          </p:cNvSpPr>
          <p:nvPr>
            <p:ph type="title"/>
          </p:nvPr>
        </p:nvSpPr>
        <p:spPr>
          <a:xfrm>
            <a:off x="2362200" y="228600"/>
            <a:ext cx="6590872" cy="796925"/>
          </a:xfrm>
        </p:spPr>
        <p:txBody>
          <a:bodyPr/>
          <a:lstStyle/>
          <a:p>
            <a:r>
              <a:rPr lang="en-US" sz="3600" i="1" dirty="0"/>
              <a:t>Where to Find Best Practices </a:t>
            </a:r>
          </a:p>
        </p:txBody>
      </p:sp>
      <p:sp>
        <p:nvSpPr>
          <p:cNvPr id="37891" name="Content Placeholder 6"/>
          <p:cNvSpPr>
            <a:spLocks noGrp="1"/>
          </p:cNvSpPr>
          <p:nvPr>
            <p:ph idx="1"/>
          </p:nvPr>
        </p:nvSpPr>
        <p:spPr>
          <a:xfrm>
            <a:off x="228600" y="1600200"/>
            <a:ext cx="4943252" cy="5040312"/>
          </a:xfrm>
        </p:spPr>
        <p:txBody>
          <a:bodyPr/>
          <a:lstStyle/>
          <a:p>
            <a:r>
              <a:rPr lang="en-US" sz="2400" dirty="0"/>
              <a:t>Defense Acquisition     University's Acquisition Knowledge Management   System (AKMS) </a:t>
            </a:r>
          </a:p>
          <a:p>
            <a:r>
              <a:rPr lang="en-US" sz="2400" dirty="0"/>
              <a:t>Additional best practices       links include:</a:t>
            </a:r>
          </a:p>
          <a:p>
            <a:pPr lvl="1">
              <a:buSzPct val="60000"/>
              <a:buFont typeface="Wingdings" pitchFamily="2" charset="2"/>
              <a:buChar char="t"/>
            </a:pPr>
            <a:r>
              <a:rPr lang="en-US" sz="2400" dirty="0"/>
              <a:t>The DoD Acquisition Best Practices Clearinghouse (BPCh)</a:t>
            </a:r>
          </a:p>
          <a:p>
            <a:pPr lvl="1">
              <a:buSzPct val="60000"/>
              <a:buFont typeface="Wingdings" pitchFamily="2" charset="2"/>
              <a:buChar char="t"/>
            </a:pPr>
            <a:r>
              <a:rPr lang="en-US" sz="2400" dirty="0"/>
              <a:t>The Government Accountability Office</a:t>
            </a:r>
          </a:p>
          <a:p>
            <a:pPr lvl="1">
              <a:buSzPct val="60000"/>
              <a:buFont typeface="Wingdings" pitchFamily="2" charset="2"/>
              <a:buChar char="t"/>
            </a:pPr>
            <a:r>
              <a:rPr lang="en-US" sz="2400" dirty="0"/>
              <a:t>The Systems Engineering Community of Practice</a:t>
            </a:r>
          </a:p>
          <a:p>
            <a:endParaRPr lang="en-US" dirty="0"/>
          </a:p>
        </p:txBody>
      </p:sp>
      <p:sp>
        <p:nvSpPr>
          <p:cNvPr id="37892" name="Slide Number Placeholder 3"/>
          <p:cNvSpPr>
            <a:spLocks noGrp="1"/>
          </p:cNvSpPr>
          <p:nvPr>
            <p:ph type="sldNum" sz="quarter" idx="4294967295"/>
          </p:nvPr>
        </p:nvSpPr>
        <p:spPr>
          <a:xfrm>
            <a:off x="7870825" y="6503988"/>
            <a:ext cx="414338" cy="304800"/>
          </a:xfrm>
          <a:prstGeom prst="rect">
            <a:avLst/>
          </a:prstGeom>
          <a:noFill/>
        </p:spPr>
        <p:txBody>
          <a:bodyPr/>
          <a:lstStyle/>
          <a:p>
            <a:fld id="{642F57CD-3104-42E0-A676-BBC9EEBFF6BC}" type="slidenum">
              <a:rPr lang="en-US" smtClean="0">
                <a:latin typeface="Arial" pitchFamily="34" charset="0"/>
                <a:cs typeface="Arial" pitchFamily="34" charset="0"/>
              </a:rPr>
              <a:pPr/>
              <a:t>51</a:t>
            </a:fld>
            <a:endParaRPr lang="en-US" dirty="0">
              <a:latin typeface="Arial" pitchFamily="34" charset="0"/>
              <a:cs typeface="Arial" pitchFamily="34" charset="0"/>
            </a:endParaRPr>
          </a:p>
        </p:txBody>
      </p:sp>
      <p:pic>
        <p:nvPicPr>
          <p:cNvPr id="171010" name="Picture 2" descr="Best Practices Clearinghouse logo"/>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7000" y="4800600"/>
            <a:ext cx="13525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Screen Clippi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05400" y="1676400"/>
            <a:ext cx="3896269" cy="2467320"/>
          </a:xfrm>
          <a:prstGeom prst="rect">
            <a:avLst/>
          </a:prstGeom>
        </p:spPr>
      </p:pic>
    </p:spTree>
    <p:extLst>
      <p:ext uri="{BB962C8B-B14F-4D97-AF65-F5344CB8AC3E}">
        <p14:creationId xmlns:p14="http://schemas.microsoft.com/office/powerpoint/2010/main" val="3942624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a:xfrm>
            <a:off x="1657350" y="152400"/>
            <a:ext cx="7378995" cy="796925"/>
          </a:xfrm>
        </p:spPr>
        <p:txBody>
          <a:bodyPr/>
          <a:lstStyle/>
          <a:p>
            <a:r>
              <a:rPr lang="en-US" sz="3600" i="1" dirty="0"/>
              <a:t>Systems Engineering’s Role in Program Lifecycle</a:t>
            </a:r>
          </a:p>
        </p:txBody>
      </p:sp>
      <p:sp>
        <p:nvSpPr>
          <p:cNvPr id="7171" name="Content Placeholder 3"/>
          <p:cNvSpPr>
            <a:spLocks noGrp="1"/>
          </p:cNvSpPr>
          <p:nvPr>
            <p:ph idx="1"/>
          </p:nvPr>
        </p:nvSpPr>
        <p:spPr>
          <a:xfrm>
            <a:off x="381000" y="1524000"/>
            <a:ext cx="8381999" cy="4876800"/>
          </a:xfrm>
        </p:spPr>
        <p:txBody>
          <a:bodyPr>
            <a:normAutofit/>
          </a:bodyPr>
          <a:lstStyle/>
          <a:p>
            <a:r>
              <a:rPr lang="en-US" sz="2800" b="1" dirty="0"/>
              <a:t>Addresses the total lifecycle of a system</a:t>
            </a:r>
          </a:p>
        </p:txBody>
      </p:sp>
      <p:sp>
        <p:nvSpPr>
          <p:cNvPr id="7172" name="Slide Number Placeholder 1"/>
          <p:cNvSpPr>
            <a:spLocks noGrp="1"/>
          </p:cNvSpPr>
          <p:nvPr>
            <p:ph type="sldNum" sz="quarter" idx="4294967295"/>
          </p:nvPr>
        </p:nvSpPr>
        <p:spPr>
          <a:xfrm>
            <a:off x="7870825" y="6503988"/>
            <a:ext cx="414338" cy="304800"/>
          </a:xfrm>
          <a:prstGeom prst="rect">
            <a:avLst/>
          </a:prstGeom>
          <a:noFill/>
        </p:spPr>
        <p:txBody>
          <a:bodyPr/>
          <a:lstStyle/>
          <a:p>
            <a:fld id="{227FB358-DCD4-4D4F-A5BD-13F847CBA3C9}" type="slidenum">
              <a:rPr lang="en-US" smtClean="0">
                <a:latin typeface="Arial" pitchFamily="34" charset="0"/>
                <a:cs typeface="Arial" pitchFamily="34" charset="0"/>
              </a:rPr>
              <a:pPr/>
              <a:t>52</a:t>
            </a:fld>
            <a:endParaRPr lang="en-US" dirty="0">
              <a:latin typeface="Arial" pitchFamily="34" charset="0"/>
              <a:cs typeface="Arial" pitchFamily="34" charset="0"/>
            </a:endParaRPr>
          </a:p>
        </p:txBody>
      </p:sp>
      <p:pic>
        <p:nvPicPr>
          <p:cNvPr id="76802" name="Picture 2" descr="C:\Users\mhanson2\AppData\Local\Microsoft\Windows\Temporary Internet Files\Content.IE5\DD87RR4K\MC900030315[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138" y="4677569"/>
            <a:ext cx="1622425" cy="176530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descr="C:\Users\mhanson2\AppData\Local\Microsoft\Windows\Temporary Internet Files\Content.IE5\B6U039BB\MC900216576[1].wm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842591" y="4864100"/>
            <a:ext cx="1801812" cy="1392238"/>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3465978" y="5350669"/>
            <a:ext cx="1990725"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657350" y="2018068"/>
            <a:ext cx="5846107" cy="3507664"/>
          </a:xfrm>
          <a:prstGeom prst="rect">
            <a:avLst/>
          </a:prstGeom>
        </p:spPr>
      </p:pic>
      <p:sp>
        <p:nvSpPr>
          <p:cNvPr id="4" name="TextBox 3"/>
          <p:cNvSpPr txBox="1"/>
          <p:nvPr/>
        </p:nvSpPr>
        <p:spPr>
          <a:xfrm>
            <a:off x="381000" y="6503988"/>
            <a:ext cx="1288045" cy="276999"/>
          </a:xfrm>
          <a:prstGeom prst="rect">
            <a:avLst/>
          </a:prstGeom>
          <a:noFill/>
        </p:spPr>
        <p:txBody>
          <a:bodyPr wrap="none" rtlCol="0">
            <a:spAutoFit/>
          </a:bodyPr>
          <a:lstStyle/>
          <a:p>
            <a:r>
              <a:rPr lang="en-US" sz="1200" dirty="0"/>
              <a:t>RIP: Rest in Peace</a:t>
            </a:r>
          </a:p>
        </p:txBody>
      </p:sp>
    </p:spTree>
    <p:extLst>
      <p:ext uri="{BB962C8B-B14F-4D97-AF65-F5344CB8AC3E}">
        <p14:creationId xmlns:p14="http://schemas.microsoft.com/office/powerpoint/2010/main" val="4216744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138" y="304800"/>
            <a:ext cx="7837857" cy="796925"/>
          </a:xfrm>
        </p:spPr>
        <p:txBody>
          <a:bodyPr/>
          <a:lstStyle/>
          <a:p>
            <a:r>
              <a:rPr lang="en-US" sz="3600" i="1" dirty="0"/>
              <a:t>SE Tasks Risk Management</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B10EDF6B-2680-4B96-8F94-6CDAB0691B0D}" type="slidenum">
              <a:rPr lang="en-US" smtClean="0"/>
              <a:pPr>
                <a:defRPr/>
              </a:pPr>
              <a:t>53</a:t>
            </a:fld>
            <a:endParaRPr lang="en-US" dirty="0"/>
          </a:p>
        </p:txBody>
      </p:sp>
      <p:sp>
        <p:nvSpPr>
          <p:cNvPr id="19" name="Pentagon 18"/>
          <p:cNvSpPr/>
          <p:nvPr/>
        </p:nvSpPr>
        <p:spPr>
          <a:xfrm>
            <a:off x="7964593" y="362774"/>
            <a:ext cx="920285" cy="560743"/>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Project Initiation</a:t>
            </a:r>
          </a:p>
        </p:txBody>
      </p:sp>
      <p:sp>
        <p:nvSpPr>
          <p:cNvPr id="44" name="TextBox 43"/>
          <p:cNvSpPr txBox="1"/>
          <p:nvPr/>
        </p:nvSpPr>
        <p:spPr>
          <a:xfrm>
            <a:off x="725528" y="1803675"/>
            <a:ext cx="1386508" cy="584775"/>
          </a:xfrm>
          <a:prstGeom prst="rect">
            <a:avLst/>
          </a:prstGeom>
          <a:noFill/>
          <a:ln>
            <a:solidFill>
              <a:schemeClr val="tx1"/>
            </a:solidFill>
          </a:ln>
        </p:spPr>
        <p:txBody>
          <a:bodyPr wrap="square" rtlCol="0">
            <a:spAutoFit/>
          </a:bodyPr>
          <a:lstStyle/>
          <a:p>
            <a:pPr algn="ctr"/>
            <a:r>
              <a:rPr lang="en-US" sz="1600" b="1" dirty="0">
                <a:latin typeface="+mn-lt"/>
              </a:rPr>
              <a:t>Risk Identification</a:t>
            </a:r>
          </a:p>
        </p:txBody>
      </p:sp>
      <p:sp>
        <p:nvSpPr>
          <p:cNvPr id="45" name="TextBox 44"/>
          <p:cNvSpPr txBox="1"/>
          <p:nvPr/>
        </p:nvSpPr>
        <p:spPr>
          <a:xfrm>
            <a:off x="2925288" y="2412821"/>
            <a:ext cx="991135" cy="584775"/>
          </a:xfrm>
          <a:prstGeom prst="rect">
            <a:avLst/>
          </a:prstGeom>
          <a:noFill/>
          <a:ln>
            <a:solidFill>
              <a:schemeClr val="tx1"/>
            </a:solidFill>
          </a:ln>
        </p:spPr>
        <p:txBody>
          <a:bodyPr wrap="square" rtlCol="0">
            <a:spAutoFit/>
          </a:bodyPr>
          <a:lstStyle/>
          <a:p>
            <a:pPr algn="ctr"/>
            <a:r>
              <a:rPr lang="en-US" sz="1600" b="1" dirty="0">
                <a:latin typeface="+mn-lt"/>
              </a:rPr>
              <a:t>Risk Analysis</a:t>
            </a:r>
          </a:p>
        </p:txBody>
      </p:sp>
      <p:sp>
        <p:nvSpPr>
          <p:cNvPr id="46" name="TextBox 45"/>
          <p:cNvSpPr txBox="1"/>
          <p:nvPr/>
        </p:nvSpPr>
        <p:spPr>
          <a:xfrm>
            <a:off x="4648201" y="2956928"/>
            <a:ext cx="1276198" cy="861774"/>
          </a:xfrm>
          <a:prstGeom prst="rect">
            <a:avLst/>
          </a:prstGeom>
          <a:noFill/>
          <a:ln>
            <a:solidFill>
              <a:schemeClr val="tx1"/>
            </a:solidFill>
          </a:ln>
        </p:spPr>
        <p:txBody>
          <a:bodyPr wrap="square" rtlCol="0">
            <a:spAutoFit/>
          </a:bodyPr>
          <a:lstStyle/>
          <a:p>
            <a:pPr algn="ctr"/>
            <a:r>
              <a:rPr lang="en-US" sz="1600" b="1" dirty="0">
                <a:latin typeface="+mn-lt"/>
              </a:rPr>
              <a:t>Risk Mitigation Planning</a:t>
            </a:r>
          </a:p>
        </p:txBody>
      </p:sp>
      <p:sp>
        <p:nvSpPr>
          <p:cNvPr id="47" name="TextBox 46"/>
          <p:cNvSpPr txBox="1"/>
          <p:nvPr/>
        </p:nvSpPr>
        <p:spPr>
          <a:xfrm>
            <a:off x="6705600" y="3733800"/>
            <a:ext cx="1659383" cy="584775"/>
          </a:xfrm>
          <a:prstGeom prst="rect">
            <a:avLst/>
          </a:prstGeom>
          <a:noFill/>
          <a:ln>
            <a:solidFill>
              <a:schemeClr val="tx1"/>
            </a:solidFill>
          </a:ln>
        </p:spPr>
        <p:txBody>
          <a:bodyPr wrap="square" rtlCol="0">
            <a:spAutoFit/>
          </a:bodyPr>
          <a:lstStyle/>
          <a:p>
            <a:pPr algn="ctr"/>
            <a:r>
              <a:rPr lang="en-US" sz="1600" b="1" dirty="0">
                <a:latin typeface="+mn-lt"/>
              </a:rPr>
              <a:t>Mitigation Plan Implementation</a:t>
            </a:r>
          </a:p>
        </p:txBody>
      </p:sp>
      <p:sp>
        <p:nvSpPr>
          <p:cNvPr id="48" name="Curved Left Arrow 2"/>
          <p:cNvSpPr/>
          <p:nvPr/>
        </p:nvSpPr>
        <p:spPr>
          <a:xfrm rot="13399860">
            <a:off x="2134057" y="2259441"/>
            <a:ext cx="781491" cy="322978"/>
          </a:xfrm>
          <a:custGeom>
            <a:avLst/>
            <a:gdLst>
              <a:gd name="connsiteX0" fmla="*/ 0 w 262467"/>
              <a:gd name="connsiteY0" fmla="*/ 308518 h 374135"/>
              <a:gd name="connsiteX1" fmla="*/ 65617 w 262467"/>
              <a:gd name="connsiteY1" fmla="*/ 238524 h 374135"/>
              <a:gd name="connsiteX2" fmla="*/ 65617 w 262467"/>
              <a:gd name="connsiteY2" fmla="*/ 271332 h 374135"/>
              <a:gd name="connsiteX3" fmla="*/ 254926 w 262467"/>
              <a:gd name="connsiteY3" fmla="*/ 170663 h 374135"/>
              <a:gd name="connsiteX4" fmla="*/ 65617 w 262467"/>
              <a:gd name="connsiteY4" fmla="*/ 336949 h 374135"/>
              <a:gd name="connsiteX5" fmla="*/ 65617 w 262467"/>
              <a:gd name="connsiteY5" fmla="*/ 369758 h 374135"/>
              <a:gd name="connsiteX6" fmla="*/ 0 w 262467"/>
              <a:gd name="connsiteY6" fmla="*/ 308518 h 374135"/>
              <a:gd name="connsiteX0" fmla="*/ 262467 w 262467"/>
              <a:gd name="connsiteY0" fmla="*/ 203472 h 374135"/>
              <a:gd name="connsiteX1" fmla="*/ 0 w 262467"/>
              <a:gd name="connsiteY1" fmla="*/ 65617 h 374135"/>
              <a:gd name="connsiteX2" fmla="*/ 0 w 262467"/>
              <a:gd name="connsiteY2" fmla="*/ 0 h 374135"/>
              <a:gd name="connsiteX3" fmla="*/ 262467 w 262467"/>
              <a:gd name="connsiteY3" fmla="*/ 137855 h 374135"/>
              <a:gd name="connsiteX4" fmla="*/ 262467 w 262467"/>
              <a:gd name="connsiteY4" fmla="*/ 203472 h 374135"/>
              <a:gd name="connsiteX0" fmla="*/ 262467 w 262467"/>
              <a:gd name="connsiteY0" fmla="*/ 203472 h 374135"/>
              <a:gd name="connsiteX1" fmla="*/ 0 w 262467"/>
              <a:gd name="connsiteY1" fmla="*/ 65617 h 374135"/>
              <a:gd name="connsiteX2" fmla="*/ 0 w 262467"/>
              <a:gd name="connsiteY2" fmla="*/ 0 h 374135"/>
              <a:gd name="connsiteX3" fmla="*/ 262467 w 262467"/>
              <a:gd name="connsiteY3" fmla="*/ 137855 h 374135"/>
              <a:gd name="connsiteX4" fmla="*/ 262467 w 262467"/>
              <a:gd name="connsiteY4" fmla="*/ 203472 h 374135"/>
              <a:gd name="connsiteX5" fmla="*/ 65617 w 262467"/>
              <a:gd name="connsiteY5" fmla="*/ 336950 h 374135"/>
              <a:gd name="connsiteX6" fmla="*/ 65617 w 262467"/>
              <a:gd name="connsiteY6" fmla="*/ 369758 h 374135"/>
              <a:gd name="connsiteX7" fmla="*/ 0 w 262467"/>
              <a:gd name="connsiteY7" fmla="*/ 308518 h 374135"/>
              <a:gd name="connsiteX8" fmla="*/ 65617 w 262467"/>
              <a:gd name="connsiteY8" fmla="*/ 238524 h 374135"/>
              <a:gd name="connsiteX9" fmla="*/ 65617 w 262467"/>
              <a:gd name="connsiteY9" fmla="*/ 271332 h 374135"/>
              <a:gd name="connsiteX10" fmla="*/ 254926 w 262467"/>
              <a:gd name="connsiteY10" fmla="*/ 170663 h 374135"/>
              <a:gd name="connsiteX0" fmla="*/ 0 w 262526"/>
              <a:gd name="connsiteY0" fmla="*/ 308518 h 369758"/>
              <a:gd name="connsiteX1" fmla="*/ 65617 w 262526"/>
              <a:gd name="connsiteY1" fmla="*/ 238524 h 369758"/>
              <a:gd name="connsiteX2" fmla="*/ 65617 w 262526"/>
              <a:gd name="connsiteY2" fmla="*/ 271332 h 369758"/>
              <a:gd name="connsiteX3" fmla="*/ 254926 w 262526"/>
              <a:gd name="connsiteY3" fmla="*/ 170663 h 369758"/>
              <a:gd name="connsiteX4" fmla="*/ 65617 w 262526"/>
              <a:gd name="connsiteY4" fmla="*/ 336949 h 369758"/>
              <a:gd name="connsiteX5" fmla="*/ 65617 w 262526"/>
              <a:gd name="connsiteY5" fmla="*/ 369758 h 369758"/>
              <a:gd name="connsiteX6" fmla="*/ 0 w 262526"/>
              <a:gd name="connsiteY6" fmla="*/ 308518 h 369758"/>
              <a:gd name="connsiteX0" fmla="*/ 262467 w 262526"/>
              <a:gd name="connsiteY0" fmla="*/ 203472 h 369758"/>
              <a:gd name="connsiteX1" fmla="*/ 0 w 262526"/>
              <a:gd name="connsiteY1" fmla="*/ 65617 h 369758"/>
              <a:gd name="connsiteX2" fmla="*/ 0 w 262526"/>
              <a:gd name="connsiteY2" fmla="*/ 0 h 369758"/>
              <a:gd name="connsiteX3" fmla="*/ 262467 w 262526"/>
              <a:gd name="connsiteY3" fmla="*/ 137855 h 369758"/>
              <a:gd name="connsiteX4" fmla="*/ 262467 w 262526"/>
              <a:gd name="connsiteY4" fmla="*/ 203472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4" fmla="*/ 65617 w 262526"/>
              <a:gd name="connsiteY4" fmla="*/ 336950 h 369758"/>
              <a:gd name="connsiteX5" fmla="*/ 65617 w 262526"/>
              <a:gd name="connsiteY5" fmla="*/ 369758 h 369758"/>
              <a:gd name="connsiteX6" fmla="*/ 0 w 262526"/>
              <a:gd name="connsiteY6" fmla="*/ 308518 h 369758"/>
              <a:gd name="connsiteX7" fmla="*/ 65617 w 262526"/>
              <a:gd name="connsiteY7" fmla="*/ 238524 h 369758"/>
              <a:gd name="connsiteX8" fmla="*/ 65617 w 262526"/>
              <a:gd name="connsiteY8" fmla="*/ 271332 h 369758"/>
              <a:gd name="connsiteX9" fmla="*/ 254926 w 262526"/>
              <a:gd name="connsiteY9" fmla="*/ 170663 h 369758"/>
              <a:gd name="connsiteX0" fmla="*/ 0 w 262526"/>
              <a:gd name="connsiteY0" fmla="*/ 308518 h 369758"/>
              <a:gd name="connsiteX1" fmla="*/ 65617 w 262526"/>
              <a:gd name="connsiteY1" fmla="*/ 238524 h 369758"/>
              <a:gd name="connsiteX2" fmla="*/ 65617 w 262526"/>
              <a:gd name="connsiteY2" fmla="*/ 271332 h 369758"/>
              <a:gd name="connsiteX3" fmla="*/ 254926 w 262526"/>
              <a:gd name="connsiteY3" fmla="*/ 170663 h 369758"/>
              <a:gd name="connsiteX4" fmla="*/ 65617 w 262526"/>
              <a:gd name="connsiteY4" fmla="*/ 336949 h 369758"/>
              <a:gd name="connsiteX5" fmla="*/ 65617 w 262526"/>
              <a:gd name="connsiteY5" fmla="*/ 369758 h 369758"/>
              <a:gd name="connsiteX6" fmla="*/ 0 w 262526"/>
              <a:gd name="connsiteY6" fmla="*/ 308518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4" fmla="*/ 65617 w 262526"/>
              <a:gd name="connsiteY4" fmla="*/ 336950 h 369758"/>
              <a:gd name="connsiteX5" fmla="*/ 65617 w 262526"/>
              <a:gd name="connsiteY5" fmla="*/ 369758 h 369758"/>
              <a:gd name="connsiteX6" fmla="*/ 0 w 262526"/>
              <a:gd name="connsiteY6" fmla="*/ 308518 h 369758"/>
              <a:gd name="connsiteX7" fmla="*/ 65617 w 262526"/>
              <a:gd name="connsiteY7" fmla="*/ 238524 h 369758"/>
              <a:gd name="connsiteX8" fmla="*/ 65617 w 262526"/>
              <a:gd name="connsiteY8" fmla="*/ 271332 h 369758"/>
              <a:gd name="connsiteX9" fmla="*/ 254926 w 262526"/>
              <a:gd name="connsiteY9" fmla="*/ 170663 h 369758"/>
              <a:gd name="connsiteX0" fmla="*/ 0 w 262526"/>
              <a:gd name="connsiteY0" fmla="*/ 308518 h 369758"/>
              <a:gd name="connsiteX1" fmla="*/ 65617 w 262526"/>
              <a:gd name="connsiteY1" fmla="*/ 238524 h 369758"/>
              <a:gd name="connsiteX2" fmla="*/ 65617 w 262526"/>
              <a:gd name="connsiteY2" fmla="*/ 271332 h 369758"/>
              <a:gd name="connsiteX3" fmla="*/ 254926 w 262526"/>
              <a:gd name="connsiteY3" fmla="*/ 170663 h 369758"/>
              <a:gd name="connsiteX4" fmla="*/ 65617 w 262526"/>
              <a:gd name="connsiteY4" fmla="*/ 336949 h 369758"/>
              <a:gd name="connsiteX5" fmla="*/ 65617 w 262526"/>
              <a:gd name="connsiteY5" fmla="*/ 369758 h 369758"/>
              <a:gd name="connsiteX6" fmla="*/ 0 w 262526"/>
              <a:gd name="connsiteY6" fmla="*/ 308518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0" fmla="*/ 262467 w 262526"/>
              <a:gd name="connsiteY0" fmla="*/ 203472 h 369758"/>
              <a:gd name="connsiteX1" fmla="*/ 262467 w 262526"/>
              <a:gd name="connsiteY1" fmla="*/ 137855 h 369758"/>
              <a:gd name="connsiteX2" fmla="*/ 262467 w 262526"/>
              <a:gd name="connsiteY2" fmla="*/ 203472 h 369758"/>
              <a:gd name="connsiteX3" fmla="*/ 65617 w 262526"/>
              <a:gd name="connsiteY3" fmla="*/ 336950 h 369758"/>
              <a:gd name="connsiteX4" fmla="*/ 65617 w 262526"/>
              <a:gd name="connsiteY4" fmla="*/ 369758 h 369758"/>
              <a:gd name="connsiteX5" fmla="*/ 0 w 262526"/>
              <a:gd name="connsiteY5" fmla="*/ 308518 h 369758"/>
              <a:gd name="connsiteX6" fmla="*/ 65617 w 262526"/>
              <a:gd name="connsiteY6" fmla="*/ 238524 h 369758"/>
              <a:gd name="connsiteX7" fmla="*/ 65617 w 262526"/>
              <a:gd name="connsiteY7" fmla="*/ 271332 h 369758"/>
              <a:gd name="connsiteX8" fmla="*/ 254926 w 262526"/>
              <a:gd name="connsiteY8" fmla="*/ 170663 h 369758"/>
              <a:gd name="connsiteX0" fmla="*/ 0 w 262526"/>
              <a:gd name="connsiteY0" fmla="*/ 170663 h 231903"/>
              <a:gd name="connsiteX1" fmla="*/ 65617 w 262526"/>
              <a:gd name="connsiteY1" fmla="*/ 100669 h 231903"/>
              <a:gd name="connsiteX2" fmla="*/ 65617 w 262526"/>
              <a:gd name="connsiteY2" fmla="*/ 133477 h 231903"/>
              <a:gd name="connsiteX3" fmla="*/ 254926 w 262526"/>
              <a:gd name="connsiteY3" fmla="*/ 32808 h 231903"/>
              <a:gd name="connsiteX4" fmla="*/ 65617 w 262526"/>
              <a:gd name="connsiteY4" fmla="*/ 199094 h 231903"/>
              <a:gd name="connsiteX5" fmla="*/ 65617 w 262526"/>
              <a:gd name="connsiteY5" fmla="*/ 231903 h 231903"/>
              <a:gd name="connsiteX6" fmla="*/ 0 w 262526"/>
              <a:gd name="connsiteY6" fmla="*/ 170663 h 231903"/>
              <a:gd name="connsiteX0" fmla="*/ 262467 w 262526"/>
              <a:gd name="connsiteY0" fmla="*/ 65617 h 231903"/>
              <a:gd name="connsiteX1" fmla="*/ 262467 w 262526"/>
              <a:gd name="connsiteY1" fmla="*/ 0 h 231903"/>
              <a:gd name="connsiteX2" fmla="*/ 262467 w 262526"/>
              <a:gd name="connsiteY2" fmla="*/ 65617 h 231903"/>
              <a:gd name="connsiteX0" fmla="*/ 262467 w 262526"/>
              <a:gd name="connsiteY0" fmla="*/ 65617 h 231903"/>
              <a:gd name="connsiteX1" fmla="*/ 262467 w 262526"/>
              <a:gd name="connsiteY1" fmla="*/ 0 h 231903"/>
              <a:gd name="connsiteX2" fmla="*/ 262467 w 262526"/>
              <a:gd name="connsiteY2" fmla="*/ 65617 h 231903"/>
              <a:gd name="connsiteX3" fmla="*/ 65617 w 262526"/>
              <a:gd name="connsiteY3" fmla="*/ 199095 h 231903"/>
              <a:gd name="connsiteX4" fmla="*/ 65617 w 262526"/>
              <a:gd name="connsiteY4" fmla="*/ 231903 h 231903"/>
              <a:gd name="connsiteX5" fmla="*/ 0 w 262526"/>
              <a:gd name="connsiteY5" fmla="*/ 170663 h 231903"/>
              <a:gd name="connsiteX6" fmla="*/ 65617 w 262526"/>
              <a:gd name="connsiteY6" fmla="*/ 100669 h 231903"/>
              <a:gd name="connsiteX7" fmla="*/ 65617 w 262526"/>
              <a:gd name="connsiteY7" fmla="*/ 133477 h 231903"/>
              <a:gd name="connsiteX8" fmla="*/ 254926 w 262526"/>
              <a:gd name="connsiteY8" fmla="*/ 32808 h 2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526" h="231903" stroke="0" extrusionOk="0">
                <a:moveTo>
                  <a:pt x="0" y="170663"/>
                </a:moveTo>
                <a:lnTo>
                  <a:pt x="65617" y="100669"/>
                </a:lnTo>
                <a:lnTo>
                  <a:pt x="65617" y="133477"/>
                </a:lnTo>
                <a:cubicBezTo>
                  <a:pt x="159196" y="120786"/>
                  <a:pt x="231924" y="82111"/>
                  <a:pt x="254926" y="32808"/>
                </a:cubicBezTo>
                <a:cubicBezTo>
                  <a:pt x="289123" y="106109"/>
                  <a:pt x="204743" y="180227"/>
                  <a:pt x="65617" y="199094"/>
                </a:cubicBezTo>
                <a:lnTo>
                  <a:pt x="65617" y="231903"/>
                </a:lnTo>
                <a:lnTo>
                  <a:pt x="0" y="170663"/>
                </a:lnTo>
                <a:close/>
              </a:path>
              <a:path w="262526" h="231903" fill="darkenLess" stroke="0" extrusionOk="0">
                <a:moveTo>
                  <a:pt x="262467" y="65617"/>
                </a:moveTo>
                <a:lnTo>
                  <a:pt x="262467" y="0"/>
                </a:lnTo>
                <a:lnTo>
                  <a:pt x="262467" y="65617"/>
                </a:lnTo>
                <a:close/>
              </a:path>
              <a:path w="262526" h="231903" fill="none" extrusionOk="0">
                <a:moveTo>
                  <a:pt x="262467" y="65617"/>
                </a:moveTo>
                <a:lnTo>
                  <a:pt x="262467" y="0"/>
                </a:lnTo>
                <a:lnTo>
                  <a:pt x="262467" y="65617"/>
                </a:lnTo>
                <a:cubicBezTo>
                  <a:pt x="262467" y="128479"/>
                  <a:pt x="181501" y="183379"/>
                  <a:pt x="65617" y="199095"/>
                </a:cubicBezTo>
                <a:lnTo>
                  <a:pt x="65617" y="231903"/>
                </a:lnTo>
                <a:lnTo>
                  <a:pt x="0" y="170663"/>
                </a:lnTo>
                <a:lnTo>
                  <a:pt x="65617" y="100669"/>
                </a:lnTo>
                <a:lnTo>
                  <a:pt x="65617" y="133477"/>
                </a:lnTo>
                <a:cubicBezTo>
                  <a:pt x="159196" y="120786"/>
                  <a:pt x="231924" y="82111"/>
                  <a:pt x="254926" y="32808"/>
                </a:cubicBezTo>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49" name="Arc 15"/>
          <p:cNvSpPr/>
          <p:nvPr/>
        </p:nvSpPr>
        <p:spPr>
          <a:xfrm rot="3049372" flipH="1">
            <a:off x="1351108" y="1078633"/>
            <a:ext cx="5526648" cy="3756590"/>
          </a:xfrm>
          <a:custGeom>
            <a:avLst/>
            <a:gdLst>
              <a:gd name="connsiteX0" fmla="*/ 3084719 w 6169438"/>
              <a:gd name="connsiteY0" fmla="*/ 0 h 1547446"/>
              <a:gd name="connsiteX1" fmla="*/ 6169438 w 6169438"/>
              <a:gd name="connsiteY1" fmla="*/ 773723 h 1547446"/>
              <a:gd name="connsiteX2" fmla="*/ 3084719 w 6169438"/>
              <a:gd name="connsiteY2" fmla="*/ 773723 h 1547446"/>
              <a:gd name="connsiteX3" fmla="*/ 3084719 w 6169438"/>
              <a:gd name="connsiteY3" fmla="*/ 0 h 1547446"/>
              <a:gd name="connsiteX0" fmla="*/ 3084719 w 6169438"/>
              <a:gd name="connsiteY0" fmla="*/ 0 h 1547446"/>
              <a:gd name="connsiteX1" fmla="*/ 6169438 w 6169438"/>
              <a:gd name="connsiteY1" fmla="*/ 773723 h 1547446"/>
              <a:gd name="connsiteX0" fmla="*/ 0 w 3084719"/>
              <a:gd name="connsiteY0" fmla="*/ 0 h 773723"/>
              <a:gd name="connsiteX1" fmla="*/ 3084719 w 3084719"/>
              <a:gd name="connsiteY1" fmla="*/ 773723 h 773723"/>
              <a:gd name="connsiteX2" fmla="*/ 0 w 3084719"/>
              <a:gd name="connsiteY2" fmla="*/ 773723 h 773723"/>
              <a:gd name="connsiteX3" fmla="*/ 0 w 3084719"/>
              <a:gd name="connsiteY3" fmla="*/ 0 h 773723"/>
              <a:gd name="connsiteX0" fmla="*/ 0 w 3084719"/>
              <a:gd name="connsiteY0" fmla="*/ 0 h 773723"/>
              <a:gd name="connsiteX1" fmla="*/ 3084719 w 3084719"/>
              <a:gd name="connsiteY1" fmla="*/ 773723 h 773723"/>
              <a:gd name="connsiteX0" fmla="*/ 0 w 3084719"/>
              <a:gd name="connsiteY0" fmla="*/ 0 h 773723"/>
              <a:gd name="connsiteX1" fmla="*/ 3084719 w 3084719"/>
              <a:gd name="connsiteY1" fmla="*/ 773723 h 773723"/>
              <a:gd name="connsiteX2" fmla="*/ 0 w 3084719"/>
              <a:gd name="connsiteY2" fmla="*/ 773723 h 773723"/>
              <a:gd name="connsiteX3" fmla="*/ 0 w 3084719"/>
              <a:gd name="connsiteY3" fmla="*/ 0 h 773723"/>
              <a:gd name="connsiteX0" fmla="*/ 0 w 3084719"/>
              <a:gd name="connsiteY0" fmla="*/ 0 h 773723"/>
              <a:gd name="connsiteX1" fmla="*/ 3084719 w 3084719"/>
              <a:gd name="connsiteY1" fmla="*/ 773723 h 773723"/>
              <a:gd name="connsiteX0" fmla="*/ 0 w 3084719"/>
              <a:gd name="connsiteY0" fmla="*/ 0 h 773723"/>
              <a:gd name="connsiteX1" fmla="*/ 3084719 w 3084719"/>
              <a:gd name="connsiteY1" fmla="*/ 773723 h 773723"/>
              <a:gd name="connsiteX2" fmla="*/ 0 w 3084719"/>
              <a:gd name="connsiteY2" fmla="*/ 773723 h 773723"/>
              <a:gd name="connsiteX3" fmla="*/ 0 w 3084719"/>
              <a:gd name="connsiteY3" fmla="*/ 0 h 773723"/>
              <a:gd name="connsiteX0" fmla="*/ 0 w 3084719"/>
              <a:gd name="connsiteY0" fmla="*/ 0 h 773723"/>
              <a:gd name="connsiteX1" fmla="*/ 3084719 w 3084719"/>
              <a:gd name="connsiteY1" fmla="*/ 773723 h 773723"/>
              <a:gd name="connsiteX0" fmla="*/ 0 w 3084719"/>
              <a:gd name="connsiteY0" fmla="*/ 0 h 773723"/>
              <a:gd name="connsiteX1" fmla="*/ 3084719 w 3084719"/>
              <a:gd name="connsiteY1" fmla="*/ 773723 h 773723"/>
              <a:gd name="connsiteX2" fmla="*/ 1558282 w 3084719"/>
              <a:gd name="connsiteY2" fmla="*/ 313614 h 773723"/>
              <a:gd name="connsiteX3" fmla="*/ 0 w 3084719"/>
              <a:gd name="connsiteY3" fmla="*/ 0 h 773723"/>
              <a:gd name="connsiteX0" fmla="*/ 0 w 3084719"/>
              <a:gd name="connsiteY0" fmla="*/ 0 h 773723"/>
              <a:gd name="connsiteX1" fmla="*/ 3084719 w 3084719"/>
              <a:gd name="connsiteY1" fmla="*/ 773723 h 773723"/>
              <a:gd name="connsiteX0" fmla="*/ 0 w 3084719"/>
              <a:gd name="connsiteY0" fmla="*/ 0 h 773723"/>
              <a:gd name="connsiteX1" fmla="*/ 3084719 w 3084719"/>
              <a:gd name="connsiteY1" fmla="*/ 773723 h 773723"/>
              <a:gd name="connsiteX2" fmla="*/ 1558282 w 3084719"/>
              <a:gd name="connsiteY2" fmla="*/ 313614 h 773723"/>
              <a:gd name="connsiteX3" fmla="*/ 0 w 3084719"/>
              <a:gd name="connsiteY3" fmla="*/ 0 h 773723"/>
              <a:gd name="connsiteX0" fmla="*/ 0 w 3084719"/>
              <a:gd name="connsiteY0" fmla="*/ 0 h 773723"/>
              <a:gd name="connsiteX1" fmla="*/ 3084719 w 3084719"/>
              <a:gd name="connsiteY1" fmla="*/ 773723 h 773723"/>
              <a:gd name="connsiteX0" fmla="*/ 0 w 3085200"/>
              <a:gd name="connsiteY0" fmla="*/ 24 h 773747"/>
              <a:gd name="connsiteX1" fmla="*/ 1479977 w 3085200"/>
              <a:gd name="connsiteY1" fmla="*/ 483470 h 773747"/>
              <a:gd name="connsiteX2" fmla="*/ 3084719 w 3085200"/>
              <a:gd name="connsiteY2" fmla="*/ 773747 h 773747"/>
              <a:gd name="connsiteX3" fmla="*/ 1558282 w 3085200"/>
              <a:gd name="connsiteY3" fmla="*/ 313638 h 773747"/>
              <a:gd name="connsiteX4" fmla="*/ 0 w 3085200"/>
              <a:gd name="connsiteY4" fmla="*/ 24 h 773747"/>
              <a:gd name="connsiteX0" fmla="*/ 0 w 3085200"/>
              <a:gd name="connsiteY0" fmla="*/ 24 h 773747"/>
              <a:gd name="connsiteX1" fmla="*/ 3084719 w 3085200"/>
              <a:gd name="connsiteY1" fmla="*/ 773747 h 773747"/>
              <a:gd name="connsiteX0" fmla="*/ 0 w 3085200"/>
              <a:gd name="connsiteY0" fmla="*/ 24 h 773747"/>
              <a:gd name="connsiteX1" fmla="*/ 1479977 w 3085200"/>
              <a:gd name="connsiteY1" fmla="*/ 483470 h 773747"/>
              <a:gd name="connsiteX2" fmla="*/ 3084719 w 3085200"/>
              <a:gd name="connsiteY2" fmla="*/ 773747 h 773747"/>
              <a:gd name="connsiteX3" fmla="*/ 1191302 w 3085200"/>
              <a:gd name="connsiteY3" fmla="*/ 552775 h 773747"/>
              <a:gd name="connsiteX4" fmla="*/ 0 w 3085200"/>
              <a:gd name="connsiteY4" fmla="*/ 24 h 773747"/>
              <a:gd name="connsiteX0" fmla="*/ 0 w 3085200"/>
              <a:gd name="connsiteY0" fmla="*/ 24 h 773747"/>
              <a:gd name="connsiteX1" fmla="*/ 3084719 w 3085200"/>
              <a:gd name="connsiteY1" fmla="*/ 773747 h 773747"/>
              <a:gd name="connsiteX0" fmla="*/ 0 w 3085200"/>
              <a:gd name="connsiteY0" fmla="*/ 24 h 773747"/>
              <a:gd name="connsiteX1" fmla="*/ 1479977 w 3085200"/>
              <a:gd name="connsiteY1" fmla="*/ 483470 h 773747"/>
              <a:gd name="connsiteX2" fmla="*/ 3084719 w 3085200"/>
              <a:gd name="connsiteY2" fmla="*/ 773747 h 773747"/>
              <a:gd name="connsiteX3" fmla="*/ 1191302 w 3085200"/>
              <a:gd name="connsiteY3" fmla="*/ 552775 h 773747"/>
              <a:gd name="connsiteX4" fmla="*/ 0 w 3085200"/>
              <a:gd name="connsiteY4" fmla="*/ 24 h 773747"/>
              <a:gd name="connsiteX0" fmla="*/ 0 w 3085200"/>
              <a:gd name="connsiteY0" fmla="*/ 24 h 773747"/>
              <a:gd name="connsiteX1" fmla="*/ 3084719 w 3085200"/>
              <a:gd name="connsiteY1" fmla="*/ 773747 h 773747"/>
              <a:gd name="connsiteX0" fmla="*/ 0 w 3085200"/>
              <a:gd name="connsiteY0" fmla="*/ 24 h 773747"/>
              <a:gd name="connsiteX1" fmla="*/ 1479977 w 3085200"/>
              <a:gd name="connsiteY1" fmla="*/ 483470 h 773747"/>
              <a:gd name="connsiteX2" fmla="*/ 3084719 w 3085200"/>
              <a:gd name="connsiteY2" fmla="*/ 773747 h 773747"/>
              <a:gd name="connsiteX3" fmla="*/ 1191302 w 3085200"/>
              <a:gd name="connsiteY3" fmla="*/ 552775 h 773747"/>
              <a:gd name="connsiteX4" fmla="*/ 0 w 3085200"/>
              <a:gd name="connsiteY4" fmla="*/ 24 h 773747"/>
              <a:gd name="connsiteX0" fmla="*/ 0 w 3085200"/>
              <a:gd name="connsiteY0" fmla="*/ 24 h 773747"/>
              <a:gd name="connsiteX1" fmla="*/ 3084719 w 3085200"/>
              <a:gd name="connsiteY1" fmla="*/ 773747 h 773747"/>
              <a:gd name="connsiteX0" fmla="*/ 0 w 3085200"/>
              <a:gd name="connsiteY0" fmla="*/ 24 h 773747"/>
              <a:gd name="connsiteX1" fmla="*/ 1479977 w 3085200"/>
              <a:gd name="connsiteY1" fmla="*/ 483470 h 773747"/>
              <a:gd name="connsiteX2" fmla="*/ 3084719 w 3085200"/>
              <a:gd name="connsiteY2" fmla="*/ 773747 h 773747"/>
              <a:gd name="connsiteX3" fmla="*/ 2408406 w 3085200"/>
              <a:gd name="connsiteY3" fmla="*/ 476117 h 773747"/>
              <a:gd name="connsiteX4" fmla="*/ 0 w 3085200"/>
              <a:gd name="connsiteY4" fmla="*/ 24 h 773747"/>
              <a:gd name="connsiteX0" fmla="*/ 0 w 3085200"/>
              <a:gd name="connsiteY0" fmla="*/ 24 h 773747"/>
              <a:gd name="connsiteX1" fmla="*/ 3084719 w 3085200"/>
              <a:gd name="connsiteY1" fmla="*/ 773747 h 773747"/>
              <a:gd name="connsiteX0" fmla="*/ 0 w 3085200"/>
              <a:gd name="connsiteY0" fmla="*/ 24 h 773747"/>
              <a:gd name="connsiteX1" fmla="*/ 1479977 w 3085200"/>
              <a:gd name="connsiteY1" fmla="*/ 483470 h 773747"/>
              <a:gd name="connsiteX2" fmla="*/ 3084719 w 3085200"/>
              <a:gd name="connsiteY2" fmla="*/ 773747 h 773747"/>
              <a:gd name="connsiteX3" fmla="*/ 2408406 w 3085200"/>
              <a:gd name="connsiteY3" fmla="*/ 476117 h 773747"/>
              <a:gd name="connsiteX4" fmla="*/ 0 w 3085200"/>
              <a:gd name="connsiteY4" fmla="*/ 24 h 773747"/>
              <a:gd name="connsiteX0" fmla="*/ 0 w 3085200"/>
              <a:gd name="connsiteY0" fmla="*/ 24 h 773747"/>
              <a:gd name="connsiteX1" fmla="*/ 3084719 w 3085200"/>
              <a:gd name="connsiteY1" fmla="*/ 773747 h 773747"/>
              <a:gd name="connsiteX0" fmla="*/ 0 w 3085200"/>
              <a:gd name="connsiteY0" fmla="*/ 24 h 773747"/>
              <a:gd name="connsiteX1" fmla="*/ 1479977 w 3085200"/>
              <a:gd name="connsiteY1" fmla="*/ 483470 h 773747"/>
              <a:gd name="connsiteX2" fmla="*/ 3084719 w 3085200"/>
              <a:gd name="connsiteY2" fmla="*/ 773747 h 773747"/>
              <a:gd name="connsiteX3" fmla="*/ 2408406 w 3085200"/>
              <a:gd name="connsiteY3" fmla="*/ 476117 h 773747"/>
              <a:gd name="connsiteX4" fmla="*/ 0 w 3085200"/>
              <a:gd name="connsiteY4" fmla="*/ 24 h 773747"/>
              <a:gd name="connsiteX0" fmla="*/ 0 w 3085200"/>
              <a:gd name="connsiteY0" fmla="*/ 24 h 773747"/>
              <a:gd name="connsiteX1" fmla="*/ 3084719 w 3085200"/>
              <a:gd name="connsiteY1" fmla="*/ 773747 h 773747"/>
              <a:gd name="connsiteX0" fmla="*/ 0 w 3085200"/>
              <a:gd name="connsiteY0" fmla="*/ 24 h 790998"/>
              <a:gd name="connsiteX1" fmla="*/ 1479977 w 3085200"/>
              <a:gd name="connsiteY1" fmla="*/ 483470 h 790998"/>
              <a:gd name="connsiteX2" fmla="*/ 3084719 w 3085200"/>
              <a:gd name="connsiteY2" fmla="*/ 773747 h 790998"/>
              <a:gd name="connsiteX3" fmla="*/ 2408406 w 3085200"/>
              <a:gd name="connsiteY3" fmla="*/ 476117 h 790998"/>
              <a:gd name="connsiteX4" fmla="*/ 0 w 3085200"/>
              <a:gd name="connsiteY4" fmla="*/ 24 h 790998"/>
              <a:gd name="connsiteX0" fmla="*/ 0 w 3085200"/>
              <a:gd name="connsiteY0" fmla="*/ 24 h 790998"/>
              <a:gd name="connsiteX1" fmla="*/ 3084719 w 3085200"/>
              <a:gd name="connsiteY1" fmla="*/ 773747 h 790998"/>
              <a:gd name="connsiteX0" fmla="*/ 0 w 3085200"/>
              <a:gd name="connsiteY0" fmla="*/ 24 h 856668"/>
              <a:gd name="connsiteX1" fmla="*/ 1479977 w 3085200"/>
              <a:gd name="connsiteY1" fmla="*/ 483470 h 856668"/>
              <a:gd name="connsiteX2" fmla="*/ 3084719 w 3085200"/>
              <a:gd name="connsiteY2" fmla="*/ 773747 h 856668"/>
              <a:gd name="connsiteX3" fmla="*/ 1885307 w 3085200"/>
              <a:gd name="connsiteY3" fmla="*/ 794908 h 856668"/>
              <a:gd name="connsiteX4" fmla="*/ 0 w 3085200"/>
              <a:gd name="connsiteY4" fmla="*/ 24 h 856668"/>
              <a:gd name="connsiteX0" fmla="*/ 0 w 3085200"/>
              <a:gd name="connsiteY0" fmla="*/ 24 h 856668"/>
              <a:gd name="connsiteX1" fmla="*/ 3084719 w 3085200"/>
              <a:gd name="connsiteY1" fmla="*/ 773747 h 856668"/>
              <a:gd name="connsiteX0" fmla="*/ 0 w 3589523"/>
              <a:gd name="connsiteY0" fmla="*/ 10 h 1075383"/>
              <a:gd name="connsiteX1" fmla="*/ 3420950 w 3589523"/>
              <a:gd name="connsiteY1" fmla="*/ 1050221 h 1075383"/>
              <a:gd name="connsiteX2" fmla="*/ 3084719 w 3589523"/>
              <a:gd name="connsiteY2" fmla="*/ 773733 h 1075383"/>
              <a:gd name="connsiteX3" fmla="*/ 1885307 w 3589523"/>
              <a:gd name="connsiteY3" fmla="*/ 794894 h 1075383"/>
              <a:gd name="connsiteX4" fmla="*/ 0 w 3589523"/>
              <a:gd name="connsiteY4" fmla="*/ 10 h 1075383"/>
              <a:gd name="connsiteX0" fmla="*/ 0 w 3589523"/>
              <a:gd name="connsiteY0" fmla="*/ 10 h 1075383"/>
              <a:gd name="connsiteX1" fmla="*/ 3084719 w 3589523"/>
              <a:gd name="connsiteY1" fmla="*/ 773733 h 1075383"/>
              <a:gd name="connsiteX0" fmla="*/ 0 w 3589523"/>
              <a:gd name="connsiteY0" fmla="*/ 10 h 1075383"/>
              <a:gd name="connsiteX1" fmla="*/ 3420950 w 3589523"/>
              <a:gd name="connsiteY1" fmla="*/ 1050221 h 1075383"/>
              <a:gd name="connsiteX2" fmla="*/ 3084719 w 3589523"/>
              <a:gd name="connsiteY2" fmla="*/ 773733 h 1075383"/>
              <a:gd name="connsiteX3" fmla="*/ 1885307 w 3589523"/>
              <a:gd name="connsiteY3" fmla="*/ 794894 h 1075383"/>
              <a:gd name="connsiteX4" fmla="*/ 0 w 3589523"/>
              <a:gd name="connsiteY4" fmla="*/ 10 h 1075383"/>
              <a:gd name="connsiteX0" fmla="*/ 0 w 3589523"/>
              <a:gd name="connsiteY0" fmla="*/ 10 h 1075383"/>
              <a:gd name="connsiteX1" fmla="*/ 3084719 w 3589523"/>
              <a:gd name="connsiteY1" fmla="*/ 773733 h 1075383"/>
              <a:gd name="connsiteX0" fmla="*/ 0 w 3589523"/>
              <a:gd name="connsiteY0" fmla="*/ 10 h 1075383"/>
              <a:gd name="connsiteX1" fmla="*/ 3420950 w 3589523"/>
              <a:gd name="connsiteY1" fmla="*/ 1050221 h 1075383"/>
              <a:gd name="connsiteX2" fmla="*/ 3084719 w 3589523"/>
              <a:gd name="connsiteY2" fmla="*/ 773733 h 1075383"/>
              <a:gd name="connsiteX3" fmla="*/ 1885307 w 3589523"/>
              <a:gd name="connsiteY3" fmla="*/ 794894 h 1075383"/>
              <a:gd name="connsiteX4" fmla="*/ 0 w 3589523"/>
              <a:gd name="connsiteY4" fmla="*/ 10 h 1075383"/>
              <a:gd name="connsiteX0" fmla="*/ 0 w 3589523"/>
              <a:gd name="connsiteY0" fmla="*/ 10 h 1075383"/>
              <a:gd name="connsiteX1" fmla="*/ 2376137 w 3589523"/>
              <a:gd name="connsiteY1" fmla="*/ 394062 h 1075383"/>
              <a:gd name="connsiteX2" fmla="*/ 3084719 w 3589523"/>
              <a:gd name="connsiteY2" fmla="*/ 773733 h 1075383"/>
              <a:gd name="connsiteX0" fmla="*/ 0 w 3589523"/>
              <a:gd name="connsiteY0" fmla="*/ 10 h 1075383"/>
              <a:gd name="connsiteX1" fmla="*/ 3420950 w 3589523"/>
              <a:gd name="connsiteY1" fmla="*/ 1050221 h 1075383"/>
              <a:gd name="connsiteX2" fmla="*/ 3084719 w 3589523"/>
              <a:gd name="connsiteY2" fmla="*/ 773733 h 1075383"/>
              <a:gd name="connsiteX3" fmla="*/ 1885307 w 3589523"/>
              <a:gd name="connsiteY3" fmla="*/ 794894 h 1075383"/>
              <a:gd name="connsiteX4" fmla="*/ 0 w 3589523"/>
              <a:gd name="connsiteY4" fmla="*/ 10 h 1075383"/>
              <a:gd name="connsiteX0" fmla="*/ 0 w 3589523"/>
              <a:gd name="connsiteY0" fmla="*/ 10 h 1075383"/>
              <a:gd name="connsiteX1" fmla="*/ 2376137 w 3589523"/>
              <a:gd name="connsiteY1" fmla="*/ 394062 h 1075383"/>
              <a:gd name="connsiteX2" fmla="*/ 3084719 w 3589523"/>
              <a:gd name="connsiteY2" fmla="*/ 773733 h 1075383"/>
              <a:gd name="connsiteX0" fmla="*/ 0 w 3589523"/>
              <a:gd name="connsiteY0" fmla="*/ 10 h 1075383"/>
              <a:gd name="connsiteX1" fmla="*/ 3420950 w 3589523"/>
              <a:gd name="connsiteY1" fmla="*/ 1050221 h 1075383"/>
              <a:gd name="connsiteX2" fmla="*/ 3084719 w 3589523"/>
              <a:gd name="connsiteY2" fmla="*/ 773733 h 1075383"/>
              <a:gd name="connsiteX3" fmla="*/ 1885307 w 3589523"/>
              <a:gd name="connsiteY3" fmla="*/ 794894 h 1075383"/>
              <a:gd name="connsiteX4" fmla="*/ 0 w 3589523"/>
              <a:gd name="connsiteY4" fmla="*/ 10 h 1075383"/>
              <a:gd name="connsiteX0" fmla="*/ 0 w 3589523"/>
              <a:gd name="connsiteY0" fmla="*/ 10 h 1075383"/>
              <a:gd name="connsiteX1" fmla="*/ 1388470 w 3589523"/>
              <a:gd name="connsiteY1" fmla="*/ 160665 h 1075383"/>
              <a:gd name="connsiteX2" fmla="*/ 3084719 w 3589523"/>
              <a:gd name="connsiteY2" fmla="*/ 773733 h 1075383"/>
              <a:gd name="connsiteX0" fmla="*/ 0 w 3589523"/>
              <a:gd name="connsiteY0" fmla="*/ 10 h 1075383"/>
              <a:gd name="connsiteX1" fmla="*/ 3420950 w 3589523"/>
              <a:gd name="connsiteY1" fmla="*/ 1050221 h 1075383"/>
              <a:gd name="connsiteX2" fmla="*/ 3084719 w 3589523"/>
              <a:gd name="connsiteY2" fmla="*/ 773733 h 1075383"/>
              <a:gd name="connsiteX3" fmla="*/ 1885307 w 3589523"/>
              <a:gd name="connsiteY3" fmla="*/ 794894 h 1075383"/>
              <a:gd name="connsiteX4" fmla="*/ 0 w 3589523"/>
              <a:gd name="connsiteY4" fmla="*/ 10 h 1075383"/>
              <a:gd name="connsiteX0" fmla="*/ 0 w 3589523"/>
              <a:gd name="connsiteY0" fmla="*/ 10 h 1075383"/>
              <a:gd name="connsiteX1" fmla="*/ 1388470 w 3589523"/>
              <a:gd name="connsiteY1" fmla="*/ 160665 h 1075383"/>
              <a:gd name="connsiteX2" fmla="*/ 3084719 w 3589523"/>
              <a:gd name="connsiteY2" fmla="*/ 773733 h 1075383"/>
              <a:gd name="connsiteX0" fmla="*/ 0 w 3589523"/>
              <a:gd name="connsiteY0" fmla="*/ 10 h 1075383"/>
              <a:gd name="connsiteX1" fmla="*/ 3420950 w 3589523"/>
              <a:gd name="connsiteY1" fmla="*/ 1050221 h 1075383"/>
              <a:gd name="connsiteX2" fmla="*/ 3084719 w 3589523"/>
              <a:gd name="connsiteY2" fmla="*/ 773733 h 1075383"/>
              <a:gd name="connsiteX3" fmla="*/ 1885307 w 3589523"/>
              <a:gd name="connsiteY3" fmla="*/ 794894 h 1075383"/>
              <a:gd name="connsiteX4" fmla="*/ 0 w 3589523"/>
              <a:gd name="connsiteY4" fmla="*/ 10 h 1075383"/>
              <a:gd name="connsiteX0" fmla="*/ 0 w 3589523"/>
              <a:gd name="connsiteY0" fmla="*/ 10 h 1075383"/>
              <a:gd name="connsiteX1" fmla="*/ 1388470 w 3589523"/>
              <a:gd name="connsiteY1" fmla="*/ 160665 h 1075383"/>
              <a:gd name="connsiteX2" fmla="*/ 2558374 w 3589523"/>
              <a:gd name="connsiteY2" fmla="*/ 520086 h 1075383"/>
              <a:gd name="connsiteX3" fmla="*/ 3084719 w 3589523"/>
              <a:gd name="connsiteY3" fmla="*/ 773733 h 1075383"/>
              <a:gd name="connsiteX0" fmla="*/ 0 w 3589523"/>
              <a:gd name="connsiteY0" fmla="*/ 10 h 1075383"/>
              <a:gd name="connsiteX1" fmla="*/ 3420950 w 3589523"/>
              <a:gd name="connsiteY1" fmla="*/ 1050221 h 1075383"/>
              <a:gd name="connsiteX2" fmla="*/ 3084719 w 3589523"/>
              <a:gd name="connsiteY2" fmla="*/ 773733 h 1075383"/>
              <a:gd name="connsiteX3" fmla="*/ 1885307 w 3589523"/>
              <a:gd name="connsiteY3" fmla="*/ 794894 h 1075383"/>
              <a:gd name="connsiteX4" fmla="*/ 0 w 3589523"/>
              <a:gd name="connsiteY4" fmla="*/ 10 h 1075383"/>
              <a:gd name="connsiteX0" fmla="*/ 0 w 3589523"/>
              <a:gd name="connsiteY0" fmla="*/ 10 h 1075383"/>
              <a:gd name="connsiteX1" fmla="*/ 1354365 w 3589523"/>
              <a:gd name="connsiteY1" fmla="*/ 209018 h 1075383"/>
              <a:gd name="connsiteX2" fmla="*/ 2558374 w 3589523"/>
              <a:gd name="connsiteY2" fmla="*/ 520086 h 1075383"/>
              <a:gd name="connsiteX3" fmla="*/ 3084719 w 3589523"/>
              <a:gd name="connsiteY3" fmla="*/ 773733 h 1075383"/>
              <a:gd name="connsiteX0" fmla="*/ 0 w 3589523"/>
              <a:gd name="connsiteY0" fmla="*/ 10 h 1075383"/>
              <a:gd name="connsiteX1" fmla="*/ 3420950 w 3589523"/>
              <a:gd name="connsiteY1" fmla="*/ 1050221 h 1075383"/>
              <a:gd name="connsiteX2" fmla="*/ 3084719 w 3589523"/>
              <a:gd name="connsiteY2" fmla="*/ 773733 h 1075383"/>
              <a:gd name="connsiteX3" fmla="*/ 1885307 w 3589523"/>
              <a:gd name="connsiteY3" fmla="*/ 794894 h 1075383"/>
              <a:gd name="connsiteX4" fmla="*/ 0 w 3589523"/>
              <a:gd name="connsiteY4" fmla="*/ 10 h 1075383"/>
              <a:gd name="connsiteX0" fmla="*/ 0 w 3589523"/>
              <a:gd name="connsiteY0" fmla="*/ 10 h 1075383"/>
              <a:gd name="connsiteX1" fmla="*/ 1354365 w 3589523"/>
              <a:gd name="connsiteY1" fmla="*/ 209018 h 1075383"/>
              <a:gd name="connsiteX2" fmla="*/ 2558374 w 3589523"/>
              <a:gd name="connsiteY2" fmla="*/ 520086 h 1075383"/>
              <a:gd name="connsiteX3" fmla="*/ 3084719 w 3589523"/>
              <a:gd name="connsiteY3" fmla="*/ 773733 h 1075383"/>
              <a:gd name="connsiteX0" fmla="*/ 0 w 3589523"/>
              <a:gd name="connsiteY0" fmla="*/ 10 h 1075383"/>
              <a:gd name="connsiteX1" fmla="*/ 3420950 w 3589523"/>
              <a:gd name="connsiteY1" fmla="*/ 1050221 h 1075383"/>
              <a:gd name="connsiteX2" fmla="*/ 3084719 w 3589523"/>
              <a:gd name="connsiteY2" fmla="*/ 773733 h 1075383"/>
              <a:gd name="connsiteX3" fmla="*/ 1885307 w 3589523"/>
              <a:gd name="connsiteY3" fmla="*/ 794894 h 1075383"/>
              <a:gd name="connsiteX4" fmla="*/ 0 w 3589523"/>
              <a:gd name="connsiteY4" fmla="*/ 10 h 1075383"/>
              <a:gd name="connsiteX0" fmla="*/ 0 w 3589523"/>
              <a:gd name="connsiteY0" fmla="*/ 10 h 1075383"/>
              <a:gd name="connsiteX1" fmla="*/ 1354365 w 3589523"/>
              <a:gd name="connsiteY1" fmla="*/ 209018 h 1075383"/>
              <a:gd name="connsiteX2" fmla="*/ 2558374 w 3589523"/>
              <a:gd name="connsiteY2" fmla="*/ 520086 h 1075383"/>
              <a:gd name="connsiteX3" fmla="*/ 3084719 w 3589523"/>
              <a:gd name="connsiteY3" fmla="*/ 773733 h 1075383"/>
              <a:gd name="connsiteX0" fmla="*/ 0 w 3589523"/>
              <a:gd name="connsiteY0" fmla="*/ 37588 h 1112961"/>
              <a:gd name="connsiteX1" fmla="*/ 3420950 w 3589523"/>
              <a:gd name="connsiteY1" fmla="*/ 1087799 h 1112961"/>
              <a:gd name="connsiteX2" fmla="*/ 3084719 w 3589523"/>
              <a:gd name="connsiteY2" fmla="*/ 811311 h 1112961"/>
              <a:gd name="connsiteX3" fmla="*/ 1885307 w 3589523"/>
              <a:gd name="connsiteY3" fmla="*/ 832472 h 1112961"/>
              <a:gd name="connsiteX4" fmla="*/ 0 w 3589523"/>
              <a:gd name="connsiteY4" fmla="*/ 37588 h 1112961"/>
              <a:gd name="connsiteX0" fmla="*/ 0 w 3589523"/>
              <a:gd name="connsiteY0" fmla="*/ 37588 h 1112961"/>
              <a:gd name="connsiteX1" fmla="*/ 1050572 w 3589523"/>
              <a:gd name="connsiteY1" fmla="*/ 49460 h 1112961"/>
              <a:gd name="connsiteX2" fmla="*/ 2558374 w 3589523"/>
              <a:gd name="connsiteY2" fmla="*/ 557664 h 1112961"/>
              <a:gd name="connsiteX3" fmla="*/ 3084719 w 3589523"/>
              <a:gd name="connsiteY3" fmla="*/ 811311 h 1112961"/>
              <a:gd name="connsiteX0" fmla="*/ 0 w 3589523"/>
              <a:gd name="connsiteY0" fmla="*/ 37588 h 1112961"/>
              <a:gd name="connsiteX1" fmla="*/ 3420950 w 3589523"/>
              <a:gd name="connsiteY1" fmla="*/ 1087799 h 1112961"/>
              <a:gd name="connsiteX2" fmla="*/ 3084719 w 3589523"/>
              <a:gd name="connsiteY2" fmla="*/ 811311 h 1112961"/>
              <a:gd name="connsiteX3" fmla="*/ 1885307 w 3589523"/>
              <a:gd name="connsiteY3" fmla="*/ 832472 h 1112961"/>
              <a:gd name="connsiteX4" fmla="*/ 0 w 3589523"/>
              <a:gd name="connsiteY4" fmla="*/ 37588 h 1112961"/>
              <a:gd name="connsiteX0" fmla="*/ 0 w 3589523"/>
              <a:gd name="connsiteY0" fmla="*/ 37588 h 1112961"/>
              <a:gd name="connsiteX1" fmla="*/ 1050572 w 3589523"/>
              <a:gd name="connsiteY1" fmla="*/ 49460 h 1112961"/>
              <a:gd name="connsiteX2" fmla="*/ 2558374 w 3589523"/>
              <a:gd name="connsiteY2" fmla="*/ 557664 h 1112961"/>
              <a:gd name="connsiteX3" fmla="*/ 3084719 w 3589523"/>
              <a:gd name="connsiteY3" fmla="*/ 811311 h 1112961"/>
              <a:gd name="connsiteX0" fmla="*/ 0 w 3589523"/>
              <a:gd name="connsiteY0" fmla="*/ 71559 h 1146932"/>
              <a:gd name="connsiteX1" fmla="*/ 3420950 w 3589523"/>
              <a:gd name="connsiteY1" fmla="*/ 1121770 h 1146932"/>
              <a:gd name="connsiteX2" fmla="*/ 3084719 w 3589523"/>
              <a:gd name="connsiteY2" fmla="*/ 845282 h 1146932"/>
              <a:gd name="connsiteX3" fmla="*/ 1885307 w 3589523"/>
              <a:gd name="connsiteY3" fmla="*/ 866443 h 1146932"/>
              <a:gd name="connsiteX4" fmla="*/ 0 w 3589523"/>
              <a:gd name="connsiteY4" fmla="*/ 71559 h 1146932"/>
              <a:gd name="connsiteX0" fmla="*/ 0 w 3589523"/>
              <a:gd name="connsiteY0" fmla="*/ 71559 h 1146932"/>
              <a:gd name="connsiteX1" fmla="*/ 242198 w 3589523"/>
              <a:gd name="connsiteY1" fmla="*/ 38 h 1146932"/>
              <a:gd name="connsiteX2" fmla="*/ 1050572 w 3589523"/>
              <a:gd name="connsiteY2" fmla="*/ 83431 h 1146932"/>
              <a:gd name="connsiteX3" fmla="*/ 2558374 w 3589523"/>
              <a:gd name="connsiteY3" fmla="*/ 591635 h 1146932"/>
              <a:gd name="connsiteX4" fmla="*/ 3084719 w 3589523"/>
              <a:gd name="connsiteY4" fmla="*/ 845282 h 1146932"/>
              <a:gd name="connsiteX0" fmla="*/ 0 w 3589523"/>
              <a:gd name="connsiteY0" fmla="*/ 71521 h 1146894"/>
              <a:gd name="connsiteX1" fmla="*/ 3420950 w 3589523"/>
              <a:gd name="connsiteY1" fmla="*/ 1121732 h 1146894"/>
              <a:gd name="connsiteX2" fmla="*/ 3084719 w 3589523"/>
              <a:gd name="connsiteY2" fmla="*/ 845244 h 1146894"/>
              <a:gd name="connsiteX3" fmla="*/ 1885307 w 3589523"/>
              <a:gd name="connsiteY3" fmla="*/ 866405 h 1146894"/>
              <a:gd name="connsiteX4" fmla="*/ 0 w 3589523"/>
              <a:gd name="connsiteY4" fmla="*/ 71521 h 1146894"/>
              <a:gd name="connsiteX0" fmla="*/ 242198 w 3589523"/>
              <a:gd name="connsiteY0" fmla="*/ 0 h 1146894"/>
              <a:gd name="connsiteX1" fmla="*/ 1050572 w 3589523"/>
              <a:gd name="connsiteY1" fmla="*/ 83393 h 1146894"/>
              <a:gd name="connsiteX2" fmla="*/ 2558374 w 3589523"/>
              <a:gd name="connsiteY2" fmla="*/ 591597 h 1146894"/>
              <a:gd name="connsiteX3" fmla="*/ 3084719 w 3589523"/>
              <a:gd name="connsiteY3" fmla="*/ 845244 h 1146894"/>
              <a:gd name="connsiteX0" fmla="*/ 0 w 3589523"/>
              <a:gd name="connsiteY0" fmla="*/ 71521 h 1146894"/>
              <a:gd name="connsiteX1" fmla="*/ 3420950 w 3589523"/>
              <a:gd name="connsiteY1" fmla="*/ 1121732 h 1146894"/>
              <a:gd name="connsiteX2" fmla="*/ 3084719 w 3589523"/>
              <a:gd name="connsiteY2" fmla="*/ 845244 h 1146894"/>
              <a:gd name="connsiteX3" fmla="*/ 1885307 w 3589523"/>
              <a:gd name="connsiteY3" fmla="*/ 866405 h 1146894"/>
              <a:gd name="connsiteX4" fmla="*/ 0 w 3589523"/>
              <a:gd name="connsiteY4" fmla="*/ 71521 h 1146894"/>
              <a:gd name="connsiteX0" fmla="*/ 242198 w 3589523"/>
              <a:gd name="connsiteY0" fmla="*/ 0 h 1146894"/>
              <a:gd name="connsiteX1" fmla="*/ 1050572 w 3589523"/>
              <a:gd name="connsiteY1" fmla="*/ 83393 h 1146894"/>
              <a:gd name="connsiteX2" fmla="*/ 2409824 w 3589523"/>
              <a:gd name="connsiteY2" fmla="*/ 501098 h 1146894"/>
              <a:gd name="connsiteX3" fmla="*/ 3084719 w 3589523"/>
              <a:gd name="connsiteY3" fmla="*/ 845244 h 1146894"/>
              <a:gd name="connsiteX0" fmla="*/ 0 w 3589523"/>
              <a:gd name="connsiteY0" fmla="*/ 71521 h 1146894"/>
              <a:gd name="connsiteX1" fmla="*/ 3420950 w 3589523"/>
              <a:gd name="connsiteY1" fmla="*/ 1121732 h 1146894"/>
              <a:gd name="connsiteX2" fmla="*/ 3084719 w 3589523"/>
              <a:gd name="connsiteY2" fmla="*/ 845244 h 1146894"/>
              <a:gd name="connsiteX3" fmla="*/ 1885307 w 3589523"/>
              <a:gd name="connsiteY3" fmla="*/ 866405 h 1146894"/>
              <a:gd name="connsiteX4" fmla="*/ 0 w 3589523"/>
              <a:gd name="connsiteY4" fmla="*/ 71521 h 1146894"/>
              <a:gd name="connsiteX0" fmla="*/ 242198 w 3589523"/>
              <a:gd name="connsiteY0" fmla="*/ 0 h 1146894"/>
              <a:gd name="connsiteX1" fmla="*/ 1050572 w 3589523"/>
              <a:gd name="connsiteY1" fmla="*/ 83393 h 1146894"/>
              <a:gd name="connsiteX2" fmla="*/ 2409824 w 3589523"/>
              <a:gd name="connsiteY2" fmla="*/ 501098 h 1146894"/>
              <a:gd name="connsiteX3" fmla="*/ 3044081 w 3589523"/>
              <a:gd name="connsiteY3" fmla="*/ 845198 h 1146894"/>
            </a:gdLst>
            <a:ahLst/>
            <a:cxnLst>
              <a:cxn ang="0">
                <a:pos x="connsiteX0" y="connsiteY0"/>
              </a:cxn>
              <a:cxn ang="0">
                <a:pos x="connsiteX1" y="connsiteY1"/>
              </a:cxn>
              <a:cxn ang="0">
                <a:pos x="connsiteX2" y="connsiteY2"/>
              </a:cxn>
              <a:cxn ang="0">
                <a:pos x="connsiteX3" y="connsiteY3"/>
              </a:cxn>
            </a:cxnLst>
            <a:rect l="l" t="t" r="r" b="b"/>
            <a:pathLst>
              <a:path w="3589523" h="1146894" stroke="0" extrusionOk="0">
                <a:moveTo>
                  <a:pt x="0" y="71521"/>
                </a:moveTo>
                <a:cubicBezTo>
                  <a:pt x="27014" y="68125"/>
                  <a:pt x="2906830" y="992778"/>
                  <a:pt x="3420950" y="1121732"/>
                </a:cubicBezTo>
                <a:cubicBezTo>
                  <a:pt x="3935070" y="1250686"/>
                  <a:pt x="3111733" y="841848"/>
                  <a:pt x="3084719" y="845244"/>
                </a:cubicBezTo>
                <a:cubicBezTo>
                  <a:pt x="2490132" y="606597"/>
                  <a:pt x="2110745" y="965615"/>
                  <a:pt x="1885307" y="866405"/>
                </a:cubicBezTo>
                <a:cubicBezTo>
                  <a:pt x="890504" y="560337"/>
                  <a:pt x="515071" y="-101211"/>
                  <a:pt x="0" y="71521"/>
                </a:cubicBezTo>
                <a:close/>
              </a:path>
              <a:path w="3589523" h="1146894" fill="none">
                <a:moveTo>
                  <a:pt x="242198" y="0"/>
                </a:moveTo>
                <a:cubicBezTo>
                  <a:pt x="417293" y="1979"/>
                  <a:pt x="650927" y="-1242"/>
                  <a:pt x="1050572" y="83393"/>
                </a:cubicBezTo>
                <a:cubicBezTo>
                  <a:pt x="1535660" y="171214"/>
                  <a:pt x="2127116" y="398920"/>
                  <a:pt x="2409824" y="501098"/>
                </a:cubicBezTo>
                <a:cubicBezTo>
                  <a:pt x="2692532" y="603276"/>
                  <a:pt x="3015049" y="804066"/>
                  <a:pt x="3044081" y="845198"/>
                </a:cubicBezTo>
              </a:path>
            </a:pathLst>
          </a:custGeom>
          <a:ln w="101600">
            <a:gradFill>
              <a:gsLst>
                <a:gs pos="0">
                  <a:schemeClr val="bg1"/>
                </a:gs>
                <a:gs pos="54000">
                  <a:schemeClr val="accent1"/>
                </a:gs>
                <a:gs pos="100000">
                  <a:schemeClr val="accent1">
                    <a:lumMod val="75000"/>
                  </a:schemeClr>
                </a:gs>
              </a:gsLst>
              <a:lin ang="5400000" scaled="0"/>
            </a:gra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0" name="TextBox 49"/>
          <p:cNvSpPr txBox="1"/>
          <p:nvPr/>
        </p:nvSpPr>
        <p:spPr>
          <a:xfrm>
            <a:off x="457200" y="2438400"/>
            <a:ext cx="1947498" cy="4031873"/>
          </a:xfrm>
          <a:prstGeom prst="rect">
            <a:avLst/>
          </a:prstGeom>
          <a:noFill/>
        </p:spPr>
        <p:txBody>
          <a:bodyPr wrap="square" rtlCol="0">
            <a:spAutoFit/>
          </a:bodyPr>
          <a:lstStyle/>
          <a:p>
            <a:r>
              <a:rPr lang="en-US" sz="1600" b="1" u="sng" dirty="0"/>
              <a:t>What can go wrong?</a:t>
            </a:r>
          </a:p>
          <a:p>
            <a:pPr marL="111125" indent="-111125">
              <a:buFont typeface="Arial" pitchFamily="34" charset="0"/>
              <a:buChar char="•"/>
            </a:pPr>
            <a:r>
              <a:rPr lang="en-US" sz="1600" b="1" dirty="0"/>
              <a:t>Proposed changes</a:t>
            </a:r>
          </a:p>
          <a:p>
            <a:pPr marL="111125" indent="-111125">
              <a:buFont typeface="Arial" pitchFamily="34" charset="0"/>
              <a:buChar char="•"/>
            </a:pPr>
            <a:r>
              <a:rPr lang="en-US" sz="1600" b="1" dirty="0"/>
              <a:t>Staffing</a:t>
            </a:r>
          </a:p>
          <a:p>
            <a:pPr marL="111125" indent="-111125">
              <a:buFont typeface="Arial" pitchFamily="34" charset="0"/>
              <a:buChar char="•"/>
            </a:pPr>
            <a:r>
              <a:rPr lang="en-US" sz="1600" b="1" dirty="0"/>
              <a:t>Process</a:t>
            </a:r>
          </a:p>
          <a:p>
            <a:pPr marL="111125" indent="-111125">
              <a:buFont typeface="Arial" pitchFamily="34" charset="0"/>
              <a:buChar char="•"/>
            </a:pPr>
            <a:r>
              <a:rPr lang="en-US" sz="1600" b="1" dirty="0"/>
              <a:t>Design</a:t>
            </a:r>
          </a:p>
          <a:p>
            <a:pPr marL="111125" indent="-111125">
              <a:buFont typeface="Arial" pitchFamily="34" charset="0"/>
              <a:buChar char="•"/>
            </a:pPr>
            <a:r>
              <a:rPr lang="en-US" sz="1600" b="1" dirty="0"/>
              <a:t>Supplier</a:t>
            </a:r>
          </a:p>
          <a:p>
            <a:pPr marL="111125" indent="-111125">
              <a:buFont typeface="Arial" pitchFamily="34" charset="0"/>
              <a:buChar char="•"/>
            </a:pPr>
            <a:r>
              <a:rPr lang="en-US" sz="1600" b="1" dirty="0"/>
              <a:t>Transition to production checklists</a:t>
            </a:r>
          </a:p>
          <a:p>
            <a:pPr marL="111125" indent="-111125">
              <a:buFont typeface="Arial" pitchFamily="34" charset="0"/>
              <a:buChar char="•"/>
            </a:pPr>
            <a:r>
              <a:rPr lang="en-US" sz="1600" b="1" dirty="0"/>
              <a:t>Test failures</a:t>
            </a:r>
          </a:p>
          <a:p>
            <a:pPr marL="111125" indent="-111125">
              <a:buFont typeface="Arial" pitchFamily="34" charset="0"/>
              <a:buChar char="•"/>
            </a:pPr>
            <a:r>
              <a:rPr lang="en-US" sz="1600" b="1" dirty="0"/>
              <a:t>Expectation shortfalls</a:t>
            </a:r>
          </a:p>
          <a:p>
            <a:pPr marL="111125" indent="-111125">
              <a:buFont typeface="Arial" pitchFamily="34" charset="0"/>
              <a:buChar char="•"/>
            </a:pPr>
            <a:r>
              <a:rPr lang="en-US" sz="1600" b="1" dirty="0"/>
              <a:t>Failure to perform</a:t>
            </a:r>
          </a:p>
          <a:p>
            <a:pPr marL="111125" indent="-111125">
              <a:buFont typeface="Arial" pitchFamily="34" charset="0"/>
              <a:buChar char="•"/>
            </a:pPr>
            <a:r>
              <a:rPr lang="en-US" sz="1600" b="1" dirty="0"/>
              <a:t>Negative trends</a:t>
            </a:r>
          </a:p>
          <a:p>
            <a:pPr marL="111125" indent="-111125">
              <a:buFont typeface="Arial" pitchFamily="34" charset="0"/>
              <a:buChar char="•"/>
            </a:pPr>
            <a:r>
              <a:rPr lang="en-US" sz="1600" b="1" dirty="0"/>
              <a:t>Issues list</a:t>
            </a:r>
          </a:p>
          <a:p>
            <a:pPr marL="111125" indent="-111125">
              <a:buFont typeface="Arial" pitchFamily="34" charset="0"/>
              <a:buChar char="•"/>
            </a:pPr>
            <a:r>
              <a:rPr lang="en-US" sz="1600" b="1" dirty="0"/>
              <a:t>…and ???</a:t>
            </a:r>
          </a:p>
        </p:txBody>
      </p:sp>
      <p:sp>
        <p:nvSpPr>
          <p:cNvPr id="51" name="TextBox 50"/>
          <p:cNvSpPr txBox="1"/>
          <p:nvPr/>
        </p:nvSpPr>
        <p:spPr>
          <a:xfrm>
            <a:off x="2438400" y="3048000"/>
            <a:ext cx="2047252" cy="2800767"/>
          </a:xfrm>
          <a:prstGeom prst="rect">
            <a:avLst/>
          </a:prstGeom>
          <a:noFill/>
        </p:spPr>
        <p:txBody>
          <a:bodyPr wrap="square" rtlCol="0">
            <a:spAutoFit/>
          </a:bodyPr>
          <a:lstStyle/>
          <a:p>
            <a:pPr defTabSz="512763">
              <a:tabLst>
                <a:tab pos="341313" algn="l"/>
              </a:tabLst>
            </a:pPr>
            <a:r>
              <a:rPr lang="en-US" sz="1600" b="1" u="sng" dirty="0"/>
              <a:t>How big is the risk?</a:t>
            </a:r>
          </a:p>
          <a:p>
            <a:pPr marL="111125" indent="-111125" defTabSz="512763">
              <a:buFont typeface="Arial" pitchFamily="34" charset="0"/>
              <a:buChar char="•"/>
              <a:tabLst>
                <a:tab pos="341313" algn="l"/>
              </a:tabLst>
            </a:pPr>
            <a:r>
              <a:rPr lang="en-US" sz="1600" b="1" dirty="0"/>
              <a:t>Likelihood</a:t>
            </a:r>
          </a:p>
          <a:p>
            <a:pPr marL="111125" indent="-111125" defTabSz="512763">
              <a:buFont typeface="Arial" pitchFamily="34" charset="0"/>
              <a:buChar char="•"/>
              <a:tabLst>
                <a:tab pos="341313" algn="l"/>
              </a:tabLst>
            </a:pPr>
            <a:r>
              <a:rPr lang="en-US" sz="1600" b="1" dirty="0"/>
              <a:t>Possible consequences</a:t>
            </a:r>
          </a:p>
          <a:p>
            <a:pPr marL="111125" indent="-111125" defTabSz="512763">
              <a:buFont typeface="Arial" pitchFamily="34" charset="0"/>
              <a:buChar char="•"/>
              <a:tabLst>
                <a:tab pos="341313" algn="l"/>
              </a:tabLst>
            </a:pPr>
            <a:r>
              <a:rPr lang="en-US" sz="1600" b="1" dirty="0"/>
              <a:t>Categories</a:t>
            </a:r>
          </a:p>
          <a:p>
            <a:pPr marL="227013" lvl="1" indent="-114300" defTabSz="512763">
              <a:buFont typeface="Arial" pitchFamily="34" charset="0"/>
              <a:buChar char="•"/>
            </a:pPr>
            <a:r>
              <a:rPr lang="en-US" sz="1600" b="1" dirty="0"/>
              <a:t>Cost</a:t>
            </a:r>
          </a:p>
          <a:p>
            <a:pPr marL="227013" lvl="1" indent="-114300" defTabSz="512763">
              <a:buFont typeface="Arial" pitchFamily="34" charset="0"/>
              <a:buChar char="•"/>
            </a:pPr>
            <a:r>
              <a:rPr lang="en-US" sz="1600" b="1" dirty="0"/>
              <a:t>Schedule</a:t>
            </a:r>
          </a:p>
          <a:p>
            <a:pPr marL="227013" lvl="1" indent="-114300" defTabSz="512763">
              <a:buFont typeface="Arial" pitchFamily="34" charset="0"/>
              <a:buChar char="•"/>
            </a:pPr>
            <a:r>
              <a:rPr lang="en-US" sz="1600" b="1" dirty="0"/>
              <a:t>Technical</a:t>
            </a:r>
          </a:p>
          <a:p>
            <a:pPr marL="111125" indent="-111125" defTabSz="512763">
              <a:buFont typeface="Arial" pitchFamily="34" charset="0"/>
              <a:buChar char="•"/>
              <a:tabLst>
                <a:tab pos="341313" algn="l"/>
              </a:tabLst>
            </a:pPr>
            <a:r>
              <a:rPr lang="en-US" sz="1600" b="1" dirty="0"/>
              <a:t>Identify the risk level using a Risk Reporting Matrix</a:t>
            </a:r>
          </a:p>
        </p:txBody>
      </p:sp>
      <p:sp>
        <p:nvSpPr>
          <p:cNvPr id="52" name="TextBox 51"/>
          <p:cNvSpPr txBox="1"/>
          <p:nvPr/>
        </p:nvSpPr>
        <p:spPr>
          <a:xfrm>
            <a:off x="4343400" y="3811012"/>
            <a:ext cx="2095859" cy="2800767"/>
          </a:xfrm>
          <a:prstGeom prst="rect">
            <a:avLst/>
          </a:prstGeom>
          <a:noFill/>
        </p:spPr>
        <p:txBody>
          <a:bodyPr wrap="square" rtlCol="0">
            <a:spAutoFit/>
          </a:bodyPr>
          <a:lstStyle/>
          <a:p>
            <a:r>
              <a:rPr lang="en-US" sz="1600" b="1" u="sng" dirty="0"/>
              <a:t>How can you reduce the risk?</a:t>
            </a:r>
          </a:p>
          <a:p>
            <a:pPr marL="111125" indent="-111125" defTabSz="512763">
              <a:buFont typeface="Arial" pitchFamily="34" charset="0"/>
              <a:buChar char="•"/>
              <a:tabLst>
                <a:tab pos="341313" algn="l"/>
              </a:tabLst>
            </a:pPr>
            <a:r>
              <a:rPr lang="en-US" sz="1600" b="1" dirty="0"/>
              <a:t>Avoid by eliminating the risk cause and/or consequence</a:t>
            </a:r>
          </a:p>
          <a:p>
            <a:pPr marL="111125" indent="-111125" defTabSz="512763">
              <a:buFont typeface="Arial" pitchFamily="34" charset="0"/>
              <a:buChar char="•"/>
              <a:tabLst>
                <a:tab pos="341313" algn="l"/>
              </a:tabLst>
            </a:pPr>
            <a:r>
              <a:rPr lang="en-US" sz="1600" b="1" dirty="0"/>
              <a:t>Control the cause or consequence</a:t>
            </a:r>
          </a:p>
          <a:p>
            <a:pPr marL="111125" indent="-111125" defTabSz="512763">
              <a:buFont typeface="Arial" pitchFamily="34" charset="0"/>
              <a:buChar char="•"/>
              <a:tabLst>
                <a:tab pos="341313" algn="l"/>
              </a:tabLst>
            </a:pPr>
            <a:r>
              <a:rPr lang="en-US" sz="1600" b="1" dirty="0"/>
              <a:t>Transfer the risk</a:t>
            </a:r>
          </a:p>
          <a:p>
            <a:pPr marL="111125" indent="-111125" defTabSz="512763">
              <a:buFont typeface="Arial" pitchFamily="34" charset="0"/>
              <a:buChar char="•"/>
              <a:tabLst>
                <a:tab pos="341313" algn="l"/>
              </a:tabLst>
            </a:pPr>
            <a:r>
              <a:rPr lang="en-US" sz="1600" b="1" dirty="0"/>
              <a:t>Assume the risk level and continue current plan</a:t>
            </a:r>
          </a:p>
        </p:txBody>
      </p:sp>
      <p:sp>
        <p:nvSpPr>
          <p:cNvPr id="53" name="TextBox 52"/>
          <p:cNvSpPr txBox="1"/>
          <p:nvPr/>
        </p:nvSpPr>
        <p:spPr>
          <a:xfrm>
            <a:off x="6477000" y="4343400"/>
            <a:ext cx="2552281" cy="2308324"/>
          </a:xfrm>
          <a:prstGeom prst="rect">
            <a:avLst/>
          </a:prstGeom>
          <a:noFill/>
        </p:spPr>
        <p:txBody>
          <a:bodyPr wrap="square" rtlCol="0">
            <a:spAutoFit/>
          </a:bodyPr>
          <a:lstStyle/>
          <a:p>
            <a:r>
              <a:rPr lang="en-US" sz="1600" b="1" u="sng" dirty="0"/>
              <a:t>How can the mitigation plan be implemented?</a:t>
            </a:r>
          </a:p>
          <a:p>
            <a:pPr marL="111125" indent="-111125" defTabSz="512763">
              <a:buFont typeface="Arial" pitchFamily="34" charset="0"/>
              <a:buChar char="•"/>
              <a:tabLst>
                <a:tab pos="341313" algn="l"/>
              </a:tabLst>
            </a:pPr>
            <a:r>
              <a:rPr lang="en-US" sz="1600" b="1" dirty="0"/>
              <a:t>Determine what planning, budget, and requirements changes are needed</a:t>
            </a:r>
          </a:p>
          <a:p>
            <a:pPr marL="111125" indent="-111125" defTabSz="512763">
              <a:buFont typeface="Arial" pitchFamily="34" charset="0"/>
              <a:buChar char="•"/>
              <a:tabLst>
                <a:tab pos="341313" algn="l"/>
              </a:tabLst>
            </a:pPr>
            <a:r>
              <a:rPr lang="en-US" sz="1600" b="1" dirty="0"/>
              <a:t>Review with management and the customer</a:t>
            </a:r>
          </a:p>
          <a:p>
            <a:pPr marL="111125" indent="-111125" defTabSz="512763">
              <a:buFont typeface="Arial" pitchFamily="34" charset="0"/>
              <a:buChar char="•"/>
              <a:tabLst>
                <a:tab pos="341313" algn="l"/>
              </a:tabLst>
            </a:pPr>
            <a:r>
              <a:rPr lang="en-US" sz="1600" b="1" dirty="0"/>
              <a:t>Incorporate the changes</a:t>
            </a:r>
          </a:p>
          <a:p>
            <a:pPr marL="111125" indent="-111125" defTabSz="512763">
              <a:buFont typeface="Arial" pitchFamily="34" charset="0"/>
              <a:buChar char="•"/>
              <a:tabLst>
                <a:tab pos="341313" algn="l"/>
              </a:tabLst>
            </a:pPr>
            <a:r>
              <a:rPr lang="en-US" sz="1600" b="1" dirty="0"/>
              <a:t>Implement the plan</a:t>
            </a:r>
          </a:p>
        </p:txBody>
      </p:sp>
      <p:sp>
        <p:nvSpPr>
          <p:cNvPr id="54" name="TextBox 53"/>
          <p:cNvSpPr txBox="1"/>
          <p:nvPr/>
        </p:nvSpPr>
        <p:spPr>
          <a:xfrm>
            <a:off x="5943600" y="1524000"/>
            <a:ext cx="2590800" cy="1569660"/>
          </a:xfrm>
          <a:prstGeom prst="rect">
            <a:avLst/>
          </a:prstGeom>
          <a:noFill/>
        </p:spPr>
        <p:txBody>
          <a:bodyPr wrap="square" rtlCol="0">
            <a:spAutoFit/>
          </a:bodyPr>
          <a:lstStyle/>
          <a:p>
            <a:r>
              <a:rPr lang="en-US" sz="1600" b="1" u="sng" dirty="0"/>
              <a:t>How are things going?</a:t>
            </a:r>
          </a:p>
          <a:p>
            <a:pPr marL="111125" indent="-111125" defTabSz="512763">
              <a:buFont typeface="Arial" pitchFamily="34" charset="0"/>
              <a:buChar char="•"/>
              <a:tabLst>
                <a:tab pos="341313" algn="l"/>
              </a:tabLst>
            </a:pPr>
            <a:r>
              <a:rPr lang="en-US" sz="1600" b="1" dirty="0"/>
              <a:t>Communicate risks to all affected parties</a:t>
            </a:r>
          </a:p>
          <a:p>
            <a:pPr marL="111125" indent="-111125" defTabSz="512763">
              <a:buFont typeface="Arial" pitchFamily="34" charset="0"/>
              <a:buChar char="•"/>
              <a:tabLst>
                <a:tab pos="341313" algn="l"/>
              </a:tabLst>
            </a:pPr>
            <a:r>
              <a:rPr lang="en-US" sz="1600" b="1" dirty="0"/>
              <a:t>Monitor risk plans</a:t>
            </a:r>
          </a:p>
          <a:p>
            <a:pPr marL="111125" indent="-111125" defTabSz="512763">
              <a:buFont typeface="Arial" pitchFamily="34" charset="0"/>
              <a:buChar char="•"/>
              <a:tabLst>
                <a:tab pos="341313" algn="l"/>
              </a:tabLst>
            </a:pPr>
            <a:r>
              <a:rPr lang="en-US" sz="1600" b="1" dirty="0"/>
              <a:t>Review regular status updates</a:t>
            </a:r>
          </a:p>
        </p:txBody>
      </p:sp>
      <p:sp>
        <p:nvSpPr>
          <p:cNvPr id="55" name="TextBox 54"/>
          <p:cNvSpPr txBox="1"/>
          <p:nvPr/>
        </p:nvSpPr>
        <p:spPr>
          <a:xfrm>
            <a:off x="4409476" y="1959265"/>
            <a:ext cx="948257" cy="584775"/>
          </a:xfrm>
          <a:prstGeom prst="rect">
            <a:avLst/>
          </a:prstGeom>
          <a:noFill/>
          <a:ln>
            <a:solidFill>
              <a:schemeClr val="tx1"/>
            </a:solidFill>
          </a:ln>
        </p:spPr>
        <p:txBody>
          <a:bodyPr wrap="square" rtlCol="0">
            <a:spAutoFit/>
          </a:bodyPr>
          <a:lstStyle/>
          <a:p>
            <a:pPr algn="ctr"/>
            <a:r>
              <a:rPr lang="en-US" sz="1600" b="1" dirty="0">
                <a:latin typeface="+mn-lt"/>
              </a:rPr>
              <a:t>Risk Tracking</a:t>
            </a:r>
          </a:p>
        </p:txBody>
      </p:sp>
      <p:sp>
        <p:nvSpPr>
          <p:cNvPr id="56" name="Curved Left Arrow 2"/>
          <p:cNvSpPr/>
          <p:nvPr/>
        </p:nvSpPr>
        <p:spPr>
          <a:xfrm rot="13399860">
            <a:off x="3976789" y="2797443"/>
            <a:ext cx="781491" cy="322978"/>
          </a:xfrm>
          <a:custGeom>
            <a:avLst/>
            <a:gdLst>
              <a:gd name="connsiteX0" fmla="*/ 0 w 262467"/>
              <a:gd name="connsiteY0" fmla="*/ 308518 h 374135"/>
              <a:gd name="connsiteX1" fmla="*/ 65617 w 262467"/>
              <a:gd name="connsiteY1" fmla="*/ 238524 h 374135"/>
              <a:gd name="connsiteX2" fmla="*/ 65617 w 262467"/>
              <a:gd name="connsiteY2" fmla="*/ 271332 h 374135"/>
              <a:gd name="connsiteX3" fmla="*/ 254926 w 262467"/>
              <a:gd name="connsiteY3" fmla="*/ 170663 h 374135"/>
              <a:gd name="connsiteX4" fmla="*/ 65617 w 262467"/>
              <a:gd name="connsiteY4" fmla="*/ 336949 h 374135"/>
              <a:gd name="connsiteX5" fmla="*/ 65617 w 262467"/>
              <a:gd name="connsiteY5" fmla="*/ 369758 h 374135"/>
              <a:gd name="connsiteX6" fmla="*/ 0 w 262467"/>
              <a:gd name="connsiteY6" fmla="*/ 308518 h 374135"/>
              <a:gd name="connsiteX0" fmla="*/ 262467 w 262467"/>
              <a:gd name="connsiteY0" fmla="*/ 203472 h 374135"/>
              <a:gd name="connsiteX1" fmla="*/ 0 w 262467"/>
              <a:gd name="connsiteY1" fmla="*/ 65617 h 374135"/>
              <a:gd name="connsiteX2" fmla="*/ 0 w 262467"/>
              <a:gd name="connsiteY2" fmla="*/ 0 h 374135"/>
              <a:gd name="connsiteX3" fmla="*/ 262467 w 262467"/>
              <a:gd name="connsiteY3" fmla="*/ 137855 h 374135"/>
              <a:gd name="connsiteX4" fmla="*/ 262467 w 262467"/>
              <a:gd name="connsiteY4" fmla="*/ 203472 h 374135"/>
              <a:gd name="connsiteX0" fmla="*/ 262467 w 262467"/>
              <a:gd name="connsiteY0" fmla="*/ 203472 h 374135"/>
              <a:gd name="connsiteX1" fmla="*/ 0 w 262467"/>
              <a:gd name="connsiteY1" fmla="*/ 65617 h 374135"/>
              <a:gd name="connsiteX2" fmla="*/ 0 w 262467"/>
              <a:gd name="connsiteY2" fmla="*/ 0 h 374135"/>
              <a:gd name="connsiteX3" fmla="*/ 262467 w 262467"/>
              <a:gd name="connsiteY3" fmla="*/ 137855 h 374135"/>
              <a:gd name="connsiteX4" fmla="*/ 262467 w 262467"/>
              <a:gd name="connsiteY4" fmla="*/ 203472 h 374135"/>
              <a:gd name="connsiteX5" fmla="*/ 65617 w 262467"/>
              <a:gd name="connsiteY5" fmla="*/ 336950 h 374135"/>
              <a:gd name="connsiteX6" fmla="*/ 65617 w 262467"/>
              <a:gd name="connsiteY6" fmla="*/ 369758 h 374135"/>
              <a:gd name="connsiteX7" fmla="*/ 0 w 262467"/>
              <a:gd name="connsiteY7" fmla="*/ 308518 h 374135"/>
              <a:gd name="connsiteX8" fmla="*/ 65617 w 262467"/>
              <a:gd name="connsiteY8" fmla="*/ 238524 h 374135"/>
              <a:gd name="connsiteX9" fmla="*/ 65617 w 262467"/>
              <a:gd name="connsiteY9" fmla="*/ 271332 h 374135"/>
              <a:gd name="connsiteX10" fmla="*/ 254926 w 262467"/>
              <a:gd name="connsiteY10" fmla="*/ 170663 h 374135"/>
              <a:gd name="connsiteX0" fmla="*/ 0 w 262526"/>
              <a:gd name="connsiteY0" fmla="*/ 308518 h 369758"/>
              <a:gd name="connsiteX1" fmla="*/ 65617 w 262526"/>
              <a:gd name="connsiteY1" fmla="*/ 238524 h 369758"/>
              <a:gd name="connsiteX2" fmla="*/ 65617 w 262526"/>
              <a:gd name="connsiteY2" fmla="*/ 271332 h 369758"/>
              <a:gd name="connsiteX3" fmla="*/ 254926 w 262526"/>
              <a:gd name="connsiteY3" fmla="*/ 170663 h 369758"/>
              <a:gd name="connsiteX4" fmla="*/ 65617 w 262526"/>
              <a:gd name="connsiteY4" fmla="*/ 336949 h 369758"/>
              <a:gd name="connsiteX5" fmla="*/ 65617 w 262526"/>
              <a:gd name="connsiteY5" fmla="*/ 369758 h 369758"/>
              <a:gd name="connsiteX6" fmla="*/ 0 w 262526"/>
              <a:gd name="connsiteY6" fmla="*/ 308518 h 369758"/>
              <a:gd name="connsiteX0" fmla="*/ 262467 w 262526"/>
              <a:gd name="connsiteY0" fmla="*/ 203472 h 369758"/>
              <a:gd name="connsiteX1" fmla="*/ 0 w 262526"/>
              <a:gd name="connsiteY1" fmla="*/ 65617 h 369758"/>
              <a:gd name="connsiteX2" fmla="*/ 0 w 262526"/>
              <a:gd name="connsiteY2" fmla="*/ 0 h 369758"/>
              <a:gd name="connsiteX3" fmla="*/ 262467 w 262526"/>
              <a:gd name="connsiteY3" fmla="*/ 137855 h 369758"/>
              <a:gd name="connsiteX4" fmla="*/ 262467 w 262526"/>
              <a:gd name="connsiteY4" fmla="*/ 203472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4" fmla="*/ 65617 w 262526"/>
              <a:gd name="connsiteY4" fmla="*/ 336950 h 369758"/>
              <a:gd name="connsiteX5" fmla="*/ 65617 w 262526"/>
              <a:gd name="connsiteY5" fmla="*/ 369758 h 369758"/>
              <a:gd name="connsiteX6" fmla="*/ 0 w 262526"/>
              <a:gd name="connsiteY6" fmla="*/ 308518 h 369758"/>
              <a:gd name="connsiteX7" fmla="*/ 65617 w 262526"/>
              <a:gd name="connsiteY7" fmla="*/ 238524 h 369758"/>
              <a:gd name="connsiteX8" fmla="*/ 65617 w 262526"/>
              <a:gd name="connsiteY8" fmla="*/ 271332 h 369758"/>
              <a:gd name="connsiteX9" fmla="*/ 254926 w 262526"/>
              <a:gd name="connsiteY9" fmla="*/ 170663 h 369758"/>
              <a:gd name="connsiteX0" fmla="*/ 0 w 262526"/>
              <a:gd name="connsiteY0" fmla="*/ 308518 h 369758"/>
              <a:gd name="connsiteX1" fmla="*/ 65617 w 262526"/>
              <a:gd name="connsiteY1" fmla="*/ 238524 h 369758"/>
              <a:gd name="connsiteX2" fmla="*/ 65617 w 262526"/>
              <a:gd name="connsiteY2" fmla="*/ 271332 h 369758"/>
              <a:gd name="connsiteX3" fmla="*/ 254926 w 262526"/>
              <a:gd name="connsiteY3" fmla="*/ 170663 h 369758"/>
              <a:gd name="connsiteX4" fmla="*/ 65617 w 262526"/>
              <a:gd name="connsiteY4" fmla="*/ 336949 h 369758"/>
              <a:gd name="connsiteX5" fmla="*/ 65617 w 262526"/>
              <a:gd name="connsiteY5" fmla="*/ 369758 h 369758"/>
              <a:gd name="connsiteX6" fmla="*/ 0 w 262526"/>
              <a:gd name="connsiteY6" fmla="*/ 308518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4" fmla="*/ 65617 w 262526"/>
              <a:gd name="connsiteY4" fmla="*/ 336950 h 369758"/>
              <a:gd name="connsiteX5" fmla="*/ 65617 w 262526"/>
              <a:gd name="connsiteY5" fmla="*/ 369758 h 369758"/>
              <a:gd name="connsiteX6" fmla="*/ 0 w 262526"/>
              <a:gd name="connsiteY6" fmla="*/ 308518 h 369758"/>
              <a:gd name="connsiteX7" fmla="*/ 65617 w 262526"/>
              <a:gd name="connsiteY7" fmla="*/ 238524 h 369758"/>
              <a:gd name="connsiteX8" fmla="*/ 65617 w 262526"/>
              <a:gd name="connsiteY8" fmla="*/ 271332 h 369758"/>
              <a:gd name="connsiteX9" fmla="*/ 254926 w 262526"/>
              <a:gd name="connsiteY9" fmla="*/ 170663 h 369758"/>
              <a:gd name="connsiteX0" fmla="*/ 0 w 262526"/>
              <a:gd name="connsiteY0" fmla="*/ 308518 h 369758"/>
              <a:gd name="connsiteX1" fmla="*/ 65617 w 262526"/>
              <a:gd name="connsiteY1" fmla="*/ 238524 h 369758"/>
              <a:gd name="connsiteX2" fmla="*/ 65617 w 262526"/>
              <a:gd name="connsiteY2" fmla="*/ 271332 h 369758"/>
              <a:gd name="connsiteX3" fmla="*/ 254926 w 262526"/>
              <a:gd name="connsiteY3" fmla="*/ 170663 h 369758"/>
              <a:gd name="connsiteX4" fmla="*/ 65617 w 262526"/>
              <a:gd name="connsiteY4" fmla="*/ 336949 h 369758"/>
              <a:gd name="connsiteX5" fmla="*/ 65617 w 262526"/>
              <a:gd name="connsiteY5" fmla="*/ 369758 h 369758"/>
              <a:gd name="connsiteX6" fmla="*/ 0 w 262526"/>
              <a:gd name="connsiteY6" fmla="*/ 308518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0" fmla="*/ 262467 w 262526"/>
              <a:gd name="connsiteY0" fmla="*/ 203472 h 369758"/>
              <a:gd name="connsiteX1" fmla="*/ 262467 w 262526"/>
              <a:gd name="connsiteY1" fmla="*/ 137855 h 369758"/>
              <a:gd name="connsiteX2" fmla="*/ 262467 w 262526"/>
              <a:gd name="connsiteY2" fmla="*/ 203472 h 369758"/>
              <a:gd name="connsiteX3" fmla="*/ 65617 w 262526"/>
              <a:gd name="connsiteY3" fmla="*/ 336950 h 369758"/>
              <a:gd name="connsiteX4" fmla="*/ 65617 w 262526"/>
              <a:gd name="connsiteY4" fmla="*/ 369758 h 369758"/>
              <a:gd name="connsiteX5" fmla="*/ 0 w 262526"/>
              <a:gd name="connsiteY5" fmla="*/ 308518 h 369758"/>
              <a:gd name="connsiteX6" fmla="*/ 65617 w 262526"/>
              <a:gd name="connsiteY6" fmla="*/ 238524 h 369758"/>
              <a:gd name="connsiteX7" fmla="*/ 65617 w 262526"/>
              <a:gd name="connsiteY7" fmla="*/ 271332 h 369758"/>
              <a:gd name="connsiteX8" fmla="*/ 254926 w 262526"/>
              <a:gd name="connsiteY8" fmla="*/ 170663 h 369758"/>
              <a:gd name="connsiteX0" fmla="*/ 0 w 262526"/>
              <a:gd name="connsiteY0" fmla="*/ 170663 h 231903"/>
              <a:gd name="connsiteX1" fmla="*/ 65617 w 262526"/>
              <a:gd name="connsiteY1" fmla="*/ 100669 h 231903"/>
              <a:gd name="connsiteX2" fmla="*/ 65617 w 262526"/>
              <a:gd name="connsiteY2" fmla="*/ 133477 h 231903"/>
              <a:gd name="connsiteX3" fmla="*/ 254926 w 262526"/>
              <a:gd name="connsiteY3" fmla="*/ 32808 h 231903"/>
              <a:gd name="connsiteX4" fmla="*/ 65617 w 262526"/>
              <a:gd name="connsiteY4" fmla="*/ 199094 h 231903"/>
              <a:gd name="connsiteX5" fmla="*/ 65617 w 262526"/>
              <a:gd name="connsiteY5" fmla="*/ 231903 h 231903"/>
              <a:gd name="connsiteX6" fmla="*/ 0 w 262526"/>
              <a:gd name="connsiteY6" fmla="*/ 170663 h 231903"/>
              <a:gd name="connsiteX0" fmla="*/ 262467 w 262526"/>
              <a:gd name="connsiteY0" fmla="*/ 65617 h 231903"/>
              <a:gd name="connsiteX1" fmla="*/ 262467 w 262526"/>
              <a:gd name="connsiteY1" fmla="*/ 0 h 231903"/>
              <a:gd name="connsiteX2" fmla="*/ 262467 w 262526"/>
              <a:gd name="connsiteY2" fmla="*/ 65617 h 231903"/>
              <a:gd name="connsiteX0" fmla="*/ 262467 w 262526"/>
              <a:gd name="connsiteY0" fmla="*/ 65617 h 231903"/>
              <a:gd name="connsiteX1" fmla="*/ 262467 w 262526"/>
              <a:gd name="connsiteY1" fmla="*/ 0 h 231903"/>
              <a:gd name="connsiteX2" fmla="*/ 262467 w 262526"/>
              <a:gd name="connsiteY2" fmla="*/ 65617 h 231903"/>
              <a:gd name="connsiteX3" fmla="*/ 65617 w 262526"/>
              <a:gd name="connsiteY3" fmla="*/ 199095 h 231903"/>
              <a:gd name="connsiteX4" fmla="*/ 65617 w 262526"/>
              <a:gd name="connsiteY4" fmla="*/ 231903 h 231903"/>
              <a:gd name="connsiteX5" fmla="*/ 0 w 262526"/>
              <a:gd name="connsiteY5" fmla="*/ 170663 h 231903"/>
              <a:gd name="connsiteX6" fmla="*/ 65617 w 262526"/>
              <a:gd name="connsiteY6" fmla="*/ 100669 h 231903"/>
              <a:gd name="connsiteX7" fmla="*/ 65617 w 262526"/>
              <a:gd name="connsiteY7" fmla="*/ 133477 h 231903"/>
              <a:gd name="connsiteX8" fmla="*/ 254926 w 262526"/>
              <a:gd name="connsiteY8" fmla="*/ 32808 h 2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526" h="231903" stroke="0" extrusionOk="0">
                <a:moveTo>
                  <a:pt x="0" y="170663"/>
                </a:moveTo>
                <a:lnTo>
                  <a:pt x="65617" y="100669"/>
                </a:lnTo>
                <a:lnTo>
                  <a:pt x="65617" y="133477"/>
                </a:lnTo>
                <a:cubicBezTo>
                  <a:pt x="159196" y="120786"/>
                  <a:pt x="231924" y="82111"/>
                  <a:pt x="254926" y="32808"/>
                </a:cubicBezTo>
                <a:cubicBezTo>
                  <a:pt x="289123" y="106109"/>
                  <a:pt x="204743" y="180227"/>
                  <a:pt x="65617" y="199094"/>
                </a:cubicBezTo>
                <a:lnTo>
                  <a:pt x="65617" y="231903"/>
                </a:lnTo>
                <a:lnTo>
                  <a:pt x="0" y="170663"/>
                </a:lnTo>
                <a:close/>
              </a:path>
              <a:path w="262526" h="231903" fill="darkenLess" stroke="0" extrusionOk="0">
                <a:moveTo>
                  <a:pt x="262467" y="65617"/>
                </a:moveTo>
                <a:lnTo>
                  <a:pt x="262467" y="0"/>
                </a:lnTo>
                <a:lnTo>
                  <a:pt x="262467" y="65617"/>
                </a:lnTo>
                <a:close/>
              </a:path>
              <a:path w="262526" h="231903" fill="none" extrusionOk="0">
                <a:moveTo>
                  <a:pt x="262467" y="65617"/>
                </a:moveTo>
                <a:lnTo>
                  <a:pt x="262467" y="0"/>
                </a:lnTo>
                <a:lnTo>
                  <a:pt x="262467" y="65617"/>
                </a:lnTo>
                <a:cubicBezTo>
                  <a:pt x="262467" y="128479"/>
                  <a:pt x="181501" y="183379"/>
                  <a:pt x="65617" y="199095"/>
                </a:cubicBezTo>
                <a:lnTo>
                  <a:pt x="65617" y="231903"/>
                </a:lnTo>
                <a:lnTo>
                  <a:pt x="0" y="170663"/>
                </a:lnTo>
                <a:lnTo>
                  <a:pt x="65617" y="100669"/>
                </a:lnTo>
                <a:lnTo>
                  <a:pt x="65617" y="133477"/>
                </a:lnTo>
                <a:cubicBezTo>
                  <a:pt x="159196" y="120786"/>
                  <a:pt x="231924" y="82111"/>
                  <a:pt x="254926" y="32808"/>
                </a:cubicBezTo>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57" name="Curved Left Arrow 2"/>
          <p:cNvSpPr/>
          <p:nvPr/>
        </p:nvSpPr>
        <p:spPr>
          <a:xfrm rot="13399860">
            <a:off x="5951359" y="3370913"/>
            <a:ext cx="781491" cy="322978"/>
          </a:xfrm>
          <a:custGeom>
            <a:avLst/>
            <a:gdLst>
              <a:gd name="connsiteX0" fmla="*/ 0 w 262467"/>
              <a:gd name="connsiteY0" fmla="*/ 308518 h 374135"/>
              <a:gd name="connsiteX1" fmla="*/ 65617 w 262467"/>
              <a:gd name="connsiteY1" fmla="*/ 238524 h 374135"/>
              <a:gd name="connsiteX2" fmla="*/ 65617 w 262467"/>
              <a:gd name="connsiteY2" fmla="*/ 271332 h 374135"/>
              <a:gd name="connsiteX3" fmla="*/ 254926 w 262467"/>
              <a:gd name="connsiteY3" fmla="*/ 170663 h 374135"/>
              <a:gd name="connsiteX4" fmla="*/ 65617 w 262467"/>
              <a:gd name="connsiteY4" fmla="*/ 336949 h 374135"/>
              <a:gd name="connsiteX5" fmla="*/ 65617 w 262467"/>
              <a:gd name="connsiteY5" fmla="*/ 369758 h 374135"/>
              <a:gd name="connsiteX6" fmla="*/ 0 w 262467"/>
              <a:gd name="connsiteY6" fmla="*/ 308518 h 374135"/>
              <a:gd name="connsiteX0" fmla="*/ 262467 w 262467"/>
              <a:gd name="connsiteY0" fmla="*/ 203472 h 374135"/>
              <a:gd name="connsiteX1" fmla="*/ 0 w 262467"/>
              <a:gd name="connsiteY1" fmla="*/ 65617 h 374135"/>
              <a:gd name="connsiteX2" fmla="*/ 0 w 262467"/>
              <a:gd name="connsiteY2" fmla="*/ 0 h 374135"/>
              <a:gd name="connsiteX3" fmla="*/ 262467 w 262467"/>
              <a:gd name="connsiteY3" fmla="*/ 137855 h 374135"/>
              <a:gd name="connsiteX4" fmla="*/ 262467 w 262467"/>
              <a:gd name="connsiteY4" fmla="*/ 203472 h 374135"/>
              <a:gd name="connsiteX0" fmla="*/ 262467 w 262467"/>
              <a:gd name="connsiteY0" fmla="*/ 203472 h 374135"/>
              <a:gd name="connsiteX1" fmla="*/ 0 w 262467"/>
              <a:gd name="connsiteY1" fmla="*/ 65617 h 374135"/>
              <a:gd name="connsiteX2" fmla="*/ 0 w 262467"/>
              <a:gd name="connsiteY2" fmla="*/ 0 h 374135"/>
              <a:gd name="connsiteX3" fmla="*/ 262467 w 262467"/>
              <a:gd name="connsiteY3" fmla="*/ 137855 h 374135"/>
              <a:gd name="connsiteX4" fmla="*/ 262467 w 262467"/>
              <a:gd name="connsiteY4" fmla="*/ 203472 h 374135"/>
              <a:gd name="connsiteX5" fmla="*/ 65617 w 262467"/>
              <a:gd name="connsiteY5" fmla="*/ 336950 h 374135"/>
              <a:gd name="connsiteX6" fmla="*/ 65617 w 262467"/>
              <a:gd name="connsiteY6" fmla="*/ 369758 h 374135"/>
              <a:gd name="connsiteX7" fmla="*/ 0 w 262467"/>
              <a:gd name="connsiteY7" fmla="*/ 308518 h 374135"/>
              <a:gd name="connsiteX8" fmla="*/ 65617 w 262467"/>
              <a:gd name="connsiteY8" fmla="*/ 238524 h 374135"/>
              <a:gd name="connsiteX9" fmla="*/ 65617 w 262467"/>
              <a:gd name="connsiteY9" fmla="*/ 271332 h 374135"/>
              <a:gd name="connsiteX10" fmla="*/ 254926 w 262467"/>
              <a:gd name="connsiteY10" fmla="*/ 170663 h 374135"/>
              <a:gd name="connsiteX0" fmla="*/ 0 w 262526"/>
              <a:gd name="connsiteY0" fmla="*/ 308518 h 369758"/>
              <a:gd name="connsiteX1" fmla="*/ 65617 w 262526"/>
              <a:gd name="connsiteY1" fmla="*/ 238524 h 369758"/>
              <a:gd name="connsiteX2" fmla="*/ 65617 w 262526"/>
              <a:gd name="connsiteY2" fmla="*/ 271332 h 369758"/>
              <a:gd name="connsiteX3" fmla="*/ 254926 w 262526"/>
              <a:gd name="connsiteY3" fmla="*/ 170663 h 369758"/>
              <a:gd name="connsiteX4" fmla="*/ 65617 w 262526"/>
              <a:gd name="connsiteY4" fmla="*/ 336949 h 369758"/>
              <a:gd name="connsiteX5" fmla="*/ 65617 w 262526"/>
              <a:gd name="connsiteY5" fmla="*/ 369758 h 369758"/>
              <a:gd name="connsiteX6" fmla="*/ 0 w 262526"/>
              <a:gd name="connsiteY6" fmla="*/ 308518 h 369758"/>
              <a:gd name="connsiteX0" fmla="*/ 262467 w 262526"/>
              <a:gd name="connsiteY0" fmla="*/ 203472 h 369758"/>
              <a:gd name="connsiteX1" fmla="*/ 0 w 262526"/>
              <a:gd name="connsiteY1" fmla="*/ 65617 h 369758"/>
              <a:gd name="connsiteX2" fmla="*/ 0 w 262526"/>
              <a:gd name="connsiteY2" fmla="*/ 0 h 369758"/>
              <a:gd name="connsiteX3" fmla="*/ 262467 w 262526"/>
              <a:gd name="connsiteY3" fmla="*/ 137855 h 369758"/>
              <a:gd name="connsiteX4" fmla="*/ 262467 w 262526"/>
              <a:gd name="connsiteY4" fmla="*/ 203472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4" fmla="*/ 65617 w 262526"/>
              <a:gd name="connsiteY4" fmla="*/ 336950 h 369758"/>
              <a:gd name="connsiteX5" fmla="*/ 65617 w 262526"/>
              <a:gd name="connsiteY5" fmla="*/ 369758 h 369758"/>
              <a:gd name="connsiteX6" fmla="*/ 0 w 262526"/>
              <a:gd name="connsiteY6" fmla="*/ 308518 h 369758"/>
              <a:gd name="connsiteX7" fmla="*/ 65617 w 262526"/>
              <a:gd name="connsiteY7" fmla="*/ 238524 h 369758"/>
              <a:gd name="connsiteX8" fmla="*/ 65617 w 262526"/>
              <a:gd name="connsiteY8" fmla="*/ 271332 h 369758"/>
              <a:gd name="connsiteX9" fmla="*/ 254926 w 262526"/>
              <a:gd name="connsiteY9" fmla="*/ 170663 h 369758"/>
              <a:gd name="connsiteX0" fmla="*/ 0 w 262526"/>
              <a:gd name="connsiteY0" fmla="*/ 308518 h 369758"/>
              <a:gd name="connsiteX1" fmla="*/ 65617 w 262526"/>
              <a:gd name="connsiteY1" fmla="*/ 238524 h 369758"/>
              <a:gd name="connsiteX2" fmla="*/ 65617 w 262526"/>
              <a:gd name="connsiteY2" fmla="*/ 271332 h 369758"/>
              <a:gd name="connsiteX3" fmla="*/ 254926 w 262526"/>
              <a:gd name="connsiteY3" fmla="*/ 170663 h 369758"/>
              <a:gd name="connsiteX4" fmla="*/ 65617 w 262526"/>
              <a:gd name="connsiteY4" fmla="*/ 336949 h 369758"/>
              <a:gd name="connsiteX5" fmla="*/ 65617 w 262526"/>
              <a:gd name="connsiteY5" fmla="*/ 369758 h 369758"/>
              <a:gd name="connsiteX6" fmla="*/ 0 w 262526"/>
              <a:gd name="connsiteY6" fmla="*/ 308518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4" fmla="*/ 65617 w 262526"/>
              <a:gd name="connsiteY4" fmla="*/ 336950 h 369758"/>
              <a:gd name="connsiteX5" fmla="*/ 65617 w 262526"/>
              <a:gd name="connsiteY5" fmla="*/ 369758 h 369758"/>
              <a:gd name="connsiteX6" fmla="*/ 0 w 262526"/>
              <a:gd name="connsiteY6" fmla="*/ 308518 h 369758"/>
              <a:gd name="connsiteX7" fmla="*/ 65617 w 262526"/>
              <a:gd name="connsiteY7" fmla="*/ 238524 h 369758"/>
              <a:gd name="connsiteX8" fmla="*/ 65617 w 262526"/>
              <a:gd name="connsiteY8" fmla="*/ 271332 h 369758"/>
              <a:gd name="connsiteX9" fmla="*/ 254926 w 262526"/>
              <a:gd name="connsiteY9" fmla="*/ 170663 h 369758"/>
              <a:gd name="connsiteX0" fmla="*/ 0 w 262526"/>
              <a:gd name="connsiteY0" fmla="*/ 308518 h 369758"/>
              <a:gd name="connsiteX1" fmla="*/ 65617 w 262526"/>
              <a:gd name="connsiteY1" fmla="*/ 238524 h 369758"/>
              <a:gd name="connsiteX2" fmla="*/ 65617 w 262526"/>
              <a:gd name="connsiteY2" fmla="*/ 271332 h 369758"/>
              <a:gd name="connsiteX3" fmla="*/ 254926 w 262526"/>
              <a:gd name="connsiteY3" fmla="*/ 170663 h 369758"/>
              <a:gd name="connsiteX4" fmla="*/ 65617 w 262526"/>
              <a:gd name="connsiteY4" fmla="*/ 336949 h 369758"/>
              <a:gd name="connsiteX5" fmla="*/ 65617 w 262526"/>
              <a:gd name="connsiteY5" fmla="*/ 369758 h 369758"/>
              <a:gd name="connsiteX6" fmla="*/ 0 w 262526"/>
              <a:gd name="connsiteY6" fmla="*/ 308518 h 369758"/>
              <a:gd name="connsiteX0" fmla="*/ 262467 w 262526"/>
              <a:gd name="connsiteY0" fmla="*/ 203472 h 369758"/>
              <a:gd name="connsiteX1" fmla="*/ 0 w 262526"/>
              <a:gd name="connsiteY1" fmla="*/ 0 h 369758"/>
              <a:gd name="connsiteX2" fmla="*/ 262467 w 262526"/>
              <a:gd name="connsiteY2" fmla="*/ 137855 h 369758"/>
              <a:gd name="connsiteX3" fmla="*/ 262467 w 262526"/>
              <a:gd name="connsiteY3" fmla="*/ 203472 h 369758"/>
              <a:gd name="connsiteX0" fmla="*/ 262467 w 262526"/>
              <a:gd name="connsiteY0" fmla="*/ 203472 h 369758"/>
              <a:gd name="connsiteX1" fmla="*/ 262467 w 262526"/>
              <a:gd name="connsiteY1" fmla="*/ 137855 h 369758"/>
              <a:gd name="connsiteX2" fmla="*/ 262467 w 262526"/>
              <a:gd name="connsiteY2" fmla="*/ 203472 h 369758"/>
              <a:gd name="connsiteX3" fmla="*/ 65617 w 262526"/>
              <a:gd name="connsiteY3" fmla="*/ 336950 h 369758"/>
              <a:gd name="connsiteX4" fmla="*/ 65617 w 262526"/>
              <a:gd name="connsiteY4" fmla="*/ 369758 h 369758"/>
              <a:gd name="connsiteX5" fmla="*/ 0 w 262526"/>
              <a:gd name="connsiteY5" fmla="*/ 308518 h 369758"/>
              <a:gd name="connsiteX6" fmla="*/ 65617 w 262526"/>
              <a:gd name="connsiteY6" fmla="*/ 238524 h 369758"/>
              <a:gd name="connsiteX7" fmla="*/ 65617 w 262526"/>
              <a:gd name="connsiteY7" fmla="*/ 271332 h 369758"/>
              <a:gd name="connsiteX8" fmla="*/ 254926 w 262526"/>
              <a:gd name="connsiteY8" fmla="*/ 170663 h 369758"/>
              <a:gd name="connsiteX0" fmla="*/ 0 w 262526"/>
              <a:gd name="connsiteY0" fmla="*/ 170663 h 231903"/>
              <a:gd name="connsiteX1" fmla="*/ 65617 w 262526"/>
              <a:gd name="connsiteY1" fmla="*/ 100669 h 231903"/>
              <a:gd name="connsiteX2" fmla="*/ 65617 w 262526"/>
              <a:gd name="connsiteY2" fmla="*/ 133477 h 231903"/>
              <a:gd name="connsiteX3" fmla="*/ 254926 w 262526"/>
              <a:gd name="connsiteY3" fmla="*/ 32808 h 231903"/>
              <a:gd name="connsiteX4" fmla="*/ 65617 w 262526"/>
              <a:gd name="connsiteY4" fmla="*/ 199094 h 231903"/>
              <a:gd name="connsiteX5" fmla="*/ 65617 w 262526"/>
              <a:gd name="connsiteY5" fmla="*/ 231903 h 231903"/>
              <a:gd name="connsiteX6" fmla="*/ 0 w 262526"/>
              <a:gd name="connsiteY6" fmla="*/ 170663 h 231903"/>
              <a:gd name="connsiteX0" fmla="*/ 262467 w 262526"/>
              <a:gd name="connsiteY0" fmla="*/ 65617 h 231903"/>
              <a:gd name="connsiteX1" fmla="*/ 262467 w 262526"/>
              <a:gd name="connsiteY1" fmla="*/ 0 h 231903"/>
              <a:gd name="connsiteX2" fmla="*/ 262467 w 262526"/>
              <a:gd name="connsiteY2" fmla="*/ 65617 h 231903"/>
              <a:gd name="connsiteX0" fmla="*/ 262467 w 262526"/>
              <a:gd name="connsiteY0" fmla="*/ 65617 h 231903"/>
              <a:gd name="connsiteX1" fmla="*/ 262467 w 262526"/>
              <a:gd name="connsiteY1" fmla="*/ 0 h 231903"/>
              <a:gd name="connsiteX2" fmla="*/ 262467 w 262526"/>
              <a:gd name="connsiteY2" fmla="*/ 65617 h 231903"/>
              <a:gd name="connsiteX3" fmla="*/ 65617 w 262526"/>
              <a:gd name="connsiteY3" fmla="*/ 199095 h 231903"/>
              <a:gd name="connsiteX4" fmla="*/ 65617 w 262526"/>
              <a:gd name="connsiteY4" fmla="*/ 231903 h 231903"/>
              <a:gd name="connsiteX5" fmla="*/ 0 w 262526"/>
              <a:gd name="connsiteY5" fmla="*/ 170663 h 231903"/>
              <a:gd name="connsiteX6" fmla="*/ 65617 w 262526"/>
              <a:gd name="connsiteY6" fmla="*/ 100669 h 231903"/>
              <a:gd name="connsiteX7" fmla="*/ 65617 w 262526"/>
              <a:gd name="connsiteY7" fmla="*/ 133477 h 231903"/>
              <a:gd name="connsiteX8" fmla="*/ 254926 w 262526"/>
              <a:gd name="connsiteY8" fmla="*/ 32808 h 2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526" h="231903" stroke="0" extrusionOk="0">
                <a:moveTo>
                  <a:pt x="0" y="170663"/>
                </a:moveTo>
                <a:lnTo>
                  <a:pt x="65617" y="100669"/>
                </a:lnTo>
                <a:lnTo>
                  <a:pt x="65617" y="133477"/>
                </a:lnTo>
                <a:cubicBezTo>
                  <a:pt x="159196" y="120786"/>
                  <a:pt x="231924" y="82111"/>
                  <a:pt x="254926" y="32808"/>
                </a:cubicBezTo>
                <a:cubicBezTo>
                  <a:pt x="289123" y="106109"/>
                  <a:pt x="204743" y="180227"/>
                  <a:pt x="65617" y="199094"/>
                </a:cubicBezTo>
                <a:lnTo>
                  <a:pt x="65617" y="231903"/>
                </a:lnTo>
                <a:lnTo>
                  <a:pt x="0" y="170663"/>
                </a:lnTo>
                <a:close/>
              </a:path>
              <a:path w="262526" h="231903" fill="darkenLess" stroke="0" extrusionOk="0">
                <a:moveTo>
                  <a:pt x="262467" y="65617"/>
                </a:moveTo>
                <a:lnTo>
                  <a:pt x="262467" y="0"/>
                </a:lnTo>
                <a:lnTo>
                  <a:pt x="262467" y="65617"/>
                </a:lnTo>
                <a:close/>
              </a:path>
              <a:path w="262526" h="231903" fill="none" extrusionOk="0">
                <a:moveTo>
                  <a:pt x="262467" y="65617"/>
                </a:moveTo>
                <a:lnTo>
                  <a:pt x="262467" y="0"/>
                </a:lnTo>
                <a:lnTo>
                  <a:pt x="262467" y="65617"/>
                </a:lnTo>
                <a:cubicBezTo>
                  <a:pt x="262467" y="128479"/>
                  <a:pt x="181501" y="183379"/>
                  <a:pt x="65617" y="199095"/>
                </a:cubicBezTo>
                <a:lnTo>
                  <a:pt x="65617" y="231903"/>
                </a:lnTo>
                <a:lnTo>
                  <a:pt x="0" y="170663"/>
                </a:lnTo>
                <a:lnTo>
                  <a:pt x="65617" y="100669"/>
                </a:lnTo>
                <a:lnTo>
                  <a:pt x="65617" y="133477"/>
                </a:lnTo>
                <a:cubicBezTo>
                  <a:pt x="159196" y="120786"/>
                  <a:pt x="231924" y="82111"/>
                  <a:pt x="254926" y="32808"/>
                </a:cubicBezTo>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Tree>
    <p:extLst>
      <p:ext uri="{BB962C8B-B14F-4D97-AF65-F5344CB8AC3E}">
        <p14:creationId xmlns:p14="http://schemas.microsoft.com/office/powerpoint/2010/main" val="16042501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p:bldP spid="51" grpId="0"/>
      <p:bldP spid="52" grpId="0"/>
      <p:bldP spid="53" grpId="0"/>
      <p:bldP spid="54" grpId="0"/>
      <p:bldP spid="55" grpId="0" animBg="1"/>
      <p:bldP spid="56" grpId="0" animBg="1"/>
      <p:bldP spid="5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6590872" cy="796925"/>
          </a:xfrm>
        </p:spPr>
        <p:txBody>
          <a:bodyPr/>
          <a:lstStyle/>
          <a:p>
            <a:r>
              <a:rPr lang="en-US" sz="3600" i="1" dirty="0"/>
              <a:t>SE Tasks</a:t>
            </a:r>
            <a:br>
              <a:rPr lang="en-US" sz="3600" i="1" dirty="0"/>
            </a:br>
            <a:r>
              <a:rPr lang="en-US" sz="3600" i="1" dirty="0"/>
              <a:t>Requirements Definition</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B10EDF6B-2680-4B96-8F94-6CDAB0691B0D}" type="slidenum">
              <a:rPr lang="en-US" smtClean="0"/>
              <a:pPr>
                <a:defRPr/>
              </a:pPr>
              <a:t>54</a:t>
            </a:fld>
            <a:endParaRPr lang="en-US" dirty="0"/>
          </a:p>
        </p:txBody>
      </p:sp>
      <p:sp>
        <p:nvSpPr>
          <p:cNvPr id="13" name="Right Arrow 12"/>
          <p:cNvSpPr/>
          <p:nvPr/>
        </p:nvSpPr>
        <p:spPr>
          <a:xfrm rot="2735187">
            <a:off x="2886347" y="3051593"/>
            <a:ext cx="904875" cy="7810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5362765" y="3124200"/>
            <a:ext cx="3776388" cy="3754874"/>
          </a:xfrm>
          <a:prstGeom prst="rect">
            <a:avLst/>
          </a:prstGeom>
          <a:noFill/>
        </p:spPr>
        <p:txBody>
          <a:bodyPr wrap="square" rtlCol="0">
            <a:spAutoFit/>
          </a:bodyPr>
          <a:lstStyle/>
          <a:p>
            <a:pPr defTabSz="1543050"/>
            <a:r>
              <a:rPr lang="en-US" sz="1400" b="1" dirty="0"/>
              <a:t>Orbit 	705 KM (23,130 Ft)</a:t>
            </a:r>
          </a:p>
          <a:p>
            <a:pPr defTabSz="1543050"/>
            <a:r>
              <a:rPr lang="en-US" sz="1400" b="1" dirty="0"/>
              <a:t>     Descending Node	10:30 AM (Terra)</a:t>
            </a:r>
          </a:p>
          <a:p>
            <a:pPr defTabSz="1543050"/>
            <a:r>
              <a:rPr lang="en-US" sz="1400" b="1" dirty="0"/>
              <a:t>     Ascending Node	1:30 PM (Aqua)</a:t>
            </a:r>
          </a:p>
          <a:p>
            <a:pPr defTabSz="1543050"/>
            <a:r>
              <a:rPr lang="en-US" sz="1400" b="1" dirty="0"/>
              <a:t>     Sun-Synchronous	</a:t>
            </a:r>
          </a:p>
          <a:p>
            <a:pPr defTabSz="1543050"/>
            <a:r>
              <a:rPr lang="en-US" sz="1400" b="1" dirty="0"/>
              <a:t>Mass 	228.7 Kg</a:t>
            </a:r>
          </a:p>
          <a:p>
            <a:pPr defTabSz="1543050"/>
            <a:r>
              <a:rPr lang="en-US" sz="1400" b="1" dirty="0"/>
              <a:t>Scan Rate	20.3 RPM</a:t>
            </a:r>
          </a:p>
          <a:p>
            <a:pPr defTabSz="1543050"/>
            <a:r>
              <a:rPr lang="en-US" sz="1400" b="1" dirty="0"/>
              <a:t>Cross – Swath	2330 x 10 KM</a:t>
            </a:r>
          </a:p>
          <a:p>
            <a:pPr defTabSz="1543050"/>
            <a:r>
              <a:rPr lang="en-US" sz="1400" b="1" dirty="0"/>
              <a:t>Telescope	17.78 Cm </a:t>
            </a:r>
            <a:r>
              <a:rPr lang="en-US" sz="1400" b="1" dirty="0" err="1"/>
              <a:t>diam</a:t>
            </a:r>
            <a:endParaRPr lang="en-US" sz="1400" b="1" dirty="0"/>
          </a:p>
          <a:p>
            <a:pPr defTabSz="1543050"/>
            <a:r>
              <a:rPr lang="en-US" sz="1400" b="1" dirty="0"/>
              <a:t>     </a:t>
            </a:r>
            <a:r>
              <a:rPr lang="en-US" sz="1400" b="1" dirty="0" err="1"/>
              <a:t>afocal</a:t>
            </a:r>
            <a:r>
              <a:rPr lang="en-US" sz="1400" b="1" dirty="0"/>
              <a:t>	</a:t>
            </a:r>
            <a:r>
              <a:rPr lang="en-US" sz="1400" b="1" dirty="0" err="1"/>
              <a:t>int</a:t>
            </a:r>
            <a:r>
              <a:rPr lang="en-US" sz="1400" b="1" dirty="0"/>
              <a:t> Field stop</a:t>
            </a:r>
          </a:p>
          <a:p>
            <a:pPr defTabSz="1543050"/>
            <a:r>
              <a:rPr lang="en-US" sz="1400" b="1" dirty="0"/>
              <a:t>Size	1.0 X 1.6 X 1.0 m	</a:t>
            </a:r>
          </a:p>
          <a:p>
            <a:pPr defTabSz="1543050"/>
            <a:r>
              <a:rPr lang="en-US" sz="1400" b="1" dirty="0"/>
              <a:t>Power	162.4 W (single orbit </a:t>
            </a:r>
            <a:r>
              <a:rPr lang="en-US" sz="1400" b="1" dirty="0" err="1"/>
              <a:t>ave</a:t>
            </a:r>
            <a:r>
              <a:rPr lang="en-US" sz="1400" b="1" dirty="0"/>
              <a:t>)</a:t>
            </a:r>
          </a:p>
          <a:p>
            <a:pPr defTabSz="1543050"/>
            <a:r>
              <a:rPr lang="en-US" sz="1400" b="1" dirty="0"/>
              <a:t>Data Rate	10.6 </a:t>
            </a:r>
            <a:r>
              <a:rPr lang="en-US" sz="1400" b="1" dirty="0" err="1"/>
              <a:t>Mbps</a:t>
            </a:r>
            <a:r>
              <a:rPr lang="en-US" sz="1400" b="1" dirty="0"/>
              <a:t> (peak daytime)</a:t>
            </a:r>
            <a:endParaRPr lang="en-US" sz="1400" b="1" baseline="30000" dirty="0"/>
          </a:p>
          <a:p>
            <a:pPr defTabSz="1543050"/>
            <a:r>
              <a:rPr lang="en-US" sz="1400" b="1" dirty="0"/>
              <a:t>	6.1 </a:t>
            </a:r>
            <a:r>
              <a:rPr lang="en-US" sz="1400" b="1" dirty="0" err="1"/>
              <a:t>Mbps</a:t>
            </a:r>
            <a:r>
              <a:rPr lang="en-US" sz="1400" b="1" dirty="0"/>
              <a:t> (orbital Ave)</a:t>
            </a:r>
          </a:p>
          <a:p>
            <a:pPr defTabSz="1543050"/>
            <a:r>
              <a:rPr lang="en-US" sz="1400" b="1" dirty="0"/>
              <a:t>Design Life	6 years</a:t>
            </a:r>
          </a:p>
          <a:p>
            <a:pPr defTabSz="1543050"/>
            <a:r>
              <a:rPr lang="en-US" sz="1400" b="1" dirty="0"/>
              <a:t>Etc.</a:t>
            </a:r>
          </a:p>
          <a:p>
            <a:pPr defTabSz="1543050"/>
            <a:r>
              <a:rPr lang="en-US" sz="1400" b="1" dirty="0"/>
              <a:t>Etc.</a:t>
            </a:r>
            <a:endParaRPr lang="en-US" dirty="0"/>
          </a:p>
          <a:p>
            <a:pPr defTabSz="1543050"/>
            <a:endParaRPr lang="en-US" sz="1400" b="1" dirty="0"/>
          </a:p>
        </p:txBody>
      </p:sp>
      <p:pic>
        <p:nvPicPr>
          <p:cNvPr id="76805" name="Picture 5" descr="computer terminals,computers,computing,engineers,men,occupations,persons,printouts,technolog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5003" y="3981803"/>
            <a:ext cx="2114197" cy="2114197"/>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rot="760422" flipV="1">
            <a:off x="4418056" y="3777400"/>
            <a:ext cx="904875" cy="7810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Pentagon 14"/>
          <p:cNvSpPr/>
          <p:nvPr/>
        </p:nvSpPr>
        <p:spPr>
          <a:xfrm>
            <a:off x="8001000" y="381000"/>
            <a:ext cx="920285" cy="560743"/>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Project Initiation</a:t>
            </a:r>
          </a:p>
        </p:txBody>
      </p:sp>
      <p:sp>
        <p:nvSpPr>
          <p:cNvPr id="3" name="TextBox 2"/>
          <p:cNvSpPr txBox="1"/>
          <p:nvPr/>
        </p:nvSpPr>
        <p:spPr>
          <a:xfrm>
            <a:off x="381000" y="6503988"/>
            <a:ext cx="3540777" cy="276999"/>
          </a:xfrm>
          <a:prstGeom prst="rect">
            <a:avLst/>
          </a:prstGeom>
          <a:noFill/>
        </p:spPr>
        <p:txBody>
          <a:bodyPr wrap="none" rtlCol="0">
            <a:spAutoFit/>
          </a:bodyPr>
          <a:lstStyle/>
          <a:p>
            <a:r>
              <a:rPr lang="en-US" sz="1200" dirty="0"/>
              <a:t>SE: Systems Engineering	RCS: Radar Cross Section</a:t>
            </a:r>
          </a:p>
        </p:txBody>
      </p:sp>
      <p:pic>
        <p:nvPicPr>
          <p:cNvPr id="17" name="Picture 4" descr="http://www.intelsatgeneral.com/wp-content/uploads/2016/03/FANGO_FleetMa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2" y="3562350"/>
            <a:ext cx="2674492" cy="1619250"/>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3"/>
          <p:cNvSpPr/>
          <p:nvPr/>
        </p:nvSpPr>
        <p:spPr>
          <a:xfrm>
            <a:off x="76200" y="1410740"/>
            <a:ext cx="2905515" cy="2362201"/>
          </a:xfrm>
          <a:prstGeom prst="cloudCallout">
            <a:avLst>
              <a:gd name="adj1" fmla="val 4894"/>
              <a:gd name="adj2" fmla="val 75670"/>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0" descr="http://www.spacetoday.org/images/Sats/MilSats/DSCS_SatInSpaceLockheedMarti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95" y="1834856"/>
            <a:ext cx="1912887" cy="151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777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2" name="Picture 4" descr="http://www.intelsatgeneral.com/wp-content/uploads/2016/03/FANGO_FleetMa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52" y="4792811"/>
            <a:ext cx="2674492" cy="1619250"/>
          </a:xfrm>
          <a:prstGeom prst="rect">
            <a:avLst/>
          </a:prstGeom>
          <a:noFill/>
          <a:extLst>
            <a:ext uri="{909E8E84-426E-40DD-AFC4-6F175D3DCCD1}">
              <a14:hiddenFill xmlns:a14="http://schemas.microsoft.com/office/drawing/2010/main">
                <a:solidFill>
                  <a:srgbClr val="FFFFFF"/>
                </a:solidFill>
              </a14:hiddenFill>
            </a:ext>
          </a:extLst>
        </p:spPr>
      </p:pic>
      <p:sp>
        <p:nvSpPr>
          <p:cNvPr id="7170" name="Title 2"/>
          <p:cNvSpPr>
            <a:spLocks noGrp="1"/>
          </p:cNvSpPr>
          <p:nvPr>
            <p:ph type="title"/>
          </p:nvPr>
        </p:nvSpPr>
        <p:spPr>
          <a:xfrm>
            <a:off x="1371600" y="148778"/>
            <a:ext cx="6590872" cy="796925"/>
          </a:xfrm>
        </p:spPr>
        <p:txBody>
          <a:bodyPr/>
          <a:lstStyle/>
          <a:p>
            <a:r>
              <a:rPr lang="en-US" sz="3600" i="1" dirty="0"/>
              <a:t>SE Tasks</a:t>
            </a:r>
            <a:br>
              <a:rPr lang="en-US" sz="3600" i="1" dirty="0"/>
            </a:br>
            <a:r>
              <a:rPr lang="en-US" sz="3600" i="1" dirty="0"/>
              <a:t>Requirements Analysis</a:t>
            </a:r>
          </a:p>
        </p:txBody>
      </p:sp>
      <p:sp>
        <p:nvSpPr>
          <p:cNvPr id="3" name="Content Placeholder 2"/>
          <p:cNvSpPr>
            <a:spLocks noGrp="1"/>
          </p:cNvSpPr>
          <p:nvPr>
            <p:ph idx="1"/>
          </p:nvPr>
        </p:nvSpPr>
        <p:spPr>
          <a:xfrm>
            <a:off x="457200" y="1676400"/>
            <a:ext cx="8229600" cy="3829264"/>
          </a:xfrm>
        </p:spPr>
        <p:txBody>
          <a:bodyPr>
            <a:normAutofit/>
          </a:bodyPr>
          <a:lstStyle/>
          <a:p>
            <a:r>
              <a:rPr lang="en-US" sz="2400" dirty="0"/>
              <a:t>A Systems Engineering technical process that is a key bridge between the stakeholder requirements definition and architecture design processes </a:t>
            </a:r>
          </a:p>
        </p:txBody>
      </p:sp>
      <p:sp>
        <p:nvSpPr>
          <p:cNvPr id="7172" name="Slide Number Placeholder 1"/>
          <p:cNvSpPr>
            <a:spLocks noGrp="1"/>
          </p:cNvSpPr>
          <p:nvPr>
            <p:ph type="sldNum" sz="quarter" idx="4294967295"/>
          </p:nvPr>
        </p:nvSpPr>
        <p:spPr>
          <a:xfrm>
            <a:off x="7870825" y="6503988"/>
            <a:ext cx="414338" cy="304800"/>
          </a:xfrm>
          <a:prstGeom prst="rect">
            <a:avLst/>
          </a:prstGeom>
          <a:noFill/>
        </p:spPr>
        <p:txBody>
          <a:bodyPr/>
          <a:lstStyle/>
          <a:p>
            <a:fld id="{227FB358-DCD4-4D4F-A5BD-13F847CBA3C9}" type="slidenum">
              <a:rPr lang="en-US" smtClean="0">
                <a:latin typeface="Arial" pitchFamily="34" charset="0"/>
                <a:cs typeface="Arial" pitchFamily="34" charset="0"/>
              </a:rPr>
              <a:pPr/>
              <a:t>55</a:t>
            </a:fld>
            <a:endParaRPr lang="en-US" dirty="0">
              <a:latin typeface="Arial" pitchFamily="34" charset="0"/>
              <a:cs typeface="Arial" pitchFamily="34" charset="0"/>
            </a:endParaRPr>
          </a:p>
        </p:txBody>
      </p:sp>
      <p:sp>
        <p:nvSpPr>
          <p:cNvPr id="12" name="Chevron 11"/>
          <p:cNvSpPr/>
          <p:nvPr/>
        </p:nvSpPr>
        <p:spPr>
          <a:xfrm rot="20040779">
            <a:off x="5575955" y="3370395"/>
            <a:ext cx="838200" cy="1266826"/>
          </a:xfrm>
          <a:prstGeom prst="chevron">
            <a:avLst/>
          </a:prstGeom>
          <a:gradFill>
            <a:gsLst>
              <a:gs pos="0">
                <a:schemeClr val="accent1">
                  <a:shade val="51000"/>
                  <a:satMod val="130000"/>
                </a:schemeClr>
              </a:gs>
              <a:gs pos="62000">
                <a:schemeClr val="accent1">
                  <a:shade val="93000"/>
                  <a:satMod val="130000"/>
                </a:schemeClr>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 name="Cloud Callout 3"/>
          <p:cNvSpPr/>
          <p:nvPr/>
        </p:nvSpPr>
        <p:spPr>
          <a:xfrm>
            <a:off x="285750" y="2641201"/>
            <a:ext cx="2905515" cy="2362201"/>
          </a:xfrm>
          <a:prstGeom prst="cloudCallout">
            <a:avLst>
              <a:gd name="adj1" fmla="val 4894"/>
              <a:gd name="adj2" fmla="val 75670"/>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Chevron 4"/>
          <p:cNvSpPr/>
          <p:nvPr/>
        </p:nvSpPr>
        <p:spPr>
          <a:xfrm rot="2021836">
            <a:off x="3379724" y="3541313"/>
            <a:ext cx="838200" cy="1266826"/>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76804" name="Picture 4" descr="C:\Users\mhanson2\AppData\Local\Microsoft\Windows\Temporary Internet Files\Content.IE5\R2H194JO\MC900149341[1].wm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690105" y="4752974"/>
            <a:ext cx="2204954" cy="1501775"/>
          </a:xfrm>
          <a:prstGeom prst="rect">
            <a:avLst/>
          </a:prstGeom>
          <a:noFill/>
          <a:extLst>
            <a:ext uri="{909E8E84-426E-40DD-AFC4-6F175D3DCCD1}">
              <a14:hiddenFill xmlns:a14="http://schemas.microsoft.com/office/drawing/2010/main">
                <a:solidFill>
                  <a:srgbClr val="FFFFFF"/>
                </a:solidFill>
              </a14:hiddenFill>
            </a:ext>
          </a:extLst>
        </p:spPr>
      </p:pic>
      <p:sp>
        <p:nvSpPr>
          <p:cNvPr id="6" name="Plus 5"/>
          <p:cNvSpPr/>
          <p:nvPr/>
        </p:nvSpPr>
        <p:spPr>
          <a:xfrm>
            <a:off x="4498928" y="3822302"/>
            <a:ext cx="841859" cy="679053"/>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Flowchart: Process 6"/>
          <p:cNvSpPr/>
          <p:nvPr/>
        </p:nvSpPr>
        <p:spPr>
          <a:xfrm>
            <a:off x="6648450" y="3052762"/>
            <a:ext cx="1657350" cy="769540"/>
          </a:xfrm>
          <a:prstGeom prst="flowChartProcess">
            <a:avLst/>
          </a:prstGeom>
          <a:gradFill>
            <a:gsLst>
              <a:gs pos="0">
                <a:schemeClr val="accent4">
                  <a:lumMod val="50000"/>
                  <a:lumOff val="50000"/>
                </a:schemeClr>
              </a:gs>
              <a:gs pos="50000">
                <a:schemeClr val="accent3">
                  <a:lumMod val="85000"/>
                </a:schemeClr>
              </a:gs>
              <a:gs pos="100000">
                <a:srgbClr val="336699"/>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i="1" dirty="0">
                <a:solidFill>
                  <a:schemeClr val="bg1"/>
                </a:solidFill>
              </a:rPr>
              <a:t>Requirements Analysis</a:t>
            </a:r>
          </a:p>
        </p:txBody>
      </p:sp>
      <p:sp>
        <p:nvSpPr>
          <p:cNvPr id="15" name="Chevron 14"/>
          <p:cNvSpPr/>
          <p:nvPr/>
        </p:nvSpPr>
        <p:spPr>
          <a:xfrm rot="5400000">
            <a:off x="6938962" y="3704302"/>
            <a:ext cx="838200" cy="1266826"/>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Pentagon 18"/>
          <p:cNvSpPr/>
          <p:nvPr/>
        </p:nvSpPr>
        <p:spPr>
          <a:xfrm>
            <a:off x="8001000" y="381000"/>
            <a:ext cx="920285" cy="560743"/>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Project Initiation</a:t>
            </a:r>
          </a:p>
        </p:txBody>
      </p:sp>
      <p:pic>
        <p:nvPicPr>
          <p:cNvPr id="94218" name="Picture 10" descr="http://www.spacetoday.org/images/Sats/MilSats/DSCS_SatInSpaceLockheedMarti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145" y="3065317"/>
            <a:ext cx="1912887" cy="1513968"/>
          </a:xfrm>
          <a:prstGeom prst="rect">
            <a:avLst/>
          </a:prstGeom>
          <a:noFill/>
          <a:extLst>
            <a:ext uri="{909E8E84-426E-40DD-AFC4-6F175D3DCCD1}">
              <a14:hiddenFill xmlns:a14="http://schemas.microsoft.com/office/drawing/2010/main">
                <a:solidFill>
                  <a:srgbClr val="FFFFFF"/>
                </a:solidFill>
              </a14:hiddenFill>
            </a:ext>
          </a:extLst>
        </p:spPr>
      </p:pic>
      <p:pic>
        <p:nvPicPr>
          <p:cNvPr id="94220" name="Picture 12" descr="http://il6.picdn.net/shutterstock/videos/12854048/thumb/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4756815"/>
            <a:ext cx="2819400" cy="1588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398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9411"/>
            <a:ext cx="6590872" cy="796925"/>
          </a:xfrm>
        </p:spPr>
        <p:txBody>
          <a:bodyPr/>
          <a:lstStyle/>
          <a:p>
            <a:pPr>
              <a:lnSpc>
                <a:spcPct val="90000"/>
              </a:lnSpc>
            </a:pPr>
            <a:r>
              <a:rPr lang="en-US" sz="3600" i="1" dirty="0"/>
              <a:t>SE Tasks</a:t>
            </a:r>
            <a:br>
              <a:rPr lang="en-US" sz="3600" i="1" dirty="0"/>
            </a:br>
            <a:r>
              <a:rPr lang="en-US" sz="3600" i="1" dirty="0"/>
              <a:t>Cost &amp; Schedule Inputs</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B10EDF6B-2680-4B96-8F94-6CDAB0691B0D}" type="slidenum">
              <a:rPr lang="en-US" smtClean="0"/>
              <a:pPr>
                <a:defRPr/>
              </a:pPr>
              <a:t>56</a:t>
            </a:fld>
            <a:endParaRPr lang="en-US" dirty="0"/>
          </a:p>
        </p:txBody>
      </p:sp>
      <p:grpSp>
        <p:nvGrpSpPr>
          <p:cNvPr id="11" name="Group 10"/>
          <p:cNvGrpSpPr/>
          <p:nvPr/>
        </p:nvGrpSpPr>
        <p:grpSpPr>
          <a:xfrm>
            <a:off x="566739" y="1600200"/>
            <a:ext cx="3154500" cy="2238375"/>
            <a:chOff x="566739" y="1600200"/>
            <a:chExt cx="3154500" cy="2238375"/>
          </a:xfrm>
        </p:grpSpPr>
        <p:pic>
          <p:nvPicPr>
            <p:cNvPr id="6" name="Picture 2"/>
            <p:cNvPicPr>
              <a:picLocks noChangeAspect="1" noChangeArrowheads="1"/>
            </p:cNvPicPr>
            <p:nvPr/>
          </p:nvPicPr>
          <p:blipFill>
            <a:blip r:embed="rId3" cstate="print"/>
            <a:srcRect/>
            <a:stretch>
              <a:fillRect/>
            </a:stretch>
          </p:blipFill>
          <p:spPr bwMode="auto">
            <a:xfrm>
              <a:off x="566739" y="1962150"/>
              <a:ext cx="3154500" cy="1876425"/>
            </a:xfrm>
            <a:prstGeom prst="rect">
              <a:avLst/>
            </a:prstGeom>
            <a:noFill/>
            <a:ln w="9525">
              <a:noFill/>
              <a:miter lim="800000"/>
              <a:headEnd/>
              <a:tailEnd/>
            </a:ln>
          </p:spPr>
        </p:pic>
        <p:sp>
          <p:nvSpPr>
            <p:cNvPr id="7" name="TextBox 6"/>
            <p:cNvSpPr txBox="1"/>
            <p:nvPr/>
          </p:nvSpPr>
          <p:spPr>
            <a:xfrm>
              <a:off x="914400" y="1600200"/>
              <a:ext cx="2533650" cy="400110"/>
            </a:xfrm>
            <a:prstGeom prst="rect">
              <a:avLst/>
            </a:prstGeom>
            <a:noFill/>
          </p:spPr>
          <p:txBody>
            <a:bodyPr wrap="square" rtlCol="0">
              <a:spAutoFit/>
            </a:bodyPr>
            <a:lstStyle/>
            <a:p>
              <a:pPr algn="ctr"/>
              <a:r>
                <a:rPr lang="en-US" sz="2000" b="1" i="1" dirty="0"/>
                <a:t>Development Phasing</a:t>
              </a:r>
            </a:p>
          </p:txBody>
        </p:sp>
      </p:grpSp>
      <p:grpSp>
        <p:nvGrpSpPr>
          <p:cNvPr id="12" name="Group 11"/>
          <p:cNvGrpSpPr/>
          <p:nvPr/>
        </p:nvGrpSpPr>
        <p:grpSpPr>
          <a:xfrm>
            <a:off x="4807183" y="1524000"/>
            <a:ext cx="3829049" cy="2074540"/>
            <a:chOff x="4807183" y="1524000"/>
            <a:chExt cx="3829049" cy="2074540"/>
          </a:xfrm>
        </p:grpSpPr>
        <p:pic>
          <p:nvPicPr>
            <p:cNvPr id="77828" name="Picture 4" descr="electronics,engineering,Photographs,schematics,technology"/>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07183" y="1962150"/>
              <a:ext cx="1443982" cy="1443982"/>
            </a:xfrm>
            <a:prstGeom prst="rect">
              <a:avLst/>
            </a:prstGeom>
            <a:noFill/>
            <a:extLst>
              <a:ext uri="{909E8E84-426E-40DD-AFC4-6F175D3DCCD1}">
                <a14:hiddenFill xmlns:a14="http://schemas.microsoft.com/office/drawing/2010/main">
                  <a:solidFill>
                    <a:srgbClr val="FFFFFF"/>
                  </a:solidFill>
                </a14:hiddenFill>
              </a:ext>
            </a:extLst>
          </p:spPr>
        </p:pic>
        <p:pic>
          <p:nvPicPr>
            <p:cNvPr id="77830" name="Picture 6" descr="view detail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07432" y="1904999"/>
              <a:ext cx="1828800" cy="1693541"/>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6260690" y="2571750"/>
              <a:ext cx="556267" cy="2952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5410200" y="1524000"/>
              <a:ext cx="2533650" cy="400110"/>
            </a:xfrm>
            <a:prstGeom prst="rect">
              <a:avLst/>
            </a:prstGeom>
            <a:noFill/>
          </p:spPr>
          <p:txBody>
            <a:bodyPr wrap="square" rtlCol="0">
              <a:spAutoFit/>
            </a:bodyPr>
            <a:lstStyle/>
            <a:p>
              <a:pPr algn="ctr"/>
              <a:r>
                <a:rPr lang="en-US" sz="2000" b="1" i="1" dirty="0"/>
                <a:t>Technical Maturation</a:t>
              </a:r>
            </a:p>
          </p:txBody>
        </p:sp>
      </p:grpSp>
      <p:grpSp>
        <p:nvGrpSpPr>
          <p:cNvPr id="16" name="Group 15"/>
          <p:cNvGrpSpPr/>
          <p:nvPr/>
        </p:nvGrpSpPr>
        <p:grpSpPr>
          <a:xfrm>
            <a:off x="1066800" y="4114800"/>
            <a:ext cx="2533650" cy="2012266"/>
            <a:chOff x="1066800" y="4114800"/>
            <a:chExt cx="2533650" cy="2012266"/>
          </a:xfrm>
        </p:grpSpPr>
        <p:sp>
          <p:nvSpPr>
            <p:cNvPr id="14" name="TextBox 13"/>
            <p:cNvSpPr txBox="1"/>
            <p:nvPr/>
          </p:nvSpPr>
          <p:spPr>
            <a:xfrm>
              <a:off x="1066800" y="4114800"/>
              <a:ext cx="2533650" cy="400110"/>
            </a:xfrm>
            <a:prstGeom prst="rect">
              <a:avLst/>
            </a:prstGeom>
            <a:noFill/>
          </p:spPr>
          <p:txBody>
            <a:bodyPr wrap="square" rtlCol="0">
              <a:spAutoFit/>
            </a:bodyPr>
            <a:lstStyle/>
            <a:p>
              <a:pPr algn="ctr"/>
              <a:r>
                <a:rPr lang="en-US" sz="2000" b="1" i="1" dirty="0"/>
                <a:t>Test &amp; Evaluation</a:t>
              </a:r>
            </a:p>
          </p:txBody>
        </p:sp>
        <p:pic>
          <p:nvPicPr>
            <p:cNvPr id="15"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50545" y="4579791"/>
              <a:ext cx="1128059" cy="1547275"/>
            </a:xfrm>
            <a:prstGeom prst="rect">
              <a:avLst/>
            </a:prstGeom>
            <a:noFill/>
            <a:ln w="9525">
              <a:solidFill>
                <a:schemeClr val="tx1"/>
              </a:solidFill>
              <a:miter lim="800000"/>
              <a:headEnd/>
              <a:tailEnd/>
            </a:ln>
          </p:spPr>
        </p:pic>
      </p:grpSp>
      <p:grpSp>
        <p:nvGrpSpPr>
          <p:cNvPr id="17" name="Group 16"/>
          <p:cNvGrpSpPr/>
          <p:nvPr/>
        </p:nvGrpSpPr>
        <p:grpSpPr>
          <a:xfrm>
            <a:off x="4790511" y="3657600"/>
            <a:ext cx="3845721" cy="2651685"/>
            <a:chOff x="4790511" y="3657600"/>
            <a:chExt cx="3845721" cy="2651685"/>
          </a:xfrm>
        </p:grpSpPr>
        <p:sp>
          <p:nvSpPr>
            <p:cNvPr id="13" name="TextBox 12"/>
            <p:cNvSpPr txBox="1"/>
            <p:nvPr/>
          </p:nvSpPr>
          <p:spPr>
            <a:xfrm>
              <a:off x="5410200" y="3657600"/>
              <a:ext cx="2533650" cy="707886"/>
            </a:xfrm>
            <a:prstGeom prst="rect">
              <a:avLst/>
            </a:prstGeom>
            <a:noFill/>
          </p:spPr>
          <p:txBody>
            <a:bodyPr wrap="square" rtlCol="0">
              <a:spAutoFit/>
            </a:bodyPr>
            <a:lstStyle/>
            <a:p>
              <a:pPr algn="ctr"/>
              <a:r>
                <a:rPr lang="en-US" sz="2000" b="1" i="1" dirty="0"/>
                <a:t>Task &amp; Resource Allocation</a:t>
              </a:r>
            </a:p>
          </p:txBody>
        </p:sp>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90511" y="4105350"/>
              <a:ext cx="3845721" cy="2203935"/>
            </a:xfrm>
            <a:prstGeom prst="rect">
              <a:avLst/>
            </a:prstGeom>
          </p:spPr>
        </p:pic>
      </p:grpSp>
      <p:sp>
        <p:nvSpPr>
          <p:cNvPr id="19" name="Pentagon 18"/>
          <p:cNvSpPr/>
          <p:nvPr/>
        </p:nvSpPr>
        <p:spPr>
          <a:xfrm>
            <a:off x="8077200" y="381000"/>
            <a:ext cx="920285" cy="560743"/>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Project Planning</a:t>
            </a:r>
          </a:p>
        </p:txBody>
      </p:sp>
    </p:spTree>
    <p:extLst>
      <p:ext uri="{BB962C8B-B14F-4D97-AF65-F5344CB8AC3E}">
        <p14:creationId xmlns:p14="http://schemas.microsoft.com/office/powerpoint/2010/main" val="2950932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a:xfrm>
            <a:off x="762000" y="304800"/>
            <a:ext cx="7010400" cy="838200"/>
          </a:xfrm>
        </p:spPr>
        <p:txBody>
          <a:bodyPr/>
          <a:lstStyle/>
          <a:p>
            <a:r>
              <a:rPr lang="en-US" sz="3600" i="1" dirty="0"/>
              <a:t>SE Tasks Design</a:t>
            </a:r>
          </a:p>
        </p:txBody>
      </p:sp>
      <p:sp>
        <p:nvSpPr>
          <p:cNvPr id="7172" name="Slide Number Placeholder 1"/>
          <p:cNvSpPr>
            <a:spLocks noGrp="1"/>
          </p:cNvSpPr>
          <p:nvPr>
            <p:ph type="sldNum" sz="quarter" idx="4294967295"/>
          </p:nvPr>
        </p:nvSpPr>
        <p:spPr>
          <a:xfrm>
            <a:off x="7870825" y="6503988"/>
            <a:ext cx="414338" cy="304800"/>
          </a:xfrm>
          <a:prstGeom prst="rect">
            <a:avLst/>
          </a:prstGeom>
          <a:noFill/>
        </p:spPr>
        <p:txBody>
          <a:bodyPr/>
          <a:lstStyle/>
          <a:p>
            <a:fld id="{227FB358-DCD4-4D4F-A5BD-13F847CBA3C9}" type="slidenum">
              <a:rPr lang="en-US" smtClean="0">
                <a:latin typeface="Arial" pitchFamily="34" charset="0"/>
                <a:cs typeface="Arial" pitchFamily="34" charset="0"/>
              </a:rPr>
              <a:pPr/>
              <a:t>57</a:t>
            </a:fld>
            <a:endParaRPr lang="en-US" dirty="0">
              <a:latin typeface="Arial" pitchFamily="34" charset="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38600" y="4191000"/>
            <a:ext cx="4619260" cy="2249102"/>
          </a:xfrm>
          <a:prstGeom prst="rect">
            <a:avLst/>
          </a:prstGeom>
        </p:spPr>
      </p:pic>
      <p:sp>
        <p:nvSpPr>
          <p:cNvPr id="6" name="Pentagon 5"/>
          <p:cNvSpPr/>
          <p:nvPr/>
        </p:nvSpPr>
        <p:spPr>
          <a:xfrm>
            <a:off x="7911159" y="403251"/>
            <a:ext cx="996485" cy="560743"/>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Project Planning</a:t>
            </a:r>
          </a:p>
        </p:txBody>
      </p:sp>
      <p:pic>
        <p:nvPicPr>
          <p:cNvPr id="7" name="Picture 12" descr="http://il6.picdn.net/shutterstock/videos/12854048/thumb/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76400"/>
            <a:ext cx="405764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Title 2"/>
          <p:cNvSpPr>
            <a:spLocks noGrp="1"/>
          </p:cNvSpPr>
          <p:nvPr>
            <p:ph type="title"/>
          </p:nvPr>
        </p:nvSpPr>
        <p:spPr>
          <a:xfrm>
            <a:off x="533400" y="228600"/>
            <a:ext cx="7239000" cy="1143000"/>
          </a:xfrm>
        </p:spPr>
        <p:txBody>
          <a:bodyPr/>
          <a:lstStyle/>
          <a:p>
            <a:r>
              <a:rPr lang="en-US" sz="3600" i="1" dirty="0"/>
              <a:t>SE Tasks Analysis</a:t>
            </a:r>
          </a:p>
        </p:txBody>
      </p:sp>
      <p:sp>
        <p:nvSpPr>
          <p:cNvPr id="7172" name="Slide Number Placeholder 1"/>
          <p:cNvSpPr>
            <a:spLocks noGrp="1"/>
          </p:cNvSpPr>
          <p:nvPr>
            <p:ph type="sldNum" sz="quarter" idx="4294967295"/>
          </p:nvPr>
        </p:nvSpPr>
        <p:spPr>
          <a:xfrm>
            <a:off x="7870825" y="6503988"/>
            <a:ext cx="414338" cy="304800"/>
          </a:xfrm>
          <a:prstGeom prst="rect">
            <a:avLst/>
          </a:prstGeom>
          <a:noFill/>
        </p:spPr>
        <p:txBody>
          <a:bodyPr/>
          <a:lstStyle/>
          <a:p>
            <a:fld id="{227FB358-DCD4-4D4F-A5BD-13F847CBA3C9}" type="slidenum">
              <a:rPr lang="en-US" smtClean="0">
                <a:latin typeface="Arial" pitchFamily="34" charset="0"/>
                <a:cs typeface="Arial" pitchFamily="34" charset="0"/>
              </a:rPr>
              <a:pPr/>
              <a:t>58</a:t>
            </a:fld>
            <a:endParaRPr lang="en-US" dirty="0">
              <a:latin typeface="Arial" pitchFamily="34" charset="0"/>
              <a:cs typeface="Arial" pitchFamily="34" charset="0"/>
            </a:endParaRPr>
          </a:p>
        </p:txBody>
      </p:sp>
      <p:sp>
        <p:nvSpPr>
          <p:cNvPr id="8" name="Pentagon 7"/>
          <p:cNvSpPr/>
          <p:nvPr/>
        </p:nvSpPr>
        <p:spPr>
          <a:xfrm>
            <a:off x="7911159" y="403251"/>
            <a:ext cx="996485" cy="560743"/>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Project Execution</a:t>
            </a:r>
          </a:p>
        </p:txBody>
      </p:sp>
      <p:sp>
        <p:nvSpPr>
          <p:cNvPr id="2" name="AutoShape 2" descr="data:image/jpeg;base64,/9j/4AAQSkZJRgABAQAAAQABAAD/2wCEAAkGBxMTEhUTExMWFhUVGBYVGRgYGB0YFxoeFxgXHRgaGBcaHSggGholHxgXITEhJSkrLi4uHx8zODMtNygtLisBCgoKDg0OGhAQGi0lHyUtLS0tLS0tLS0tLS0tLS0tLS0tLS0tLS0tLS0tLS0tLS0tLS0tLS0tLS0tLS0tLS0tLf/AABEIALsBDgMBIgACEQEDEQH/xAAcAAACAwEBAQEAAAAAAAAAAAAFBgMEBwIBAAj/xABEEAACAQIEAggCCAQEBgEFAAABAhEAAwQSITEFQQYTIlFhcYGRMqEHI0JSscHR8BRicoKSorLhFSQzQ9LxNFNzdLPC/8QAGQEAAwEBAQAAAAAAAAAAAAAAAAECAwQF/8QAJBEBAQACAgICAgIDAAAAAAAAAAECESExAxJBURNhBEIUcfD/2gAMAwEAAhEDEQA/AGlcItskKwX+WZX1UbeYI9aguKziYC94mdfQaiuLNoirOHv22JUOhYAMVzcjGx2JE6rM/hSqYjt4fNA1kc1H61ZvcJt3VCuM4BmDrqOc7cz31C3FbIuCyzFCRr2SY0MZu8Ewez60ewagIGIOsQNz5UdGDW+GW7YhEVP6QB/vUTLBorjmykCDJ5d3nVO7cynUCTr+k1UpIVnxoxwbCZ2E7bnyoVbejPDMUQpUCAdzzPh5UWmPm4DouwqjjMY2YWbUdawkk6rbXbOw5ncKvM+AJFfE4/q0EDM7HJbTbMxmB4AAEk8gCaBY7EvL4Wwc1wnNisQSVRWI+GQcxIEQikQsAka1Ci/0+4rfYHB4Rursk/W3SSb19juFyicp5nQtsIUdpY4d9F15wGu3BZU7Z17ZH8toEsT5xTzb4lhMCewjXcQ2imAbrk8lUfAvpr470w8A6O3GHW4s6nUWASVXu61yZut5nKO6mCNhfossk5UL3QPiuuwS2NpgKJY+E+ZFHm6F8JwS9biSpAic7EW/RJlj71Y6ffSLYwQ6q3Fy8Roo+Fe4seQ7u/l3jBeOcevYq4bl+4XbkNlXwVeX4nmTTJpXGPpNw1khcBhgAp+I20tA+UAvHnlNLB6eI6OtzDhWOYh7bbEmVlCBoCBz1pJa5XANGhtpnR3p9hbF3O63jmTL2VByyVJmWBI7PKnTBdPOH3fhxKoe64Db/wBYA9jWABq6DUaDWuk2KF574DBkAIGUgr8CsCI03g+dKvDMXkbtDsnRh3+PnSzhcdctyEYgHcaEHzB0NXsPxKTDRJ5jQf7edFNqvBcZJykzIGp1zLoA57yJCt3jKe+nnCgZFgDQRoO6sa6P446JPaXtJOx+8p8CCZ8zWo9HsZnWNdQInfwnx3B8QaUFE72undr+lGeCiLNv+hfwFB7uit6/hRzACEQdyqPYCqStUM6S38mFut/KR76fnROhvSA/UP4iKRlu40LHh+c0PNkmiFxZ+X4Cu7adoaVlezDcZZJdiKI/xgtArh1A0g3GHaPlPLz9q+uW++peH5Z7yP3oKcCDB8Fu3jnuMQD9ptWPkD+dMeB4basjsrrzY6t78vSKB9IumWHwYhmz3I0trq39x2UedZd0h6a4rFA5n6q19xDlEeLbt6e9UGqcd6dYTDSpudY/3LfaPqRtSFxL6UcU5+otpbXxGdvWNB71nj4xQDlE+J0WfXQnzk1WOJdubH+kQPdoPyphuFozqAQPHeq2L4UjS6fV3Qcwcd/cw2IPP3q/bAbQbCur1ukgNwlgXzlvougKkga7g9k7g6AjyFE+GcGxIuBM7G0DKuSM2XkGiJYeVc2CA0038MugqKdpxTv8OC67nvNK+N+I0+Yz4D5Ui3bJuXQi7sYH6+QonYqG2YBb2q5hMSANT61d45w9QFt2xAQanmT4/vnSpxBSWFj7wzP/AEAxH9x7Plm7qOzMnBVa8WxBMDKVtSPgQ7vH3ngHyC+NK/S/jow//L2Pi5KNSCxks53ZyTPnqdav9JekQwtgKjdthoBt4ufAbKPCedVvox6NdY38fiBOs2wdZP3z+VIx/wCj7of1A/icT2sTcE9rXqweX9R5n0oR9J30gjDIbNlg115juAk9pv5RsB9ojuBqz9I3TlcNbZUMn4dD8THZAe4bk93pX56x2Ne87XLjZnYyT+AA5AbAchTJ9icSzszuxZmJYsTJJO5JquWr4muKA7BroGoxX00BKDXs1HNeinsJg1dqarg1IhoA7wjGEMuvaWCPGDWjcK4o65WtmA0MPAyNPfL7vWSWbhBBHKn/AKPYgPZidjmHkQZ9pekZ4s8dW4cmUzqpggjY77Gl7p5lbBqV3S8C8CDDC4Fk8xMUU4TwxWBuCeszSY7wBv8AOrXSawj4V7WWOtheyuoZe0pMakAge/jTysmtJm2Q2nXkWnzrWOi+La7h06u0xyqqOesOpGhOU6axPrWZjo5i1aOpYiYzLqv6+4pt4Xwu8FVUuhDGoysddSZOkUWyqPQv3BvYb0INR4rF3QvYQo8rDOAyiDLSAwJ0kDxil08CxYGb+KX/ADfuaLrbW3b7T9lFksx1PeT3eVRqBLjMcWJJMDfypQ430wOtvC6d9zv/AKf1286EdIOPG+SqHLZG5O7f1eH8vPn3UuXLxbsqDB5cz4seQ/fjT/0EuIxUEmczEyzMZE+JPxH9iq6Wrlw6Anxbb0X8z7VfwXC5gtr3dw8hRlFVB3VUhBmF4EJlySfH8u4UYs4NFGgFUbvFfuD1/f78aovi3aCSf386YbnwywCogV1icNXfB3GWJq7fAIrPZFu4INGOD4vUCh2Nt61zw14cVRHHiD/VnxFKuBxtuzcZ3+ICFHnv+nqaOYy/K+lIXSOy1u5DbuM/kNh+/Cp2o328ejAsxEQSSfDUk0s379u1YfF3tDePWKuzBBpZTvBiCfFnpev4tiBanS4YYfyDVx5EQv8AdQTpxxtr10ID2UEAePP9KZuuD4W5xLGwx7M5mPJVHIDy0rUulPF1w1pbdrskDIgmABpLEbaRvy1oN0F4YMHguucAXL3a15KP2fl31mv0h9IWfMAdbsqPC2N/8W3+Kn0RV6S8YOIvEgkosqniPtMfFjr5QOVCga5rygO5r0muJr0GgOhXoria7U0E6Ar6vhXtBvQK7UVyK9BoCZKZ+iOOyMVOvd7gx8vnSqrUU4JfC3kJ2kA+tAPmJxFwsbKLJB0ME6czp4yau3+IYjD2LNy51YksgBRy4Mkkmbi75Z9qi4VdyYyxcnsuhU+isv4gVL9I94GzZAMy7H2WPzqveXKYDXyrYPpymq4lREaC0pnWIJLPtvU+F6UYYuOrW5roNBudO+s9v4k27s7jIBEAjfeDRjoTgmLNfuMcokIORJ3PoNB4k91VljjBy0HFcRLaDYAADv8AGk/pJxvrvq1MWk+I/eI5+I5Ac/KpOO46B1antPv3hdvQnUeU+FKuIuZjkXYc+88z5DYVl+g8e6WMAQo5bx4nvb8KK4PDKv4+fjNQYTDgCurt37KnTn4fvuqpAt38WF0GpqhefNvr+FeR3bmp7dgDU6n5CqCBLbNsNO86CpFwXe/sP1qznrwmgNc4ZfAFEXxE7Glv/iClwFTqwdDmdYBkRBaN5iNTt41fUNH6a/hWWgsYq541Rwd3t1FjL8Cq+Du6zTIx47FkJpuYApP4nimu3WZjJ+H0XSifE8dEa7An32/Cl5rwVSx2UFj6CTShqeIxOTrbv3ALaee7H3IH9tAujOB/icWin4ZzMfAak1J0iv5LVq0fiINx/NifzLUxfRvgstq5fI3OUeSwT84HrVfIHum/GdBaQZRASO5R/wCh7VhHGcZ1t535TlX+ldB77+pp46Z8UMXXnX4F820/CT6VnVAfV4a+ryaZPa+mvK+pG6r0GvkFd5aYc5q6DVxFfCkSyRXQFRq2gPpUoqoHxFS4e5BB7iD7VG9e2hSNpdu7BsN928B6ZlY/6q8+kO2ENgDQHrTv3dX+tUbV2cPbbmGRvUqn/jV36R3m5Z8Fc+5H6UY4Y3PHKzmb0N0J4L0b/iW664wWxbADwe2coBgaaCDvRl8QqDQBUUE5RsoHLx/M11wFT/BMq7vdPsqpP4ChPGcwi2fic6+QiPcwf7aeV5oB8bimJZye05PoIjTyEAV9gsPAnnUZGZz3DQen7Jq6DApYwPbrxoOdRBe6vh399SWxFUEiJHn310oJIAEkmAO8nao81fC6ykMphgQQfEbUBcx3DrtnL1ilcwkagzt3eYqrNe38dcuR1jA5ZgDQCd9yTOg58qjmgNk43isM9tgLdtSY7StkjVZ7QWRpPI1Tfh9mMyXip30OlJD8VuFSrNoZ0YkjTlA3OldLxEwKX46Wxe/jm1VjMEjN3wSK64dixMHegoxgM+M1zgb8XfSncdQS7HOIvIPiQPb/ANUIxwlQv33VfSczf5VNEMe+oA5Cf37VQuXPrUnZFe4fkB8s9Zwyd0jxWfEv/KQg/t0PzmtH/wDj4FEG+Qectr+JFZhwK0b+Ktg/buAn1MmtC6Y4vRVHf3/vwoDP+mphktL2tOsMa7yB+De4pZdSN6IcZxzNeftGAcoE6dkAfkapuCxJAOvhRArE14DRS3gARqw5ciSO/TQfOu1wFsblm9Av/lTASK9om2DTuj1P51HfsKFMAUBUtmpJqAVNbSZJ2H7FAeEV9FexXdu2WIVRJOgA5mgJsHhXuZVRczM2VRI1JjQTudR71svA/oPU2wcVinDkSVshQF02zODm84FI30fJbTH2Ae01jr7zwdGYoq5E7yoUn37q/QNjjtgWxca5lXTVvH7JHeNtJpjT859LOiN/BYr+HeCG1t3PhR1POfskbEcj3ggkMbGVisgkGJE+u4B+VfprpV0aw/FcMgLkRL2rijUEiDKtup0ldDpyIpVw/wBC9ks738VdYuzN9Wq2wMzEwc2ed/CkNM8st/yY87f4XP0q10/vTiEAMgWgdPF3/ICtF4h9Flr+HNrD33DDKR1sMDlmASiggHMdYPlWZ9PMMbWLNtlylUQRtp2ojvHjV4dwU09DLKthknmz/wCoj8qTuN4rNiLzrspKL6aD2JNM/A7pSxbH8k/4pP50j3nlS33mn3k/nWeXZusKkCpi1QW5FTCtCfZRNd5qjBr2aA7mvJria9mgOpr6a4zV4WoA5iBIGUac43+dV+vy7gxTRdwFpVA3PMz+QoTiMGusTB8TV4+TaPUK/ias4Nz1iyCNQdfeubuHCiRpGs855fOvMK+07idfOjKzRyCmJxBLewoXxHEEJiG7rQT3zf8AmKvATrQbjeli8fvXFX2yf+JrPWoe1f6P7c4oN9xGb8h+NGukt4teVBqe7zMflQ76PE7V1u4KPc1Dx/EnrbjSZCkggwZjSDyMneoNAnRHEfHdFqyCSSbjqN99pqG/w1EMdcLg0lrIDqJ21zCdqDhVZszs08yRnPvMmiWHvZVdEyutzKIzhbgymZAZRE7RrzphWAHf76V0LDHYT5a/hUjhF+MXbXi9uV/xAyR/bVzBjDMhl8xXtECNfATqNSBttJO1Rln6nJsMuKRuCPMRVbFDsnypgwmCxbmLNm608kDsg8M0lQPM91MGH6GX2Qtiv4aykam5lJHmbUAerirJlqirCj6v+78v/dNvSDheB6q82GSeqKp1q3iyksGIIUs06IwnN6bV10S+j/FY20pXLats8i5cmCIjsKNW156DxpS7Xl47jrfzNk2KLcHsqB1rORo6dnJmXMuUNL3FIIzSIB23rT7v0ENk7GOUv3NYIU+ouEj2NIfS/orf4eUt4hFlyxR1bMGVMuY8oMsNxOw5VSA82DZvLcwt1SUYZWkAqwGxB0MiYiQYYcq0noYASlzFqLshgwMsEJPZIWcoOnlqaWfo54E18Xbx0RMttZGhY9ok/wBIA9/CnrhGFCXSoxCW3nKQdSdtCp0O6n1FGvs5dNHwONUwqkQQI8qJG4Nv370nYS4yHMC2uhdgIA5wogeO5oPdw2KfG3Lf8RlRCGlWMFDEHLMZzIHr7gaNm7VAek/RjC8QUJeBzoOzcTR0nlMQQd8pnvjnVKzg7toz/FsynPAuwTmIbKFYRseUcqH8N6S3LKujFXcEwIidTLTO58dN+6Kn2yncP1nxQLjnRq5g7WbMLlqAocaHQaZhymNwSKzNoyL5n8BW93uKqcPct3LNwFwx7aTbLHWeYAntbRNBePYXDY3Btbi1bvL2rJzCSwAMFtJzgak94PIVnfJNw/XhkANSkVYxPBcVb1fDXlHf1bFf8QBX51VDDvreIcA17NcTXk0wkJr4Go81fZqA6Jrya8mvDQDcb2YnXXx0qricU45aeUj3FS2+JJzkeevyMVIoRto/tOU+xqtWfCd7Crl8vExHhU9wQo76tnh8DRdddTof0qjixCj1ovJ/AvbsGB5D8KXekIjCk/exDj2Nz/xpzsrovkPwpS6Tj/kl/wDyrv8Aqv08ukx19H2iXj4p8qEcd3vN3BB7so/Wi/QNSbV7zWhPGbZZ7qSNShMsqDQj7Tac9tzyrFYLbtOoFzKcp1DRpvGpG2umtEuH2nZixs57LRmzAEDSJVtwRPI+9QYi4hRUF3rAkgKAyBQTJguZbWdlFEeH45beFyMDJLADwMa6+f51Oe/gY6+TTw7oP2FZMS1okahQSAdjpn19aFXsZisK12ybnaSD8AgiSQwBEGZUzyk85oseK3IUo7BTqIMc+6pbVzrbiNchmCMAWEkZSrLv4iRXP/kbz/Hrlt49YZTO8yfBg4fw/GOqW7d/IjnMA4m4oIkqx1AjXRcsd9I30m4JbL9S104hlVGZmksjFjKKWLMARkMSacOj3FHdnFy42UW3bMAJGmp23iaofSraF+yt9GzoFW2HAiJubN3mVcafd99fF5Mc8doz3aRuCYRf4DGNoSoZlOxGibjkfDX13rR+iGLPUWFB7PV24JzGIXskSdo0gbfMIfArBXBY1SCJtsRmWBsNRvI0NOXQdkFiwsM8oM2RlJk8gp10IiBrpW0Td9NUwXEi0A7xvyrOPppy4lsDh1ZVd7l6HacuVUXMdB/T/tvTxgLEKSj5lg6Gcw05ggEeUUp/SZhQy4C7oHTGJbDc8txWLj1KLVcDS90XwwweGtoQwyWwrDJGYqSTcTUgntMSJnWaC49rfXswIZbjzbkEaqq9mGP8raabU5YXHJiLbWp7QkQfCQN9Qfaskx/DbtjCYdLk2r2GdmIbtdo54UskyTmnsgyJ5a1MzmRWaF+IdI8PYudXn6l2UMDD5BM/EbcaaH97keEdJM7EresXSQAWWM0aEZgwD7gc9KzLplfzX1IzQyqdtBI1GVgCCOc/lQa0RB2JgRPZO42Gx8t+dK9nG/3OkKbXRlgwCZQEkfZzA8iRuNzXIay+dkyOzBVhjlHZP3kFwjTT4djWcdFcYoAW+XZCj6HtFe2hXWNBCH3irXFcTbt286rZuSzBl1UZCQFDAwQxDDwkVHvlvStRq2L4q7WmRLcsVjs3E25wGIaY27NZZ0puX0YkWbuFVAAp7SltTLFwBMyNOUedRYfpFaCSyYqySdMlzPbMRMrc05jar/DumYK5bWLt5+XXTYB7hlSASf2CdKnHx449Q7aW8H0oxNsgrfM+ME++/wA6e+j+IxuKAu3xbWwNesupmZonRFfNmHjoInuq9h+NYm3bV+sBVtYyyNW7WVkCyoAK5o0iTGorPuK8fxF9Sly/mHZchdF7SqSsclU6ZdpBMTWskLn1tXOm1+y12LFqyiaEG2sM4KzmMDLl1gQTsd6XKM9JbWRcOvMWzJ56mAPIZTQSaqdFleeHtfV5NfU0PJr6a+rk0wK3bpJ8eY2ry3dirPEGYgSWnuI38jQ3NXRKyFLGMI+1H4V5jUe5b7IkTvy279qjweEdgWHZA1B8RqAKJrxVboFvEWw+YhRcXs3F1jYdlvb3rHO/S8f2ZMLYOVJ+6v4ClXpRhf8AkW/kxVz5vd/8qdMPZZLagK2S2Ft5iO7QEkaaxPrS3xhc2GxiH7N4N/iW23/9Gi8wTsK+j1uxfT+k+5A/KgfSpIa7/YfmtGOgnZvOv37be6kH8jUHTLD/ABHvSf8ACf8AasVlDeD6Hz7/AF/WmXCYNP4UXHaBnICgSTly5iWkZV+sXaTv3TSurQKY8LiVbD/w7sU7RZHiVUnLmVwupRsq6gEggaETSs3QP8PCraUDVe1HPTMdZNEcKw6y3H84/wAh/SqmBw+WyimDlUSVOYagGZ7tanskBrZH3j81avLsmP8AL/76bS7wE+jN36xggAYo2UESJ0yyBuJ5Ue6SYF8RcSxdlhdstb+Hso1sB1uMwgZc4U7TuBpNA+jtgW8XbgyDDAxGhPMcjKn2pxx3El650OhtKNBz5nMfUaV0/wADV8ep9p8narwPoDhLdtkdnu9YsNJyLEbALqB6k0ycJ4Dh8OgtWkyop0EkxOp1aSdfGgOF4mUa0CZDKP8AKBP+o+1HV4iA5UkHKF185gx3RGo8a79Mxc4ZTEgGNjGo0jQ1nn0rcDx+IW0mHtK9m24fst9aGAIDEGNBmPwyTptT7axWZSR+9KsWrwYAjmAfelYNsB4ZxXE4fFZcSro7KAAyZG0JEsABvrB8B5mTphxG06Wrt15m6twQSM+UajNb5QR2hrMEbQdk6VdH7eNslGgONbdyO0jaEEEaxoJH6Cse6QcGZQlm6Ie1mDEGYPZMgncHfUVEx1dnbxoh9IgjXlyXFdCilW1GgBECSTAKkamZmqTNCtGaAV7mXnufsnuPmKI8ZRRc0YsEUARA3UFvqwABqW7pqnxS/ZdQbaoHntCCjju7I+rjf4ddBtRvk9cHPoPJskKQRnYssE6QoBGug0O4NC+lKOrlipCO2USCFOVidAPTWjv0fYYthb7I4S4yMoY/ZPbCFjHJpOlUulv8QtnBrfbrLs3mZk1BEqF0gcjzAqfTnZ+3GgEghF0ImdEcEHbddwdO8TpQFGllEqdR8XZ5jciPxpjbCM9tSgRuUD6ttSd80KTykT3UBt2vrlUkiWA7QzDU8idh4gVULKNf4ZgyuAtG7rmuO4BGwFlZ8Z7zWaYRzIG+bfxneta6Qs4w1lG2XDOysYE51iIGwWQNdTWVYGwy30QaHNpPhO/jpVZZax2PHJcpL1uD/SU53VthkVIPxAiWMj+7Sl5hBiifFsQDfdCSSCoJPNlULEcto85qndSfOl493GbV5pjM769I7JXMocwpIDHuBOpojx61h1Zf4dywI7QkMAdIgjv10PdPMACCOVfKIq2TsmuZrya8phqL9GpRWuiM0/DG+ux57akAjlU1jC4TDWz9UWu7HPDSPPaPAVUF9rzG7cukwYie14QJ7I+XdVq8jKA0QrfDmInmdZ1NTlbeykgZiVZo0CpsANhSvctkEjuMeximpuJZzGWFAzfp+/Cg/EXttmOxjMdNe/bnTwFNXCOOG9hlt9WxuF8ty5mPayqMpyzqYyg8pk7mqGJtScVbj47KXB4kB1P+hPeqXRzKXBWYChtz8bAhm9h+NFr3ZxFluTi5aPiSA6//AK2960xnCbSVwPEBMRbM/aynybT86JdK7O0+Kn1/ZoF0iwhsvI+yxHsdD8qaONf8xhluL9pQ/rzHuG96x18NNs26kIdZYj0FGOGYsRBgZTJgDVdNNQaiNlWOuk667VascNOZIKImpe4JOignY+3KSRUZXRybNmCs9cmayCIPMZeQGnftvU2LRwELqMwcAuNJB0hgNCfH3nSEjC8dxCXfqyyW2K9nXRRAk5SJMDU+dXuCdIcVib1uyxLhiCVAJ+HWTuQKj8Uyz9reRvU1Djwaw4xVtiIVdBrOmp/Ek1axuMzX8Qw+2WUeQcD8Foa+Nu2LrK15bhIJUKq5LCADO15wO06nsBASSYmJy1HbuAhXEwwJE7wdRPjrVeDxTx7kGV2YcJfDmzO2ZhI7spH4ijXCbwfOpy5lASd5iI96VcC5HVEHYlvmaK4G6f4lgI+tWQORgTHqJ8t+VdCTTwe8QzW5iQI12IJiPDerfDsdlJRjBBOX+7WPc6UrYW+7O1sk5svYOzSpzCfGKsNiiw62Ibshu7Mu59aei2bf+IqCFPMxPceVJv0ldELuKt9bhWOdA2e3Ot4CIhuTiCBOhkCRFfcN4kLiMQZgz/g/2/GjwxD9hlI3gzqNvlSuIlfmXjiuLpFwQwADAgbgDmPTyqiPh5xP9S+2439a2v6TOhFkzjOruKX/AOo1slihH2mB0yHvO23dGXYro8YBtXUuakwwNt/RtVPmSIrPSttB+jWx/wAmZEhhB7vjuH8xQn6SBluWEWBlRjruZYDfv0ov0FxtqzaKXc6zk1ADKCLarBIMk6cgaAfSBi1bFSrh0ChVIGgACmDpPxF99eVZ+062qQEHEri5FzSAo7N1Q4117DxJBzTIju5VT4LZBxSgyBmBlW0kDsyN/iipbTgmFHJfgMqdBrB1HkedXeheGz8RsrCkl42IaCCNh2fCr0LWpdLFN1uqJClLC2p+yWLTP8qkiJ5DWknhmDBxVsXAQ6MQQdyQCNf5gdD307dIrubEXm7TKCizB7Ihjr3KJifKh2HQPcDhSbqqQCPtD7M/ziAAe4wdhRnhvRY1mXErma9dbm1x292JH41Lh8Tm0O/41fx+AziYyuJBERqN9OR71oEUIMERFPHKZCzQlctz4GqzKRvXdrE8j7/vlU8SJ3HuKolQ15U72e6oih7qZG3hfGGtMrFASAJ2I1GhII0ImddiKI4niuYltWnnMzr+FL64cgtbJmSGldczMB2QdDA9datJcIQ5lMjT8gPSOVPUQtLikCMDII1PPQ+XvQjFXMzCPhygEkQTqflXS4ntqDzMeEERHvH7iqrkq7rygD8aP0DRwRVtMF5PCrz2V2+cfOivGAeqLje2VuiNzkMkeq5h60pNiStu04PaW4XA59gJp8z86erVxWAYaqwBHiCJp43gUsdLcKHJjZ1D+m0jyhT61Q6F4gtbuYZ/itksv9J3j11ohxFGFiF+PBuVH81ogQD4FChPih7qFIwVkxVkSVPaX7w2ZD460r3tU6RJgFF17TKT9pRpEa5pPh4VZTAQs28pgjS5IHPVV0EctSd9t6I8Utg9VibXaA7YElSyn41kagxPkQaoI1u4xZL6gEnsYj6p05R1gBtXB3E5D3iss8dVUr1GdQS4tKSd/qwB6kTVsYuVE33YSJS2YG/PZSPepMNwu4R8IUd/WWmQ+oYqfWrw6JSq3JWy06sroyMNderQkhoMcge8VPMNS4XfsYm2guMLKTcfqwczNlZRJJ0zSwiRzMA1e4lZQQbalbcAQx1kc9dQD4xz0FVreES0R1aAZFyAnVjqSWaDGYkkwNAIGsUO4vjMo7THMdhz9BRjbOzy1vgZtGBr3QKsI5C27o+JTI8YMx56/Oq6MNZ5CBz96I2HULDLFtxMgGVIJgwdxv71uzHMRcs3clwMUcwwIH41ft4cuA6KJbR4+Bu/SJ8aFcKcKmS6ue1PZuprlnvG8Ux4DhhWClwZDrodDQCNxXLgrqvcYAXSVgEaka6A845Uy4HFp1ZBOhgqQJB/2pQ+l9INlmUGyCbcnkzZSpPdOVxM7UM6HcaexaAZMyFmCI7SUj4gjjdJ2kd+tT786qtcNa4ZxFiMuWY2k8u7xNKHSboElxmu2R1eYZmQahWiWCr3eA8dK8s/SVhrTEPYxClh2SVXJtOjBzI8RVGz08vFwyBWtZgDrqBPabQb6k+1Rnl6zcEm+1ngSWbVhbJ5CWzD4idSeYPgO4Csy4vct3bru1hkliVKHq3UcgQVIOgHIHfWtft4Wxd7dk5d/g0gzqCp0B8Yk99V8fwfOIu2kvjvjLcHkSdPPN6Vn4v40lucu9jLy/160x61wZ3LPbZbkn4XIt3dTz2Rjr8Uyd4FXejuCu/xIUpdU9xSTAMHI3M9oDTQTJMU6P0Us5vqrjW2+5dB+RiQviRR7g+Dax2nK7QCIMjwI1IreYftFzeIl67iL162VRlukwTI+HKBMagQeVfcTwZu3LKOBmuN2skiVBUuSCeyI0JnmI3qfo7iVPWgGWLloA3zEldTz7+7SmLD4aNTqx3P5Dwp3CZUTO4E3jvRa7dvPltqiqoK32ugi5AAy3FChhcHJ9dBqTpCTxfgDbXbbW2kgOywrHuzbctxIp76Ycbk9TbYhVMuw3JALZB6AknkI+8I56POXYIjBrbasCZt5ftFlOneCCJ8qwyltuWPwvG8arIMXg3tNlcERUdu4QZBitO4xwlcz5ED2MzFd2yDx0z2x/MAyRvFKeP6Mgw1loLahGIGb+hwclz+0z4U8fJ9q9foFXEjmI8R+n6VKIOxHqY/GquJwty2YdSD4iowa1nKWlX+E9bbWCDlkgLpE7kEbnbfuFLeJR1BXXLsZGunfz5U0cD4hlGolefeJ5iiWOwSXhmXn3fmOdR73G6qNbZuE1B7jNWeK2+02sTIn5z8xRziHCOrGYn9+FA8aJHmQf8AKB+Vay+3QvChh1u5QrPIVsxAGhJXLM7mQOdN3RjiGaxknVIj+ltR7aj2oBwe1nudX99WUf1RK/MR61Fw7FG1dmIAZrbDwn/b5Cqk1wKZ8Y4W4tw/C46q53QSchPqSv8Ad4UiYzE3MDiGtsM1s6iftIdpPMjUTvpT5eAcFTqrCPMGgfG+FnE2jbP/AF7Oqk/bB2PkwEeDDwoznAxWOAcTtspyvNpjMH4rbH738p5nyPeaqca4KTcGQHtkLAMEE7ROm+ny7qQbNx7bSpKsJB5HTQgj8qbeBdLFIFnFDsnQXAJy+DD7v4eVZyyzVPWukWI6L4i2ZNoEaxkiR3yASZ96scPxt+z2RmWD/wBO4DlPkDHuIozxbhlq4M8wWEi6DKP/APd31/nB/qnelnFWntkKwiQGCzKkHaCDFRcbjTmWzeOMlrJfq8jLmmTIECZE/n86Ub2JN0sc8Zg4MAs2gP2thHdUmNxjPh2REbRlI2JBBGsnccgBzNCutvIrFyyFgAgjIdSJaBB0WQD40b+jabwm4HtW3BnMgaY7wNYpj4YEYdWYLAZgd5knMv8AtyjxpL6M4kth7bFieyJJMkkEgyTzkUft3IyMDBGs92bUHyka+da64SYMJh+rfNbcBWGsHUHuK8/aimFw0mRLeJOg9O+qfD2sXAHPZcSCo5E7jxWdR50W/iAB2RoNh+ZoCn0r4GMXhrlorMrK9+ZDmXU7agehrFnxLMGQArdk28rSMuXQpJ2fkJ3jv3/QVl2I7UDTbu7p8azT6XujCiMcggEhbygaM21tyO/TKf7am/Zs14bi7lpXSZBIBRhKAAnNKHQGco2764bEKWDAtaIiCk5R4RMx4VYN9bml1iH266JOmn1qjVh/OO135qqX8K9pytxdSMwIIKMu4ZWGjKdIIqN7M2cL4pibaBhF4Dc2j2x/UoH5etNHCOm6PCswn7rdl/LuJ9ayyyGMOJBMkEaHmND6cqJW+Ju2l62l4bS4h/S4sH3mlZZzOC1L22e1xGzeGVsv9Lj9fxrjEcABOa25XYwTmUiQeffETrAmIrLOH4xBAS69v+S4OstjwDDUD0pm4fx+/ajcj7yHrbZ9tR86r8t/tNovj+jl0e4D1DNcYguwA0nKAAo0nmcoJ9Byr7pRxQ20Nu2R1jCJOw8T+/xoR0fx1g5mUtbdg7D6xhbZixMmTBJJjtiBoBpQzF3bqXB/FWSueMzwSgn4Qjg5TEmT+zWOWOd9YPW90Au5szzPZtvE6k5oDMfFpY+w5UbvE8OwotrH8ViYe5P/AG7Y2Q+J1H+LuFMHAuFpaN3E3FkSFtg88sH/AFj2XxpZ43w571xrrznYySNR4DyAow8dzysnUp5Zak+3vDuPI0Bvq3757Po3L1ojewtt5JWM2rFAIbxe2QUfzjN40n3+HOvLMPD9K5wfELlrRGIH3TqvsdvStsvHvuJmWujHi+F3MsW8l1f/AKZ7Q9Ldw50/suN5Uo463ZVstyw1pt8pkH2cBgPOmfDdIEOlxSp711HtuPnRzDcUzLC3VdRyaHj+1piue+DXVazyfbNOHcQcMyFiCNj3zyolhuKYhT2XMd0DX5UHdBlUxqcw9jpVrhTlsoYzrHzPOts5O2Uo5cx7XUl3J7wYEfKl/E4V8ufUoZidflTDxy2AgIAGrDQRsdKhwR7BHdIrGZevMV3wVLOZXlSVZZYEd66ipGZriuzauxzmO/n61bxfZuMBoD/uag4bqT4V1Y32TeBvozxPMvVv8Q+E94opirJMOkB12nYg7qfA/IwaTcQcrkroQZEcqdUclVJ3Kgn1AqdK2WekPBBiAb9kRcGjodCSOR7nHzpJe13jUaQdCPAitRvnLdtFdC5ZW8QFJE+XfQXpvg0yrcCgOWyk94g79+1Z54/JylvgPELtpwEchCe0u6kc9DoDV/jfUEW3IKtcXMTaEKDJGqk76ToaHYNd/I/hVrjP/Qsf0/rWPtV6VP8AiDKpRXBBjtFYYROnd6790VTA9a5ArumR/wCiKxhUPItcH+b9Zo6umXuIK+oJI+R+VCOh/wD8G3/Vd/1tRd/gnuYEVtheEVdwd8jmdqaeGcUYierzbQyQf8vfSpaHaPlVmyus6g94JH4VdkKU3/8AEAD/ANN8x5vp+tT8SwgxWGu2XiLiFdtjuh8w0H2ql0YuszOjksoAIDdqN+Z1oo14hnUQAuwAAjTyrOqfmrGWyjFWGVlJVhOxXRtfOatcNxgKLZuKXts2gBAIJ+60dnXU8jz3NMn0o4dRjNAO0RPj2bZ/FmPqaXcHbEW9P+2/+tf1PvUaUvWcLmZ7VmbhBgKAcwClZ0jWACdJ0k6VyttWuFCZI0J2+fM8qHpdZTduKSHDSGBhgRMEMNQdBtTHdPWYPD4p4N+6GLuAFzFZglVhZ8Y1qvb4LSuOjt2JMIu+a4cojvykZiPIGiuH6PpobeJaGE9lIYajTVhOp3+Q3qjhLpKRPw54+VeZz1yGdQUE89Trr6mj1Bl4Vwtbt3q7rsyIQSdFY5TvPpPf3Vfu2Dau27eDxjnM0OADkRANSYPxCDpzMCgV7/pkcme2p8jmkVaxpy4W/lJX61U0MdkagaeM1nhN4bv2e+RXhvGjeZ89wmXi3m3AAAynueQTtzjlRMrSdjD2bN3/ALjXCC2xOVbZWe8yTrTkDXf4JJjqOfyd7VruDRt1HntQ3F8CRu4+f6ijlcVqzJuK6PMNpHzHy1odc4c4+zPlT+9QXrKncA0rhDmT/9k="/>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446492" y="1405718"/>
            <a:ext cx="3309937" cy="2292438"/>
          </a:xfrm>
          <a:prstGeom prst="rect">
            <a:avLst/>
          </a:prstGeom>
        </p:spPr>
      </p:pic>
      <p:pic>
        <p:nvPicPr>
          <p:cNvPr id="95236" name="Picture 4" descr="http://www.eccosorb.eu/sites/default/files/uploads/technical_reference/application_notes/performance_sf_0_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255" y="3779838"/>
            <a:ext cx="28575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95238" name="Picture 6" descr="http://phyweb.phys.soton.ac.uk/atomchips/images/h2bak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1714500"/>
            <a:ext cx="50292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203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Title 2"/>
          <p:cNvSpPr>
            <a:spLocks noGrp="1"/>
          </p:cNvSpPr>
          <p:nvPr>
            <p:ph type="title"/>
          </p:nvPr>
        </p:nvSpPr>
        <p:spPr>
          <a:xfrm>
            <a:off x="1447800" y="152400"/>
            <a:ext cx="6209872" cy="796925"/>
          </a:xfrm>
        </p:spPr>
        <p:txBody>
          <a:bodyPr/>
          <a:lstStyle/>
          <a:p>
            <a:pPr>
              <a:lnSpc>
                <a:spcPct val="90000"/>
              </a:lnSpc>
            </a:pPr>
            <a:r>
              <a:rPr lang="en-US" sz="3600" i="1" dirty="0"/>
              <a:t>SE Tasks</a:t>
            </a:r>
            <a:br>
              <a:rPr lang="en-US" sz="3600" i="1" dirty="0"/>
            </a:br>
            <a:r>
              <a:rPr lang="en-US" sz="3600" i="1" dirty="0"/>
              <a:t>Manufacturing Support</a:t>
            </a:r>
          </a:p>
        </p:txBody>
      </p:sp>
      <p:sp>
        <p:nvSpPr>
          <p:cNvPr id="7172" name="Slide Number Placeholder 1"/>
          <p:cNvSpPr>
            <a:spLocks noGrp="1"/>
          </p:cNvSpPr>
          <p:nvPr>
            <p:ph type="sldNum" sz="quarter" idx="4294967295"/>
          </p:nvPr>
        </p:nvSpPr>
        <p:spPr>
          <a:xfrm>
            <a:off x="7870825" y="6503988"/>
            <a:ext cx="414338" cy="304800"/>
          </a:xfrm>
          <a:prstGeom prst="rect">
            <a:avLst/>
          </a:prstGeom>
          <a:noFill/>
        </p:spPr>
        <p:txBody>
          <a:bodyPr/>
          <a:lstStyle/>
          <a:p>
            <a:fld id="{227FB358-DCD4-4D4F-A5BD-13F847CBA3C9}" type="slidenum">
              <a:rPr lang="en-US" smtClean="0">
                <a:latin typeface="Arial" pitchFamily="34" charset="0"/>
                <a:cs typeface="Arial" pitchFamily="34" charset="0"/>
              </a:rPr>
              <a:pPr/>
              <a:t>59</a:t>
            </a:fld>
            <a:endParaRPr lang="en-US" dirty="0">
              <a:latin typeface="Arial" pitchFamily="34" charset="0"/>
              <a:cs typeface="Arial" pitchFamily="34" charset="0"/>
            </a:endParaRPr>
          </a:p>
        </p:txBody>
      </p:sp>
      <p:pic>
        <p:nvPicPr>
          <p:cNvPr id="84994" name="Picture 2" descr="http://www.objectivity.com/images/objectivity_verticals_0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80100" y="1952823"/>
            <a:ext cx="1714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925626" y="4162425"/>
            <a:ext cx="3623447" cy="2234137"/>
          </a:xfrm>
          <a:prstGeom prst="rect">
            <a:avLst/>
          </a:prstGeom>
          <a:solidFill>
            <a:schemeClr val="bg1"/>
          </a:solidFill>
          <a:ln w="9525">
            <a:noFill/>
            <a:miter lim="800000"/>
            <a:headEnd/>
            <a:tailEnd/>
          </a:ln>
          <a:effectLst/>
        </p:spPr>
      </p:pic>
      <p:sp>
        <p:nvSpPr>
          <p:cNvPr id="8" name="Pentagon 7"/>
          <p:cNvSpPr/>
          <p:nvPr/>
        </p:nvSpPr>
        <p:spPr>
          <a:xfrm>
            <a:off x="7911159" y="403251"/>
            <a:ext cx="996485" cy="560743"/>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Project Execution</a:t>
            </a:r>
          </a:p>
        </p:txBody>
      </p:sp>
      <p:pic>
        <p:nvPicPr>
          <p:cNvPr id="3" name="Picture 2"/>
          <p:cNvPicPr>
            <a:picLocks noChangeAspect="1"/>
          </p:cNvPicPr>
          <p:nvPr/>
        </p:nvPicPr>
        <p:blipFill>
          <a:blip r:embed="rId5"/>
          <a:stretch>
            <a:fillRect/>
          </a:stretch>
        </p:blipFill>
        <p:spPr>
          <a:xfrm>
            <a:off x="304800" y="1524000"/>
            <a:ext cx="4465820" cy="2971800"/>
          </a:xfrm>
          <a:prstGeom prst="rect">
            <a:avLst/>
          </a:prstGeom>
        </p:spPr>
      </p:pic>
    </p:spTree>
    <p:extLst>
      <p:ext uri="{BB962C8B-B14F-4D97-AF65-F5344CB8AC3E}">
        <p14:creationId xmlns:p14="http://schemas.microsoft.com/office/powerpoint/2010/main" val="2823612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marL="342900" indent="-342900"/>
            <a:r>
              <a:rPr lang="en-US" sz="3600" dirty="0"/>
              <a:t>Schedule Definition</a:t>
            </a:r>
          </a:p>
        </p:txBody>
      </p:sp>
      <p:sp>
        <p:nvSpPr>
          <p:cNvPr id="14339" name="Content Placeholder 2"/>
          <p:cNvSpPr>
            <a:spLocks noGrp="1"/>
          </p:cNvSpPr>
          <p:nvPr>
            <p:ph idx="1"/>
          </p:nvPr>
        </p:nvSpPr>
        <p:spPr>
          <a:xfrm>
            <a:off x="381000" y="3124200"/>
            <a:ext cx="8469313" cy="2427287"/>
          </a:xfrm>
        </p:spPr>
        <p:txBody>
          <a:bodyPr>
            <a:normAutofit/>
          </a:bodyPr>
          <a:lstStyle/>
          <a:p>
            <a:pPr>
              <a:spcAft>
                <a:spcPts val="1200"/>
              </a:spcAft>
            </a:pPr>
            <a:r>
              <a:rPr lang="en-US" dirty="0"/>
              <a:t>List of a project's terminal elements </a:t>
            </a:r>
          </a:p>
          <a:p>
            <a:pPr lvl="1">
              <a:lnSpc>
                <a:spcPct val="100000"/>
              </a:lnSpc>
              <a:buSzPct val="65000"/>
              <a:buFont typeface="Wingdings" pitchFamily="2" charset="2"/>
              <a:buChar char="t"/>
            </a:pPr>
            <a:r>
              <a:rPr lang="en-US" dirty="0"/>
              <a:t>lowest element which is not further subdivided </a:t>
            </a:r>
          </a:p>
          <a:p>
            <a:pPr lvl="1">
              <a:lnSpc>
                <a:spcPct val="100000"/>
              </a:lnSpc>
              <a:buSzPct val="65000"/>
              <a:buFont typeface="Wingdings" pitchFamily="2" charset="2"/>
              <a:buChar char="t"/>
            </a:pPr>
            <a:r>
              <a:rPr lang="en-US" dirty="0"/>
              <a:t>with intended start and finish dates </a:t>
            </a:r>
          </a:p>
          <a:p>
            <a:pPr lvl="1">
              <a:lnSpc>
                <a:spcPct val="100000"/>
              </a:lnSpc>
              <a:buSzPct val="65000"/>
              <a:buFont typeface="Wingdings" pitchFamily="2" charset="2"/>
              <a:buChar char="t"/>
            </a:pPr>
            <a:r>
              <a:rPr lang="en-US" dirty="0"/>
              <a:t>where each date in the schedule is estimated</a:t>
            </a:r>
          </a:p>
        </p:txBody>
      </p:sp>
      <p:sp>
        <p:nvSpPr>
          <p:cNvPr id="14340" name="Slide Number Placeholder 3"/>
          <p:cNvSpPr>
            <a:spLocks noGrp="1"/>
          </p:cNvSpPr>
          <p:nvPr>
            <p:ph type="sldNum" sz="quarter" idx="10"/>
          </p:nvPr>
        </p:nvSpPr>
        <p:spPr>
          <a:noFill/>
        </p:spPr>
        <p:txBody>
          <a:bodyPr/>
          <a:lstStyle/>
          <a:p>
            <a:fld id="{69930B41-27C6-459D-B08B-052DD2031B75}" type="slidenum">
              <a:rPr lang="en-US" smtClean="0">
                <a:solidFill>
                  <a:prstClr val="black"/>
                </a:solidFill>
              </a:rPr>
              <a:pPr/>
              <a:t>6</a:t>
            </a:fld>
            <a:endParaRPr lang="en-US" dirty="0">
              <a:solidFill>
                <a:prstClr val="black"/>
              </a:solidFill>
            </a:endParaRPr>
          </a:p>
        </p:txBody>
      </p:sp>
      <p:sp>
        <p:nvSpPr>
          <p:cNvPr id="10" name="Rectangle 9"/>
          <p:cNvSpPr/>
          <p:nvPr/>
        </p:nvSpPr>
        <p:spPr>
          <a:xfrm>
            <a:off x="233143" y="5667375"/>
            <a:ext cx="8705850" cy="679621"/>
          </a:xfrm>
          <a:prstGeom prst="rect">
            <a:avLst/>
          </a:prstGeom>
          <a:solidFill>
            <a:srgbClr val="0656AE"/>
          </a:solidFill>
        </p:spPr>
        <p:style>
          <a:lnRef idx="1">
            <a:schemeClr val="accent1"/>
          </a:lnRef>
          <a:fillRef idx="3">
            <a:schemeClr val="accent1"/>
          </a:fillRef>
          <a:effectRef idx="2">
            <a:schemeClr val="accent1"/>
          </a:effectRef>
          <a:fontRef idx="minor">
            <a:schemeClr val="lt1"/>
          </a:fontRef>
        </p:style>
        <p:txBody>
          <a:bodyPr anchor="ctr"/>
          <a:lstStyle/>
          <a:p>
            <a:pPr marL="0" lvl="2" algn="ctr"/>
            <a:r>
              <a:rPr lang="en-US" sz="2800" b="1" dirty="0">
                <a:solidFill>
                  <a:prstClr val="white"/>
                </a:solidFill>
              </a:rPr>
              <a:t>A schedule itself is an estimate</a:t>
            </a:r>
          </a:p>
        </p:txBody>
      </p:sp>
      <p:pic>
        <p:nvPicPr>
          <p:cNvPr id="5" name="Picture 4"/>
          <p:cNvPicPr>
            <a:picLocks noChangeAspect="1"/>
          </p:cNvPicPr>
          <p:nvPr/>
        </p:nvPicPr>
        <p:blipFill>
          <a:blip r:embed="rId3"/>
          <a:stretch>
            <a:fillRect/>
          </a:stretch>
        </p:blipFill>
        <p:spPr>
          <a:xfrm>
            <a:off x="6964680" y="1371501"/>
            <a:ext cx="1932544" cy="1709207"/>
          </a:xfrm>
          <a:prstGeom prst="rect">
            <a:avLst/>
          </a:prstGeom>
        </p:spPr>
      </p:pic>
    </p:spTree>
    <p:extLst>
      <p:ext uri="{BB962C8B-B14F-4D97-AF65-F5344CB8AC3E}">
        <p14:creationId xmlns:p14="http://schemas.microsoft.com/office/powerpoint/2010/main" val="14434965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Title 2"/>
          <p:cNvSpPr>
            <a:spLocks noGrp="1"/>
          </p:cNvSpPr>
          <p:nvPr>
            <p:ph type="title"/>
          </p:nvPr>
        </p:nvSpPr>
        <p:spPr>
          <a:xfrm>
            <a:off x="1219200" y="152400"/>
            <a:ext cx="6514672" cy="796925"/>
          </a:xfrm>
        </p:spPr>
        <p:txBody>
          <a:bodyPr/>
          <a:lstStyle/>
          <a:p>
            <a:pPr>
              <a:lnSpc>
                <a:spcPct val="90000"/>
              </a:lnSpc>
            </a:pPr>
            <a:r>
              <a:rPr lang="en-US" sz="3600" i="1" dirty="0"/>
              <a:t>SE Tasks</a:t>
            </a:r>
            <a:br>
              <a:rPr lang="en-US" sz="3600" i="1" dirty="0"/>
            </a:br>
            <a:r>
              <a:rPr lang="en-US" sz="3600" i="1" dirty="0"/>
              <a:t>Test and Verification Support</a:t>
            </a:r>
          </a:p>
        </p:txBody>
      </p:sp>
      <p:sp>
        <p:nvSpPr>
          <p:cNvPr id="7172" name="Slide Number Placeholder 1"/>
          <p:cNvSpPr>
            <a:spLocks noGrp="1"/>
          </p:cNvSpPr>
          <p:nvPr>
            <p:ph type="sldNum" sz="quarter" idx="4294967295"/>
          </p:nvPr>
        </p:nvSpPr>
        <p:spPr>
          <a:xfrm>
            <a:off x="7870825" y="6503988"/>
            <a:ext cx="414338" cy="304800"/>
          </a:xfrm>
          <a:prstGeom prst="rect">
            <a:avLst/>
          </a:prstGeom>
          <a:noFill/>
        </p:spPr>
        <p:txBody>
          <a:bodyPr/>
          <a:lstStyle/>
          <a:p>
            <a:fld id="{227FB358-DCD4-4D4F-A5BD-13F847CBA3C9}" type="slidenum">
              <a:rPr lang="en-US" smtClean="0">
                <a:latin typeface="Arial" pitchFamily="34" charset="0"/>
                <a:cs typeface="Arial" pitchFamily="34" charset="0"/>
              </a:rPr>
              <a:pPr/>
              <a:t>60</a:t>
            </a:fld>
            <a:endParaRPr lang="en-US" dirty="0">
              <a:latin typeface="Arial" pitchFamily="34" charset="0"/>
              <a:cs typeface="Arial" pitchFamily="34" charset="0"/>
            </a:endParaRPr>
          </a:p>
        </p:txBody>
      </p:sp>
      <p:sp>
        <p:nvSpPr>
          <p:cNvPr id="7" name="Pentagon 6"/>
          <p:cNvSpPr/>
          <p:nvPr/>
        </p:nvSpPr>
        <p:spPr>
          <a:xfrm>
            <a:off x="7911159" y="403251"/>
            <a:ext cx="996485" cy="560743"/>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Project Execution</a:t>
            </a:r>
          </a:p>
        </p:txBody>
      </p:sp>
      <p:pic>
        <p:nvPicPr>
          <p:cNvPr id="99332" name="Picture 4" descr="https://www.nasa.gov/sites/default/files/thumbnails/image/rl10_at_test_0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1428" y="1524000"/>
            <a:ext cx="3366771"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4" cstate="print"/>
          <a:srcRect/>
          <a:stretch>
            <a:fillRect/>
          </a:stretch>
        </p:blipFill>
        <p:spPr bwMode="auto">
          <a:xfrm>
            <a:off x="609600" y="1524000"/>
            <a:ext cx="3657600" cy="5016858"/>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8229970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Title 2"/>
          <p:cNvSpPr>
            <a:spLocks noGrp="1"/>
          </p:cNvSpPr>
          <p:nvPr>
            <p:ph type="title"/>
          </p:nvPr>
        </p:nvSpPr>
        <p:spPr>
          <a:xfrm>
            <a:off x="1295400" y="228600"/>
            <a:ext cx="6456656" cy="1143000"/>
          </a:xfrm>
        </p:spPr>
        <p:txBody>
          <a:bodyPr/>
          <a:lstStyle/>
          <a:p>
            <a:r>
              <a:rPr lang="en-US" sz="3600" i="1" dirty="0"/>
              <a:t>SE Tasks System Support</a:t>
            </a:r>
          </a:p>
        </p:txBody>
      </p:sp>
      <p:sp>
        <p:nvSpPr>
          <p:cNvPr id="7172" name="Slide Number Placeholder 1"/>
          <p:cNvSpPr>
            <a:spLocks noGrp="1"/>
          </p:cNvSpPr>
          <p:nvPr>
            <p:ph type="sldNum" sz="quarter" idx="4294967295"/>
          </p:nvPr>
        </p:nvSpPr>
        <p:spPr>
          <a:xfrm>
            <a:off x="7870825" y="6503988"/>
            <a:ext cx="414338" cy="304800"/>
          </a:xfrm>
          <a:prstGeom prst="rect">
            <a:avLst/>
          </a:prstGeom>
          <a:noFill/>
        </p:spPr>
        <p:txBody>
          <a:bodyPr/>
          <a:lstStyle/>
          <a:p>
            <a:fld id="{227FB358-DCD4-4D4F-A5BD-13F847CBA3C9}" type="slidenum">
              <a:rPr lang="en-US" smtClean="0">
                <a:latin typeface="Arial" pitchFamily="34" charset="0"/>
                <a:cs typeface="Arial" pitchFamily="34" charset="0"/>
              </a:rPr>
              <a:pPr/>
              <a:t>61</a:t>
            </a:fld>
            <a:endParaRPr lang="en-US" dirty="0">
              <a:latin typeface="Arial" pitchFamily="34" charset="0"/>
              <a:cs typeface="Arial" pitchFamily="34" charset="0"/>
            </a:endParaRPr>
          </a:p>
        </p:txBody>
      </p:sp>
      <p:pic>
        <p:nvPicPr>
          <p:cNvPr id="9" name="Picture 4" descr="http://www.airforcetimes.com/xml/news/2009/08/airforce_maintenance_career_081509/0814099af_uavmaint_80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1617" y="1476770"/>
            <a:ext cx="3371721" cy="22379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03345" y="2828228"/>
            <a:ext cx="5904299" cy="3323987"/>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i="1" cap="none" spc="50" dirty="0">
                <a:ln w="11430"/>
                <a:solidFill>
                  <a:schemeClr val="accent5">
                    <a:lumMod val="25000"/>
                  </a:schemeClr>
                </a:solidFill>
                <a:effectLst>
                  <a:outerShdw blurRad="76200" dist="50800" dir="5400000" algn="tl" rotWithShape="0">
                    <a:srgbClr val="000000">
                      <a:alpha val="65000"/>
                    </a:srgbClr>
                  </a:outerShdw>
                </a:effectLst>
              </a:rPr>
              <a:t>RAM</a:t>
            </a:r>
          </a:p>
          <a:p>
            <a:pPr algn="ctr"/>
            <a:r>
              <a:rPr lang="en-US" sz="2400" b="1" i="1" spc="50" dirty="0">
                <a:ln w="11430"/>
                <a:solidFill>
                  <a:schemeClr val="accent5">
                    <a:lumMod val="25000"/>
                  </a:schemeClr>
                </a:solidFill>
                <a:effectLst>
                  <a:outerShdw blurRad="76200" dist="50800" dir="5400000" algn="tl" rotWithShape="0">
                    <a:srgbClr val="000000">
                      <a:alpha val="65000"/>
                    </a:srgbClr>
                  </a:outerShdw>
                </a:effectLst>
              </a:rPr>
              <a:t>(Reliability, Availability and Maintainability)</a:t>
            </a:r>
            <a:endParaRPr lang="en-US" sz="2400" b="1" i="1" cap="none" spc="50" dirty="0">
              <a:ln w="11430"/>
              <a:solidFill>
                <a:schemeClr val="accent5">
                  <a:lumMod val="25000"/>
                </a:schemeClr>
              </a:solidFill>
              <a:effectLst>
                <a:outerShdw blurRad="76200" dist="50800" dir="5400000" algn="tl" rotWithShape="0">
                  <a:srgbClr val="000000">
                    <a:alpha val="65000"/>
                  </a:srgbClr>
                </a:outerShdw>
              </a:effectLst>
            </a:endParaRPr>
          </a:p>
          <a:p>
            <a:pPr algn="ctr"/>
            <a:r>
              <a:rPr lang="en-US" sz="5400" b="1" i="1" spc="50" dirty="0">
                <a:ln w="11430"/>
                <a:solidFill>
                  <a:schemeClr val="accent5">
                    <a:lumMod val="25000"/>
                  </a:schemeClr>
                </a:solidFill>
                <a:effectLst>
                  <a:outerShdw blurRad="76200" dist="50800" dir="5400000" algn="tl" rotWithShape="0">
                    <a:srgbClr val="000000">
                      <a:alpha val="65000"/>
                    </a:srgbClr>
                  </a:outerShdw>
                </a:effectLst>
              </a:rPr>
              <a:t>Obsolescence</a:t>
            </a:r>
          </a:p>
          <a:p>
            <a:pPr algn="ctr"/>
            <a:r>
              <a:rPr lang="en-US" sz="5400" b="1" i="1" cap="none" spc="50" dirty="0">
                <a:ln w="11430"/>
                <a:solidFill>
                  <a:schemeClr val="accent5">
                    <a:lumMod val="25000"/>
                  </a:schemeClr>
                </a:solidFill>
                <a:effectLst>
                  <a:outerShdw blurRad="76200" dist="50800" dir="5400000" algn="tl" rotWithShape="0">
                    <a:srgbClr val="000000">
                      <a:alpha val="65000"/>
                    </a:srgbClr>
                  </a:outerShdw>
                </a:effectLst>
              </a:rPr>
              <a:t>Upgrades</a:t>
            </a:r>
          </a:p>
        </p:txBody>
      </p:sp>
      <p:sp>
        <p:nvSpPr>
          <p:cNvPr id="8" name="Pentagon 7"/>
          <p:cNvSpPr/>
          <p:nvPr/>
        </p:nvSpPr>
        <p:spPr>
          <a:xfrm>
            <a:off x="7911159" y="403251"/>
            <a:ext cx="996485" cy="560743"/>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Project Execution</a:t>
            </a:r>
          </a:p>
        </p:txBody>
      </p:sp>
    </p:spTree>
    <p:extLst>
      <p:ext uri="{BB962C8B-B14F-4D97-AF65-F5344CB8AC3E}">
        <p14:creationId xmlns:p14="http://schemas.microsoft.com/office/powerpoint/2010/main" val="1722346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Title 2"/>
          <p:cNvSpPr>
            <a:spLocks noGrp="1"/>
          </p:cNvSpPr>
          <p:nvPr>
            <p:ph type="title"/>
          </p:nvPr>
        </p:nvSpPr>
        <p:spPr>
          <a:xfrm>
            <a:off x="762000" y="152400"/>
            <a:ext cx="6895672" cy="796925"/>
          </a:xfrm>
        </p:spPr>
        <p:txBody>
          <a:bodyPr/>
          <a:lstStyle/>
          <a:p>
            <a:pPr>
              <a:lnSpc>
                <a:spcPct val="90000"/>
              </a:lnSpc>
            </a:pPr>
            <a:r>
              <a:rPr lang="en-US" sz="3600" i="1" dirty="0"/>
              <a:t>SE Tasks System Disposal Support</a:t>
            </a:r>
          </a:p>
        </p:txBody>
      </p:sp>
      <p:sp>
        <p:nvSpPr>
          <p:cNvPr id="7172" name="Slide Number Placeholder 1"/>
          <p:cNvSpPr>
            <a:spLocks noGrp="1"/>
          </p:cNvSpPr>
          <p:nvPr>
            <p:ph type="sldNum" sz="quarter" idx="4294967295"/>
          </p:nvPr>
        </p:nvSpPr>
        <p:spPr>
          <a:xfrm>
            <a:off x="7870825" y="6503988"/>
            <a:ext cx="414338" cy="304800"/>
          </a:xfrm>
          <a:prstGeom prst="rect">
            <a:avLst/>
          </a:prstGeom>
          <a:noFill/>
        </p:spPr>
        <p:txBody>
          <a:bodyPr/>
          <a:lstStyle/>
          <a:p>
            <a:fld id="{227FB358-DCD4-4D4F-A5BD-13F847CBA3C9}" type="slidenum">
              <a:rPr lang="en-US" smtClean="0">
                <a:latin typeface="Arial" pitchFamily="34" charset="0"/>
                <a:cs typeface="Arial" pitchFamily="34" charset="0"/>
              </a:rPr>
              <a:pPr/>
              <a:t>62</a:t>
            </a:fld>
            <a:endParaRPr lang="en-US" dirty="0">
              <a:latin typeface="Arial" pitchFamily="34" charset="0"/>
              <a:cs typeface="Arial" pitchFamily="34" charset="0"/>
            </a:endParaRPr>
          </a:p>
        </p:txBody>
      </p:sp>
      <p:pic>
        <p:nvPicPr>
          <p:cNvPr id="79874" name="Picture 2" descr="http://www.strategic-air-command.com/bases/images/davis-monthan_afb_aerial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2275" y="1681162"/>
            <a:ext cx="4392505" cy="24812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597582" y="3285262"/>
            <a:ext cx="2698175" cy="175432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i="1" cap="none" spc="50" dirty="0">
                <a:ln w="11430"/>
                <a:solidFill>
                  <a:schemeClr val="accent5">
                    <a:lumMod val="25000"/>
                  </a:schemeClr>
                </a:solidFill>
                <a:effectLst>
                  <a:outerShdw blurRad="76200" dist="50800" dir="5400000" algn="tl" rotWithShape="0">
                    <a:srgbClr val="000000">
                      <a:alpha val="65000"/>
                    </a:srgbClr>
                  </a:outerShdw>
                </a:effectLst>
              </a:rPr>
              <a:t>Storage</a:t>
            </a:r>
          </a:p>
          <a:p>
            <a:pPr algn="ctr"/>
            <a:r>
              <a:rPr lang="en-US" sz="5400" b="1" i="1" cap="none" spc="50" dirty="0">
                <a:ln w="11430"/>
                <a:solidFill>
                  <a:schemeClr val="accent5">
                    <a:lumMod val="25000"/>
                  </a:schemeClr>
                </a:solidFill>
                <a:effectLst>
                  <a:outerShdw blurRad="76200" dist="50800" dir="5400000" algn="tl" rotWithShape="0">
                    <a:srgbClr val="000000">
                      <a:alpha val="65000"/>
                    </a:srgbClr>
                  </a:outerShdw>
                </a:effectLst>
              </a:rPr>
              <a:t>Disposal</a:t>
            </a:r>
          </a:p>
        </p:txBody>
      </p:sp>
      <p:sp>
        <p:nvSpPr>
          <p:cNvPr id="6" name="Pentagon 5"/>
          <p:cNvSpPr/>
          <p:nvPr/>
        </p:nvSpPr>
        <p:spPr>
          <a:xfrm>
            <a:off x="7797515" y="393726"/>
            <a:ext cx="996485" cy="560743"/>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Project Closure</a:t>
            </a:r>
          </a:p>
        </p:txBody>
      </p:sp>
    </p:spTree>
    <p:extLst>
      <p:ext uri="{BB962C8B-B14F-4D97-AF65-F5344CB8AC3E}">
        <p14:creationId xmlns:p14="http://schemas.microsoft.com/office/powerpoint/2010/main" val="1582840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4"/>
          <p:cNvSpPr>
            <a:spLocks noGrp="1"/>
          </p:cNvSpPr>
          <p:nvPr>
            <p:ph type="title"/>
          </p:nvPr>
        </p:nvSpPr>
        <p:spPr/>
        <p:txBody>
          <a:bodyPr/>
          <a:lstStyle/>
          <a:p>
            <a:r>
              <a:rPr lang="en-US" sz="3600" i="1" dirty="0"/>
              <a:t>Systems Engineering Management</a:t>
            </a:r>
          </a:p>
        </p:txBody>
      </p:sp>
      <p:sp>
        <p:nvSpPr>
          <p:cNvPr id="8195" name="Slide Number Placeholder 3"/>
          <p:cNvSpPr>
            <a:spLocks noGrp="1"/>
          </p:cNvSpPr>
          <p:nvPr>
            <p:ph type="sldNum" sz="quarter" idx="4294967295"/>
          </p:nvPr>
        </p:nvSpPr>
        <p:spPr>
          <a:xfrm>
            <a:off x="7870825" y="6503988"/>
            <a:ext cx="414338" cy="304800"/>
          </a:xfrm>
          <a:prstGeom prst="rect">
            <a:avLst/>
          </a:prstGeom>
          <a:noFill/>
        </p:spPr>
        <p:txBody>
          <a:bodyPr/>
          <a:lstStyle/>
          <a:p>
            <a:fld id="{4D67833A-7BA6-43E3-93AE-E2E92A664DC8}" type="slidenum">
              <a:rPr lang="en-US" smtClean="0">
                <a:latin typeface="Arial" pitchFamily="34" charset="0"/>
                <a:cs typeface="Arial" pitchFamily="34" charset="0"/>
              </a:rPr>
              <a:pPr/>
              <a:t>63</a:t>
            </a:fld>
            <a:endParaRPr lang="en-US" dirty="0">
              <a:latin typeface="Arial" pitchFamily="34" charset="0"/>
              <a:cs typeface="Arial" pitchFamily="34" charset="0"/>
            </a:endParaRPr>
          </a:p>
        </p:txBody>
      </p:sp>
      <p:sp>
        <p:nvSpPr>
          <p:cNvPr id="7" name="Oval 6"/>
          <p:cNvSpPr/>
          <p:nvPr/>
        </p:nvSpPr>
        <p:spPr>
          <a:xfrm>
            <a:off x="2755900" y="2146300"/>
            <a:ext cx="3121025" cy="2401888"/>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Oval 7"/>
          <p:cNvSpPr/>
          <p:nvPr/>
        </p:nvSpPr>
        <p:spPr>
          <a:xfrm>
            <a:off x="1993900" y="3200400"/>
            <a:ext cx="3121025" cy="2401888"/>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Oval 8"/>
          <p:cNvSpPr/>
          <p:nvPr/>
        </p:nvSpPr>
        <p:spPr>
          <a:xfrm>
            <a:off x="3597275" y="3181350"/>
            <a:ext cx="3121025" cy="2401888"/>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Oval 10"/>
          <p:cNvSpPr/>
          <p:nvPr/>
        </p:nvSpPr>
        <p:spPr>
          <a:xfrm>
            <a:off x="2743200" y="2146300"/>
            <a:ext cx="3121025" cy="240188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Oval 11"/>
          <p:cNvSpPr/>
          <p:nvPr/>
        </p:nvSpPr>
        <p:spPr>
          <a:xfrm>
            <a:off x="1968500" y="3187700"/>
            <a:ext cx="3121025" cy="240188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p:nvPr/>
        </p:nvSpPr>
        <p:spPr>
          <a:xfrm>
            <a:off x="3597275" y="3181350"/>
            <a:ext cx="3121025" cy="240188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02" name="TextBox 14"/>
          <p:cNvSpPr txBox="1">
            <a:spLocks noChangeArrowheads="1"/>
          </p:cNvSpPr>
          <p:nvPr/>
        </p:nvSpPr>
        <p:spPr bwMode="auto">
          <a:xfrm>
            <a:off x="3571874" y="2498724"/>
            <a:ext cx="1597025" cy="523220"/>
          </a:xfrm>
          <a:prstGeom prst="rect">
            <a:avLst/>
          </a:prstGeom>
          <a:noFill/>
          <a:ln w="9525">
            <a:noFill/>
            <a:miter lim="800000"/>
            <a:headEnd/>
            <a:tailEnd/>
          </a:ln>
        </p:spPr>
        <p:txBody>
          <a:bodyPr wrap="square">
            <a:spAutoFit/>
          </a:bodyPr>
          <a:lstStyle/>
          <a:p>
            <a:pPr algn="ctr"/>
            <a:r>
              <a:rPr lang="en-US" sz="1400" b="1" dirty="0">
                <a:solidFill>
                  <a:schemeClr val="bg1"/>
                </a:solidFill>
                <a:latin typeface="Arial Black" pitchFamily="34" charset="0"/>
              </a:rPr>
              <a:t>Development Phasing</a:t>
            </a:r>
          </a:p>
        </p:txBody>
      </p:sp>
      <p:sp>
        <p:nvSpPr>
          <p:cNvPr id="8203" name="TextBox 15"/>
          <p:cNvSpPr txBox="1">
            <a:spLocks noChangeArrowheads="1"/>
          </p:cNvSpPr>
          <p:nvPr/>
        </p:nvSpPr>
        <p:spPr bwMode="auto">
          <a:xfrm>
            <a:off x="3651249" y="3653978"/>
            <a:ext cx="1463675" cy="738664"/>
          </a:xfrm>
          <a:prstGeom prst="rect">
            <a:avLst/>
          </a:prstGeom>
          <a:noFill/>
          <a:ln w="9525">
            <a:noFill/>
            <a:miter lim="800000"/>
            <a:headEnd/>
            <a:tailEnd/>
          </a:ln>
        </p:spPr>
        <p:txBody>
          <a:bodyPr wrap="square">
            <a:spAutoFit/>
          </a:bodyPr>
          <a:lstStyle/>
          <a:p>
            <a:pPr algn="ctr"/>
            <a:r>
              <a:rPr lang="en-US" sz="1400" b="1" dirty="0">
                <a:solidFill>
                  <a:srgbClr val="C00000"/>
                </a:solidFill>
                <a:latin typeface="Arial Black" pitchFamily="34" charset="0"/>
              </a:rPr>
              <a:t>Systems Engineering Management</a:t>
            </a:r>
          </a:p>
        </p:txBody>
      </p:sp>
      <p:sp>
        <p:nvSpPr>
          <p:cNvPr id="8204" name="TextBox 16"/>
          <p:cNvSpPr txBox="1">
            <a:spLocks noChangeArrowheads="1"/>
          </p:cNvSpPr>
          <p:nvPr/>
        </p:nvSpPr>
        <p:spPr bwMode="auto">
          <a:xfrm>
            <a:off x="2667000" y="3429000"/>
            <a:ext cx="1377950" cy="307777"/>
          </a:xfrm>
          <a:prstGeom prst="rect">
            <a:avLst/>
          </a:prstGeom>
          <a:noFill/>
          <a:ln w="9525">
            <a:noFill/>
            <a:miter lim="800000"/>
            <a:headEnd/>
            <a:tailEnd/>
          </a:ln>
        </p:spPr>
        <p:txBody>
          <a:bodyPr>
            <a:spAutoFit/>
          </a:bodyPr>
          <a:lstStyle/>
          <a:p>
            <a:pPr algn="ctr"/>
            <a:r>
              <a:rPr lang="en-US" sz="1400" b="1" dirty="0">
                <a:solidFill>
                  <a:srgbClr val="FFFF00"/>
                </a:solidFill>
                <a:latin typeface="Arial Black" pitchFamily="34" charset="0"/>
              </a:rPr>
              <a:t>Baselines</a:t>
            </a:r>
          </a:p>
        </p:txBody>
      </p:sp>
      <p:sp>
        <p:nvSpPr>
          <p:cNvPr id="8205" name="TextBox 17"/>
          <p:cNvSpPr txBox="1">
            <a:spLocks noChangeArrowheads="1"/>
          </p:cNvSpPr>
          <p:nvPr/>
        </p:nvSpPr>
        <p:spPr bwMode="auto">
          <a:xfrm>
            <a:off x="3681413" y="4608513"/>
            <a:ext cx="1377950" cy="523220"/>
          </a:xfrm>
          <a:prstGeom prst="rect">
            <a:avLst/>
          </a:prstGeom>
          <a:noFill/>
          <a:ln w="9525">
            <a:noFill/>
            <a:miter lim="800000"/>
            <a:headEnd/>
            <a:tailEnd/>
          </a:ln>
        </p:spPr>
        <p:txBody>
          <a:bodyPr>
            <a:spAutoFit/>
          </a:bodyPr>
          <a:lstStyle/>
          <a:p>
            <a:pPr algn="ctr"/>
            <a:r>
              <a:rPr lang="en-US" sz="1400" b="1" dirty="0">
                <a:solidFill>
                  <a:srgbClr val="FFFF00"/>
                </a:solidFill>
                <a:latin typeface="Arial Black" pitchFamily="34" charset="0"/>
              </a:rPr>
              <a:t>Integrated Teaming</a:t>
            </a:r>
          </a:p>
        </p:txBody>
      </p:sp>
      <p:sp>
        <p:nvSpPr>
          <p:cNvPr id="8206" name="TextBox 18"/>
          <p:cNvSpPr txBox="1">
            <a:spLocks noChangeArrowheads="1"/>
          </p:cNvSpPr>
          <p:nvPr/>
        </p:nvSpPr>
        <p:spPr bwMode="auto">
          <a:xfrm>
            <a:off x="4565650" y="3322638"/>
            <a:ext cx="1377950" cy="523220"/>
          </a:xfrm>
          <a:prstGeom prst="rect">
            <a:avLst/>
          </a:prstGeom>
          <a:noFill/>
          <a:ln w="9525">
            <a:noFill/>
            <a:miter lim="800000"/>
            <a:headEnd/>
            <a:tailEnd/>
          </a:ln>
        </p:spPr>
        <p:txBody>
          <a:bodyPr>
            <a:spAutoFit/>
          </a:bodyPr>
          <a:lstStyle/>
          <a:p>
            <a:pPr algn="ctr"/>
            <a:r>
              <a:rPr lang="en-US" sz="1400" b="1" dirty="0">
                <a:solidFill>
                  <a:srgbClr val="FFFF00"/>
                </a:solidFill>
                <a:latin typeface="Arial Black" pitchFamily="34" charset="0"/>
              </a:rPr>
              <a:t>Life Cycle Planning</a:t>
            </a:r>
          </a:p>
        </p:txBody>
      </p:sp>
      <p:sp>
        <p:nvSpPr>
          <p:cNvPr id="8207" name="TextBox 19"/>
          <p:cNvSpPr txBox="1">
            <a:spLocks noChangeArrowheads="1"/>
          </p:cNvSpPr>
          <p:nvPr/>
        </p:nvSpPr>
        <p:spPr bwMode="auto">
          <a:xfrm>
            <a:off x="5029200" y="4449763"/>
            <a:ext cx="1517650" cy="584775"/>
          </a:xfrm>
          <a:prstGeom prst="rect">
            <a:avLst/>
          </a:prstGeom>
          <a:noFill/>
          <a:ln w="9525">
            <a:noFill/>
            <a:miter lim="800000"/>
            <a:headEnd/>
            <a:tailEnd/>
          </a:ln>
        </p:spPr>
        <p:txBody>
          <a:bodyPr wrap="square">
            <a:spAutoFit/>
          </a:bodyPr>
          <a:lstStyle/>
          <a:p>
            <a:pPr algn="ctr"/>
            <a:r>
              <a:rPr lang="en-US" sz="1600" b="1" dirty="0">
                <a:solidFill>
                  <a:schemeClr val="bg1"/>
                </a:solidFill>
                <a:latin typeface="Arial Black" pitchFamily="34" charset="0"/>
              </a:rPr>
              <a:t>Life Cycle Integration</a:t>
            </a:r>
          </a:p>
        </p:txBody>
      </p:sp>
      <p:sp>
        <p:nvSpPr>
          <p:cNvPr id="8208" name="TextBox 20"/>
          <p:cNvSpPr txBox="1">
            <a:spLocks noChangeArrowheads="1"/>
          </p:cNvSpPr>
          <p:nvPr/>
        </p:nvSpPr>
        <p:spPr bwMode="auto">
          <a:xfrm>
            <a:off x="2083982" y="4239478"/>
            <a:ext cx="1597431" cy="830997"/>
          </a:xfrm>
          <a:prstGeom prst="rect">
            <a:avLst/>
          </a:prstGeom>
          <a:noFill/>
          <a:ln w="9525">
            <a:noFill/>
            <a:miter lim="800000"/>
            <a:headEnd/>
            <a:tailEnd/>
          </a:ln>
        </p:spPr>
        <p:txBody>
          <a:bodyPr wrap="square">
            <a:spAutoFit/>
          </a:bodyPr>
          <a:lstStyle/>
          <a:p>
            <a:pPr algn="ctr"/>
            <a:r>
              <a:rPr lang="en-US" sz="1600" b="1" dirty="0">
                <a:solidFill>
                  <a:schemeClr val="bg1"/>
                </a:solidFill>
                <a:latin typeface="Arial Black" pitchFamily="34" charset="0"/>
              </a:rPr>
              <a:t>Systems Engineering Process</a:t>
            </a:r>
          </a:p>
        </p:txBody>
      </p:sp>
      <p:sp>
        <p:nvSpPr>
          <p:cNvPr id="17" name="Rectangular Callout 16"/>
          <p:cNvSpPr/>
          <p:nvPr/>
        </p:nvSpPr>
        <p:spPr>
          <a:xfrm>
            <a:off x="487363" y="1401763"/>
            <a:ext cx="2914650" cy="890587"/>
          </a:xfrm>
          <a:prstGeom prst="wedgeRectCallout">
            <a:avLst>
              <a:gd name="adj1" fmla="val 39418"/>
              <a:gd name="adj2" fmla="val 83048"/>
            </a:avLst>
          </a:prstGeom>
          <a:gradFill>
            <a:gsLst>
              <a:gs pos="0">
                <a:srgbClr val="8488C4"/>
              </a:gs>
              <a:gs pos="53000">
                <a:srgbClr val="D4DEFF"/>
              </a:gs>
              <a:gs pos="83000">
                <a:srgbClr val="D4DEFF"/>
              </a:gs>
              <a:gs pos="100000">
                <a:srgbClr val="96AB94"/>
              </a:gs>
            </a:gsLst>
            <a:lin ang="15000000" scaled="0"/>
          </a:gradFill>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1500" b="1" dirty="0">
                <a:solidFill>
                  <a:schemeClr val="tx1"/>
                </a:solidFill>
              </a:rPr>
              <a:t>Controls the design process and provides baselines that coordinate</a:t>
            </a:r>
          </a:p>
          <a:p>
            <a:pPr>
              <a:defRPr/>
            </a:pPr>
            <a:r>
              <a:rPr lang="en-US" sz="1500" b="1" dirty="0">
                <a:solidFill>
                  <a:schemeClr val="tx1"/>
                </a:solidFill>
              </a:rPr>
              <a:t>design efforts</a:t>
            </a:r>
          </a:p>
        </p:txBody>
      </p:sp>
      <p:sp>
        <p:nvSpPr>
          <p:cNvPr id="18" name="Rectangular Callout 17"/>
          <p:cNvSpPr/>
          <p:nvPr/>
        </p:nvSpPr>
        <p:spPr>
          <a:xfrm>
            <a:off x="152400" y="5638800"/>
            <a:ext cx="2972348" cy="1049932"/>
          </a:xfrm>
          <a:prstGeom prst="wedgeRectCallout">
            <a:avLst>
              <a:gd name="adj1" fmla="val 38999"/>
              <a:gd name="adj2" fmla="val -77226"/>
            </a:avLst>
          </a:prstGeom>
          <a:gradFill>
            <a:gsLst>
              <a:gs pos="0">
                <a:srgbClr val="8488C4"/>
              </a:gs>
              <a:gs pos="53000">
                <a:srgbClr val="D4DEFF"/>
              </a:gs>
              <a:gs pos="83000">
                <a:srgbClr val="D4DEFF"/>
              </a:gs>
              <a:gs pos="100000">
                <a:srgbClr val="96AB94"/>
              </a:gs>
            </a:gsLst>
            <a:lin ang="15000000" scaled="0"/>
          </a:gradFill>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1500" b="1" dirty="0">
                <a:solidFill>
                  <a:schemeClr val="tx1"/>
                </a:solidFill>
              </a:rPr>
              <a:t>Provides a structure for solving design problems and tracking requirements flow through the design effort</a:t>
            </a:r>
          </a:p>
        </p:txBody>
      </p:sp>
      <p:sp>
        <p:nvSpPr>
          <p:cNvPr id="19" name="Rectangular Callout 18"/>
          <p:cNvSpPr/>
          <p:nvPr/>
        </p:nvSpPr>
        <p:spPr>
          <a:xfrm>
            <a:off x="5867400" y="5638800"/>
            <a:ext cx="3057525" cy="1054100"/>
          </a:xfrm>
          <a:prstGeom prst="wedgeRectCallout">
            <a:avLst>
              <a:gd name="adj1" fmla="val -42591"/>
              <a:gd name="adj2" fmla="val -78596"/>
            </a:avLst>
          </a:prstGeom>
          <a:gradFill>
            <a:gsLst>
              <a:gs pos="0">
                <a:srgbClr val="8488C4"/>
              </a:gs>
              <a:gs pos="53000">
                <a:srgbClr val="D4DEFF"/>
              </a:gs>
              <a:gs pos="83000">
                <a:srgbClr val="D4DEFF"/>
              </a:gs>
              <a:gs pos="100000">
                <a:srgbClr val="96AB94"/>
              </a:gs>
            </a:gsLst>
            <a:lin ang="15000000" scaled="0"/>
          </a:gradFill>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1500" b="1" dirty="0">
                <a:solidFill>
                  <a:schemeClr val="tx1"/>
                </a:solidFill>
              </a:rPr>
              <a:t>Involves customers in the design process and ensures that the system</a:t>
            </a:r>
          </a:p>
          <a:p>
            <a:pPr>
              <a:defRPr/>
            </a:pPr>
            <a:r>
              <a:rPr lang="en-US" sz="1500" b="1" dirty="0">
                <a:solidFill>
                  <a:schemeClr val="tx1"/>
                </a:solidFill>
              </a:rPr>
              <a:t>developed is viable throughout its life</a:t>
            </a:r>
          </a:p>
        </p:txBody>
      </p:sp>
    </p:spTree>
    <p:extLst>
      <p:ext uri="{BB962C8B-B14F-4D97-AF65-F5344CB8AC3E}">
        <p14:creationId xmlns:p14="http://schemas.microsoft.com/office/powerpoint/2010/main" val="293557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0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8202" grpId="0"/>
      <p:bldP spid="8203" grpId="0"/>
      <p:bldP spid="8204" grpId="0"/>
      <p:bldP spid="8205" grpId="0"/>
      <p:bldP spid="8206" grpId="0"/>
      <p:bldP spid="8207" grpId="0"/>
      <p:bldP spid="8208" grpId="0"/>
      <p:bldP spid="17" grpId="0" animBg="1"/>
      <p:bldP spid="18" grpId="0" animBg="1"/>
      <p:bldP spid="19"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z="3600" i="1" dirty="0"/>
              <a:t>Development Phasing</a:t>
            </a:r>
          </a:p>
        </p:txBody>
      </p:sp>
      <p:sp>
        <p:nvSpPr>
          <p:cNvPr id="9219" name="Slide Number Placeholder 2"/>
          <p:cNvSpPr>
            <a:spLocks noGrp="1"/>
          </p:cNvSpPr>
          <p:nvPr>
            <p:ph type="sldNum" sz="quarter" idx="4294967295"/>
          </p:nvPr>
        </p:nvSpPr>
        <p:spPr>
          <a:xfrm>
            <a:off x="7870825" y="6503988"/>
            <a:ext cx="414338" cy="304800"/>
          </a:xfrm>
          <a:prstGeom prst="rect">
            <a:avLst/>
          </a:prstGeom>
          <a:noFill/>
        </p:spPr>
        <p:txBody>
          <a:bodyPr/>
          <a:lstStyle/>
          <a:p>
            <a:fld id="{5CE47ECF-1C5F-4A66-BCB1-203263A8E3DD}" type="slidenum">
              <a:rPr lang="en-US" smtClean="0">
                <a:latin typeface="Arial" pitchFamily="34" charset="0"/>
                <a:cs typeface="Arial" pitchFamily="34" charset="0"/>
              </a:rPr>
              <a:pPr/>
              <a:t>64</a:t>
            </a:fld>
            <a:endParaRPr lang="en-US" dirty="0">
              <a:latin typeface="Arial" pitchFamily="34" charset="0"/>
              <a:cs typeface="Arial" pitchFamily="34" charset="0"/>
            </a:endParaRPr>
          </a:p>
        </p:txBody>
      </p:sp>
      <p:pic>
        <p:nvPicPr>
          <p:cNvPr id="9220" name="Picture 2"/>
          <p:cNvPicPr>
            <a:picLocks noChangeAspect="1" noChangeArrowheads="1"/>
          </p:cNvPicPr>
          <p:nvPr/>
        </p:nvPicPr>
        <p:blipFill>
          <a:blip r:embed="rId3" cstate="print"/>
          <a:srcRect/>
          <a:stretch>
            <a:fillRect/>
          </a:stretch>
        </p:blipFill>
        <p:spPr bwMode="auto">
          <a:xfrm>
            <a:off x="344650" y="1562099"/>
            <a:ext cx="8418350" cy="4916923"/>
          </a:xfrm>
          <a:prstGeom prst="rect">
            <a:avLst/>
          </a:prstGeom>
          <a:noFill/>
          <a:ln w="9525">
            <a:noFill/>
            <a:miter lim="800000"/>
            <a:headEnd/>
            <a:tailEnd/>
          </a:ln>
        </p:spPr>
      </p:pic>
    </p:spTree>
    <p:extLst>
      <p:ext uri="{BB962C8B-B14F-4D97-AF65-F5344CB8AC3E}">
        <p14:creationId xmlns:p14="http://schemas.microsoft.com/office/powerpoint/2010/main" val="18584927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z="3600" i="1" dirty="0"/>
              <a:t>Life Cycle Integration</a:t>
            </a:r>
          </a:p>
        </p:txBody>
      </p:sp>
      <p:sp>
        <p:nvSpPr>
          <p:cNvPr id="11267" name="Content Placeholder 3"/>
          <p:cNvSpPr>
            <a:spLocks noGrp="1"/>
          </p:cNvSpPr>
          <p:nvPr>
            <p:ph idx="1"/>
          </p:nvPr>
        </p:nvSpPr>
        <p:spPr>
          <a:xfrm>
            <a:off x="304800" y="1600200"/>
            <a:ext cx="8458199" cy="4648200"/>
          </a:xfrm>
        </p:spPr>
        <p:txBody>
          <a:bodyPr/>
          <a:lstStyle/>
          <a:p>
            <a:pPr>
              <a:lnSpc>
                <a:spcPct val="100000"/>
              </a:lnSpc>
              <a:spcAft>
                <a:spcPts val="1200"/>
              </a:spcAft>
            </a:pPr>
            <a:r>
              <a:rPr lang="en-US" dirty="0"/>
              <a:t>Life cycle integration is achieved through integrated development</a:t>
            </a:r>
          </a:p>
          <a:p>
            <a:pPr lvl="1">
              <a:lnSpc>
                <a:spcPct val="100000"/>
              </a:lnSpc>
              <a:spcAft>
                <a:spcPts val="600"/>
              </a:spcAft>
              <a:buSzPct val="60000"/>
              <a:buFont typeface="Wingdings" pitchFamily="2" charset="2"/>
              <a:buChar char="t"/>
            </a:pPr>
            <a:r>
              <a:rPr lang="en-US" dirty="0"/>
              <a:t>Required by DoD policy </a:t>
            </a:r>
          </a:p>
          <a:p>
            <a:pPr lvl="1">
              <a:lnSpc>
                <a:spcPct val="100000"/>
              </a:lnSpc>
              <a:spcAft>
                <a:spcPts val="600"/>
              </a:spcAft>
              <a:buSzPct val="60000"/>
              <a:buFont typeface="Wingdings" pitchFamily="2" charset="2"/>
              <a:buChar char="t"/>
            </a:pPr>
            <a:r>
              <a:rPr lang="en-US" dirty="0"/>
              <a:t>Called Integrated Product and Product Development (IPPD)</a:t>
            </a:r>
          </a:p>
          <a:p>
            <a:pPr lvl="1">
              <a:lnSpc>
                <a:spcPct val="100000"/>
              </a:lnSpc>
              <a:buSzPct val="60000"/>
              <a:buFont typeface="Wingdings" pitchFamily="2" charset="2"/>
              <a:buChar char="t"/>
            </a:pPr>
            <a:r>
              <a:rPr lang="en-US" dirty="0"/>
              <a:t>Utilizes interdisciplinary teams referred to as Integrated Product Teams (IPTs)</a:t>
            </a:r>
          </a:p>
        </p:txBody>
      </p:sp>
      <p:sp>
        <p:nvSpPr>
          <p:cNvPr id="11268" name="Slide Number Placeholder 2"/>
          <p:cNvSpPr>
            <a:spLocks noGrp="1"/>
          </p:cNvSpPr>
          <p:nvPr>
            <p:ph type="sldNum" sz="quarter" idx="4294967295"/>
          </p:nvPr>
        </p:nvSpPr>
        <p:spPr>
          <a:xfrm>
            <a:off x="7870825" y="6503988"/>
            <a:ext cx="414338" cy="304800"/>
          </a:xfrm>
          <a:prstGeom prst="rect">
            <a:avLst/>
          </a:prstGeom>
          <a:noFill/>
        </p:spPr>
        <p:txBody>
          <a:bodyPr/>
          <a:lstStyle/>
          <a:p>
            <a:fld id="{2463FFB0-8857-4A0A-ADB2-AA020165BDEC}" type="slidenum">
              <a:rPr lang="en-US" smtClean="0">
                <a:latin typeface="Arial" pitchFamily="34" charset="0"/>
                <a:cs typeface="Arial" pitchFamily="34" charset="0"/>
              </a:rPr>
              <a:pPr/>
              <a:t>65</a:t>
            </a:fld>
            <a:endParaRPr lang="en-US" dirty="0">
              <a:latin typeface="Arial" pitchFamily="34" charset="0"/>
              <a:cs typeface="Arial" pitchFamily="34" charset="0"/>
            </a:endParaRPr>
          </a:p>
        </p:txBody>
      </p:sp>
    </p:spTree>
    <p:extLst>
      <p:ext uri="{BB962C8B-B14F-4D97-AF65-F5344CB8AC3E}">
        <p14:creationId xmlns:p14="http://schemas.microsoft.com/office/powerpoint/2010/main" val="3991744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z="3600" i="1" dirty="0"/>
              <a:t>Integrated Product Teams</a:t>
            </a:r>
          </a:p>
        </p:txBody>
      </p:sp>
      <p:sp>
        <p:nvSpPr>
          <p:cNvPr id="12291" name="Content Placeholder 3"/>
          <p:cNvSpPr>
            <a:spLocks noGrp="1"/>
          </p:cNvSpPr>
          <p:nvPr>
            <p:ph idx="1"/>
          </p:nvPr>
        </p:nvSpPr>
        <p:spPr>
          <a:xfrm>
            <a:off x="381000" y="1524000"/>
            <a:ext cx="8381999" cy="4724400"/>
          </a:xfrm>
        </p:spPr>
        <p:txBody>
          <a:bodyPr/>
          <a:lstStyle/>
          <a:p>
            <a:pPr>
              <a:spcAft>
                <a:spcPts val="600"/>
              </a:spcAft>
            </a:pPr>
            <a:r>
              <a:rPr lang="en-US" dirty="0"/>
              <a:t>Multi-functional, integrated teams (IPTs):</a:t>
            </a:r>
          </a:p>
          <a:p>
            <a:pPr lvl="1">
              <a:buSzPct val="60000"/>
              <a:buFont typeface="Wingdings" pitchFamily="2" charset="2"/>
              <a:buChar char="t"/>
            </a:pPr>
            <a:r>
              <a:rPr lang="en-US" sz="2400" dirty="0"/>
              <a:t>Place balanced emphasis on product and process development</a:t>
            </a:r>
          </a:p>
          <a:p>
            <a:pPr lvl="1">
              <a:buSzPct val="60000"/>
              <a:buFont typeface="Wingdings" pitchFamily="2" charset="2"/>
              <a:buChar char="t"/>
            </a:pPr>
            <a:r>
              <a:rPr lang="en-US" sz="2400" dirty="0"/>
              <a:t>Require early involvement of all disciplines appropriate to the team task</a:t>
            </a:r>
          </a:p>
        </p:txBody>
      </p:sp>
      <p:sp>
        <p:nvSpPr>
          <p:cNvPr id="12292" name="Slide Number Placeholder 2"/>
          <p:cNvSpPr>
            <a:spLocks noGrp="1"/>
          </p:cNvSpPr>
          <p:nvPr>
            <p:ph type="sldNum" sz="quarter" idx="4294967295"/>
          </p:nvPr>
        </p:nvSpPr>
        <p:spPr>
          <a:xfrm>
            <a:off x="7870825" y="6503988"/>
            <a:ext cx="414338" cy="304800"/>
          </a:xfrm>
          <a:prstGeom prst="rect">
            <a:avLst/>
          </a:prstGeom>
          <a:noFill/>
        </p:spPr>
        <p:txBody>
          <a:bodyPr/>
          <a:lstStyle/>
          <a:p>
            <a:fld id="{8962344E-FD5A-4B01-8FB8-554E04DB2350}" type="slidenum">
              <a:rPr lang="en-US" smtClean="0">
                <a:latin typeface="Arial" pitchFamily="34" charset="0"/>
                <a:cs typeface="Arial" pitchFamily="34" charset="0"/>
              </a:rPr>
              <a:pPr/>
              <a:t>66</a:t>
            </a:fld>
            <a:endParaRPr lang="en-US" dirty="0">
              <a:latin typeface="Arial" pitchFamily="34" charset="0"/>
              <a:cs typeface="Arial" pitchFamily="34" charset="0"/>
            </a:endParaRPr>
          </a:p>
        </p:txBody>
      </p:sp>
      <p:pic>
        <p:nvPicPr>
          <p:cNvPr id="176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24200"/>
            <a:ext cx="3426524" cy="338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866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z="3600" i="1" dirty="0"/>
              <a:t>Integrated Product Teams (IPT)</a:t>
            </a:r>
          </a:p>
        </p:txBody>
      </p:sp>
      <p:sp>
        <p:nvSpPr>
          <p:cNvPr id="12291" name="Content Placeholder 3"/>
          <p:cNvSpPr>
            <a:spLocks noGrp="1"/>
          </p:cNvSpPr>
          <p:nvPr>
            <p:ph idx="1"/>
          </p:nvPr>
        </p:nvSpPr>
        <p:spPr>
          <a:xfrm>
            <a:off x="304800" y="1524000"/>
            <a:ext cx="7913267" cy="4057864"/>
          </a:xfrm>
        </p:spPr>
        <p:txBody>
          <a:bodyPr/>
          <a:lstStyle/>
          <a:p>
            <a:r>
              <a:rPr lang="en-US" dirty="0"/>
              <a:t>Objectives of IPTs</a:t>
            </a:r>
          </a:p>
          <a:p>
            <a:pPr lvl="1">
              <a:buSzPct val="60000"/>
              <a:buFont typeface="Wingdings" pitchFamily="2" charset="2"/>
              <a:buChar char="t"/>
            </a:pPr>
            <a:r>
              <a:rPr lang="en-US" sz="2600" dirty="0"/>
              <a:t>Produce a design solution that satisfies initially defined requirements</a:t>
            </a:r>
          </a:p>
          <a:p>
            <a:pPr lvl="1"/>
            <a:endParaRPr lang="en-US" dirty="0"/>
          </a:p>
          <a:p>
            <a:pPr lvl="1"/>
            <a:endParaRPr lang="en-US" dirty="0"/>
          </a:p>
          <a:p>
            <a:pPr lvl="1"/>
            <a:endParaRPr lang="en-US" dirty="0"/>
          </a:p>
          <a:p>
            <a:pPr lvl="1"/>
            <a:endParaRPr lang="en-US" dirty="0"/>
          </a:p>
        </p:txBody>
      </p:sp>
      <p:sp>
        <p:nvSpPr>
          <p:cNvPr id="12292" name="Slide Number Placeholder 2"/>
          <p:cNvSpPr>
            <a:spLocks noGrp="1"/>
          </p:cNvSpPr>
          <p:nvPr>
            <p:ph type="sldNum" sz="quarter" idx="4294967295"/>
          </p:nvPr>
        </p:nvSpPr>
        <p:spPr>
          <a:xfrm>
            <a:off x="7870825" y="6503988"/>
            <a:ext cx="414338" cy="304800"/>
          </a:xfrm>
          <a:prstGeom prst="rect">
            <a:avLst/>
          </a:prstGeom>
          <a:noFill/>
        </p:spPr>
        <p:txBody>
          <a:bodyPr/>
          <a:lstStyle/>
          <a:p>
            <a:fld id="{8962344E-FD5A-4B01-8FB8-554E04DB2350}" type="slidenum">
              <a:rPr lang="en-US" smtClean="0">
                <a:latin typeface="Arial" pitchFamily="34" charset="0"/>
                <a:cs typeface="Arial" pitchFamily="34" charset="0"/>
              </a:rPr>
              <a:pPr/>
              <a:t>67</a:t>
            </a:fld>
            <a:endParaRPr lang="en-US" dirty="0">
              <a:latin typeface="Arial" pitchFamily="34" charset="0"/>
              <a:cs typeface="Arial" pitchFamily="34"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3000" y="3124200"/>
            <a:ext cx="3924301" cy="226891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53000" y="2819400"/>
            <a:ext cx="2384434" cy="1446162"/>
          </a:xfrm>
          <a:prstGeom prst="rect">
            <a:avLst/>
          </a:prstGeom>
        </p:spPr>
      </p:pic>
      <p:pic>
        <p:nvPicPr>
          <p:cNvPr id="10" name="Picture 6" descr="http://www.adeptscience.co.uk/htmlemail/mcad_oct_03_images/lg_cutaway-lg.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096000" y="4343400"/>
            <a:ext cx="2230620" cy="1343321"/>
          </a:xfrm>
          <a:prstGeom prst="rect">
            <a:avLst/>
          </a:prstGeom>
          <a:noFill/>
        </p:spPr>
      </p:pic>
      <p:sp>
        <p:nvSpPr>
          <p:cNvPr id="12" name="Content Placeholder 2"/>
          <p:cNvSpPr txBox="1">
            <a:spLocks/>
          </p:cNvSpPr>
          <p:nvPr/>
        </p:nvSpPr>
        <p:spPr bwMode="auto">
          <a:xfrm>
            <a:off x="381000" y="5791200"/>
            <a:ext cx="8382000" cy="747712"/>
          </a:xfrm>
          <a:prstGeom prst="rect">
            <a:avLst/>
          </a:prstGeom>
          <a:solidFill>
            <a:schemeClr val="accent5">
              <a:lumMod val="1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280988" indent="-280988"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151C77"/>
              </a:buClr>
              <a:buSzPct val="80000"/>
              <a:buFont typeface="Wingdings" pitchFamily="2" charset="2"/>
              <a:buChar char="n"/>
              <a:defRPr sz="2000" b="1">
                <a:solidFill>
                  <a:schemeClr val="tx1"/>
                </a:solidFill>
                <a:latin typeface="+mn-lt"/>
                <a:ea typeface="+mn-ea"/>
                <a:cs typeface="+mn-cs"/>
              </a:defRPr>
            </a:lvl2pPr>
            <a:lvl3pPr marL="1195388" indent="-280988" algn="l" rtl="0" eaLnBrk="0" fontAlgn="base" hangingPunct="0">
              <a:spcBef>
                <a:spcPct val="20000"/>
              </a:spcBef>
              <a:spcAft>
                <a:spcPct val="0"/>
              </a:spcAft>
              <a:buClr>
                <a:srgbClr val="151C77"/>
              </a:buClr>
              <a:buSzPct val="80000"/>
              <a:buFont typeface="Wingdings" pitchFamily="2" charset="2"/>
              <a:buChar char="n"/>
              <a:defRPr sz="2000">
                <a:solidFill>
                  <a:schemeClr val="tx1"/>
                </a:solidFill>
                <a:latin typeface="+mn-lt"/>
                <a:ea typeface="+mn-ea"/>
                <a:cs typeface="+mn-cs"/>
              </a:defRPr>
            </a:lvl3pPr>
            <a:lvl4pPr marL="1660525" indent="-288925" algn="l" rtl="0" eaLnBrk="0" fontAlgn="base" hangingPunct="0">
              <a:spcBef>
                <a:spcPct val="20000"/>
              </a:spcBef>
              <a:spcAft>
                <a:spcPct val="0"/>
              </a:spcAft>
              <a:buClr>
                <a:srgbClr val="151C77"/>
              </a:buClr>
              <a:buSzPct val="80000"/>
              <a:buFont typeface="Wingdings" pitchFamily="2" charset="2"/>
              <a:buChar char="n"/>
              <a:defRPr sz="2000">
                <a:solidFill>
                  <a:schemeClr val="tx1"/>
                </a:solidFill>
                <a:latin typeface="+mn-lt"/>
                <a:ea typeface="+mn-ea"/>
                <a:cs typeface="+mn-cs"/>
              </a:defRPr>
            </a:lvl4pPr>
            <a:lvl5pPr marL="2109788" indent="-280988" algn="l" rtl="0" eaLnBrk="0" fontAlgn="base" hangingPunct="0">
              <a:spcBef>
                <a:spcPct val="20000"/>
              </a:spcBef>
              <a:spcAft>
                <a:spcPct val="0"/>
              </a:spcAft>
              <a:buClr>
                <a:srgbClr val="151C77"/>
              </a:buClr>
              <a:buSzPct val="80000"/>
              <a:buFont typeface="Wingdings" pitchFamily="2" charset="2"/>
              <a:buChar char="n"/>
              <a:defRPr sz="2000">
                <a:solidFill>
                  <a:schemeClr val="tx1"/>
                </a:solidFill>
                <a:latin typeface="+mn-lt"/>
                <a:ea typeface="+mn-ea"/>
                <a:cs typeface="+mn-cs"/>
              </a:defRPr>
            </a:lvl5pPr>
            <a:lvl6pPr marL="25669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6pPr>
            <a:lvl7pPr marL="30241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7pPr>
            <a:lvl8pPr marL="34813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8pPr>
            <a:lvl9pPr marL="3938588" indent="-280988" algn="l" rtl="0" fontAlgn="base">
              <a:spcBef>
                <a:spcPct val="20000"/>
              </a:spcBef>
              <a:spcAft>
                <a:spcPct val="0"/>
              </a:spcAft>
              <a:buClr>
                <a:srgbClr val="151C77"/>
              </a:buClr>
              <a:buSzPct val="80000"/>
              <a:buFont typeface="Wingdings" charset="2"/>
              <a:buChar char="n"/>
              <a:defRPr sz="2000">
                <a:solidFill>
                  <a:schemeClr val="tx1"/>
                </a:solidFill>
                <a:latin typeface="+mn-lt"/>
                <a:ea typeface="+mn-ea"/>
                <a:cs typeface="+mn-cs"/>
              </a:defRPr>
            </a:lvl9pPr>
          </a:lstStyle>
          <a:p>
            <a:pPr marL="457200" lvl="1" indent="0" algn="ctr">
              <a:buNone/>
            </a:pPr>
            <a:r>
              <a:rPr lang="en-US" sz="1800" dirty="0">
                <a:solidFill>
                  <a:schemeClr val="bg1"/>
                </a:solidFill>
              </a:rPr>
              <a:t>Success depends on communicating that design solution clearly, effectively, and in a timely manner</a:t>
            </a:r>
          </a:p>
        </p:txBody>
      </p:sp>
    </p:spTree>
    <p:extLst>
      <p:ext uri="{BB962C8B-B14F-4D97-AF65-F5344CB8AC3E}">
        <p14:creationId xmlns:p14="http://schemas.microsoft.com/office/powerpoint/2010/main" val="195756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 calcmode="lin" valueType="num">
                                      <p:cBhvr additive="base">
                                        <p:cTn id="7"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2">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1" name="Content Placeholder 3"/>
          <p:cNvSpPr>
            <a:spLocks noGrp="1"/>
          </p:cNvSpPr>
          <p:nvPr>
            <p:ph idx="1"/>
          </p:nvPr>
        </p:nvSpPr>
        <p:spPr>
          <a:xfrm>
            <a:off x="304800" y="1447800"/>
            <a:ext cx="7989467" cy="4800600"/>
          </a:xfrm>
        </p:spPr>
        <p:txBody>
          <a:bodyPr>
            <a:normAutofit fontScale="77500" lnSpcReduction="20000"/>
          </a:bodyPr>
          <a:lstStyle/>
          <a:p>
            <a:pPr>
              <a:lnSpc>
                <a:spcPct val="110000"/>
              </a:lnSpc>
              <a:spcAft>
                <a:spcPts val="1200"/>
              </a:spcAft>
            </a:pPr>
            <a:r>
              <a:rPr lang="en-US" sz="4000" dirty="0"/>
              <a:t>Design-level IPT members are chosen to meet the team objectives and have expertise in:</a:t>
            </a:r>
          </a:p>
          <a:p>
            <a:pPr lvl="1">
              <a:lnSpc>
                <a:spcPct val="110000"/>
              </a:lnSpc>
              <a:spcAft>
                <a:spcPts val="600"/>
              </a:spcAft>
              <a:buSzPct val="60000"/>
              <a:buFont typeface="Wingdings" pitchFamily="2" charset="2"/>
              <a:buChar char="t"/>
            </a:pPr>
            <a:r>
              <a:rPr lang="en-US" dirty="0"/>
              <a:t>Technical management (systems engineering)</a:t>
            </a:r>
          </a:p>
          <a:p>
            <a:pPr lvl="1">
              <a:lnSpc>
                <a:spcPct val="110000"/>
              </a:lnSpc>
              <a:spcAft>
                <a:spcPts val="600"/>
              </a:spcAft>
              <a:buSzPct val="60000"/>
              <a:buFont typeface="Wingdings" pitchFamily="2" charset="2"/>
              <a:buChar char="t"/>
            </a:pPr>
            <a:r>
              <a:rPr lang="en-US" dirty="0"/>
              <a:t>Life cycle functional areas – e.g. Design, Manufacturing, etc. </a:t>
            </a:r>
          </a:p>
          <a:p>
            <a:pPr lvl="1">
              <a:lnSpc>
                <a:spcPct val="110000"/>
              </a:lnSpc>
              <a:spcAft>
                <a:spcPts val="600"/>
              </a:spcAft>
              <a:buSzPct val="60000"/>
              <a:buFont typeface="Wingdings" pitchFamily="2" charset="2"/>
              <a:buChar char="t"/>
            </a:pPr>
            <a:r>
              <a:rPr lang="en-US" dirty="0"/>
              <a:t>Technical specialty areas, such as safety, risk management, quality, etc.</a:t>
            </a:r>
          </a:p>
          <a:p>
            <a:pPr lvl="1">
              <a:lnSpc>
                <a:spcPct val="110000"/>
              </a:lnSpc>
              <a:buSzPct val="60000"/>
              <a:buFont typeface="Wingdings" pitchFamily="2" charset="2"/>
              <a:buChar char="t"/>
            </a:pPr>
            <a:r>
              <a:rPr lang="en-US" dirty="0"/>
              <a:t>When appropriate, business                                                                        areas such as finance,                                                                     cost/budget analysis, and                                                         contracting</a:t>
            </a:r>
          </a:p>
        </p:txBody>
      </p:sp>
      <p:sp>
        <p:nvSpPr>
          <p:cNvPr id="12292" name="Slide Number Placeholder 2"/>
          <p:cNvSpPr>
            <a:spLocks noGrp="1"/>
          </p:cNvSpPr>
          <p:nvPr>
            <p:ph type="sldNum" sz="quarter" idx="4294967295"/>
          </p:nvPr>
        </p:nvSpPr>
        <p:spPr>
          <a:xfrm>
            <a:off x="7870825" y="6503988"/>
            <a:ext cx="414338" cy="304800"/>
          </a:xfrm>
          <a:prstGeom prst="rect">
            <a:avLst/>
          </a:prstGeom>
          <a:noFill/>
        </p:spPr>
        <p:txBody>
          <a:bodyPr/>
          <a:lstStyle/>
          <a:p>
            <a:fld id="{8962344E-FD5A-4B01-8FB8-554E04DB2350}" type="slidenum">
              <a:rPr lang="en-US" smtClean="0">
                <a:latin typeface="Arial" pitchFamily="34" charset="0"/>
                <a:cs typeface="Arial" pitchFamily="34" charset="0"/>
              </a:rPr>
              <a:pPr/>
              <a:t>68</a:t>
            </a:fld>
            <a:endParaRPr lang="en-US" dirty="0">
              <a:latin typeface="Arial" pitchFamily="34" charset="0"/>
              <a:cs typeface="Arial" pitchFamily="34" charset="0"/>
            </a:endParaRPr>
          </a:p>
        </p:txBody>
      </p:sp>
      <p:pic>
        <p:nvPicPr>
          <p:cNvPr id="177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886200"/>
            <a:ext cx="2755654" cy="272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1295400" y="457200"/>
            <a:ext cx="7752056" cy="1143000"/>
          </a:xfrm>
          <a:prstGeom prst="rect">
            <a:avLst/>
          </a:prstGeom>
          <a:effectLst/>
        </p:spPr>
        <p:txBody>
          <a:bodyPr vert="horz" lIns="91440" tIns="45720" rIns="91440" bIns="45720" rtlCol="0" anchor="t" anchorCtr="0">
            <a:noAutofit/>
          </a:bodyPr>
          <a:lstStyle>
            <a:lvl1pPr algn="r" rtl="0" eaLnBrk="0" fontAlgn="base" hangingPunct="0">
              <a:spcBef>
                <a:spcPct val="0"/>
              </a:spcBef>
              <a:spcAft>
                <a:spcPct val="0"/>
              </a:spcAft>
              <a:defRPr sz="4400" b="1" i="1" kern="1200" baseline="0">
                <a:solidFill>
                  <a:schemeClr val="bg1"/>
                </a:solidFill>
                <a:effectLst>
                  <a:outerShdw blurRad="38100" dist="38100" dir="2700000" algn="tl">
                    <a:srgbClr val="000000">
                      <a:alpha val="43137"/>
                    </a:srgbClr>
                  </a:outerShdw>
                </a:effectLst>
                <a:latin typeface="+mj-lt"/>
                <a:ea typeface="+mj-ea"/>
                <a:cs typeface="Browallia New" pitchFamily="34" charset="-34"/>
              </a:defRPr>
            </a:lvl1pPr>
            <a:lvl2pPr algn="ctr" rtl="0" eaLnBrk="0" fontAlgn="base" hangingPunct="0">
              <a:spcBef>
                <a:spcPct val="0"/>
              </a:spcBef>
              <a:spcAft>
                <a:spcPct val="0"/>
              </a:spcAft>
              <a:defRPr sz="4400">
                <a:solidFill>
                  <a:schemeClr val="tx1"/>
                </a:solidFill>
                <a:latin typeface="Cambria" pitchFamily="18" charset="0"/>
              </a:defRPr>
            </a:lvl2pPr>
            <a:lvl3pPr algn="ctr" rtl="0" eaLnBrk="0" fontAlgn="base" hangingPunct="0">
              <a:spcBef>
                <a:spcPct val="0"/>
              </a:spcBef>
              <a:spcAft>
                <a:spcPct val="0"/>
              </a:spcAft>
              <a:defRPr sz="4400">
                <a:solidFill>
                  <a:schemeClr val="tx1"/>
                </a:solidFill>
                <a:latin typeface="Cambria" pitchFamily="18" charset="0"/>
              </a:defRPr>
            </a:lvl3pPr>
            <a:lvl4pPr algn="ctr" rtl="0" eaLnBrk="0" fontAlgn="base" hangingPunct="0">
              <a:spcBef>
                <a:spcPct val="0"/>
              </a:spcBef>
              <a:spcAft>
                <a:spcPct val="0"/>
              </a:spcAft>
              <a:defRPr sz="4400">
                <a:solidFill>
                  <a:schemeClr val="tx1"/>
                </a:solidFill>
                <a:latin typeface="Cambria" pitchFamily="18" charset="0"/>
              </a:defRPr>
            </a:lvl4pPr>
            <a:lvl5pPr algn="ctr" rtl="0" eaLnBrk="0" fontAlgn="base" hangingPunct="0">
              <a:spcBef>
                <a:spcPct val="0"/>
              </a:spcBef>
              <a:spcAft>
                <a:spcPct val="0"/>
              </a:spcAft>
              <a:defRPr sz="4400">
                <a:solidFill>
                  <a:schemeClr val="tx1"/>
                </a:solidFill>
                <a:latin typeface="Cambria" pitchFamily="18" charset="0"/>
              </a:defRPr>
            </a:lvl5pPr>
            <a:lvl6pPr marL="457200" algn="ctr" rtl="0" fontAlgn="base">
              <a:spcBef>
                <a:spcPct val="0"/>
              </a:spcBef>
              <a:spcAft>
                <a:spcPct val="0"/>
              </a:spcAft>
              <a:defRPr sz="4400">
                <a:solidFill>
                  <a:schemeClr val="tx1"/>
                </a:solidFill>
                <a:latin typeface="Cambria" pitchFamily="18" charset="0"/>
              </a:defRPr>
            </a:lvl6pPr>
            <a:lvl7pPr marL="914400" algn="ctr" rtl="0" fontAlgn="base">
              <a:spcBef>
                <a:spcPct val="0"/>
              </a:spcBef>
              <a:spcAft>
                <a:spcPct val="0"/>
              </a:spcAft>
              <a:defRPr sz="4400">
                <a:solidFill>
                  <a:schemeClr val="tx1"/>
                </a:solidFill>
                <a:latin typeface="Cambria" pitchFamily="18" charset="0"/>
              </a:defRPr>
            </a:lvl7pPr>
            <a:lvl8pPr marL="1371600" algn="ctr" rtl="0" fontAlgn="base">
              <a:spcBef>
                <a:spcPct val="0"/>
              </a:spcBef>
              <a:spcAft>
                <a:spcPct val="0"/>
              </a:spcAft>
              <a:defRPr sz="4400">
                <a:solidFill>
                  <a:schemeClr val="tx1"/>
                </a:solidFill>
                <a:latin typeface="Cambria" pitchFamily="18" charset="0"/>
              </a:defRPr>
            </a:lvl8pPr>
            <a:lvl9pPr marL="1828800" algn="ctr" rtl="0" fontAlgn="base">
              <a:spcBef>
                <a:spcPct val="0"/>
              </a:spcBef>
              <a:spcAft>
                <a:spcPct val="0"/>
              </a:spcAft>
              <a:defRPr sz="4400">
                <a:solidFill>
                  <a:schemeClr val="tx1"/>
                </a:solidFill>
                <a:latin typeface="Cambria" pitchFamily="18" charset="0"/>
              </a:defRPr>
            </a:lvl9pPr>
          </a:lstStyle>
          <a:p>
            <a:r>
              <a:rPr lang="en-US" sz="3600"/>
              <a:t>Integrated Product Teams (IPT)</a:t>
            </a:r>
            <a:endParaRPr lang="en-US" sz="3600" dirty="0"/>
          </a:p>
        </p:txBody>
      </p:sp>
    </p:spTree>
    <p:extLst>
      <p:ext uri="{BB962C8B-B14F-4D97-AF65-F5344CB8AC3E}">
        <p14:creationId xmlns:p14="http://schemas.microsoft.com/office/powerpoint/2010/main" val="20528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fade">
                                      <p:cBhvr>
                                        <p:cTn id="7" dur="500"/>
                                        <p:tgtEl>
                                          <p:spTgt spid="122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fade">
                                      <p:cBhvr>
                                        <p:cTn id="12" dur="500"/>
                                        <p:tgtEl>
                                          <p:spTgt spid="122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Effect transition="in" filter="fade">
                                      <p:cBhvr>
                                        <p:cTn id="17" dur="500"/>
                                        <p:tgtEl>
                                          <p:spTgt spid="122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91">
                                            <p:txEl>
                                              <p:pRg st="4" end="4"/>
                                            </p:txEl>
                                          </p:spTgt>
                                        </p:tgtEl>
                                        <p:attrNameLst>
                                          <p:attrName>style.visibility</p:attrName>
                                        </p:attrNameLst>
                                      </p:cBhvr>
                                      <p:to>
                                        <p:strVal val="visible"/>
                                      </p:to>
                                    </p:set>
                                    <p:animEffect transition="in" filter="fade">
                                      <p:cBhvr>
                                        <p:cTn id="22" dur="500"/>
                                        <p:tgtEl>
                                          <p:spTgt spid="12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3259137" y="1490662"/>
            <a:ext cx="5194300" cy="4910137"/>
          </a:xfrm>
          <a:prstGeom prst="ellipse">
            <a:avLst/>
          </a:prstGeom>
          <a:gradFill flip="none" rotWithShape="1">
            <a:gsLst>
              <a:gs pos="0">
                <a:srgbClr val="8488C4"/>
              </a:gs>
              <a:gs pos="53000">
                <a:srgbClr val="D4DEFF"/>
              </a:gs>
              <a:gs pos="83000">
                <a:srgbClr val="D4DEFF"/>
              </a:gs>
              <a:gs pos="100000">
                <a:srgbClr val="96AB94"/>
              </a:gs>
            </a:gsLst>
            <a:lin ang="10800000" scaled="1"/>
            <a:tileRect/>
          </a:gra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TextBox 7"/>
          <p:cNvSpPr txBox="1"/>
          <p:nvPr/>
        </p:nvSpPr>
        <p:spPr bwMode="auto">
          <a:xfrm>
            <a:off x="5478462" y="2052638"/>
            <a:ext cx="2827338" cy="553998"/>
          </a:xfrm>
          <a:prstGeom prst="rect">
            <a:avLst/>
          </a:prstGeom>
          <a:noFill/>
        </p:spPr>
        <p:txBody>
          <a:bodyPr>
            <a:spAutoFit/>
          </a:bodyPr>
          <a:lstStyle/>
          <a:p>
            <a:pPr>
              <a:defRPr/>
            </a:pPr>
            <a:r>
              <a:rPr lang="en-US" sz="1600" b="1" dirty="0">
                <a:latin typeface="+mj-lt"/>
                <a:cs typeface="Arial" charset="0"/>
              </a:rPr>
              <a:t>Program Control</a:t>
            </a:r>
          </a:p>
          <a:p>
            <a:pPr marL="166688" lvl="1">
              <a:defRPr/>
            </a:pPr>
            <a:endParaRPr lang="en-US" sz="1400" b="1" dirty="0">
              <a:latin typeface="+mj-lt"/>
              <a:cs typeface="Arial" charset="0"/>
            </a:endParaRPr>
          </a:p>
        </p:txBody>
      </p:sp>
      <p:sp>
        <p:nvSpPr>
          <p:cNvPr id="14" name="TextBox 13"/>
          <p:cNvSpPr txBox="1"/>
          <p:nvPr/>
        </p:nvSpPr>
        <p:spPr bwMode="auto">
          <a:xfrm>
            <a:off x="5638800" y="2792611"/>
            <a:ext cx="2827338" cy="2769989"/>
          </a:xfrm>
          <a:prstGeom prst="rect">
            <a:avLst/>
          </a:prstGeom>
          <a:noFill/>
        </p:spPr>
        <p:txBody>
          <a:bodyPr>
            <a:spAutoFit/>
          </a:bodyPr>
          <a:lstStyle/>
          <a:p>
            <a:pPr marL="344488" indent="-119063">
              <a:buFont typeface="Arial" pitchFamily="34" charset="0"/>
              <a:buChar char="•"/>
              <a:defRPr/>
            </a:pPr>
            <a:r>
              <a:rPr lang="en-US" sz="1600" b="1" dirty="0">
                <a:latin typeface="+mj-lt"/>
                <a:cs typeface="Arial" charset="0"/>
              </a:rPr>
              <a:t>Management Planning</a:t>
            </a:r>
          </a:p>
          <a:p>
            <a:pPr marL="344488" indent="-119063">
              <a:buFont typeface="Arial" pitchFamily="34" charset="0"/>
              <a:buChar char="•"/>
              <a:defRPr/>
            </a:pPr>
            <a:r>
              <a:rPr lang="en-US" sz="1600" b="1" dirty="0">
                <a:latin typeface="+mj-lt"/>
                <a:cs typeface="Arial" charset="0"/>
              </a:rPr>
              <a:t>Integrated Assessment</a:t>
            </a:r>
          </a:p>
          <a:p>
            <a:pPr marL="344488" indent="-119063">
              <a:buFont typeface="Arial" pitchFamily="34" charset="0"/>
              <a:buChar char="•"/>
              <a:defRPr/>
            </a:pPr>
            <a:r>
              <a:rPr lang="en-US" sz="1600" b="1" dirty="0">
                <a:latin typeface="+mj-lt"/>
                <a:cs typeface="Arial" charset="0"/>
              </a:rPr>
              <a:t>Schedule Management</a:t>
            </a:r>
          </a:p>
          <a:p>
            <a:pPr marL="344488" indent="-119063">
              <a:buFont typeface="Arial" pitchFamily="34" charset="0"/>
              <a:buChar char="•"/>
              <a:defRPr/>
            </a:pPr>
            <a:r>
              <a:rPr lang="en-US" sz="1600" b="1" dirty="0">
                <a:latin typeface="+mj-lt"/>
                <a:cs typeface="Arial" charset="0"/>
              </a:rPr>
              <a:t>Configuration Management</a:t>
            </a:r>
          </a:p>
          <a:p>
            <a:pPr marL="344488" indent="-119063">
              <a:buFont typeface="Arial" pitchFamily="34" charset="0"/>
              <a:buChar char="•"/>
              <a:defRPr/>
            </a:pPr>
            <a:r>
              <a:rPr lang="en-US" sz="1600" b="1" dirty="0">
                <a:latin typeface="+mj-lt"/>
                <a:cs typeface="Arial" charset="0"/>
              </a:rPr>
              <a:t>Resource Management</a:t>
            </a:r>
          </a:p>
          <a:p>
            <a:pPr marL="344488" indent="-119063">
              <a:buFont typeface="Arial" pitchFamily="34" charset="0"/>
              <a:buChar char="•"/>
              <a:defRPr/>
            </a:pPr>
            <a:r>
              <a:rPr lang="en-US" sz="1600" b="1" dirty="0">
                <a:latin typeface="+mj-lt"/>
                <a:cs typeface="Arial" charset="0"/>
              </a:rPr>
              <a:t>Documentation and Data Management</a:t>
            </a:r>
          </a:p>
          <a:p>
            <a:pPr marL="344488" indent="-119063">
              <a:buFont typeface="Arial" pitchFamily="34" charset="0"/>
              <a:buChar char="•"/>
              <a:defRPr/>
            </a:pPr>
            <a:r>
              <a:rPr lang="en-US" sz="1600" b="1" dirty="0">
                <a:latin typeface="+mj-lt"/>
                <a:cs typeface="Arial" charset="0"/>
              </a:rPr>
              <a:t>Acquisition Management</a:t>
            </a:r>
          </a:p>
          <a:p>
            <a:pPr marL="290513" lvl="1" indent="-123825">
              <a:buFont typeface="Arial" pitchFamily="34" charset="0"/>
              <a:buChar char="–"/>
              <a:defRPr/>
            </a:pPr>
            <a:endParaRPr lang="en-US" sz="1400" b="1" dirty="0">
              <a:latin typeface="+mj-lt"/>
              <a:cs typeface="Arial" charset="0"/>
            </a:endParaRPr>
          </a:p>
        </p:txBody>
      </p:sp>
      <p:sp>
        <p:nvSpPr>
          <p:cNvPr id="13314" name="Title 4"/>
          <p:cNvSpPr>
            <a:spLocks noGrp="1"/>
          </p:cNvSpPr>
          <p:nvPr>
            <p:ph type="title"/>
          </p:nvPr>
        </p:nvSpPr>
        <p:spPr>
          <a:xfrm>
            <a:off x="1447800" y="304800"/>
            <a:ext cx="7555425" cy="796925"/>
          </a:xfrm>
        </p:spPr>
        <p:txBody>
          <a:bodyPr/>
          <a:lstStyle/>
          <a:p>
            <a:r>
              <a:rPr lang="en-US" sz="3600" i="1" dirty="0"/>
              <a:t>Context of Controlling a Program </a:t>
            </a:r>
          </a:p>
        </p:txBody>
      </p:sp>
      <p:sp>
        <p:nvSpPr>
          <p:cNvPr id="13315" name="Slide Number Placeholder 3"/>
          <p:cNvSpPr>
            <a:spLocks noGrp="1"/>
          </p:cNvSpPr>
          <p:nvPr>
            <p:ph type="sldNum" sz="quarter" idx="4294967295"/>
          </p:nvPr>
        </p:nvSpPr>
        <p:spPr>
          <a:xfrm>
            <a:off x="7870825" y="6503988"/>
            <a:ext cx="414338" cy="304800"/>
          </a:xfrm>
          <a:prstGeom prst="rect">
            <a:avLst/>
          </a:prstGeom>
          <a:noFill/>
        </p:spPr>
        <p:txBody>
          <a:bodyPr/>
          <a:lstStyle/>
          <a:p>
            <a:fld id="{A61ECA7C-AA02-4087-ABDC-88FD5387DA60}" type="slidenum">
              <a:rPr lang="en-US" smtClean="0">
                <a:latin typeface="Arial" pitchFamily="34" charset="0"/>
                <a:cs typeface="Arial" pitchFamily="34" charset="0"/>
              </a:rPr>
              <a:pPr/>
              <a:t>69</a:t>
            </a:fld>
            <a:endParaRPr lang="en-US" dirty="0">
              <a:latin typeface="Arial" pitchFamily="34" charset="0"/>
              <a:cs typeface="Arial" pitchFamily="34" charset="0"/>
            </a:endParaRPr>
          </a:p>
        </p:txBody>
      </p:sp>
      <p:sp>
        <p:nvSpPr>
          <p:cNvPr id="6" name="Oval 5"/>
          <p:cNvSpPr/>
          <p:nvPr/>
        </p:nvSpPr>
        <p:spPr bwMode="auto">
          <a:xfrm>
            <a:off x="609600" y="1506537"/>
            <a:ext cx="5194299" cy="4910137"/>
          </a:xfrm>
          <a:prstGeom prst="ellipse">
            <a:avLst/>
          </a:prstGeom>
          <a:gradFill flip="none" rotWithShape="1">
            <a:gsLst>
              <a:gs pos="0">
                <a:srgbClr val="5E9EFF"/>
              </a:gs>
              <a:gs pos="39999">
                <a:srgbClr val="85C2FF"/>
              </a:gs>
              <a:gs pos="70000">
                <a:srgbClr val="C4D6EB"/>
              </a:gs>
              <a:gs pos="100000">
                <a:srgbClr val="FFEBFA"/>
              </a:gs>
            </a:gsLst>
            <a:lin ang="0" scaled="0"/>
            <a:tileRect/>
          </a:gra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TextBox 6"/>
          <p:cNvSpPr txBox="1"/>
          <p:nvPr/>
        </p:nvSpPr>
        <p:spPr bwMode="auto">
          <a:xfrm>
            <a:off x="990600" y="2043113"/>
            <a:ext cx="3444874" cy="800219"/>
          </a:xfrm>
          <a:prstGeom prst="rect">
            <a:avLst/>
          </a:prstGeom>
          <a:noFill/>
          <a:ln w="12700">
            <a:noFill/>
          </a:ln>
        </p:spPr>
        <p:txBody>
          <a:bodyPr>
            <a:spAutoFit/>
          </a:bodyPr>
          <a:lstStyle/>
          <a:p>
            <a:pPr algn="ctr">
              <a:defRPr/>
            </a:pPr>
            <a:r>
              <a:rPr lang="en-US" sz="1600" b="1" dirty="0">
                <a:latin typeface="+mj-lt"/>
                <a:cs typeface="Arial" charset="0"/>
              </a:rPr>
              <a:t>Systems Engineering</a:t>
            </a:r>
          </a:p>
          <a:p>
            <a:pPr algn="ctr">
              <a:defRPr/>
            </a:pPr>
            <a:endParaRPr lang="en-US" sz="1600" b="1" dirty="0">
              <a:latin typeface="+mj-lt"/>
              <a:cs typeface="Arial" charset="0"/>
            </a:endParaRPr>
          </a:p>
          <a:p>
            <a:pPr marL="290513" lvl="1" indent="-123825">
              <a:buFont typeface="Arial" pitchFamily="34" charset="0"/>
              <a:buChar char="–"/>
              <a:defRPr/>
            </a:pPr>
            <a:endParaRPr lang="en-US" sz="1400" b="1" dirty="0">
              <a:latin typeface="+mj-lt"/>
              <a:cs typeface="Arial" charset="0"/>
            </a:endParaRPr>
          </a:p>
        </p:txBody>
      </p:sp>
      <p:sp>
        <p:nvSpPr>
          <p:cNvPr id="12" name="TextBox 11"/>
          <p:cNvSpPr txBox="1"/>
          <p:nvPr/>
        </p:nvSpPr>
        <p:spPr bwMode="auto">
          <a:xfrm>
            <a:off x="762000" y="2796332"/>
            <a:ext cx="3444874" cy="2385268"/>
          </a:xfrm>
          <a:prstGeom prst="rect">
            <a:avLst/>
          </a:prstGeom>
          <a:noFill/>
          <a:ln w="12700">
            <a:noFill/>
          </a:ln>
        </p:spPr>
        <p:txBody>
          <a:bodyPr>
            <a:spAutoFit/>
          </a:bodyPr>
          <a:lstStyle/>
          <a:p>
            <a:pPr marL="119063" indent="-119063">
              <a:buFont typeface="Arial" pitchFamily="34" charset="0"/>
              <a:buChar char="•"/>
              <a:defRPr/>
            </a:pPr>
            <a:r>
              <a:rPr lang="en-US" b="1" dirty="0">
                <a:latin typeface="+mj-lt"/>
                <a:cs typeface="Arial" charset="0"/>
              </a:rPr>
              <a:t>System Design</a:t>
            </a:r>
          </a:p>
          <a:p>
            <a:pPr marL="285750" lvl="2" indent="-123825">
              <a:buFont typeface="Arial" pitchFamily="34" charset="0"/>
              <a:buChar char="–"/>
              <a:defRPr/>
            </a:pPr>
            <a:r>
              <a:rPr lang="en-US" sz="1100" b="1" dirty="0">
                <a:latin typeface="+mj-lt"/>
                <a:cs typeface="Arial" charset="0"/>
              </a:rPr>
              <a:t>Requirements Definition</a:t>
            </a:r>
          </a:p>
          <a:p>
            <a:pPr marL="285750" lvl="2" indent="-123825">
              <a:buFont typeface="Arial" pitchFamily="34" charset="0"/>
              <a:buChar char="–"/>
              <a:defRPr/>
            </a:pPr>
            <a:r>
              <a:rPr lang="en-US" sz="1100" b="1" dirty="0">
                <a:latin typeface="+mj-lt"/>
                <a:cs typeface="Arial" charset="0"/>
              </a:rPr>
              <a:t>Technical Solution Definition</a:t>
            </a:r>
          </a:p>
          <a:p>
            <a:pPr marL="123825" lvl="2" indent="-123825">
              <a:buFont typeface="Arial" pitchFamily="34" charset="0"/>
              <a:buChar char="•"/>
              <a:defRPr/>
            </a:pPr>
            <a:r>
              <a:rPr lang="en-US" b="1" dirty="0">
                <a:latin typeface="+mj-lt"/>
                <a:cs typeface="Arial" charset="0"/>
              </a:rPr>
              <a:t>Product Realization</a:t>
            </a:r>
          </a:p>
          <a:p>
            <a:pPr marL="285750" lvl="2" indent="-123825">
              <a:buFont typeface="Arial" pitchFamily="34" charset="0"/>
              <a:buChar char="–"/>
              <a:defRPr/>
            </a:pPr>
            <a:r>
              <a:rPr lang="en-US" sz="1100" b="1" dirty="0">
                <a:latin typeface="+mj-lt"/>
                <a:cs typeface="Arial" charset="0"/>
              </a:rPr>
              <a:t>Design Realization</a:t>
            </a:r>
          </a:p>
          <a:p>
            <a:pPr marL="285750" lvl="2" indent="-123825">
              <a:buFont typeface="Arial" pitchFamily="34" charset="0"/>
              <a:buChar char="–"/>
              <a:defRPr/>
            </a:pPr>
            <a:r>
              <a:rPr lang="en-US" sz="1100" b="1" dirty="0">
                <a:latin typeface="+mj-lt"/>
                <a:cs typeface="Arial" charset="0"/>
              </a:rPr>
              <a:t>Evaluation</a:t>
            </a:r>
          </a:p>
          <a:p>
            <a:pPr marL="285750" lvl="2" indent="-123825">
              <a:buFont typeface="Arial" pitchFamily="34" charset="0"/>
              <a:buChar char="–"/>
              <a:defRPr/>
            </a:pPr>
            <a:r>
              <a:rPr lang="en-US" sz="1100" b="1" dirty="0">
                <a:latin typeface="+mj-lt"/>
                <a:cs typeface="Arial" charset="0"/>
              </a:rPr>
              <a:t>Product Transition</a:t>
            </a:r>
          </a:p>
          <a:p>
            <a:pPr marL="123825" lvl="2" indent="-123825">
              <a:buFont typeface="Arial" pitchFamily="34" charset="0"/>
              <a:buChar char="•"/>
              <a:defRPr/>
            </a:pPr>
            <a:r>
              <a:rPr lang="en-US" b="1" dirty="0">
                <a:latin typeface="+mj-lt"/>
                <a:cs typeface="Arial" charset="0"/>
              </a:rPr>
              <a:t>Technical Management</a:t>
            </a:r>
          </a:p>
          <a:p>
            <a:pPr marL="285750" lvl="2" indent="-123825">
              <a:buFont typeface="Arial" pitchFamily="34" charset="0"/>
              <a:buChar char="–"/>
              <a:defRPr/>
            </a:pPr>
            <a:r>
              <a:rPr lang="en-US" sz="1100" b="1" dirty="0">
                <a:latin typeface="+mj-lt"/>
                <a:cs typeface="Arial" charset="0"/>
              </a:rPr>
              <a:t>Technical Planning</a:t>
            </a:r>
          </a:p>
          <a:p>
            <a:pPr marL="285750" lvl="2" indent="-123825">
              <a:buFont typeface="Arial" pitchFamily="34" charset="0"/>
              <a:buChar char="–"/>
              <a:defRPr/>
            </a:pPr>
            <a:r>
              <a:rPr lang="en-US" sz="1100" b="1" dirty="0">
                <a:latin typeface="+mj-lt"/>
                <a:cs typeface="Arial" charset="0"/>
              </a:rPr>
              <a:t>Technical Control</a:t>
            </a:r>
          </a:p>
          <a:p>
            <a:pPr marL="285750" lvl="2" indent="-123825">
              <a:buFont typeface="Arial" pitchFamily="34" charset="0"/>
              <a:buChar char="–"/>
              <a:defRPr/>
            </a:pPr>
            <a:r>
              <a:rPr lang="en-US" sz="1100" b="1" dirty="0">
                <a:latin typeface="+mj-lt"/>
                <a:cs typeface="Arial" charset="0"/>
              </a:rPr>
              <a:t>Technical Assessment</a:t>
            </a:r>
          </a:p>
          <a:p>
            <a:pPr marL="285750" lvl="2" indent="-123825">
              <a:buFont typeface="Arial" pitchFamily="34" charset="0"/>
              <a:buChar char="–"/>
              <a:defRPr/>
            </a:pPr>
            <a:r>
              <a:rPr lang="en-US" sz="1100" b="1" dirty="0">
                <a:latin typeface="+mj-lt"/>
                <a:cs typeface="Arial" charset="0"/>
              </a:rPr>
              <a:t>Technical Decision Analysis</a:t>
            </a:r>
          </a:p>
          <a:p>
            <a:pPr marL="290513" lvl="1" indent="-123825">
              <a:buFont typeface="Arial" pitchFamily="34" charset="0"/>
              <a:buChar char="–"/>
              <a:defRPr/>
            </a:pPr>
            <a:endParaRPr lang="en-US" sz="1400" b="1" dirty="0">
              <a:latin typeface="+mj-lt"/>
              <a:cs typeface="Arial" charset="0"/>
            </a:endParaRPr>
          </a:p>
        </p:txBody>
      </p:sp>
      <p:sp>
        <p:nvSpPr>
          <p:cNvPr id="10" name="TextBox 9"/>
          <p:cNvSpPr txBox="1"/>
          <p:nvPr/>
        </p:nvSpPr>
        <p:spPr bwMode="auto">
          <a:xfrm>
            <a:off x="3429000" y="2939296"/>
            <a:ext cx="2233613" cy="1785104"/>
          </a:xfrm>
          <a:prstGeom prst="rect">
            <a:avLst/>
          </a:prstGeom>
          <a:noFill/>
        </p:spPr>
        <p:txBody>
          <a:bodyPr>
            <a:spAutoFit/>
          </a:bodyPr>
          <a:lstStyle/>
          <a:p>
            <a:pPr marL="344488" indent="-119063">
              <a:buFont typeface="Arial" pitchFamily="34" charset="0"/>
              <a:buChar char="•"/>
              <a:defRPr/>
            </a:pPr>
            <a:r>
              <a:rPr lang="en-US" sz="1400" b="1" dirty="0">
                <a:solidFill>
                  <a:srgbClr val="FF0000"/>
                </a:solidFill>
                <a:latin typeface="+mj-lt"/>
                <a:cs typeface="Arial" charset="0"/>
              </a:rPr>
              <a:t>Planning</a:t>
            </a:r>
          </a:p>
          <a:p>
            <a:pPr marL="344488" indent="-119063">
              <a:buFont typeface="Arial" pitchFamily="34" charset="0"/>
              <a:buChar char="•"/>
              <a:defRPr/>
            </a:pPr>
            <a:r>
              <a:rPr lang="en-US" sz="1400" b="1" dirty="0">
                <a:solidFill>
                  <a:srgbClr val="FF0000"/>
                </a:solidFill>
                <a:latin typeface="+mj-lt"/>
                <a:cs typeface="Arial" charset="0"/>
              </a:rPr>
              <a:t>Risk Management</a:t>
            </a:r>
          </a:p>
          <a:p>
            <a:pPr marL="344488" indent="-119063">
              <a:buFont typeface="Arial" pitchFamily="34" charset="0"/>
              <a:buChar char="•"/>
              <a:defRPr/>
            </a:pPr>
            <a:r>
              <a:rPr lang="en-US" sz="1400" b="1" dirty="0">
                <a:solidFill>
                  <a:srgbClr val="FF0000"/>
                </a:solidFill>
                <a:latin typeface="+mj-lt"/>
                <a:cs typeface="Arial" charset="0"/>
              </a:rPr>
              <a:t>Configuration  Management</a:t>
            </a:r>
          </a:p>
          <a:p>
            <a:pPr marL="344488" indent="-119063">
              <a:buFont typeface="Arial" pitchFamily="34" charset="0"/>
              <a:buChar char="•"/>
              <a:defRPr/>
            </a:pPr>
            <a:r>
              <a:rPr lang="en-US" sz="1400" b="1" dirty="0">
                <a:solidFill>
                  <a:srgbClr val="FF0000"/>
                </a:solidFill>
                <a:latin typeface="+mj-lt"/>
                <a:cs typeface="Arial" charset="0"/>
              </a:rPr>
              <a:t>Data Management</a:t>
            </a:r>
          </a:p>
          <a:p>
            <a:pPr marL="344488" indent="-119063">
              <a:buFont typeface="Arial" pitchFamily="34" charset="0"/>
              <a:buChar char="•"/>
              <a:defRPr/>
            </a:pPr>
            <a:r>
              <a:rPr lang="en-US" sz="1400" b="1" dirty="0">
                <a:solidFill>
                  <a:srgbClr val="FF0000"/>
                </a:solidFill>
                <a:latin typeface="+mj-lt"/>
                <a:cs typeface="Arial" charset="0"/>
              </a:rPr>
              <a:t>Assessment</a:t>
            </a:r>
          </a:p>
          <a:p>
            <a:pPr marL="344488" indent="-119063">
              <a:buFont typeface="Arial" pitchFamily="34" charset="0"/>
              <a:buChar char="•"/>
              <a:defRPr/>
            </a:pPr>
            <a:r>
              <a:rPr lang="en-US" sz="1400" b="1" dirty="0">
                <a:solidFill>
                  <a:srgbClr val="FF0000"/>
                </a:solidFill>
                <a:latin typeface="+mj-lt"/>
                <a:cs typeface="Arial" charset="0"/>
              </a:rPr>
              <a:t>Decision Analysis</a:t>
            </a:r>
            <a:endParaRPr lang="en-US" sz="1400" b="1" dirty="0">
              <a:solidFill>
                <a:srgbClr val="2FFF2F"/>
              </a:solidFill>
              <a:latin typeface="+mj-lt"/>
              <a:cs typeface="Arial" charset="0"/>
            </a:endParaRPr>
          </a:p>
          <a:p>
            <a:pPr marL="290513" lvl="1" indent="-123825">
              <a:buFont typeface="Arial" pitchFamily="34" charset="0"/>
              <a:buChar char="–"/>
              <a:defRPr/>
            </a:pPr>
            <a:endParaRPr lang="en-US" b="1" dirty="0">
              <a:latin typeface="+mj-lt"/>
              <a:cs typeface="Arial" charset="0"/>
            </a:endParaRPr>
          </a:p>
        </p:txBody>
      </p:sp>
      <p:sp>
        <p:nvSpPr>
          <p:cNvPr id="13" name="Block Arc 12"/>
          <p:cNvSpPr/>
          <p:nvPr/>
        </p:nvSpPr>
        <p:spPr bwMode="auto">
          <a:xfrm rot="16200000">
            <a:off x="3415506" y="1385094"/>
            <a:ext cx="5132388" cy="5105400"/>
          </a:xfrm>
          <a:prstGeom prst="blockArc">
            <a:avLst>
              <a:gd name="adj1" fmla="val 13007996"/>
              <a:gd name="adj2" fmla="val 19390923"/>
              <a:gd name="adj3" fmla="val 0"/>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Tree>
    <p:extLst>
      <p:ext uri="{BB962C8B-B14F-4D97-AF65-F5344CB8AC3E}">
        <p14:creationId xmlns:p14="http://schemas.microsoft.com/office/powerpoint/2010/main" val="341688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marL="342900" indent="-342900"/>
            <a:r>
              <a:rPr lang="en-US" sz="3600" dirty="0"/>
              <a:t>Schedule Accuracy</a:t>
            </a:r>
          </a:p>
        </p:txBody>
      </p:sp>
      <p:sp>
        <p:nvSpPr>
          <p:cNvPr id="15363" name="Content Placeholder 2"/>
          <p:cNvSpPr>
            <a:spLocks noGrp="1"/>
          </p:cNvSpPr>
          <p:nvPr>
            <p:ph idx="1"/>
          </p:nvPr>
        </p:nvSpPr>
        <p:spPr>
          <a:xfrm>
            <a:off x="381000" y="2895600"/>
            <a:ext cx="8382000" cy="2657475"/>
          </a:xfrm>
        </p:spPr>
        <p:txBody>
          <a:bodyPr>
            <a:normAutofit/>
          </a:bodyPr>
          <a:lstStyle/>
          <a:p>
            <a:pPr>
              <a:spcAft>
                <a:spcPts val="600"/>
              </a:spcAft>
            </a:pPr>
            <a:r>
              <a:rPr lang="en-US" sz="2400" b="1" dirty="0"/>
              <a:t>Development and maintenance of the schedule </a:t>
            </a:r>
          </a:p>
          <a:p>
            <a:pPr lvl="1">
              <a:buSzPct val="60000"/>
              <a:buFont typeface="Wingdings" pitchFamily="2" charset="2"/>
              <a:buChar char="t"/>
            </a:pPr>
            <a:r>
              <a:rPr lang="en-US" sz="2000" b="1" dirty="0"/>
              <a:t>A full time scheduler or team of schedulers</a:t>
            </a:r>
          </a:p>
          <a:p>
            <a:pPr lvl="1">
              <a:buSzPct val="60000"/>
              <a:buFont typeface="Wingdings" pitchFamily="2" charset="2"/>
              <a:buChar char="t"/>
            </a:pPr>
            <a:r>
              <a:rPr lang="en-US" sz="2000" b="1" dirty="0"/>
              <a:t>May be organized under the department of project control</a:t>
            </a:r>
          </a:p>
        </p:txBody>
      </p:sp>
      <p:sp>
        <p:nvSpPr>
          <p:cNvPr id="15364" name="Slide Number Placeholder 3"/>
          <p:cNvSpPr>
            <a:spLocks noGrp="1"/>
          </p:cNvSpPr>
          <p:nvPr>
            <p:ph type="sldNum" sz="quarter" idx="10"/>
          </p:nvPr>
        </p:nvSpPr>
        <p:spPr>
          <a:noFill/>
        </p:spPr>
        <p:txBody>
          <a:bodyPr/>
          <a:lstStyle/>
          <a:p>
            <a:fld id="{7E8B4736-8106-4B19-978D-DBA6EAD7F647}" type="slidenum">
              <a:rPr lang="en-US" smtClean="0">
                <a:solidFill>
                  <a:prstClr val="black"/>
                </a:solidFill>
              </a:rPr>
              <a:pPr/>
              <a:t>7</a:t>
            </a:fld>
            <a:endParaRPr lang="en-US" dirty="0">
              <a:solidFill>
                <a:prstClr val="black"/>
              </a:solidFill>
            </a:endParaRPr>
          </a:p>
        </p:txBody>
      </p:sp>
      <p:sp>
        <p:nvSpPr>
          <p:cNvPr id="9" name="Rectangle 8"/>
          <p:cNvSpPr/>
          <p:nvPr/>
        </p:nvSpPr>
        <p:spPr>
          <a:xfrm>
            <a:off x="233143" y="5667375"/>
            <a:ext cx="8705850" cy="679621"/>
          </a:xfrm>
          <a:prstGeom prst="rect">
            <a:avLst/>
          </a:prstGeom>
          <a:solidFill>
            <a:srgbClr val="0656AE"/>
          </a:solidFill>
        </p:spPr>
        <p:style>
          <a:lnRef idx="1">
            <a:schemeClr val="accent1"/>
          </a:lnRef>
          <a:fillRef idx="3">
            <a:schemeClr val="accent1"/>
          </a:fillRef>
          <a:effectRef idx="2">
            <a:schemeClr val="accent1"/>
          </a:effectRef>
          <a:fontRef idx="minor">
            <a:schemeClr val="lt1"/>
          </a:fontRef>
        </p:style>
        <p:txBody>
          <a:bodyPr anchor="ctr"/>
          <a:lstStyle/>
          <a:p>
            <a:pPr marL="0" lvl="2" algn="ctr"/>
            <a:r>
              <a:rPr lang="en-US" b="1" dirty="0">
                <a:solidFill>
                  <a:prstClr val="white"/>
                </a:solidFill>
                <a:latin typeface="Arial" pitchFamily="34" charset="0"/>
                <a:cs typeface="Arial" pitchFamily="34" charset="0"/>
              </a:rPr>
              <a:t>Depends upon authoritative input from all functional areas to be accurate</a:t>
            </a:r>
          </a:p>
        </p:txBody>
      </p:sp>
      <p:pic>
        <p:nvPicPr>
          <p:cNvPr id="44035" name="Picture 3" descr="C:\Users\mhanson2\AppData\Local\Microsoft\Windows\Temporary Internet Files\Content.IE5\089W0V6V\MC90019532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1447800"/>
            <a:ext cx="1816100" cy="13065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315200" y="1386741"/>
            <a:ext cx="1627744" cy="1439632"/>
          </a:xfrm>
          <a:prstGeom prst="rect">
            <a:avLst/>
          </a:prstGeom>
        </p:spPr>
      </p:pic>
      <p:sp>
        <p:nvSpPr>
          <p:cNvPr id="3" name="TextBox 2"/>
          <p:cNvSpPr txBox="1"/>
          <p:nvPr/>
        </p:nvSpPr>
        <p:spPr>
          <a:xfrm>
            <a:off x="609600" y="4114800"/>
            <a:ext cx="8001000" cy="1631216"/>
          </a:xfrm>
          <a:prstGeom prst="rect">
            <a:avLst/>
          </a:prstGeom>
          <a:noFill/>
        </p:spPr>
        <p:txBody>
          <a:bodyPr wrap="square" rtlCol="0">
            <a:spAutoFit/>
          </a:bodyPr>
          <a:lstStyle/>
          <a:p>
            <a:r>
              <a:rPr lang="en-US" sz="2000" b="1" i="1" dirty="0">
                <a:solidFill>
                  <a:prstClr val="black"/>
                </a:solidFill>
              </a:rPr>
              <a:t>Things to remember:</a:t>
            </a:r>
          </a:p>
          <a:p>
            <a:pPr marL="228600" indent="-228600">
              <a:buFontTx/>
              <a:buAutoNum type="arabicParenR"/>
            </a:pPr>
            <a:r>
              <a:rPr lang="en-US" sz="2000" b="1" i="1" dirty="0">
                <a:solidFill>
                  <a:prstClr val="black"/>
                </a:solidFill>
              </a:rPr>
              <a:t> If there is more than one schedule, you have no schedule</a:t>
            </a:r>
          </a:p>
          <a:p>
            <a:pPr marL="228600" indent="-228600">
              <a:buFontTx/>
              <a:buAutoNum type="arabicParenR"/>
            </a:pPr>
            <a:r>
              <a:rPr lang="en-US" sz="2000" b="1" i="1" dirty="0">
                <a:solidFill>
                  <a:prstClr val="black"/>
                </a:solidFill>
              </a:rPr>
              <a:t> All inputs are not equal, true accuracy depends on a single data source</a:t>
            </a:r>
          </a:p>
          <a:p>
            <a:pPr marL="228600" indent="-228600">
              <a:buFontTx/>
              <a:buAutoNum type="arabicParenR"/>
            </a:pPr>
            <a:r>
              <a:rPr lang="en-US" sz="2000" b="1" i="1" dirty="0">
                <a:solidFill>
                  <a:prstClr val="black"/>
                </a:solidFill>
              </a:rPr>
              <a:t> Baseline is a baseline!  Changes are reflected on the baseline not to it!</a:t>
            </a:r>
          </a:p>
          <a:p>
            <a:pPr marL="228600" indent="-228600">
              <a:buFontTx/>
              <a:buAutoNum type="arabicParenR"/>
            </a:pPr>
            <a:r>
              <a:rPr lang="en-US" sz="2000" b="1" i="1" dirty="0">
                <a:solidFill>
                  <a:prstClr val="black"/>
                </a:solidFill>
              </a:rPr>
              <a:t> A resource loaded schedule is the ultimate, but not always possible</a:t>
            </a:r>
          </a:p>
        </p:txBody>
      </p:sp>
    </p:spTree>
    <p:extLst>
      <p:ext uri="{BB962C8B-B14F-4D97-AF65-F5344CB8AC3E}">
        <p14:creationId xmlns:p14="http://schemas.microsoft.com/office/powerpoint/2010/main" val="3006076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3"/>
          <p:cNvSpPr>
            <a:spLocks noGrp="1"/>
          </p:cNvSpPr>
          <p:nvPr>
            <p:ph type="title"/>
          </p:nvPr>
        </p:nvSpPr>
        <p:spPr>
          <a:xfrm>
            <a:off x="2438400" y="127512"/>
            <a:ext cx="6553200" cy="796925"/>
          </a:xfrm>
        </p:spPr>
        <p:txBody>
          <a:bodyPr/>
          <a:lstStyle/>
          <a:p>
            <a:r>
              <a:rPr lang="en-US" sz="3600" i="1" dirty="0"/>
              <a:t>PM and Program Systems Engineer Roles</a:t>
            </a:r>
          </a:p>
        </p:txBody>
      </p:sp>
      <p:sp>
        <p:nvSpPr>
          <p:cNvPr id="14339" name="Slide Number Placeholder 2"/>
          <p:cNvSpPr>
            <a:spLocks noGrp="1"/>
          </p:cNvSpPr>
          <p:nvPr>
            <p:ph type="sldNum" sz="quarter" idx="4294967295"/>
          </p:nvPr>
        </p:nvSpPr>
        <p:spPr>
          <a:xfrm>
            <a:off x="7870825" y="6503988"/>
            <a:ext cx="414338" cy="304800"/>
          </a:xfrm>
          <a:prstGeom prst="rect">
            <a:avLst/>
          </a:prstGeom>
          <a:noFill/>
        </p:spPr>
        <p:txBody>
          <a:bodyPr/>
          <a:lstStyle/>
          <a:p>
            <a:fld id="{C6060347-9A24-4817-A726-3E1DB0A8724C}" type="slidenum">
              <a:rPr lang="en-US" smtClean="0">
                <a:latin typeface="Arial" pitchFamily="34" charset="0"/>
                <a:cs typeface="Arial" pitchFamily="34" charset="0"/>
              </a:rPr>
              <a:pPr/>
              <a:t>70</a:t>
            </a:fld>
            <a:endParaRPr lang="en-US" dirty="0">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839997419"/>
              </p:ext>
            </p:extLst>
          </p:nvPr>
        </p:nvGraphicFramePr>
        <p:xfrm>
          <a:off x="304800" y="1600200"/>
          <a:ext cx="8548577" cy="5124044"/>
        </p:xfrm>
        <a:graphic>
          <a:graphicData uri="http://schemas.openxmlformats.org/drawingml/2006/table">
            <a:tbl>
              <a:tblPr/>
              <a:tblGrid>
                <a:gridCol w="5832103">
                  <a:extLst>
                    <a:ext uri="{9D8B030D-6E8A-4147-A177-3AD203B41FA5}">
                      <a16:colId xmlns:a16="http://schemas.microsoft.com/office/drawing/2014/main" val="20000"/>
                    </a:ext>
                  </a:extLst>
                </a:gridCol>
                <a:gridCol w="1330519">
                  <a:extLst>
                    <a:ext uri="{9D8B030D-6E8A-4147-A177-3AD203B41FA5}">
                      <a16:colId xmlns:a16="http://schemas.microsoft.com/office/drawing/2014/main" val="20001"/>
                    </a:ext>
                  </a:extLst>
                </a:gridCol>
                <a:gridCol w="1385955">
                  <a:extLst>
                    <a:ext uri="{9D8B030D-6E8A-4147-A177-3AD203B41FA5}">
                      <a16:colId xmlns:a16="http://schemas.microsoft.com/office/drawing/2014/main" val="20002"/>
                    </a:ext>
                  </a:extLst>
                </a:gridCol>
              </a:tblGrid>
              <a:tr h="340726">
                <a:tc>
                  <a:txBody>
                    <a:bodyPr/>
                    <a:lstStyle/>
                    <a:p>
                      <a:pPr marL="0" marR="0" algn="ctr">
                        <a:lnSpc>
                          <a:spcPct val="115000"/>
                        </a:lnSpc>
                        <a:spcBef>
                          <a:spcPts val="0"/>
                        </a:spcBef>
                        <a:spcAft>
                          <a:spcPts val="0"/>
                        </a:spcAft>
                      </a:pPr>
                      <a:r>
                        <a:rPr lang="en-US" sz="1400" b="1" dirty="0">
                          <a:solidFill>
                            <a:srgbClr val="FFFFFF"/>
                          </a:solidFill>
                          <a:latin typeface="Arial"/>
                          <a:ea typeface="Times New Roman"/>
                          <a:cs typeface="Times New Roman"/>
                        </a:rPr>
                        <a:t>Life-cycle Processes</a:t>
                      </a:r>
                      <a:endParaRPr lang="en-US" sz="1400"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99"/>
                    </a:solidFill>
                  </a:tcPr>
                </a:tc>
                <a:tc>
                  <a:txBody>
                    <a:bodyPr/>
                    <a:lstStyle/>
                    <a:p>
                      <a:pPr marL="0" marR="0" algn="ctr">
                        <a:lnSpc>
                          <a:spcPct val="115000"/>
                        </a:lnSpc>
                        <a:spcBef>
                          <a:spcPts val="0"/>
                        </a:spcBef>
                        <a:spcAft>
                          <a:spcPts val="0"/>
                        </a:spcAft>
                      </a:pPr>
                      <a:r>
                        <a:rPr lang="en-US" sz="1400" b="1" dirty="0">
                          <a:solidFill>
                            <a:srgbClr val="FFFFFF"/>
                          </a:solidFill>
                          <a:latin typeface="Arial"/>
                          <a:ea typeface="Times New Roman"/>
                          <a:cs typeface="Times New Roman"/>
                        </a:rPr>
                        <a:t>Program Manager</a:t>
                      </a:r>
                      <a:endParaRPr lang="en-US" sz="1400" dirty="0">
                        <a:latin typeface="Calibri"/>
                        <a:ea typeface="Calibri"/>
                        <a:cs typeface="Times New Roman"/>
                      </a:endParaRPr>
                    </a:p>
                  </a:txBody>
                  <a:tcPr marL="31118" marR="31118" marT="31118" marB="311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99"/>
                    </a:solidFill>
                  </a:tcPr>
                </a:tc>
                <a:tc>
                  <a:txBody>
                    <a:bodyPr/>
                    <a:lstStyle/>
                    <a:p>
                      <a:pPr marL="0" marR="0" algn="ctr">
                        <a:lnSpc>
                          <a:spcPct val="115000"/>
                        </a:lnSpc>
                        <a:spcBef>
                          <a:spcPts val="0"/>
                        </a:spcBef>
                        <a:spcAft>
                          <a:spcPts val="0"/>
                        </a:spcAft>
                      </a:pPr>
                      <a:r>
                        <a:rPr lang="en-US" sz="1400" b="1" dirty="0">
                          <a:solidFill>
                            <a:srgbClr val="FFFFFF"/>
                          </a:solidFill>
                          <a:latin typeface="Arial"/>
                          <a:ea typeface="Times New Roman"/>
                          <a:cs typeface="Times New Roman"/>
                        </a:rPr>
                        <a:t>Chief / Systems Engineer</a:t>
                      </a:r>
                      <a:endParaRPr lang="en-US" sz="1400" dirty="0">
                        <a:latin typeface="Calibri"/>
                        <a:ea typeface="Calibri"/>
                        <a:cs typeface="Times New Roman"/>
                      </a:endParaRPr>
                    </a:p>
                  </a:txBody>
                  <a:tcPr marL="31118" marR="31118" marT="31118" marB="311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99"/>
                    </a:solidFill>
                  </a:tcPr>
                </a:tc>
                <a:extLst>
                  <a:ext uri="{0D108BD9-81ED-4DB2-BD59-A6C34878D82A}">
                    <a16:rowId xmlns:a16="http://schemas.microsoft.com/office/drawing/2014/main" val="10000"/>
                  </a:ext>
                </a:extLst>
              </a:tr>
              <a:tr h="188799">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Stakeholder Management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Technical Planning</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Decision Analysis</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4188">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Technical Assessment (Includes Program Status: Technical Progress, Schedule &amp; Cost Management)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Shared</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Shared</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204281">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Configuration Management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Data Management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223644">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Requirements Management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Contract Management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Requirements Analysis</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Architecture Design</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Implementation</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Risk Management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2"/>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Interface Management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Integration</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4"/>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Verification</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Support</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Primary</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2475">
                <a:tc>
                  <a:txBody>
                    <a:bodyPr/>
                    <a:lstStyle/>
                    <a:p>
                      <a:pPr marL="0" marR="0">
                        <a:lnSpc>
                          <a:spcPct val="115000"/>
                        </a:lnSpc>
                        <a:spcBef>
                          <a:spcPts val="0"/>
                        </a:spcBef>
                        <a:spcAft>
                          <a:spcPts val="0"/>
                        </a:spcAft>
                      </a:pPr>
                      <a:r>
                        <a:rPr lang="en-US" sz="1200" b="1" dirty="0">
                          <a:solidFill>
                            <a:srgbClr val="000000"/>
                          </a:solidFill>
                          <a:latin typeface="Arial"/>
                          <a:ea typeface="Times New Roman"/>
                          <a:cs typeface="Times New Roman"/>
                        </a:rPr>
                        <a:t>Validation</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Shared</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200" b="1" dirty="0">
                          <a:solidFill>
                            <a:srgbClr val="000000"/>
                          </a:solidFill>
                          <a:latin typeface="Arial"/>
                          <a:ea typeface="Times New Roman"/>
                          <a:cs typeface="Times New Roman"/>
                        </a:rPr>
                        <a:t>Shared</a:t>
                      </a:r>
                      <a:endParaRPr lang="en-US" sz="1200" b="1" dirty="0">
                        <a:latin typeface="Calibri"/>
                        <a:ea typeface="Calibri"/>
                        <a:cs typeface="Times New Roman"/>
                      </a:endParaRPr>
                    </a:p>
                  </a:txBody>
                  <a:tcPr marL="31118" marR="31118" marT="31118" marB="311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0374532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z="3600" i="1" dirty="0"/>
              <a:t>Statutory Compliance</a:t>
            </a:r>
          </a:p>
        </p:txBody>
      </p:sp>
      <p:sp>
        <p:nvSpPr>
          <p:cNvPr id="15363" name="Slide Number Placeholder 3"/>
          <p:cNvSpPr>
            <a:spLocks noGrp="1"/>
          </p:cNvSpPr>
          <p:nvPr>
            <p:ph type="sldNum" sz="quarter" idx="4294967295"/>
          </p:nvPr>
        </p:nvSpPr>
        <p:spPr>
          <a:xfrm>
            <a:off x="7870825" y="6503988"/>
            <a:ext cx="414338" cy="304800"/>
          </a:xfrm>
          <a:prstGeom prst="rect">
            <a:avLst/>
          </a:prstGeom>
          <a:noFill/>
        </p:spPr>
        <p:txBody>
          <a:bodyPr/>
          <a:lstStyle/>
          <a:p>
            <a:fld id="{D9CD0435-6831-4630-9D42-5234458ACE94}" type="slidenum">
              <a:rPr lang="en-US" smtClean="0">
                <a:latin typeface="Arial" pitchFamily="34" charset="0"/>
                <a:cs typeface="Arial" pitchFamily="34" charset="0"/>
              </a:rPr>
              <a:pPr/>
              <a:t>71</a:t>
            </a:fld>
            <a:endParaRPr lang="en-US" dirty="0">
              <a:latin typeface="Arial" pitchFamily="34" charset="0"/>
              <a:cs typeface="Arial" pitchFamily="34" charset="0"/>
            </a:endParaRPr>
          </a:p>
        </p:txBody>
      </p:sp>
      <p:pic>
        <p:nvPicPr>
          <p:cNvPr id="15364"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33400" y="1600200"/>
            <a:ext cx="3711870" cy="4884550"/>
          </a:xfrm>
          <a:prstGeom prst="rect">
            <a:avLst/>
          </a:prstGeom>
          <a:noFill/>
          <a:ln w="9525">
            <a:solidFill>
              <a:schemeClr val="tx1"/>
            </a:solidFill>
            <a:miter lim="800000"/>
            <a:headEnd/>
            <a:tailEnd/>
          </a:ln>
        </p:spPr>
      </p:pic>
      <p:sp>
        <p:nvSpPr>
          <p:cNvPr id="2" name="TextBox 1"/>
          <p:cNvSpPr txBox="1"/>
          <p:nvPr/>
        </p:nvSpPr>
        <p:spPr>
          <a:xfrm>
            <a:off x="4922874" y="2753833"/>
            <a:ext cx="3359889" cy="1200329"/>
          </a:xfrm>
          <a:prstGeom prst="rect">
            <a:avLst/>
          </a:prstGeom>
          <a:noFill/>
        </p:spPr>
        <p:txBody>
          <a:bodyPr wrap="square" rtlCol="0">
            <a:spAutoFit/>
          </a:bodyPr>
          <a:lstStyle/>
          <a:p>
            <a:pPr lvl="0" eaLnBrk="0" hangingPunct="0">
              <a:spcBef>
                <a:spcPct val="20000"/>
              </a:spcBef>
              <a:buClr>
                <a:srgbClr val="0C2D83"/>
              </a:buClr>
              <a:buSzPct val="80000"/>
            </a:pPr>
            <a:r>
              <a:rPr lang="en-US" sz="2400" b="1" kern="0" dirty="0">
                <a:solidFill>
                  <a:srgbClr val="000000"/>
                </a:solidFill>
                <a:latin typeface="Arial" charset="0"/>
                <a:cs typeface="+mn-cs"/>
              </a:rPr>
              <a:t>5000.02, directs the use of SE across the acquisition life cycle</a:t>
            </a:r>
          </a:p>
        </p:txBody>
      </p:sp>
    </p:spTree>
    <p:extLst>
      <p:ext uri="{BB962C8B-B14F-4D97-AF65-F5344CB8AC3E}">
        <p14:creationId xmlns:p14="http://schemas.microsoft.com/office/powerpoint/2010/main" val="26679487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i="1" dirty="0"/>
              <a:t>SMC SE Processes for Space</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B4CD3260-2568-402B-9E6F-7589ED7A4B7E}" type="slidenum">
              <a:rPr lang="en-US" smtClean="0"/>
              <a:pPr>
                <a:defRPr/>
              </a:pPr>
              <a:t>72</a:t>
            </a:fld>
            <a:endParaRPr lang="en-US" dirty="0"/>
          </a:p>
        </p:txBody>
      </p:sp>
      <p:pic>
        <p:nvPicPr>
          <p:cNvPr id="176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7822"/>
            <a:ext cx="8002072" cy="4842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6400800"/>
            <a:ext cx="8918339" cy="461665"/>
          </a:xfrm>
          <a:prstGeom prst="rect">
            <a:avLst/>
          </a:prstGeom>
          <a:noFill/>
        </p:spPr>
        <p:txBody>
          <a:bodyPr wrap="none" rtlCol="0">
            <a:spAutoFit/>
          </a:bodyPr>
          <a:lstStyle/>
          <a:p>
            <a:r>
              <a:rPr lang="en-US" sz="1200" dirty="0"/>
              <a:t>SMC: Space and Missile Systems Center	SE: Systems Engineering	KPP: Key Performance Parameters	</a:t>
            </a:r>
          </a:p>
          <a:p>
            <a:r>
              <a:rPr lang="en-US" sz="1200" dirty="0"/>
              <a:t>TPM: Technical Performance Measure	MA: Mission Assurance	V&amp;V: Validation &amp; Verification	TLYF: Test Like You Fly</a:t>
            </a:r>
          </a:p>
        </p:txBody>
      </p:sp>
    </p:spTree>
    <p:extLst>
      <p:ext uri="{BB962C8B-B14F-4D97-AF65-F5344CB8AC3E}">
        <p14:creationId xmlns:p14="http://schemas.microsoft.com/office/powerpoint/2010/main" val="3942764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i="1" dirty="0"/>
              <a:t>SE and Mission Assurance</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B4CD3260-2568-402B-9E6F-7589ED7A4B7E}" type="slidenum">
              <a:rPr lang="en-US" smtClean="0"/>
              <a:pPr>
                <a:defRPr/>
              </a:pPr>
              <a:t>73</a:t>
            </a:fld>
            <a:endParaRPr lang="en-US" dirty="0"/>
          </a:p>
        </p:txBody>
      </p:sp>
      <p:pic>
        <p:nvPicPr>
          <p:cNvPr id="177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488" y="1711842"/>
            <a:ext cx="8154887" cy="459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76177" y="1520456"/>
            <a:ext cx="723014" cy="3402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5042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44475"/>
            <a:ext cx="7486988" cy="796925"/>
          </a:xfrm>
        </p:spPr>
        <p:txBody>
          <a:bodyPr/>
          <a:lstStyle/>
          <a:p>
            <a:r>
              <a:rPr lang="en-US" sz="3600" i="1" dirty="0"/>
              <a:t>SE Space Launch Perspective</a:t>
            </a:r>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B4CD3260-2568-402B-9E6F-7589ED7A4B7E}" type="slidenum">
              <a:rPr lang="en-US" smtClean="0"/>
              <a:pPr>
                <a:defRPr/>
              </a:pPr>
              <a:t>74</a:t>
            </a:fld>
            <a:endParaRPr lang="en-US" dirty="0"/>
          </a:p>
        </p:txBody>
      </p:sp>
      <p:pic>
        <p:nvPicPr>
          <p:cNvPr id="178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93875"/>
            <a:ext cx="8610600" cy="51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6119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i="1" dirty="0"/>
              <a:t>SE Functions </a:t>
            </a:r>
            <a:r>
              <a:rPr lang="en-US" i="1" dirty="0"/>
              <a:t> </a:t>
            </a:r>
          </a:p>
        </p:txBody>
      </p:sp>
      <p:sp>
        <p:nvSpPr>
          <p:cNvPr id="3" name="Content Placeholder 2"/>
          <p:cNvSpPr>
            <a:spLocks noGrp="1"/>
          </p:cNvSpPr>
          <p:nvPr>
            <p:ph idx="1"/>
          </p:nvPr>
        </p:nvSpPr>
        <p:spPr>
          <a:xfrm>
            <a:off x="609601" y="1828800"/>
            <a:ext cx="7684666" cy="3676864"/>
          </a:xfrm>
        </p:spPr>
        <p:txBody>
          <a:bodyPr/>
          <a:lstStyle/>
          <a:p>
            <a:r>
              <a:rPr lang="en-US" b="1" dirty="0"/>
              <a:t>SE Model</a:t>
            </a:r>
          </a:p>
          <a:p>
            <a:r>
              <a:rPr lang="en-US" b="1" dirty="0"/>
              <a:t>Tools and Techniques</a:t>
            </a:r>
          </a:p>
          <a:p>
            <a:pPr marL="0" indent="0">
              <a:buNone/>
            </a:pPr>
            <a:endParaRPr lang="en-US" dirty="0"/>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B10EDF6B-2680-4B96-8F94-6CDAB0691B0D}" type="slidenum">
              <a:rPr lang="en-US" smtClean="0"/>
              <a:pPr>
                <a:defRPr/>
              </a:pPr>
              <a:t>75</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985" y="4113006"/>
            <a:ext cx="2323547" cy="229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433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z="3600" i="1" dirty="0"/>
              <a:t>The “</a:t>
            </a:r>
            <a:r>
              <a:rPr lang="en-US" sz="3600" i="1" dirty="0" err="1"/>
              <a:t>Vee</a:t>
            </a:r>
            <a:r>
              <a:rPr lang="en-US" sz="3600" i="1" dirty="0"/>
              <a:t>” Model</a:t>
            </a:r>
          </a:p>
        </p:txBody>
      </p:sp>
      <p:sp>
        <p:nvSpPr>
          <p:cNvPr id="16387" name="Slide Number Placeholder 2"/>
          <p:cNvSpPr>
            <a:spLocks noGrp="1"/>
          </p:cNvSpPr>
          <p:nvPr>
            <p:ph type="sldNum" sz="quarter" idx="4294967295"/>
          </p:nvPr>
        </p:nvSpPr>
        <p:spPr>
          <a:xfrm>
            <a:off x="7870825" y="6503988"/>
            <a:ext cx="414338" cy="304800"/>
          </a:xfrm>
          <a:prstGeom prst="rect">
            <a:avLst/>
          </a:prstGeom>
          <a:noFill/>
        </p:spPr>
        <p:txBody>
          <a:bodyPr/>
          <a:lstStyle/>
          <a:p>
            <a:fld id="{40A76B7C-FE39-4569-8799-E0A5E2012ED9}" type="slidenum">
              <a:rPr lang="en-US" smtClean="0">
                <a:latin typeface="Arial" pitchFamily="34" charset="0"/>
                <a:cs typeface="Arial" pitchFamily="34" charset="0"/>
              </a:rPr>
              <a:pPr/>
              <a:t>76</a:t>
            </a:fld>
            <a:endParaRPr lang="en-US" dirty="0">
              <a:latin typeface="Arial" pitchFamily="34" charset="0"/>
              <a:cs typeface="Arial" pitchFamily="34" charset="0"/>
            </a:endParaRPr>
          </a:p>
        </p:txBody>
      </p:sp>
      <p:sp>
        <p:nvSpPr>
          <p:cNvPr id="6" name="Freeform 5"/>
          <p:cNvSpPr/>
          <p:nvPr/>
        </p:nvSpPr>
        <p:spPr bwMode="auto">
          <a:xfrm>
            <a:off x="1876425" y="1792288"/>
            <a:ext cx="5153025" cy="4110037"/>
          </a:xfrm>
          <a:custGeom>
            <a:avLst/>
            <a:gdLst>
              <a:gd name="connsiteX0" fmla="*/ 0 w 5153891"/>
              <a:gd name="connsiteY0" fmla="*/ 0 h 4108862"/>
              <a:gd name="connsiteX1" fmla="*/ 1389413 w 5153891"/>
              <a:gd name="connsiteY1" fmla="*/ 0 h 4108862"/>
              <a:gd name="connsiteX2" fmla="*/ 2624447 w 5153891"/>
              <a:gd name="connsiteY2" fmla="*/ 2493818 h 4108862"/>
              <a:gd name="connsiteX3" fmla="*/ 3835730 w 5153891"/>
              <a:gd name="connsiteY3" fmla="*/ 23751 h 4108862"/>
              <a:gd name="connsiteX4" fmla="*/ 5153891 w 5153891"/>
              <a:gd name="connsiteY4" fmla="*/ 23751 h 4108862"/>
              <a:gd name="connsiteX5" fmla="*/ 5153891 w 5153891"/>
              <a:gd name="connsiteY5" fmla="*/ 1009403 h 4108862"/>
              <a:gd name="connsiteX6" fmla="*/ 3800104 w 5153891"/>
              <a:gd name="connsiteY6" fmla="*/ 4096987 h 4108862"/>
              <a:gd name="connsiteX7" fmla="*/ 1377538 w 5153891"/>
              <a:gd name="connsiteY7" fmla="*/ 4108862 h 4108862"/>
              <a:gd name="connsiteX8" fmla="*/ 23751 w 5153891"/>
              <a:gd name="connsiteY8" fmla="*/ 1033153 h 4108862"/>
              <a:gd name="connsiteX9" fmla="*/ 0 w 5153891"/>
              <a:gd name="connsiteY9" fmla="*/ 0 h 410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3891" h="4108862">
                <a:moveTo>
                  <a:pt x="0" y="0"/>
                </a:moveTo>
                <a:lnTo>
                  <a:pt x="1389413" y="0"/>
                </a:lnTo>
                <a:lnTo>
                  <a:pt x="2624447" y="2493818"/>
                </a:lnTo>
                <a:lnTo>
                  <a:pt x="3835730" y="23751"/>
                </a:lnTo>
                <a:lnTo>
                  <a:pt x="5153891" y="23751"/>
                </a:lnTo>
                <a:lnTo>
                  <a:pt x="5153891" y="1009403"/>
                </a:lnTo>
                <a:lnTo>
                  <a:pt x="3800104" y="4096987"/>
                </a:lnTo>
                <a:lnTo>
                  <a:pt x="1377538" y="4108862"/>
                </a:lnTo>
                <a:lnTo>
                  <a:pt x="23751" y="1033153"/>
                </a:lnTo>
                <a:lnTo>
                  <a:pt x="0" y="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6390" name="Group 26"/>
          <p:cNvGrpSpPr>
            <a:grpSpLocks/>
          </p:cNvGrpSpPr>
          <p:nvPr/>
        </p:nvGrpSpPr>
        <p:grpSpPr bwMode="auto">
          <a:xfrm>
            <a:off x="2564643" y="2077927"/>
            <a:ext cx="3703008" cy="3236483"/>
            <a:chOff x="2565070" y="2078183"/>
            <a:chExt cx="3703119" cy="3236022"/>
          </a:xfrm>
        </p:grpSpPr>
        <p:sp>
          <p:nvSpPr>
            <p:cNvPr id="15" name="Down Arrow 14"/>
            <p:cNvSpPr/>
            <p:nvPr/>
          </p:nvSpPr>
          <p:spPr>
            <a:xfrm rot="-1440000">
              <a:off x="2565827" y="2078294"/>
              <a:ext cx="284172" cy="795224"/>
            </a:xfrm>
            <a:prstGeom prst="down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Down Arrow 15"/>
            <p:cNvSpPr/>
            <p:nvPr/>
          </p:nvSpPr>
          <p:spPr>
            <a:xfrm rot="-1440000">
              <a:off x="3026216" y="3086212"/>
              <a:ext cx="285759" cy="795225"/>
            </a:xfrm>
            <a:prstGeom prst="down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Down Arrow 16"/>
            <p:cNvSpPr/>
            <p:nvPr/>
          </p:nvSpPr>
          <p:spPr>
            <a:xfrm rot="-1440000">
              <a:off x="3512005" y="4140162"/>
              <a:ext cx="284172" cy="796811"/>
            </a:xfrm>
            <a:prstGeom prst="down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 name="Down Arrow 17"/>
            <p:cNvSpPr/>
            <p:nvPr/>
          </p:nvSpPr>
          <p:spPr>
            <a:xfrm rot="1440000" flipV="1">
              <a:off x="5983817" y="2540190"/>
              <a:ext cx="284171" cy="795225"/>
            </a:xfrm>
            <a:prstGeom prst="down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Down Arrow 18"/>
            <p:cNvSpPr/>
            <p:nvPr/>
          </p:nvSpPr>
          <p:spPr>
            <a:xfrm rot="1440000" flipV="1">
              <a:off x="5518666" y="3511602"/>
              <a:ext cx="284172" cy="795225"/>
            </a:xfrm>
            <a:prstGeom prst="down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Down Arrow 19"/>
            <p:cNvSpPr/>
            <p:nvPr/>
          </p:nvSpPr>
          <p:spPr>
            <a:xfrm rot="1440000" flipV="1">
              <a:off x="5029701" y="4519521"/>
              <a:ext cx="284172" cy="795224"/>
            </a:xfrm>
            <a:prstGeom prst="down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7" name="Oval 6"/>
          <p:cNvSpPr/>
          <p:nvPr/>
        </p:nvSpPr>
        <p:spPr bwMode="auto">
          <a:xfrm>
            <a:off x="1768475" y="1816100"/>
            <a:ext cx="1733550" cy="749300"/>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b="1" dirty="0">
                <a:solidFill>
                  <a:schemeClr val="tx1"/>
                </a:solidFill>
              </a:rPr>
              <a:t>Gather &amp; Define Requirements</a:t>
            </a:r>
          </a:p>
        </p:txBody>
      </p:sp>
      <p:sp>
        <p:nvSpPr>
          <p:cNvPr id="8" name="Oval 7"/>
          <p:cNvSpPr/>
          <p:nvPr/>
        </p:nvSpPr>
        <p:spPr bwMode="auto">
          <a:xfrm>
            <a:off x="2170113" y="2813050"/>
            <a:ext cx="1735137" cy="747713"/>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b="1" dirty="0">
                <a:solidFill>
                  <a:schemeClr val="tx1"/>
                </a:solidFill>
              </a:rPr>
              <a:t>System Design</a:t>
            </a:r>
          </a:p>
        </p:txBody>
      </p:sp>
      <p:sp>
        <p:nvSpPr>
          <p:cNvPr id="9" name="Oval 8"/>
          <p:cNvSpPr/>
          <p:nvPr/>
        </p:nvSpPr>
        <p:spPr bwMode="auto">
          <a:xfrm>
            <a:off x="2573338" y="3808413"/>
            <a:ext cx="1733550" cy="747712"/>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b="1" dirty="0">
                <a:solidFill>
                  <a:schemeClr val="tx1"/>
                </a:solidFill>
              </a:rPr>
              <a:t>Detailed Design</a:t>
            </a:r>
          </a:p>
        </p:txBody>
      </p:sp>
      <p:sp>
        <p:nvSpPr>
          <p:cNvPr id="10" name="Oval 9"/>
          <p:cNvSpPr/>
          <p:nvPr/>
        </p:nvSpPr>
        <p:spPr bwMode="auto">
          <a:xfrm>
            <a:off x="4648200" y="3810000"/>
            <a:ext cx="1733550" cy="747713"/>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b="1" dirty="0">
                <a:solidFill>
                  <a:schemeClr val="tx1"/>
                </a:solidFill>
              </a:rPr>
              <a:t>Component Test</a:t>
            </a:r>
          </a:p>
        </p:txBody>
      </p:sp>
      <p:sp>
        <p:nvSpPr>
          <p:cNvPr id="11" name="Oval 10"/>
          <p:cNvSpPr/>
          <p:nvPr/>
        </p:nvSpPr>
        <p:spPr bwMode="auto">
          <a:xfrm>
            <a:off x="5097463" y="2782888"/>
            <a:ext cx="1733550" cy="747712"/>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b="1" dirty="0">
                <a:solidFill>
                  <a:schemeClr val="tx1"/>
                </a:solidFill>
              </a:rPr>
              <a:t>System Integration &amp; Verification</a:t>
            </a:r>
          </a:p>
        </p:txBody>
      </p:sp>
      <p:sp>
        <p:nvSpPr>
          <p:cNvPr id="12" name="Oval 11"/>
          <p:cNvSpPr/>
          <p:nvPr/>
        </p:nvSpPr>
        <p:spPr bwMode="auto">
          <a:xfrm>
            <a:off x="5440363" y="1806575"/>
            <a:ext cx="1733550" cy="747713"/>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b="1" dirty="0">
                <a:solidFill>
                  <a:schemeClr val="tx1"/>
                </a:solidFill>
              </a:rPr>
              <a:t>Operational Acceptance</a:t>
            </a:r>
          </a:p>
        </p:txBody>
      </p:sp>
      <p:sp>
        <p:nvSpPr>
          <p:cNvPr id="13" name="Rectangle 12"/>
          <p:cNvSpPr/>
          <p:nvPr/>
        </p:nvSpPr>
        <p:spPr bwMode="auto">
          <a:xfrm>
            <a:off x="3360738" y="4905375"/>
            <a:ext cx="2232025" cy="9144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b="1" dirty="0">
                <a:solidFill>
                  <a:schemeClr val="tx1"/>
                </a:solidFill>
              </a:rPr>
              <a:t>Fabricate &amp; Code</a:t>
            </a:r>
          </a:p>
        </p:txBody>
      </p:sp>
      <p:sp>
        <p:nvSpPr>
          <p:cNvPr id="14" name="TextBox 13"/>
          <p:cNvSpPr txBox="1"/>
          <p:nvPr/>
        </p:nvSpPr>
        <p:spPr bwMode="auto">
          <a:xfrm>
            <a:off x="2908300" y="4524375"/>
            <a:ext cx="3100388" cy="385763"/>
          </a:xfrm>
          <a:prstGeom prst="rect">
            <a:avLst/>
          </a:prstGeom>
          <a:noFill/>
        </p:spPr>
        <p:txBody>
          <a:bodyPr>
            <a:spAutoFit/>
          </a:bodyPr>
          <a:lstStyle/>
          <a:p>
            <a:pPr algn="ctr">
              <a:defRPr/>
            </a:pPr>
            <a:r>
              <a:rPr lang="en-US" sz="1900" b="1" dirty="0">
                <a:latin typeface="+mn-lt"/>
                <a:cs typeface="Arial" charset="0"/>
              </a:rPr>
              <a:t>Component Engineering</a:t>
            </a:r>
          </a:p>
        </p:txBody>
      </p:sp>
      <p:sp>
        <p:nvSpPr>
          <p:cNvPr id="21" name="Right Arrow 20"/>
          <p:cNvSpPr/>
          <p:nvPr/>
        </p:nvSpPr>
        <p:spPr bwMode="auto">
          <a:xfrm flipH="1">
            <a:off x="3538538" y="2065338"/>
            <a:ext cx="1924050" cy="238125"/>
          </a:xfrm>
          <a:prstGeom prst="rightArrow">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Right Arrow 21"/>
          <p:cNvSpPr/>
          <p:nvPr/>
        </p:nvSpPr>
        <p:spPr bwMode="auto">
          <a:xfrm flipH="1">
            <a:off x="3963988" y="3049588"/>
            <a:ext cx="1177925" cy="239712"/>
          </a:xfrm>
          <a:prstGeom prst="rightArrow">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 name="Right Arrow 22"/>
          <p:cNvSpPr/>
          <p:nvPr/>
        </p:nvSpPr>
        <p:spPr bwMode="auto">
          <a:xfrm flipH="1">
            <a:off x="4341813" y="4057650"/>
            <a:ext cx="312737" cy="230188"/>
          </a:xfrm>
          <a:prstGeom prst="rightArrow">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Down Arrow 23"/>
          <p:cNvSpPr/>
          <p:nvPr/>
        </p:nvSpPr>
        <p:spPr bwMode="auto">
          <a:xfrm rot="20091140">
            <a:off x="1047750" y="2697163"/>
            <a:ext cx="1282700" cy="2563812"/>
          </a:xfrm>
          <a:prstGeom prst="downArrow">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vert="vert" anchor="ctr"/>
          <a:lstStyle/>
          <a:p>
            <a:pPr algn="ctr">
              <a:defRPr/>
            </a:pPr>
            <a:r>
              <a:rPr lang="en-US" sz="1800" b="1" dirty="0">
                <a:solidFill>
                  <a:schemeClr val="tx1"/>
                </a:solidFill>
              </a:rPr>
              <a:t>Decompose   </a:t>
            </a:r>
          </a:p>
          <a:p>
            <a:pPr algn="ctr">
              <a:defRPr/>
            </a:pPr>
            <a:r>
              <a:rPr lang="en-US" sz="1800" b="1" dirty="0">
                <a:solidFill>
                  <a:schemeClr val="tx1"/>
                </a:solidFill>
              </a:rPr>
              <a:t> &amp; Define</a:t>
            </a:r>
          </a:p>
        </p:txBody>
      </p:sp>
      <p:sp>
        <p:nvSpPr>
          <p:cNvPr id="25" name="Down Arrow 24"/>
          <p:cNvSpPr/>
          <p:nvPr/>
        </p:nvSpPr>
        <p:spPr bwMode="auto">
          <a:xfrm rot="1508860" flipV="1">
            <a:off x="6543675" y="2743200"/>
            <a:ext cx="1282700" cy="2562225"/>
          </a:xfrm>
          <a:prstGeom prst="downArrow">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vert="vert" anchor="ctr"/>
          <a:lstStyle/>
          <a:p>
            <a:pPr algn="ctr">
              <a:defRPr/>
            </a:pPr>
            <a:r>
              <a:rPr lang="en-US" sz="1800" b="1" dirty="0">
                <a:solidFill>
                  <a:schemeClr val="tx1"/>
                </a:solidFill>
              </a:rPr>
              <a:t>Integrate               </a:t>
            </a:r>
            <a:endParaRPr lang="en-US" b="1" dirty="0">
              <a:solidFill>
                <a:schemeClr val="tx1"/>
              </a:solidFill>
            </a:endParaRPr>
          </a:p>
          <a:p>
            <a:pPr algn="ctr">
              <a:defRPr/>
            </a:pPr>
            <a:r>
              <a:rPr lang="en-US" sz="1800" b="1" dirty="0">
                <a:solidFill>
                  <a:schemeClr val="tx1"/>
                </a:solidFill>
              </a:rPr>
              <a:t> &amp; Verify</a:t>
            </a:r>
          </a:p>
        </p:txBody>
      </p:sp>
      <p:sp>
        <p:nvSpPr>
          <p:cNvPr id="26" name="TextBox 25"/>
          <p:cNvSpPr txBox="1"/>
          <p:nvPr/>
        </p:nvSpPr>
        <p:spPr bwMode="auto">
          <a:xfrm>
            <a:off x="3906838" y="1709738"/>
            <a:ext cx="1389062" cy="400050"/>
          </a:xfrm>
          <a:prstGeom prst="rect">
            <a:avLst/>
          </a:prstGeom>
          <a:noFill/>
        </p:spPr>
        <p:txBody>
          <a:bodyPr>
            <a:spAutoFit/>
          </a:bodyPr>
          <a:lstStyle/>
          <a:p>
            <a:pPr>
              <a:defRPr/>
            </a:pPr>
            <a:r>
              <a:rPr lang="en-US" sz="2000" b="1" dirty="0">
                <a:latin typeface="+mn-lt"/>
                <a:cs typeface="Arial" charset="0"/>
              </a:rPr>
              <a:t>Feedback</a:t>
            </a:r>
          </a:p>
        </p:txBody>
      </p:sp>
    </p:spTree>
    <p:extLst>
      <p:ext uri="{BB962C8B-B14F-4D97-AF65-F5344CB8AC3E}">
        <p14:creationId xmlns:p14="http://schemas.microsoft.com/office/powerpoint/2010/main" val="159566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2286000" y="228600"/>
            <a:ext cx="6590872" cy="796925"/>
          </a:xfrm>
        </p:spPr>
        <p:txBody>
          <a:bodyPr/>
          <a:lstStyle/>
          <a:p>
            <a:pPr>
              <a:lnSpc>
                <a:spcPct val="90000"/>
              </a:lnSpc>
            </a:pPr>
            <a:r>
              <a:rPr lang="en-US" sz="3600" i="1" dirty="0"/>
              <a:t>Key Systems Engineering Tools and Techniques</a:t>
            </a:r>
          </a:p>
        </p:txBody>
      </p:sp>
      <p:sp>
        <p:nvSpPr>
          <p:cNvPr id="17411" name="Content Placeholder 3"/>
          <p:cNvSpPr>
            <a:spLocks noGrp="1"/>
          </p:cNvSpPr>
          <p:nvPr>
            <p:ph idx="1"/>
          </p:nvPr>
        </p:nvSpPr>
        <p:spPr>
          <a:xfrm>
            <a:off x="457200" y="1524000"/>
            <a:ext cx="8305799" cy="4876800"/>
          </a:xfrm>
        </p:spPr>
        <p:txBody>
          <a:bodyPr>
            <a:normAutofit fontScale="85000" lnSpcReduction="20000"/>
          </a:bodyPr>
          <a:lstStyle/>
          <a:p>
            <a:pPr>
              <a:lnSpc>
                <a:spcPct val="120000"/>
              </a:lnSpc>
            </a:pPr>
            <a:r>
              <a:rPr lang="en-US" dirty="0"/>
              <a:t>Systems Engineering Plan (SEP)</a:t>
            </a:r>
          </a:p>
          <a:p>
            <a:pPr>
              <a:lnSpc>
                <a:spcPct val="120000"/>
              </a:lnSpc>
            </a:pPr>
            <a:r>
              <a:rPr lang="en-US" dirty="0"/>
              <a:t>Integrated Master Plan (IMP)</a:t>
            </a:r>
          </a:p>
          <a:p>
            <a:pPr>
              <a:lnSpc>
                <a:spcPct val="120000"/>
              </a:lnSpc>
            </a:pPr>
            <a:r>
              <a:rPr lang="en-US" dirty="0"/>
              <a:t>Integrated Master Schedule (IMS)</a:t>
            </a:r>
          </a:p>
          <a:p>
            <a:pPr>
              <a:lnSpc>
                <a:spcPct val="120000"/>
              </a:lnSpc>
            </a:pPr>
            <a:r>
              <a:rPr lang="en-US" dirty="0"/>
              <a:t>Earned Value Management (EVM) and Work Breakdown Structure (WBS)</a:t>
            </a:r>
          </a:p>
          <a:p>
            <a:pPr>
              <a:lnSpc>
                <a:spcPct val="120000"/>
              </a:lnSpc>
            </a:pPr>
            <a:r>
              <a:rPr lang="en-US" dirty="0"/>
              <a:t>Technical Assessments (TPM)</a:t>
            </a:r>
          </a:p>
          <a:p>
            <a:pPr>
              <a:lnSpc>
                <a:spcPct val="120000"/>
              </a:lnSpc>
            </a:pPr>
            <a:r>
              <a:rPr lang="en-US" dirty="0"/>
              <a:t>Modeling and Simulation (M&amp;S)</a:t>
            </a:r>
          </a:p>
          <a:p>
            <a:pPr>
              <a:lnSpc>
                <a:spcPct val="120000"/>
              </a:lnSpc>
            </a:pPr>
            <a:r>
              <a:rPr lang="en-US" dirty="0"/>
              <a:t>Technical Reviews </a:t>
            </a:r>
          </a:p>
          <a:p>
            <a:pPr>
              <a:lnSpc>
                <a:spcPct val="120000"/>
              </a:lnSpc>
            </a:pPr>
            <a:r>
              <a:rPr lang="en-US" dirty="0"/>
              <a:t>Test and Evaluation</a:t>
            </a:r>
          </a:p>
          <a:p>
            <a:pPr>
              <a:lnSpc>
                <a:spcPct val="120000"/>
              </a:lnSpc>
            </a:pPr>
            <a:r>
              <a:rPr lang="en-US" dirty="0"/>
              <a:t>General Knowledge Tools</a:t>
            </a:r>
          </a:p>
        </p:txBody>
      </p:sp>
      <p:sp>
        <p:nvSpPr>
          <p:cNvPr id="17412" name="Slide Number Placeholder 2"/>
          <p:cNvSpPr>
            <a:spLocks noGrp="1"/>
          </p:cNvSpPr>
          <p:nvPr>
            <p:ph type="sldNum" sz="quarter" idx="4294967295"/>
          </p:nvPr>
        </p:nvSpPr>
        <p:spPr>
          <a:xfrm>
            <a:off x="7870825" y="6503988"/>
            <a:ext cx="414338" cy="304800"/>
          </a:xfrm>
          <a:prstGeom prst="rect">
            <a:avLst/>
          </a:prstGeom>
          <a:noFill/>
        </p:spPr>
        <p:txBody>
          <a:bodyPr/>
          <a:lstStyle/>
          <a:p>
            <a:fld id="{A953BA5A-EAC7-4B3F-A71F-9BD76F5D2CA4}" type="slidenum">
              <a:rPr lang="en-US" smtClean="0">
                <a:latin typeface="Arial" pitchFamily="34" charset="0"/>
                <a:cs typeface="Arial" pitchFamily="34" charset="0"/>
              </a:rPr>
              <a:pPr/>
              <a:t>77</a:t>
            </a:fld>
            <a:endParaRPr lang="en-US" dirty="0">
              <a:latin typeface="Arial" pitchFamily="34" charset="0"/>
              <a:cs typeface="Arial" pitchFamily="34" charset="0"/>
            </a:endParaRPr>
          </a:p>
        </p:txBody>
      </p:sp>
    </p:spTree>
    <p:extLst>
      <p:ext uri="{BB962C8B-B14F-4D97-AF65-F5344CB8AC3E}">
        <p14:creationId xmlns:p14="http://schemas.microsoft.com/office/powerpoint/2010/main" val="107770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itle 1"/>
          <p:cNvSpPr>
            <a:spLocks noGrp="1"/>
          </p:cNvSpPr>
          <p:nvPr>
            <p:ph type="title"/>
          </p:nvPr>
        </p:nvSpPr>
        <p:spPr>
          <a:xfrm>
            <a:off x="1371599" y="244475"/>
            <a:ext cx="7336465" cy="796925"/>
          </a:xfrm>
        </p:spPr>
        <p:txBody>
          <a:bodyPr/>
          <a:lstStyle/>
          <a:p>
            <a:r>
              <a:rPr lang="en-US" sz="3600" i="1" dirty="0"/>
              <a:t>Systems Engineering Plan (SEP)</a:t>
            </a:r>
          </a:p>
        </p:txBody>
      </p:sp>
      <p:sp>
        <p:nvSpPr>
          <p:cNvPr id="18435" name="Content Placeholder 8"/>
          <p:cNvSpPr>
            <a:spLocks noGrp="1"/>
          </p:cNvSpPr>
          <p:nvPr>
            <p:ph idx="1"/>
          </p:nvPr>
        </p:nvSpPr>
        <p:spPr>
          <a:xfrm>
            <a:off x="304800" y="1600200"/>
            <a:ext cx="8534399" cy="4953000"/>
          </a:xfrm>
        </p:spPr>
        <p:txBody>
          <a:bodyPr>
            <a:normAutofit/>
          </a:bodyPr>
          <a:lstStyle/>
          <a:p>
            <a:pPr>
              <a:spcAft>
                <a:spcPts val="600"/>
              </a:spcAft>
            </a:pPr>
            <a:r>
              <a:rPr lang="en-US" sz="2800" b="1" dirty="0"/>
              <a:t>No prescribed format for the SEP – however, it should address:</a:t>
            </a:r>
          </a:p>
          <a:p>
            <a:pPr lvl="1"/>
            <a:r>
              <a:rPr lang="en-US" sz="2000" b="1" dirty="0"/>
              <a:t>Overall requirements for the program</a:t>
            </a:r>
          </a:p>
          <a:p>
            <a:pPr lvl="1"/>
            <a:r>
              <a:rPr lang="en-US" sz="2000" b="1" dirty="0"/>
              <a:t>Systems engineering processes to be applied</a:t>
            </a:r>
          </a:p>
          <a:p>
            <a:pPr lvl="1"/>
            <a:r>
              <a:rPr lang="en-US" sz="2000" b="1" dirty="0"/>
              <a:t>Integration of SE into the program's IPTs</a:t>
            </a:r>
          </a:p>
          <a:p>
            <a:pPr lvl="1"/>
            <a:r>
              <a:rPr lang="en-US" sz="2000" b="1" dirty="0"/>
              <a:t>System's technical baseline approach</a:t>
            </a:r>
          </a:p>
          <a:p>
            <a:pPr lvl="1"/>
            <a:r>
              <a:rPr lang="en-US" sz="2000" b="1" dirty="0"/>
              <a:t>Event-driven timing, conduct, success criteria, and expected products of technical reviews</a:t>
            </a:r>
          </a:p>
          <a:p>
            <a:pPr lvl="1"/>
            <a:r>
              <a:rPr lang="en-US" sz="2000" b="1" dirty="0"/>
              <a:t>Participants in the SE Process (Who)</a:t>
            </a:r>
          </a:p>
          <a:p>
            <a:pPr lvl="1"/>
            <a:r>
              <a:rPr lang="en-US" sz="2000" b="1" dirty="0"/>
              <a:t>SE Processes and Products (What)</a:t>
            </a:r>
          </a:p>
          <a:p>
            <a:pPr lvl="1"/>
            <a:r>
              <a:rPr lang="en-US" sz="2000" b="1" dirty="0"/>
              <a:t>Facilities Enabling SE (Where)</a:t>
            </a:r>
          </a:p>
          <a:p>
            <a:pPr lvl="1"/>
            <a:r>
              <a:rPr lang="en-US" sz="2000" b="1" dirty="0"/>
              <a:t>SE Event Timing (When)</a:t>
            </a:r>
          </a:p>
          <a:p>
            <a:pPr lvl="1"/>
            <a:r>
              <a:rPr lang="en-US" sz="2000" b="1" dirty="0"/>
              <a:t>SE Decision Rationale (Why)</a:t>
            </a:r>
          </a:p>
          <a:p>
            <a:pPr lvl="1"/>
            <a:r>
              <a:rPr lang="en-US" sz="2000" b="1" dirty="0"/>
              <a:t>Tools Enabling SE (How)</a:t>
            </a:r>
          </a:p>
          <a:p>
            <a:endParaRPr lang="en-US" dirty="0"/>
          </a:p>
        </p:txBody>
      </p:sp>
      <p:sp>
        <p:nvSpPr>
          <p:cNvPr id="18436" name="Slide Number Placeholder 3"/>
          <p:cNvSpPr>
            <a:spLocks noGrp="1"/>
          </p:cNvSpPr>
          <p:nvPr>
            <p:ph type="sldNum" sz="quarter" idx="4294967295"/>
          </p:nvPr>
        </p:nvSpPr>
        <p:spPr>
          <a:xfrm>
            <a:off x="7870825" y="6503988"/>
            <a:ext cx="414338" cy="304800"/>
          </a:xfrm>
          <a:prstGeom prst="rect">
            <a:avLst/>
          </a:prstGeom>
          <a:noFill/>
        </p:spPr>
        <p:txBody>
          <a:bodyPr/>
          <a:lstStyle/>
          <a:p>
            <a:fld id="{015AD712-8CA5-48DE-BF7F-1052920003AF}" type="slidenum">
              <a:rPr lang="en-US" smtClean="0">
                <a:latin typeface="Arial" pitchFamily="34" charset="0"/>
                <a:cs typeface="Arial" pitchFamily="34" charset="0"/>
              </a:rPr>
              <a:pPr/>
              <a:t>78</a:t>
            </a:fld>
            <a:endParaRPr lang="en-US" dirty="0">
              <a:latin typeface="Arial" pitchFamily="34" charset="0"/>
              <a:cs typeface="Arial" pitchFamily="34" charset="0"/>
            </a:endParaRPr>
          </a:p>
        </p:txBody>
      </p:sp>
    </p:spTree>
    <p:extLst>
      <p:ext uri="{BB962C8B-B14F-4D97-AF65-F5344CB8AC3E}">
        <p14:creationId xmlns:p14="http://schemas.microsoft.com/office/powerpoint/2010/main" val="877808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l="2545" r="14371"/>
          <a:stretch>
            <a:fillRect/>
          </a:stretch>
        </p:blipFill>
        <p:spPr bwMode="auto">
          <a:xfrm>
            <a:off x="3322638" y="4749006"/>
            <a:ext cx="5607050" cy="1096962"/>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283651" name="Rectangle 3"/>
          <p:cNvSpPr>
            <a:spLocks noChangeArrowheads="1"/>
          </p:cNvSpPr>
          <p:nvPr/>
        </p:nvSpPr>
        <p:spPr bwMode="auto">
          <a:xfrm>
            <a:off x="5065713" y="2034381"/>
            <a:ext cx="4002087" cy="1028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652" name="Rectangle 4"/>
          <p:cNvSpPr>
            <a:spLocks noChangeArrowheads="1"/>
          </p:cNvSpPr>
          <p:nvPr/>
        </p:nvSpPr>
        <p:spPr bwMode="auto">
          <a:xfrm>
            <a:off x="5064125" y="2024856"/>
            <a:ext cx="3998913"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nSpc>
                <a:spcPct val="100000"/>
              </a:lnSpc>
            </a:pPr>
            <a:r>
              <a:rPr lang="en-US" sz="1400" dirty="0">
                <a:solidFill>
                  <a:schemeClr val="tx1"/>
                </a:solidFill>
              </a:rPr>
              <a:t>                                     WBS Dictionary</a:t>
            </a:r>
          </a:p>
        </p:txBody>
      </p:sp>
      <p:pic>
        <p:nvPicPr>
          <p:cNvPr id="283653"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138738" y="2329656"/>
            <a:ext cx="38369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3654" name="Rectangle 6"/>
          <p:cNvSpPr>
            <a:spLocks noChangeArrowheads="1"/>
          </p:cNvSpPr>
          <p:nvPr/>
        </p:nvSpPr>
        <p:spPr bwMode="auto">
          <a:xfrm>
            <a:off x="3249613" y="2008981"/>
            <a:ext cx="2992437" cy="9207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655" name="Rectangle 7"/>
          <p:cNvSpPr>
            <a:spLocks noChangeArrowheads="1"/>
          </p:cNvSpPr>
          <p:nvPr/>
        </p:nvSpPr>
        <p:spPr bwMode="auto">
          <a:xfrm>
            <a:off x="284163" y="1277143"/>
            <a:ext cx="2244725" cy="53022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nSpc>
                <a:spcPct val="100000"/>
              </a:lnSpc>
            </a:pPr>
            <a:r>
              <a:rPr lang="en-US" sz="1400" dirty="0">
                <a:solidFill>
                  <a:schemeClr val="tx1"/>
                </a:solidFill>
              </a:rPr>
              <a:t>Requirements(SOW)</a:t>
            </a:r>
            <a:endParaRPr lang="en-US" sz="1400" b="0" dirty="0">
              <a:solidFill>
                <a:schemeClr val="tx1"/>
              </a:solidFill>
            </a:endParaRPr>
          </a:p>
          <a:p>
            <a:pPr>
              <a:lnSpc>
                <a:spcPct val="100000"/>
              </a:lnSpc>
            </a:pPr>
            <a:endParaRPr lang="en-US" sz="1400" b="0" dirty="0">
              <a:solidFill>
                <a:schemeClr val="accent1"/>
              </a:solidFill>
            </a:endParaRPr>
          </a:p>
        </p:txBody>
      </p:sp>
      <p:sp>
        <p:nvSpPr>
          <p:cNvPr id="283656" name="Rectangle 8"/>
          <p:cNvSpPr>
            <a:spLocks noChangeArrowheads="1"/>
          </p:cNvSpPr>
          <p:nvPr/>
        </p:nvSpPr>
        <p:spPr bwMode="auto">
          <a:xfrm>
            <a:off x="3251200" y="1699418"/>
            <a:ext cx="2992438"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nSpc>
                <a:spcPct val="100000"/>
              </a:lnSpc>
            </a:pPr>
            <a:r>
              <a:rPr lang="en-US" sz="1400" dirty="0">
                <a:solidFill>
                  <a:schemeClr val="tx1"/>
                </a:solidFill>
              </a:rPr>
              <a:t>Work Breakdown Structure (WBS)</a:t>
            </a:r>
          </a:p>
        </p:txBody>
      </p:sp>
      <p:sp>
        <p:nvSpPr>
          <p:cNvPr id="283657" name="Rectangle 9"/>
          <p:cNvSpPr>
            <a:spLocks noChangeArrowheads="1"/>
          </p:cNvSpPr>
          <p:nvPr/>
        </p:nvSpPr>
        <p:spPr bwMode="auto">
          <a:xfrm>
            <a:off x="173038" y="3123406"/>
            <a:ext cx="8134350"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nSpc>
                <a:spcPct val="100000"/>
              </a:lnSpc>
            </a:pPr>
            <a:r>
              <a:rPr lang="en-US" sz="1400" b="0" dirty="0">
                <a:solidFill>
                  <a:schemeClr val="tx1"/>
                </a:solidFill>
              </a:rPr>
              <a:t>Integrated Master Plan (IMP)</a:t>
            </a:r>
          </a:p>
        </p:txBody>
      </p:sp>
      <p:sp>
        <p:nvSpPr>
          <p:cNvPr id="283658" name="Rectangle 10"/>
          <p:cNvSpPr>
            <a:spLocks noChangeArrowheads="1"/>
          </p:cNvSpPr>
          <p:nvPr/>
        </p:nvSpPr>
        <p:spPr bwMode="auto">
          <a:xfrm>
            <a:off x="3313113" y="4434681"/>
            <a:ext cx="5613400"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nSpc>
                <a:spcPct val="100000"/>
              </a:lnSpc>
            </a:pPr>
            <a:r>
              <a:rPr lang="en-US" sz="1400" dirty="0">
                <a:solidFill>
                  <a:schemeClr val="tx1"/>
                </a:solidFill>
              </a:rPr>
              <a:t>Integrated</a:t>
            </a:r>
            <a:r>
              <a:rPr lang="en-US" sz="1400" dirty="0">
                <a:solidFill>
                  <a:schemeClr val="bg1"/>
                </a:solidFill>
              </a:rPr>
              <a:t> </a:t>
            </a:r>
            <a:r>
              <a:rPr lang="en-US" sz="1400" dirty="0">
                <a:solidFill>
                  <a:schemeClr val="tx1"/>
                </a:solidFill>
              </a:rPr>
              <a:t>Master Schedule (IMS)</a:t>
            </a:r>
            <a:endParaRPr lang="en-US" sz="1400" b="0" dirty="0">
              <a:solidFill>
                <a:schemeClr val="tx1"/>
              </a:solidFill>
            </a:endParaRPr>
          </a:p>
        </p:txBody>
      </p:sp>
      <p:sp>
        <p:nvSpPr>
          <p:cNvPr id="283659" name="Rectangle 11"/>
          <p:cNvSpPr>
            <a:spLocks noChangeArrowheads="1"/>
          </p:cNvSpPr>
          <p:nvPr/>
        </p:nvSpPr>
        <p:spPr bwMode="auto">
          <a:xfrm>
            <a:off x="287338" y="1815306"/>
            <a:ext cx="2243137" cy="12731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283660" name="Picture 12"/>
          <p:cNvPicPr>
            <a:picLocks noChangeAspect="1" noChangeArrowheads="1"/>
          </p:cNvPicPr>
          <p:nvPr/>
        </p:nvPicPr>
        <p:blipFill>
          <a:blip r:embed="rId5" cstate="print">
            <a:extLst>
              <a:ext uri="{28A0092B-C50C-407E-A947-70E740481C1C}">
                <a14:useLocalDpi xmlns:a14="http://schemas.microsoft.com/office/drawing/2010/main"/>
              </a:ext>
            </a:extLst>
          </a:blip>
          <a:srcRect t="13078"/>
          <a:stretch>
            <a:fillRect/>
          </a:stretch>
        </p:blipFill>
        <p:spPr bwMode="auto">
          <a:xfrm>
            <a:off x="322263" y="1824831"/>
            <a:ext cx="1947862"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3661" name="Rectangle 13"/>
          <p:cNvSpPr>
            <a:spLocks noChangeArrowheads="1"/>
          </p:cNvSpPr>
          <p:nvPr/>
        </p:nvSpPr>
        <p:spPr bwMode="auto">
          <a:xfrm>
            <a:off x="179388" y="3442493"/>
            <a:ext cx="8129587" cy="26035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62" name="Rectangle 14"/>
          <p:cNvSpPr>
            <a:spLocks noChangeArrowheads="1"/>
          </p:cNvSpPr>
          <p:nvPr/>
        </p:nvSpPr>
        <p:spPr bwMode="auto">
          <a:xfrm>
            <a:off x="179388" y="3701256"/>
            <a:ext cx="8129587"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63" name="Rectangle 15"/>
          <p:cNvSpPr>
            <a:spLocks noChangeArrowheads="1"/>
          </p:cNvSpPr>
          <p:nvPr/>
        </p:nvSpPr>
        <p:spPr bwMode="auto">
          <a:xfrm>
            <a:off x="179388" y="3826668"/>
            <a:ext cx="6927850" cy="269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64" name="Rectangle 16"/>
          <p:cNvSpPr>
            <a:spLocks noChangeArrowheads="1"/>
          </p:cNvSpPr>
          <p:nvPr/>
        </p:nvSpPr>
        <p:spPr bwMode="auto">
          <a:xfrm>
            <a:off x="7105650" y="3826668"/>
            <a:ext cx="1203325" cy="269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65" name="Rectangle 17"/>
          <p:cNvSpPr>
            <a:spLocks noChangeArrowheads="1"/>
          </p:cNvSpPr>
          <p:nvPr/>
        </p:nvSpPr>
        <p:spPr bwMode="auto">
          <a:xfrm>
            <a:off x="179388" y="4094956"/>
            <a:ext cx="3436937"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66" name="Rectangle 18"/>
          <p:cNvSpPr>
            <a:spLocks noChangeArrowheads="1"/>
          </p:cNvSpPr>
          <p:nvPr/>
        </p:nvSpPr>
        <p:spPr bwMode="auto">
          <a:xfrm>
            <a:off x="3614738" y="4094956"/>
            <a:ext cx="4694237"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67" name="Rectangle 19"/>
          <p:cNvSpPr>
            <a:spLocks noChangeArrowheads="1"/>
          </p:cNvSpPr>
          <p:nvPr/>
        </p:nvSpPr>
        <p:spPr bwMode="auto">
          <a:xfrm>
            <a:off x="452438" y="3526631"/>
            <a:ext cx="315912"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1000" dirty="0">
                <a:solidFill>
                  <a:srgbClr val="FFFFFF"/>
                </a:solidFill>
                <a:latin typeface="MS Sans Serif" charset="0"/>
              </a:rPr>
              <a:t>MPE</a:t>
            </a:r>
            <a:endParaRPr lang="en-US" sz="2800" b="0" dirty="0">
              <a:solidFill>
                <a:schemeClr val="tx1"/>
              </a:solidFill>
              <a:latin typeface="Times New Roman" pitchFamily="18" charset="0"/>
            </a:endParaRPr>
          </a:p>
        </p:txBody>
      </p:sp>
      <p:sp>
        <p:nvSpPr>
          <p:cNvPr id="283668" name="Rectangle 20"/>
          <p:cNvSpPr>
            <a:spLocks noChangeArrowheads="1"/>
          </p:cNvSpPr>
          <p:nvPr/>
        </p:nvSpPr>
        <p:spPr bwMode="auto">
          <a:xfrm>
            <a:off x="3740150" y="3526631"/>
            <a:ext cx="246063"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1000" dirty="0">
                <a:solidFill>
                  <a:srgbClr val="FFFFFF"/>
                </a:solidFill>
                <a:latin typeface="MS Sans Serif" charset="0"/>
              </a:rPr>
              <a:t>IPT</a:t>
            </a:r>
            <a:endParaRPr lang="en-US" sz="2800" b="0" dirty="0">
              <a:solidFill>
                <a:schemeClr val="tx1"/>
              </a:solidFill>
              <a:latin typeface="Times New Roman" pitchFamily="18" charset="0"/>
            </a:endParaRPr>
          </a:p>
        </p:txBody>
      </p:sp>
      <p:sp>
        <p:nvSpPr>
          <p:cNvPr id="283669" name="Rectangle 21"/>
          <p:cNvSpPr>
            <a:spLocks noChangeArrowheads="1"/>
          </p:cNvSpPr>
          <p:nvPr/>
        </p:nvSpPr>
        <p:spPr bwMode="auto">
          <a:xfrm>
            <a:off x="7219950" y="3526631"/>
            <a:ext cx="5048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1000" dirty="0">
                <a:solidFill>
                  <a:srgbClr val="FFFFFF"/>
                </a:solidFill>
                <a:latin typeface="MS Sans Serif" charset="0"/>
              </a:rPr>
              <a:t>WBS L4</a:t>
            </a:r>
            <a:endParaRPr lang="en-US" sz="2800" b="0" dirty="0">
              <a:solidFill>
                <a:schemeClr val="tx1"/>
              </a:solidFill>
              <a:latin typeface="Times New Roman" pitchFamily="18" charset="0"/>
            </a:endParaRPr>
          </a:p>
        </p:txBody>
      </p:sp>
      <p:sp>
        <p:nvSpPr>
          <p:cNvPr id="283670" name="Rectangle 22"/>
          <p:cNvSpPr>
            <a:spLocks noChangeArrowheads="1"/>
          </p:cNvSpPr>
          <p:nvPr/>
        </p:nvSpPr>
        <p:spPr bwMode="auto">
          <a:xfrm>
            <a:off x="7820025" y="3526631"/>
            <a:ext cx="5048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1000" dirty="0">
                <a:solidFill>
                  <a:srgbClr val="FFFFFF"/>
                </a:solidFill>
                <a:latin typeface="MS Sans Serif" charset="0"/>
              </a:rPr>
              <a:t>WBS L6</a:t>
            </a:r>
            <a:endParaRPr lang="en-US" sz="2800" b="0" dirty="0">
              <a:solidFill>
                <a:schemeClr val="tx1"/>
              </a:solidFill>
              <a:latin typeface="Times New Roman" pitchFamily="18" charset="0"/>
            </a:endParaRPr>
          </a:p>
        </p:txBody>
      </p:sp>
      <p:sp>
        <p:nvSpPr>
          <p:cNvPr id="283671" name="Rectangle 23"/>
          <p:cNvSpPr>
            <a:spLocks noChangeArrowheads="1"/>
          </p:cNvSpPr>
          <p:nvPr/>
        </p:nvSpPr>
        <p:spPr bwMode="auto">
          <a:xfrm>
            <a:off x="198438" y="3831431"/>
            <a:ext cx="439737"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(A) SRDT</a:t>
            </a:r>
            <a:endParaRPr lang="en-US" sz="2800" b="0" dirty="0">
              <a:solidFill>
                <a:schemeClr val="tx1"/>
              </a:solidFill>
            </a:endParaRPr>
          </a:p>
        </p:txBody>
      </p:sp>
      <p:sp>
        <p:nvSpPr>
          <p:cNvPr id="283672" name="Rectangle 24"/>
          <p:cNvSpPr>
            <a:spLocks noChangeArrowheads="1"/>
          </p:cNvSpPr>
          <p:nvPr/>
        </p:nvSpPr>
        <p:spPr bwMode="auto">
          <a:xfrm>
            <a:off x="1049338" y="3831431"/>
            <a:ext cx="182562"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A06</a:t>
            </a:r>
            <a:endParaRPr lang="en-US" sz="2800" b="0" dirty="0">
              <a:solidFill>
                <a:schemeClr val="tx1"/>
              </a:solidFill>
            </a:endParaRPr>
          </a:p>
        </p:txBody>
      </p:sp>
      <p:sp>
        <p:nvSpPr>
          <p:cNvPr id="283673" name="Rectangle 25"/>
          <p:cNvSpPr>
            <a:spLocks noChangeArrowheads="1"/>
          </p:cNvSpPr>
          <p:nvPr/>
        </p:nvSpPr>
        <p:spPr bwMode="auto">
          <a:xfrm>
            <a:off x="1335088" y="3831431"/>
            <a:ext cx="2024062"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O&amp;C Subsystem Preliminary Design Initiated</a:t>
            </a:r>
            <a:endParaRPr lang="en-US" sz="2800" b="0" dirty="0">
              <a:solidFill>
                <a:schemeClr val="tx1"/>
              </a:solidFill>
            </a:endParaRPr>
          </a:p>
        </p:txBody>
      </p:sp>
      <p:sp>
        <p:nvSpPr>
          <p:cNvPr id="283674" name="Rectangle 26"/>
          <p:cNvSpPr>
            <a:spLocks noChangeArrowheads="1"/>
          </p:cNvSpPr>
          <p:nvPr/>
        </p:nvSpPr>
        <p:spPr bwMode="auto">
          <a:xfrm>
            <a:off x="3705225" y="3831431"/>
            <a:ext cx="261938"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EXPL</a:t>
            </a:r>
            <a:endParaRPr lang="en-US" sz="2800" b="0" dirty="0">
              <a:solidFill>
                <a:schemeClr val="tx1"/>
              </a:solidFill>
            </a:endParaRPr>
          </a:p>
        </p:txBody>
      </p:sp>
      <p:sp>
        <p:nvSpPr>
          <p:cNvPr id="283675" name="Rectangle 27"/>
          <p:cNvSpPr>
            <a:spLocks noChangeArrowheads="1"/>
          </p:cNvSpPr>
          <p:nvPr/>
        </p:nvSpPr>
        <p:spPr bwMode="auto">
          <a:xfrm>
            <a:off x="4048125" y="3831431"/>
            <a:ext cx="296863"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A0601</a:t>
            </a:r>
            <a:endParaRPr lang="en-US" sz="2800" b="0" dirty="0">
              <a:solidFill>
                <a:schemeClr val="tx1"/>
              </a:solidFill>
            </a:endParaRPr>
          </a:p>
        </p:txBody>
      </p:sp>
      <p:sp>
        <p:nvSpPr>
          <p:cNvPr id="283676" name="Rectangle 28"/>
          <p:cNvSpPr>
            <a:spLocks noChangeArrowheads="1"/>
          </p:cNvSpPr>
          <p:nvPr/>
        </p:nvSpPr>
        <p:spPr bwMode="auto">
          <a:xfrm>
            <a:off x="4400550" y="3831431"/>
            <a:ext cx="13366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O&amp;C Prototype Plan Updated</a:t>
            </a:r>
            <a:endParaRPr lang="en-US" sz="2800" b="0" dirty="0">
              <a:solidFill>
                <a:schemeClr val="tx1"/>
              </a:solidFill>
            </a:endParaRPr>
          </a:p>
        </p:txBody>
      </p:sp>
      <p:sp>
        <p:nvSpPr>
          <p:cNvPr id="283677" name="Rectangle 29"/>
          <p:cNvSpPr>
            <a:spLocks noChangeArrowheads="1"/>
          </p:cNvSpPr>
          <p:nvPr/>
        </p:nvSpPr>
        <p:spPr bwMode="auto">
          <a:xfrm>
            <a:off x="7291388" y="3840956"/>
            <a:ext cx="261937"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4-320</a:t>
            </a:r>
            <a:endParaRPr lang="en-US" sz="2800" b="0" dirty="0">
              <a:solidFill>
                <a:schemeClr val="tx1"/>
              </a:solidFill>
            </a:endParaRPr>
          </a:p>
        </p:txBody>
      </p:sp>
      <p:sp>
        <p:nvSpPr>
          <p:cNvPr id="283678" name="Rectangle 30"/>
          <p:cNvSpPr>
            <a:spLocks noChangeArrowheads="1"/>
          </p:cNvSpPr>
          <p:nvPr/>
        </p:nvSpPr>
        <p:spPr bwMode="auto">
          <a:xfrm>
            <a:off x="7920038" y="3840956"/>
            <a:ext cx="261937"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6-323</a:t>
            </a:r>
            <a:endParaRPr lang="en-US" sz="2800" b="0" dirty="0">
              <a:solidFill>
                <a:schemeClr val="tx1"/>
              </a:solidFill>
            </a:endParaRPr>
          </a:p>
        </p:txBody>
      </p:sp>
      <p:sp>
        <p:nvSpPr>
          <p:cNvPr id="283679" name="Rectangle 31"/>
          <p:cNvSpPr>
            <a:spLocks noChangeArrowheads="1"/>
          </p:cNvSpPr>
          <p:nvPr/>
        </p:nvSpPr>
        <p:spPr bwMode="auto">
          <a:xfrm>
            <a:off x="198438" y="4042568"/>
            <a:ext cx="439737"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(A) SRDT</a:t>
            </a:r>
            <a:endParaRPr lang="en-US" sz="2800" b="0" dirty="0">
              <a:solidFill>
                <a:schemeClr val="tx1"/>
              </a:solidFill>
            </a:endParaRPr>
          </a:p>
        </p:txBody>
      </p:sp>
      <p:sp>
        <p:nvSpPr>
          <p:cNvPr id="283680" name="Rectangle 32"/>
          <p:cNvSpPr>
            <a:spLocks noChangeArrowheads="1"/>
          </p:cNvSpPr>
          <p:nvPr/>
        </p:nvSpPr>
        <p:spPr bwMode="auto">
          <a:xfrm>
            <a:off x="1049338" y="4071143"/>
            <a:ext cx="182562"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A06</a:t>
            </a:r>
            <a:endParaRPr lang="en-US" sz="2800" b="0" dirty="0">
              <a:solidFill>
                <a:schemeClr val="tx1"/>
              </a:solidFill>
            </a:endParaRPr>
          </a:p>
        </p:txBody>
      </p:sp>
      <p:sp>
        <p:nvSpPr>
          <p:cNvPr id="283681" name="Rectangle 33"/>
          <p:cNvSpPr>
            <a:spLocks noChangeArrowheads="1"/>
          </p:cNvSpPr>
          <p:nvPr/>
        </p:nvSpPr>
        <p:spPr bwMode="auto">
          <a:xfrm>
            <a:off x="1335088" y="4071143"/>
            <a:ext cx="2024062"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O&amp;C Subsystem Preliminary Design Initiated</a:t>
            </a:r>
            <a:endParaRPr lang="en-US" sz="2800" b="0" dirty="0">
              <a:solidFill>
                <a:schemeClr val="tx1"/>
              </a:solidFill>
            </a:endParaRPr>
          </a:p>
        </p:txBody>
      </p:sp>
      <p:sp>
        <p:nvSpPr>
          <p:cNvPr id="283682" name="Rectangle 34"/>
          <p:cNvSpPr>
            <a:spLocks noChangeArrowheads="1"/>
          </p:cNvSpPr>
          <p:nvPr/>
        </p:nvSpPr>
        <p:spPr bwMode="auto">
          <a:xfrm>
            <a:off x="3714750" y="4080668"/>
            <a:ext cx="261938"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EXPL</a:t>
            </a:r>
            <a:endParaRPr lang="en-US" sz="2800" b="0" dirty="0">
              <a:solidFill>
                <a:schemeClr val="tx1"/>
              </a:solidFill>
            </a:endParaRPr>
          </a:p>
        </p:txBody>
      </p:sp>
      <p:sp>
        <p:nvSpPr>
          <p:cNvPr id="283683" name="Rectangle 35"/>
          <p:cNvSpPr>
            <a:spLocks noChangeArrowheads="1"/>
          </p:cNvSpPr>
          <p:nvPr/>
        </p:nvSpPr>
        <p:spPr bwMode="auto">
          <a:xfrm>
            <a:off x="4052888" y="4090193"/>
            <a:ext cx="296862"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A0602</a:t>
            </a:r>
            <a:endParaRPr lang="en-US" sz="2800" b="0" dirty="0">
              <a:solidFill>
                <a:schemeClr val="tx1"/>
              </a:solidFill>
            </a:endParaRPr>
          </a:p>
        </p:txBody>
      </p:sp>
      <p:sp>
        <p:nvSpPr>
          <p:cNvPr id="283684" name="Rectangle 36"/>
          <p:cNvSpPr>
            <a:spLocks noChangeArrowheads="1"/>
          </p:cNvSpPr>
          <p:nvPr/>
        </p:nvSpPr>
        <p:spPr bwMode="auto">
          <a:xfrm>
            <a:off x="4400550" y="4071143"/>
            <a:ext cx="25241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O&amp;C Prototype Software Preliminary Design Completed</a:t>
            </a:r>
            <a:endParaRPr lang="en-US" sz="2800" b="0" dirty="0">
              <a:solidFill>
                <a:schemeClr val="tx1"/>
              </a:solidFill>
            </a:endParaRPr>
          </a:p>
        </p:txBody>
      </p:sp>
      <p:sp>
        <p:nvSpPr>
          <p:cNvPr id="283685" name="Rectangle 37"/>
          <p:cNvSpPr>
            <a:spLocks noChangeArrowheads="1"/>
          </p:cNvSpPr>
          <p:nvPr/>
        </p:nvSpPr>
        <p:spPr bwMode="auto">
          <a:xfrm>
            <a:off x="7291388" y="4071143"/>
            <a:ext cx="261937"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4-320</a:t>
            </a:r>
            <a:endParaRPr lang="en-US" sz="2800" b="0" dirty="0">
              <a:solidFill>
                <a:schemeClr val="tx1"/>
              </a:solidFill>
            </a:endParaRPr>
          </a:p>
        </p:txBody>
      </p:sp>
      <p:sp>
        <p:nvSpPr>
          <p:cNvPr id="283686" name="Rectangle 38"/>
          <p:cNvSpPr>
            <a:spLocks noChangeArrowheads="1"/>
          </p:cNvSpPr>
          <p:nvPr/>
        </p:nvSpPr>
        <p:spPr bwMode="auto">
          <a:xfrm>
            <a:off x="7920038" y="4071143"/>
            <a:ext cx="261937"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800" b="0" dirty="0">
                <a:solidFill>
                  <a:srgbClr val="000000"/>
                </a:solidFill>
              </a:rPr>
              <a:t>6-323</a:t>
            </a:r>
            <a:endParaRPr lang="en-US" sz="2800" b="0" dirty="0">
              <a:solidFill>
                <a:schemeClr val="tx1"/>
              </a:solidFill>
            </a:endParaRPr>
          </a:p>
        </p:txBody>
      </p:sp>
      <p:sp>
        <p:nvSpPr>
          <p:cNvPr id="283687" name="Rectangle 39"/>
          <p:cNvSpPr>
            <a:spLocks noChangeArrowheads="1"/>
          </p:cNvSpPr>
          <p:nvPr/>
        </p:nvSpPr>
        <p:spPr bwMode="auto">
          <a:xfrm>
            <a:off x="1463675" y="3536156"/>
            <a:ext cx="1541463"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1000" dirty="0">
                <a:solidFill>
                  <a:srgbClr val="FFFFFF"/>
                </a:solidFill>
                <a:latin typeface="MS Sans Serif" charset="0"/>
              </a:rPr>
              <a:t>Significant Accomplishment</a:t>
            </a:r>
            <a:endParaRPr lang="en-US" sz="2800" b="0" dirty="0">
              <a:solidFill>
                <a:schemeClr val="tx1"/>
              </a:solidFill>
              <a:latin typeface="Times New Roman" pitchFamily="18" charset="0"/>
            </a:endParaRPr>
          </a:p>
        </p:txBody>
      </p:sp>
      <p:sp>
        <p:nvSpPr>
          <p:cNvPr id="283688" name="Rectangle 40"/>
          <p:cNvSpPr>
            <a:spLocks noChangeArrowheads="1"/>
          </p:cNvSpPr>
          <p:nvPr/>
        </p:nvSpPr>
        <p:spPr bwMode="auto">
          <a:xfrm>
            <a:off x="4822825" y="3536156"/>
            <a:ext cx="13716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00000"/>
              </a:lnSpc>
            </a:pPr>
            <a:r>
              <a:rPr lang="en-US" sz="1000" dirty="0">
                <a:solidFill>
                  <a:srgbClr val="FFFFFF"/>
                </a:solidFill>
                <a:latin typeface="MS Sans Serif" charset="0"/>
              </a:rPr>
              <a:t>Accomplishment Criteria</a:t>
            </a:r>
            <a:endParaRPr lang="en-US" sz="2800" b="0" dirty="0">
              <a:solidFill>
                <a:schemeClr val="tx1"/>
              </a:solidFill>
              <a:latin typeface="Times New Roman" pitchFamily="18" charset="0"/>
            </a:endParaRPr>
          </a:p>
        </p:txBody>
      </p:sp>
      <p:sp>
        <p:nvSpPr>
          <p:cNvPr id="283689" name="Rectangle 41"/>
          <p:cNvSpPr>
            <a:spLocks noChangeArrowheads="1"/>
          </p:cNvSpPr>
          <p:nvPr/>
        </p:nvSpPr>
        <p:spPr bwMode="auto">
          <a:xfrm>
            <a:off x="169863" y="3432968"/>
            <a:ext cx="19050" cy="796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90" name="Rectangle 42"/>
          <p:cNvSpPr>
            <a:spLocks noChangeArrowheads="1"/>
          </p:cNvSpPr>
          <p:nvPr/>
        </p:nvSpPr>
        <p:spPr bwMode="auto">
          <a:xfrm>
            <a:off x="950913" y="3452018"/>
            <a:ext cx="20637" cy="777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91" name="Rectangle 43"/>
          <p:cNvSpPr>
            <a:spLocks noChangeArrowheads="1"/>
          </p:cNvSpPr>
          <p:nvPr/>
        </p:nvSpPr>
        <p:spPr bwMode="auto">
          <a:xfrm>
            <a:off x="3605213" y="3452018"/>
            <a:ext cx="19050" cy="777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92" name="Rectangle 44"/>
          <p:cNvSpPr>
            <a:spLocks noChangeArrowheads="1"/>
          </p:cNvSpPr>
          <p:nvPr/>
        </p:nvSpPr>
        <p:spPr bwMode="auto">
          <a:xfrm>
            <a:off x="4000500" y="3452018"/>
            <a:ext cx="19050" cy="777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93" name="Rectangle 45"/>
          <p:cNvSpPr>
            <a:spLocks noChangeArrowheads="1"/>
          </p:cNvSpPr>
          <p:nvPr/>
        </p:nvSpPr>
        <p:spPr bwMode="auto">
          <a:xfrm>
            <a:off x="7096125" y="3452018"/>
            <a:ext cx="19050" cy="777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94" name="Rectangle 46"/>
          <p:cNvSpPr>
            <a:spLocks noChangeArrowheads="1"/>
          </p:cNvSpPr>
          <p:nvPr/>
        </p:nvSpPr>
        <p:spPr bwMode="auto">
          <a:xfrm>
            <a:off x="7716838" y="3452018"/>
            <a:ext cx="19050" cy="777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95" name="Rectangle 47"/>
          <p:cNvSpPr>
            <a:spLocks noChangeArrowheads="1"/>
          </p:cNvSpPr>
          <p:nvPr/>
        </p:nvSpPr>
        <p:spPr bwMode="auto">
          <a:xfrm>
            <a:off x="8297863" y="3452018"/>
            <a:ext cx="19050" cy="777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96" name="Rectangle 48"/>
          <p:cNvSpPr>
            <a:spLocks noChangeArrowheads="1"/>
          </p:cNvSpPr>
          <p:nvPr/>
        </p:nvSpPr>
        <p:spPr bwMode="auto">
          <a:xfrm>
            <a:off x="188913" y="3432968"/>
            <a:ext cx="8128000"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97" name="Rectangle 49"/>
          <p:cNvSpPr>
            <a:spLocks noChangeArrowheads="1"/>
          </p:cNvSpPr>
          <p:nvPr/>
        </p:nvSpPr>
        <p:spPr bwMode="auto">
          <a:xfrm>
            <a:off x="188913" y="3691731"/>
            <a:ext cx="812800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98" name="Rectangle 50"/>
          <p:cNvSpPr>
            <a:spLocks noChangeArrowheads="1"/>
          </p:cNvSpPr>
          <p:nvPr/>
        </p:nvSpPr>
        <p:spPr bwMode="auto">
          <a:xfrm>
            <a:off x="188913" y="4210843"/>
            <a:ext cx="8128000"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83699" name="Line 51"/>
          <p:cNvSpPr>
            <a:spLocks noChangeShapeType="1"/>
          </p:cNvSpPr>
          <p:nvPr/>
        </p:nvSpPr>
        <p:spPr bwMode="auto">
          <a:xfrm flipH="1">
            <a:off x="2066925" y="5166518"/>
            <a:ext cx="1235075"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00" name="Text Box 52"/>
          <p:cNvSpPr txBox="1">
            <a:spLocks noChangeArrowheads="1"/>
          </p:cNvSpPr>
          <p:nvPr/>
        </p:nvSpPr>
        <p:spPr bwMode="auto">
          <a:xfrm>
            <a:off x="85725" y="4999831"/>
            <a:ext cx="2041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100000"/>
              </a:lnSpc>
            </a:pPr>
            <a:r>
              <a:rPr lang="en-US" sz="1200" b="0" dirty="0">
                <a:solidFill>
                  <a:schemeClr val="tx1"/>
                </a:solidFill>
              </a:rPr>
              <a:t>Significant Accomplishment</a:t>
            </a:r>
          </a:p>
        </p:txBody>
      </p:sp>
      <p:sp>
        <p:nvSpPr>
          <p:cNvPr id="283701" name="Line 53"/>
          <p:cNvSpPr>
            <a:spLocks noChangeShapeType="1"/>
          </p:cNvSpPr>
          <p:nvPr/>
        </p:nvSpPr>
        <p:spPr bwMode="auto">
          <a:xfrm flipH="1">
            <a:off x="2444750" y="5369718"/>
            <a:ext cx="869950"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02" name="Text Box 54"/>
          <p:cNvSpPr txBox="1">
            <a:spLocks noChangeArrowheads="1"/>
          </p:cNvSpPr>
          <p:nvPr/>
        </p:nvSpPr>
        <p:spPr bwMode="auto">
          <a:xfrm>
            <a:off x="695325" y="5228431"/>
            <a:ext cx="18303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100000"/>
              </a:lnSpc>
            </a:pPr>
            <a:r>
              <a:rPr lang="en-US" sz="1200" b="0" dirty="0">
                <a:solidFill>
                  <a:schemeClr val="tx1"/>
                </a:solidFill>
              </a:rPr>
              <a:t>Accomplishment Criteria</a:t>
            </a:r>
          </a:p>
        </p:txBody>
      </p:sp>
      <p:sp>
        <p:nvSpPr>
          <p:cNvPr id="283703" name="Text Box 55"/>
          <p:cNvSpPr txBox="1">
            <a:spLocks noChangeArrowheads="1"/>
          </p:cNvSpPr>
          <p:nvPr/>
        </p:nvSpPr>
        <p:spPr bwMode="auto">
          <a:xfrm>
            <a:off x="1739900" y="5472906"/>
            <a:ext cx="10128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100000"/>
              </a:lnSpc>
            </a:pPr>
            <a:r>
              <a:rPr lang="en-US" sz="1200" b="0" dirty="0">
                <a:solidFill>
                  <a:schemeClr val="tx1"/>
                </a:solidFill>
              </a:rPr>
              <a:t>Tasks Plans</a:t>
            </a:r>
          </a:p>
        </p:txBody>
      </p:sp>
      <p:sp>
        <p:nvSpPr>
          <p:cNvPr id="283704" name="Line 56"/>
          <p:cNvSpPr>
            <a:spLocks noChangeShapeType="1"/>
          </p:cNvSpPr>
          <p:nvPr/>
        </p:nvSpPr>
        <p:spPr bwMode="auto">
          <a:xfrm flipH="1">
            <a:off x="2686050" y="5611018"/>
            <a:ext cx="622300"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05" name="Rectangle 57"/>
          <p:cNvSpPr>
            <a:spLocks noChangeArrowheads="1"/>
          </p:cNvSpPr>
          <p:nvPr/>
        </p:nvSpPr>
        <p:spPr bwMode="auto">
          <a:xfrm>
            <a:off x="176213" y="2464593"/>
            <a:ext cx="2386012" cy="198438"/>
          </a:xfrm>
          <a:prstGeom prst="rect">
            <a:avLst/>
          </a:prstGeom>
          <a:noFill/>
          <a:ln w="19050">
            <a:solidFill>
              <a:srgbClr val="C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06" name="Text Box 58"/>
          <p:cNvSpPr txBox="1">
            <a:spLocks noChangeArrowheads="1"/>
          </p:cNvSpPr>
          <p:nvPr/>
        </p:nvSpPr>
        <p:spPr bwMode="auto">
          <a:xfrm>
            <a:off x="6324600" y="1447800"/>
            <a:ext cx="2509837" cy="409575"/>
          </a:xfrm>
          <a:prstGeom prst="rect">
            <a:avLst/>
          </a:prstGeom>
          <a:solidFill>
            <a:srgbClr val="CCFFCC"/>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lnSpc>
                <a:spcPct val="100000"/>
              </a:lnSpc>
            </a:pPr>
            <a:r>
              <a:rPr lang="en-US" sz="1000" dirty="0">
                <a:solidFill>
                  <a:schemeClr val="tx1"/>
                </a:solidFill>
                <a:latin typeface="Times New Roman" pitchFamily="18" charset="0"/>
              </a:rPr>
              <a:t>The link is established between the IMS and the WBS at the task level</a:t>
            </a:r>
            <a:endParaRPr lang="en-US" sz="800" b="0" dirty="0">
              <a:solidFill>
                <a:schemeClr val="tx1"/>
              </a:solidFill>
              <a:latin typeface="Times New Roman" pitchFamily="18" charset="0"/>
            </a:endParaRPr>
          </a:p>
        </p:txBody>
      </p:sp>
      <p:sp>
        <p:nvSpPr>
          <p:cNvPr id="283707" name="Rectangle 59"/>
          <p:cNvSpPr>
            <a:spLocks noChangeArrowheads="1"/>
          </p:cNvSpPr>
          <p:nvPr/>
        </p:nvSpPr>
        <p:spPr bwMode="auto">
          <a:xfrm>
            <a:off x="7758113" y="3817143"/>
            <a:ext cx="608012" cy="141288"/>
          </a:xfrm>
          <a:prstGeom prst="rect">
            <a:avLst/>
          </a:prstGeom>
          <a:noFill/>
          <a:ln w="19050">
            <a:solidFill>
              <a:srgbClr val="C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08" name="Rectangle 60"/>
          <p:cNvSpPr>
            <a:spLocks noChangeArrowheads="1"/>
          </p:cNvSpPr>
          <p:nvPr/>
        </p:nvSpPr>
        <p:spPr bwMode="auto">
          <a:xfrm>
            <a:off x="4040188" y="5458618"/>
            <a:ext cx="398462" cy="300038"/>
          </a:xfrm>
          <a:prstGeom prst="rect">
            <a:avLst/>
          </a:prstGeom>
          <a:noFill/>
          <a:ln w="19050">
            <a:solidFill>
              <a:srgbClr val="C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09" name="Line 61"/>
          <p:cNvSpPr>
            <a:spLocks noChangeShapeType="1"/>
          </p:cNvSpPr>
          <p:nvPr/>
        </p:nvSpPr>
        <p:spPr bwMode="auto">
          <a:xfrm flipH="1">
            <a:off x="4324350" y="3909218"/>
            <a:ext cx="3397250" cy="1543050"/>
          </a:xfrm>
          <a:prstGeom prst="line">
            <a:avLst/>
          </a:prstGeom>
          <a:noFill/>
          <a:ln w="38100">
            <a:solidFill>
              <a:srgbClr val="C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10" name="Rectangle 62"/>
          <p:cNvSpPr>
            <a:spLocks noChangeArrowheads="1"/>
          </p:cNvSpPr>
          <p:nvPr/>
        </p:nvSpPr>
        <p:spPr bwMode="auto">
          <a:xfrm>
            <a:off x="4005263" y="3788568"/>
            <a:ext cx="2185987" cy="227013"/>
          </a:xfrm>
          <a:prstGeom prst="rect">
            <a:avLst/>
          </a:prstGeom>
          <a:noFill/>
          <a:ln w="19050">
            <a:solidFill>
              <a:srgbClr val="C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11" name="Line 63"/>
          <p:cNvSpPr>
            <a:spLocks noChangeShapeType="1"/>
          </p:cNvSpPr>
          <p:nvPr/>
        </p:nvSpPr>
        <p:spPr bwMode="auto">
          <a:xfrm>
            <a:off x="2568575" y="2610643"/>
            <a:ext cx="1479550" cy="1266825"/>
          </a:xfrm>
          <a:prstGeom prst="line">
            <a:avLst/>
          </a:prstGeom>
          <a:noFill/>
          <a:ln w="38100">
            <a:solidFill>
              <a:srgbClr val="C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12" name="Line 64"/>
          <p:cNvSpPr>
            <a:spLocks noChangeShapeType="1"/>
          </p:cNvSpPr>
          <p:nvPr/>
        </p:nvSpPr>
        <p:spPr bwMode="auto">
          <a:xfrm flipH="1">
            <a:off x="3568700" y="4001293"/>
            <a:ext cx="638175" cy="1295400"/>
          </a:xfrm>
          <a:prstGeom prst="line">
            <a:avLst/>
          </a:prstGeom>
          <a:noFill/>
          <a:ln w="38100">
            <a:solidFill>
              <a:srgbClr val="C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13" name="Rectangle 65"/>
          <p:cNvSpPr>
            <a:spLocks noChangeArrowheads="1"/>
          </p:cNvSpPr>
          <p:nvPr/>
        </p:nvSpPr>
        <p:spPr bwMode="auto">
          <a:xfrm>
            <a:off x="3316288" y="5464968"/>
            <a:ext cx="722312" cy="293688"/>
          </a:xfrm>
          <a:prstGeom prst="rect">
            <a:avLst/>
          </a:prstGeom>
          <a:noFill/>
          <a:ln w="19050">
            <a:solidFill>
              <a:srgbClr val="C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14" name="Text Box 66"/>
          <p:cNvSpPr txBox="1">
            <a:spLocks noChangeArrowheads="1"/>
          </p:cNvSpPr>
          <p:nvPr/>
        </p:nvSpPr>
        <p:spPr bwMode="auto">
          <a:xfrm>
            <a:off x="312738" y="5723731"/>
            <a:ext cx="2509837" cy="593725"/>
          </a:xfrm>
          <a:prstGeom prst="rect">
            <a:avLst/>
          </a:prstGeom>
          <a:solidFill>
            <a:srgbClr val="CCFFCC"/>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lnSpc>
                <a:spcPct val="100000"/>
              </a:lnSpc>
            </a:pPr>
            <a:r>
              <a:rPr lang="en-US" sz="800" b="0" dirty="0">
                <a:solidFill>
                  <a:schemeClr val="tx1"/>
                </a:solidFill>
                <a:latin typeface="Times New Roman" pitchFamily="18" charset="0"/>
              </a:rPr>
              <a:t>The Task contains the entire Life Cycle of each IPT processes that lead to the IMS Products.  Schedules Will Be Linked to Identify Critical Path and Slack, and to Form the Basis for Schedule Risk Analysis</a:t>
            </a:r>
          </a:p>
        </p:txBody>
      </p:sp>
      <p:pic>
        <p:nvPicPr>
          <p:cNvPr id="283715" name="Picture 67"/>
          <p:cNvPicPr>
            <a:picLocks noChangeAspect="1" noChangeArrowheads="1"/>
          </p:cNvPicPr>
          <p:nvPr/>
        </p:nvPicPr>
        <p:blipFill>
          <a:blip r:embed="rId6" cstate="print">
            <a:extLst>
              <a:ext uri="{28A0092B-C50C-407E-A947-70E740481C1C}">
                <a14:useLocalDpi xmlns:a14="http://schemas.microsoft.com/office/drawing/2010/main"/>
              </a:ext>
            </a:extLst>
          </a:blip>
          <a:srcRect r="1369"/>
          <a:stretch>
            <a:fillRect/>
          </a:stretch>
        </p:blipFill>
        <p:spPr bwMode="auto">
          <a:xfrm>
            <a:off x="3254375" y="2021681"/>
            <a:ext cx="2979738" cy="89852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3716" name="Rectangle 68"/>
          <p:cNvSpPr>
            <a:spLocks noChangeArrowheads="1"/>
          </p:cNvSpPr>
          <p:nvPr/>
        </p:nvSpPr>
        <p:spPr bwMode="auto">
          <a:xfrm>
            <a:off x="4217988" y="2578893"/>
            <a:ext cx="1439862" cy="141288"/>
          </a:xfrm>
          <a:prstGeom prst="rect">
            <a:avLst/>
          </a:prstGeom>
          <a:noFill/>
          <a:ln w="19050">
            <a:solidFill>
              <a:srgbClr val="C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17" name="Line 69"/>
          <p:cNvSpPr>
            <a:spLocks noChangeShapeType="1"/>
          </p:cNvSpPr>
          <p:nvPr/>
        </p:nvSpPr>
        <p:spPr bwMode="auto">
          <a:xfrm>
            <a:off x="2568575" y="2543968"/>
            <a:ext cx="1654175" cy="101600"/>
          </a:xfrm>
          <a:prstGeom prst="line">
            <a:avLst/>
          </a:prstGeom>
          <a:noFill/>
          <a:ln w="38100">
            <a:solidFill>
              <a:srgbClr val="C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18" name="Line 70"/>
          <p:cNvSpPr>
            <a:spLocks noChangeShapeType="1"/>
          </p:cNvSpPr>
          <p:nvPr/>
        </p:nvSpPr>
        <p:spPr bwMode="auto">
          <a:xfrm>
            <a:off x="5676900" y="2658268"/>
            <a:ext cx="2073275" cy="1212850"/>
          </a:xfrm>
          <a:prstGeom prst="line">
            <a:avLst/>
          </a:prstGeom>
          <a:noFill/>
          <a:ln w="38100">
            <a:solidFill>
              <a:srgbClr val="C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19" name="Line 71"/>
          <p:cNvSpPr>
            <a:spLocks noChangeShapeType="1"/>
          </p:cNvSpPr>
          <p:nvPr/>
        </p:nvSpPr>
        <p:spPr bwMode="auto">
          <a:xfrm flipH="1">
            <a:off x="2066925" y="4982368"/>
            <a:ext cx="1247775"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20" name="Text Box 72"/>
          <p:cNvSpPr txBox="1">
            <a:spLocks noChangeArrowheads="1"/>
          </p:cNvSpPr>
          <p:nvPr/>
        </p:nvSpPr>
        <p:spPr bwMode="auto">
          <a:xfrm>
            <a:off x="466725" y="4771231"/>
            <a:ext cx="16208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100000"/>
              </a:lnSpc>
            </a:pPr>
            <a:r>
              <a:rPr lang="en-US" sz="1200" b="0" dirty="0">
                <a:solidFill>
                  <a:schemeClr val="tx1"/>
                </a:solidFill>
              </a:rPr>
              <a:t>Major Program Event</a:t>
            </a:r>
          </a:p>
        </p:txBody>
      </p:sp>
      <p:sp>
        <p:nvSpPr>
          <p:cNvPr id="283721" name="AutoShape 73"/>
          <p:cNvSpPr>
            <a:spLocks noChangeArrowheads="1"/>
          </p:cNvSpPr>
          <p:nvPr/>
        </p:nvSpPr>
        <p:spPr bwMode="auto">
          <a:xfrm>
            <a:off x="3843817" y="5912643"/>
            <a:ext cx="366713" cy="468313"/>
          </a:xfrm>
          <a:prstGeom prst="upArrow">
            <a:avLst>
              <a:gd name="adj1" fmla="val 49787"/>
              <a:gd name="adj2" fmla="val 45755"/>
            </a:avLst>
          </a:prstGeom>
          <a:solidFill>
            <a:schemeClr val="accent2"/>
          </a:solidFill>
          <a:ln w="12700">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22" name="Rectangle 74"/>
          <p:cNvSpPr>
            <a:spLocks noChangeArrowheads="1"/>
          </p:cNvSpPr>
          <p:nvPr/>
        </p:nvSpPr>
        <p:spPr bwMode="auto">
          <a:xfrm>
            <a:off x="3943350" y="6192043"/>
            <a:ext cx="2209800" cy="190500"/>
          </a:xfrm>
          <a:prstGeom prst="rect">
            <a:avLst/>
          </a:prstGeom>
          <a:solidFill>
            <a:schemeClr val="accent2"/>
          </a:solidFill>
          <a:ln w="12700">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23" name="Rectangle 75"/>
          <p:cNvSpPr>
            <a:spLocks noChangeArrowheads="1"/>
          </p:cNvSpPr>
          <p:nvPr/>
        </p:nvSpPr>
        <p:spPr bwMode="auto">
          <a:xfrm>
            <a:off x="3969858" y="6130131"/>
            <a:ext cx="166688" cy="128587"/>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24" name="Text Box 76"/>
          <p:cNvSpPr txBox="1">
            <a:spLocks noChangeArrowheads="1"/>
          </p:cNvSpPr>
          <p:nvPr/>
        </p:nvSpPr>
        <p:spPr bwMode="auto">
          <a:xfrm>
            <a:off x="4276725" y="6147593"/>
            <a:ext cx="1822935" cy="2308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pPr>
            <a:r>
              <a:rPr lang="en-US" sz="900" b="1" dirty="0">
                <a:latin typeface="Times New Roman" pitchFamily="18" charset="0"/>
              </a:rPr>
              <a:t>IMP/IMS Common  Numbering  </a:t>
            </a:r>
            <a:endParaRPr lang="en-US" sz="1200" b="1" dirty="0">
              <a:latin typeface="Times New Roman" pitchFamily="18" charset="0"/>
            </a:endParaRPr>
          </a:p>
        </p:txBody>
      </p:sp>
      <p:sp>
        <p:nvSpPr>
          <p:cNvPr id="283725" name="Rectangle 77"/>
          <p:cNvSpPr>
            <a:spLocks noChangeArrowheads="1"/>
          </p:cNvSpPr>
          <p:nvPr/>
        </p:nvSpPr>
        <p:spPr bwMode="auto">
          <a:xfrm>
            <a:off x="4478338" y="5464968"/>
            <a:ext cx="446087" cy="293688"/>
          </a:xfrm>
          <a:prstGeom prst="rect">
            <a:avLst/>
          </a:prstGeom>
          <a:noFill/>
          <a:ln w="19050">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726" name="Rectangle 78"/>
          <p:cNvSpPr>
            <a:spLocks noChangeArrowheads="1"/>
          </p:cNvSpPr>
          <p:nvPr/>
        </p:nvSpPr>
        <p:spPr bwMode="auto">
          <a:xfrm>
            <a:off x="762000" y="152400"/>
            <a:ext cx="8188325"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l" defTabSz="912813">
              <a:lnSpc>
                <a:spcPct val="120000"/>
              </a:lnSpc>
            </a:pPr>
            <a:endParaRPr lang="en-US" sz="3000" dirty="0">
              <a:solidFill>
                <a:schemeClr val="tx1"/>
              </a:solidFill>
            </a:endParaRPr>
          </a:p>
        </p:txBody>
      </p:sp>
      <p:sp>
        <p:nvSpPr>
          <p:cNvPr id="2" name="Title 1"/>
          <p:cNvSpPr>
            <a:spLocks noGrp="1"/>
          </p:cNvSpPr>
          <p:nvPr>
            <p:ph type="title"/>
          </p:nvPr>
        </p:nvSpPr>
        <p:spPr>
          <a:xfrm>
            <a:off x="2362200" y="152400"/>
            <a:ext cx="6590872" cy="796925"/>
          </a:xfrm>
        </p:spPr>
        <p:txBody>
          <a:bodyPr/>
          <a:lstStyle/>
          <a:p>
            <a:pPr>
              <a:lnSpc>
                <a:spcPct val="90000"/>
              </a:lnSpc>
            </a:pPr>
            <a:r>
              <a:rPr lang="en-US" sz="3600" i="1" dirty="0"/>
              <a:t>A Fully Integrated Framework</a:t>
            </a:r>
          </a:p>
        </p:txBody>
      </p:sp>
    </p:spTree>
    <p:extLst>
      <p:ext uri="{BB962C8B-B14F-4D97-AF65-F5344CB8AC3E}">
        <p14:creationId xmlns:p14="http://schemas.microsoft.com/office/powerpoint/2010/main" val="515162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marL="342900" indent="-342900"/>
            <a:r>
              <a:rPr lang="en-US" sz="3600" dirty="0"/>
              <a:t>Schedule Accuracy</a:t>
            </a:r>
          </a:p>
        </p:txBody>
      </p:sp>
      <p:sp>
        <p:nvSpPr>
          <p:cNvPr id="15363" name="Content Placeholder 2"/>
          <p:cNvSpPr>
            <a:spLocks noGrp="1"/>
          </p:cNvSpPr>
          <p:nvPr>
            <p:ph idx="1"/>
          </p:nvPr>
        </p:nvSpPr>
        <p:spPr>
          <a:xfrm>
            <a:off x="381000" y="1524000"/>
            <a:ext cx="8382000" cy="626060"/>
          </a:xfrm>
        </p:spPr>
        <p:txBody>
          <a:bodyPr/>
          <a:lstStyle/>
          <a:p>
            <a:r>
              <a:rPr lang="en-US" dirty="0"/>
              <a:t>Schedule must be constantly updated</a:t>
            </a:r>
          </a:p>
          <a:p>
            <a:pPr marL="914400" lvl="2" indent="0">
              <a:buNone/>
            </a:pPr>
            <a:endParaRPr lang="en-US" dirty="0"/>
          </a:p>
        </p:txBody>
      </p:sp>
      <p:sp>
        <p:nvSpPr>
          <p:cNvPr id="15364" name="Slide Number Placeholder 3"/>
          <p:cNvSpPr>
            <a:spLocks noGrp="1"/>
          </p:cNvSpPr>
          <p:nvPr>
            <p:ph type="sldNum" sz="quarter" idx="10"/>
          </p:nvPr>
        </p:nvSpPr>
        <p:spPr>
          <a:noFill/>
        </p:spPr>
        <p:txBody>
          <a:bodyPr/>
          <a:lstStyle/>
          <a:p>
            <a:fld id="{7E8B4736-8106-4B19-978D-DBA6EAD7F647}" type="slidenum">
              <a:rPr lang="en-US" smtClean="0">
                <a:solidFill>
                  <a:prstClr val="black"/>
                </a:solidFill>
              </a:rPr>
              <a:pPr/>
              <a:t>8</a:t>
            </a:fld>
            <a:endParaRPr lang="en-US" dirty="0">
              <a:solidFill>
                <a:prstClr val="black"/>
              </a:solidFill>
            </a:endParaRPr>
          </a:p>
        </p:txBody>
      </p:sp>
      <p:sp>
        <p:nvSpPr>
          <p:cNvPr id="8" name="Rectangle 7"/>
          <p:cNvSpPr/>
          <p:nvPr/>
        </p:nvSpPr>
        <p:spPr>
          <a:xfrm>
            <a:off x="457200" y="5715000"/>
            <a:ext cx="8250621" cy="472965"/>
          </a:xfrm>
          <a:prstGeom prst="rect">
            <a:avLst/>
          </a:prstGeom>
          <a:solidFill>
            <a:srgbClr val="0656AE"/>
          </a:solidFill>
        </p:spPr>
        <p:style>
          <a:lnRef idx="1">
            <a:schemeClr val="accent1"/>
          </a:lnRef>
          <a:fillRef idx="3">
            <a:schemeClr val="accent1"/>
          </a:fillRef>
          <a:effectRef idx="2">
            <a:schemeClr val="accent1"/>
          </a:effectRef>
          <a:fontRef idx="minor">
            <a:schemeClr val="lt1"/>
          </a:fontRef>
        </p:style>
        <p:txBody>
          <a:bodyPr rtlCol="0" anchor="ctr"/>
          <a:lstStyle/>
          <a:p>
            <a:pPr lvl="1" algn="ctr">
              <a:lnSpc>
                <a:spcPct val="80000"/>
              </a:lnSpc>
            </a:pPr>
            <a:r>
              <a:rPr lang="en-US" sz="2800" b="1" i="1" dirty="0">
                <a:solidFill>
                  <a:prstClr val="white"/>
                </a:solidFill>
              </a:rPr>
              <a:t>A scheduler’s job is never complete!</a:t>
            </a:r>
          </a:p>
        </p:txBody>
      </p:sp>
      <p:sp>
        <p:nvSpPr>
          <p:cNvPr id="2" name="Rectangle 1"/>
          <p:cNvSpPr/>
          <p:nvPr/>
        </p:nvSpPr>
        <p:spPr>
          <a:xfrm>
            <a:off x="457200" y="2362200"/>
            <a:ext cx="3733800" cy="3662541"/>
          </a:xfrm>
          <a:prstGeom prst="rect">
            <a:avLst/>
          </a:prstGeom>
        </p:spPr>
        <p:txBody>
          <a:bodyPr wrap="square">
            <a:spAutoFit/>
          </a:bodyPr>
          <a:lstStyle/>
          <a:p>
            <a:pPr eaLnBrk="0" hangingPunct="0">
              <a:spcBef>
                <a:spcPct val="20000"/>
              </a:spcBef>
              <a:spcAft>
                <a:spcPts val="1200"/>
              </a:spcAft>
              <a:buClr>
                <a:srgbClr val="151C77"/>
              </a:buClr>
              <a:buSzPct val="80000"/>
            </a:pPr>
            <a:r>
              <a:rPr lang="en-US" sz="2200" b="1" kern="0" dirty="0">
                <a:solidFill>
                  <a:srgbClr val="000000"/>
                </a:solidFill>
                <a:latin typeface="Arial"/>
                <a:cs typeface="Arial"/>
              </a:rPr>
              <a:t>Not static – stuff happens</a:t>
            </a:r>
          </a:p>
          <a:p>
            <a:pPr marL="919162" lvl="2" indent="-342900" eaLnBrk="0" hangingPunct="0">
              <a:spcBef>
                <a:spcPct val="20000"/>
              </a:spcBef>
              <a:buSzPct val="70000"/>
              <a:buFont typeface="Wingdings" pitchFamily="2" charset="2"/>
              <a:buChar char="t"/>
            </a:pPr>
            <a:r>
              <a:rPr lang="en-US" sz="2000" b="1" kern="0" dirty="0">
                <a:solidFill>
                  <a:srgbClr val="000000"/>
                </a:solidFill>
                <a:latin typeface="Arial"/>
                <a:cs typeface="Arial"/>
              </a:rPr>
              <a:t>Initial estimates are wrong</a:t>
            </a:r>
          </a:p>
          <a:p>
            <a:pPr marL="919162" lvl="2" indent="-342900" eaLnBrk="0" hangingPunct="0">
              <a:spcBef>
                <a:spcPct val="20000"/>
              </a:spcBef>
              <a:buSzPct val="70000"/>
              <a:buFont typeface="Wingdings" pitchFamily="2" charset="2"/>
              <a:buChar char="t"/>
            </a:pPr>
            <a:r>
              <a:rPr lang="en-US" sz="2000" b="1" kern="0" dirty="0">
                <a:solidFill>
                  <a:srgbClr val="000000"/>
                </a:solidFill>
                <a:latin typeface="Arial"/>
                <a:cs typeface="Arial"/>
              </a:rPr>
              <a:t>People get sick or change jobs</a:t>
            </a:r>
          </a:p>
          <a:p>
            <a:pPr marL="919162" lvl="2" indent="-342900" eaLnBrk="0" hangingPunct="0">
              <a:spcBef>
                <a:spcPct val="20000"/>
              </a:spcBef>
              <a:buSzPct val="70000"/>
              <a:buFont typeface="Wingdings" pitchFamily="2" charset="2"/>
              <a:buChar char="t"/>
            </a:pPr>
            <a:r>
              <a:rPr lang="en-US" sz="2000" b="1" kern="0" dirty="0">
                <a:solidFill>
                  <a:srgbClr val="000000"/>
                </a:solidFill>
                <a:latin typeface="Arial"/>
                <a:cs typeface="Arial"/>
              </a:rPr>
              <a:t>External resources change</a:t>
            </a:r>
          </a:p>
          <a:p>
            <a:pPr marL="919162" lvl="2" indent="-342900" eaLnBrk="0" hangingPunct="0">
              <a:spcBef>
                <a:spcPct val="20000"/>
              </a:spcBef>
              <a:buSzPct val="70000"/>
              <a:buFont typeface="Wingdings" pitchFamily="2" charset="2"/>
              <a:buChar char="t"/>
            </a:pPr>
            <a:r>
              <a:rPr lang="en-US" sz="2000" b="1" kern="0" dirty="0">
                <a:solidFill>
                  <a:srgbClr val="000000"/>
                </a:solidFill>
                <a:latin typeface="Arial"/>
                <a:cs typeface="Arial"/>
              </a:rPr>
              <a:t>Things don’t work as anticipated</a:t>
            </a:r>
          </a:p>
          <a:p>
            <a:pPr marL="119062" lvl="1" eaLnBrk="0" hangingPunct="0">
              <a:spcBef>
                <a:spcPct val="20000"/>
              </a:spcBef>
              <a:buClr>
                <a:srgbClr val="151C77"/>
              </a:buClr>
              <a:buSzPct val="80000"/>
            </a:pPr>
            <a:endParaRPr lang="en-US" sz="2000" kern="0" dirty="0">
              <a:solidFill>
                <a:srgbClr val="000000"/>
              </a:solidFill>
              <a:latin typeface="Arial"/>
              <a:cs typeface="Arial"/>
            </a:endParaRPr>
          </a:p>
        </p:txBody>
      </p:sp>
      <p:grpSp>
        <p:nvGrpSpPr>
          <p:cNvPr id="6" name="Group 5"/>
          <p:cNvGrpSpPr/>
          <p:nvPr/>
        </p:nvGrpSpPr>
        <p:grpSpPr>
          <a:xfrm>
            <a:off x="4191000" y="3352800"/>
            <a:ext cx="4362450" cy="2038350"/>
            <a:chOff x="3374749" y="3234773"/>
            <a:chExt cx="4362450" cy="2038350"/>
          </a:xfrm>
        </p:grpSpPr>
        <p:sp>
          <p:nvSpPr>
            <p:cNvPr id="4" name="Rectangle 3"/>
            <p:cNvSpPr/>
            <p:nvPr/>
          </p:nvSpPr>
          <p:spPr>
            <a:xfrm>
              <a:off x="5591617" y="4641574"/>
              <a:ext cx="520948" cy="31639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5218043" y="4629978"/>
              <a:ext cx="373574" cy="327991"/>
            </a:xfrm>
            <a:prstGeom prst="rect">
              <a:avLst/>
            </a:prstGeom>
            <a:solidFill>
              <a:srgbClr val="F4FF8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3374749" y="4641574"/>
              <a:ext cx="1316521" cy="327991"/>
            </a:xfrm>
            <a:prstGeom prst="rect">
              <a:avLst/>
            </a:prstGeom>
            <a:solidFill>
              <a:srgbClr val="F4FF8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5734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74749" y="3234773"/>
              <a:ext cx="436245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 name="Picture 4"/>
          <p:cNvPicPr>
            <a:picLocks noChangeAspect="1"/>
          </p:cNvPicPr>
          <p:nvPr/>
        </p:nvPicPr>
        <p:blipFill>
          <a:blip r:embed="rId4"/>
          <a:stretch>
            <a:fillRect/>
          </a:stretch>
        </p:blipFill>
        <p:spPr>
          <a:xfrm>
            <a:off x="7132319" y="1326547"/>
            <a:ext cx="1872327" cy="1655950"/>
          </a:xfrm>
          <a:prstGeom prst="rect">
            <a:avLst/>
          </a:prstGeom>
        </p:spPr>
      </p:pic>
    </p:spTree>
    <p:extLst>
      <p:ext uri="{BB962C8B-B14F-4D97-AF65-F5344CB8AC3E}">
        <p14:creationId xmlns:p14="http://schemas.microsoft.com/office/powerpoint/2010/main" val="1955569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829050" y="4533900"/>
            <a:ext cx="457200" cy="1238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506" name="Title 1"/>
          <p:cNvSpPr>
            <a:spLocks noGrp="1"/>
          </p:cNvSpPr>
          <p:nvPr>
            <p:ph type="title"/>
          </p:nvPr>
        </p:nvSpPr>
        <p:spPr>
          <a:xfrm>
            <a:off x="990600" y="152400"/>
            <a:ext cx="7962472" cy="796925"/>
          </a:xfrm>
        </p:spPr>
        <p:txBody>
          <a:bodyPr/>
          <a:lstStyle/>
          <a:p>
            <a:pPr>
              <a:lnSpc>
                <a:spcPct val="90000"/>
              </a:lnSpc>
            </a:pPr>
            <a:r>
              <a:rPr lang="en-US" sz="3600" i="1" dirty="0"/>
              <a:t>Earned Value Management (EVM) and Work Breakdown Structure (WBS)</a:t>
            </a:r>
          </a:p>
        </p:txBody>
      </p:sp>
      <p:sp>
        <p:nvSpPr>
          <p:cNvPr id="21507" name="Content Placeholder 2"/>
          <p:cNvSpPr>
            <a:spLocks noGrp="1"/>
          </p:cNvSpPr>
          <p:nvPr>
            <p:ph idx="1"/>
          </p:nvPr>
        </p:nvSpPr>
        <p:spPr>
          <a:xfrm>
            <a:off x="152400" y="1447800"/>
            <a:ext cx="8534400" cy="3905464"/>
          </a:xfrm>
        </p:spPr>
        <p:txBody>
          <a:bodyPr/>
          <a:lstStyle/>
          <a:p>
            <a:pPr>
              <a:spcAft>
                <a:spcPts val="600"/>
              </a:spcAft>
            </a:pPr>
            <a:r>
              <a:rPr lang="en-US" sz="2800" dirty="0"/>
              <a:t>WBS and IMS form the basis of the Performance Measurement Baseline (PMB), the foundation of EVM</a:t>
            </a:r>
          </a:p>
          <a:p>
            <a:pPr lvl="1">
              <a:buSzPct val="60000"/>
              <a:buFont typeface="Wingdings" pitchFamily="2" charset="2"/>
              <a:buChar char="t"/>
            </a:pPr>
            <a:r>
              <a:rPr lang="en-US" sz="2400" dirty="0"/>
              <a:t>PMB is simply a time-phased budget plan for accomplishing work, against which contract performance is measured</a:t>
            </a:r>
          </a:p>
          <a:p>
            <a:endParaRPr lang="en-US" dirty="0"/>
          </a:p>
        </p:txBody>
      </p:sp>
      <p:sp>
        <p:nvSpPr>
          <p:cNvPr id="21508" name="Slide Number Placeholder 3"/>
          <p:cNvSpPr>
            <a:spLocks noGrp="1"/>
          </p:cNvSpPr>
          <p:nvPr>
            <p:ph type="sldNum" sz="quarter" idx="4294967295"/>
          </p:nvPr>
        </p:nvSpPr>
        <p:spPr>
          <a:xfrm>
            <a:off x="7870825" y="6503988"/>
            <a:ext cx="414338" cy="304800"/>
          </a:xfrm>
          <a:prstGeom prst="rect">
            <a:avLst/>
          </a:prstGeom>
        </p:spPr>
        <p:txBody>
          <a:bodyPr/>
          <a:lstStyle/>
          <a:p>
            <a:fld id="{F8BD5F0A-3980-45B3-A372-2EB98BCF5951}" type="slidenum">
              <a:rPr lang="en-US" smtClean="0"/>
              <a:pPr/>
              <a:t>80</a:t>
            </a:fld>
            <a:endParaRPr lang="en-US" dirty="0"/>
          </a:p>
        </p:txBody>
      </p:sp>
      <p:pic>
        <p:nvPicPr>
          <p:cNvPr id="8806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90800" y="3886200"/>
            <a:ext cx="3886200" cy="2528197"/>
          </a:xfrm>
          <a:prstGeom prst="rect">
            <a:avLst/>
          </a:prstGeom>
          <a:solidFill>
            <a:schemeClr val="bg1"/>
          </a:solidFill>
          <a:ln>
            <a:noFill/>
          </a:ln>
          <a:effectLst/>
          <a:extLst/>
        </p:spPr>
      </p:pic>
    </p:spTree>
    <p:extLst>
      <p:ext uri="{BB962C8B-B14F-4D97-AF65-F5344CB8AC3E}">
        <p14:creationId xmlns:p14="http://schemas.microsoft.com/office/powerpoint/2010/main" val="42606778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1466849" y="4895850"/>
            <a:ext cx="809625" cy="123825"/>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248022" y="5305425"/>
            <a:ext cx="5601417" cy="9525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3248023" y="3683750"/>
            <a:ext cx="4838701" cy="1621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438150" y="4895850"/>
            <a:ext cx="723900" cy="1238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506" name="Title 1"/>
          <p:cNvSpPr>
            <a:spLocks noGrp="1"/>
          </p:cNvSpPr>
          <p:nvPr>
            <p:ph type="title"/>
          </p:nvPr>
        </p:nvSpPr>
        <p:spPr>
          <a:xfrm>
            <a:off x="1143000" y="228600"/>
            <a:ext cx="7560590" cy="796925"/>
          </a:xfrm>
        </p:spPr>
        <p:txBody>
          <a:bodyPr/>
          <a:lstStyle/>
          <a:p>
            <a:r>
              <a:rPr lang="en-US" sz="3600" i="1" dirty="0"/>
              <a:t>WBS</a:t>
            </a:r>
          </a:p>
        </p:txBody>
      </p:sp>
      <p:sp>
        <p:nvSpPr>
          <p:cNvPr id="21507" name="Content Placeholder 2"/>
          <p:cNvSpPr>
            <a:spLocks noGrp="1"/>
          </p:cNvSpPr>
          <p:nvPr>
            <p:ph idx="1"/>
          </p:nvPr>
        </p:nvSpPr>
        <p:spPr>
          <a:xfrm>
            <a:off x="266700" y="1524000"/>
            <a:ext cx="8664575" cy="5029200"/>
          </a:xfrm>
        </p:spPr>
        <p:txBody>
          <a:bodyPr/>
          <a:lstStyle/>
          <a:p>
            <a:r>
              <a:rPr lang="en-US" sz="2400" dirty="0"/>
              <a:t>WBS is a product oriented family tree composed of hardware, software, services, data and facilities that completely define a program</a:t>
            </a:r>
          </a:p>
          <a:p>
            <a:pPr lvl="1">
              <a:buSzPct val="60000"/>
              <a:buFont typeface="Wingdings" pitchFamily="2" charset="2"/>
              <a:buChar char="t"/>
            </a:pPr>
            <a:r>
              <a:rPr lang="en-US" sz="2200" dirty="0"/>
              <a:t>Defined, developed, and maintained throughout the system life cycle based on sound application of the SE process </a:t>
            </a:r>
          </a:p>
          <a:p>
            <a:pPr lvl="1"/>
            <a:endParaRPr lang="en-US" sz="2400" dirty="0"/>
          </a:p>
          <a:p>
            <a:endParaRPr lang="en-US" dirty="0"/>
          </a:p>
        </p:txBody>
      </p:sp>
      <p:sp>
        <p:nvSpPr>
          <p:cNvPr id="21508" name="Slide Number Placeholder 3"/>
          <p:cNvSpPr>
            <a:spLocks noGrp="1"/>
          </p:cNvSpPr>
          <p:nvPr>
            <p:ph type="sldNum" sz="quarter" idx="4294967295"/>
          </p:nvPr>
        </p:nvSpPr>
        <p:spPr>
          <a:xfrm>
            <a:off x="7870825" y="6503988"/>
            <a:ext cx="414338" cy="304800"/>
          </a:xfrm>
          <a:prstGeom prst="rect">
            <a:avLst/>
          </a:prstGeom>
          <a:noFill/>
        </p:spPr>
        <p:txBody>
          <a:bodyPr/>
          <a:lstStyle/>
          <a:p>
            <a:fld id="{F8BD5F0A-3980-45B3-A372-2EB98BCF5951}" type="slidenum">
              <a:rPr lang="en-US" smtClean="0">
                <a:latin typeface="Arial" pitchFamily="34" charset="0"/>
                <a:cs typeface="Arial" pitchFamily="34" charset="0"/>
              </a:rPr>
              <a:pPr/>
              <a:t>81</a:t>
            </a:fld>
            <a:endParaRPr lang="en-US" dirty="0">
              <a:latin typeface="Arial" pitchFamily="34" charset="0"/>
              <a:cs typeface="Arial" pitchFamily="34" charset="0"/>
            </a:endParaRPr>
          </a:p>
        </p:txBody>
      </p:sp>
      <p:pic>
        <p:nvPicPr>
          <p:cNvPr id="6"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00399" y="3386931"/>
            <a:ext cx="5649041" cy="2870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Elbow Connector 4"/>
          <p:cNvCxnSpPr>
            <a:stCxn id="3" idx="2"/>
          </p:cNvCxnSpPr>
          <p:nvPr/>
        </p:nvCxnSpPr>
        <p:spPr>
          <a:xfrm rot="5400000" flipH="1" flipV="1">
            <a:off x="1419223" y="3190876"/>
            <a:ext cx="1209675" cy="2447923"/>
          </a:xfrm>
          <a:prstGeom prst="bentConnector4">
            <a:avLst>
              <a:gd name="adj1" fmla="val -18898"/>
              <a:gd name="adj2" fmla="val 92802"/>
            </a:avLst>
          </a:prstGeom>
          <a:ln>
            <a:tailEnd type="arrow"/>
          </a:ln>
        </p:spPr>
        <p:style>
          <a:lnRef idx="2">
            <a:schemeClr val="accent1"/>
          </a:lnRef>
          <a:fillRef idx="0">
            <a:schemeClr val="accent1"/>
          </a:fillRef>
          <a:effectRef idx="1">
            <a:schemeClr val="accent1"/>
          </a:effectRef>
          <a:fontRef idx="minor">
            <a:schemeClr val="tx1"/>
          </a:fontRef>
        </p:style>
      </p:cxnSp>
      <p:pic>
        <p:nvPicPr>
          <p:cNvPr id="7"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66700" y="3274176"/>
            <a:ext cx="2785954" cy="181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Elbow Connector 18"/>
          <p:cNvCxnSpPr>
            <a:stCxn id="17" idx="2"/>
            <a:endCxn id="18" idx="1"/>
          </p:cNvCxnSpPr>
          <p:nvPr/>
        </p:nvCxnSpPr>
        <p:spPr>
          <a:xfrm rot="16200000" flipH="1">
            <a:off x="2178842" y="4712495"/>
            <a:ext cx="762000" cy="137636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74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fade">
                                      <p:cBhvr>
                                        <p:cTn id="7" dur="500"/>
                                        <p:tgtEl>
                                          <p:spTgt spid="215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9" grpId="0" animBg="1"/>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a:spLocks noGrp="1"/>
          </p:cNvSpPr>
          <p:nvPr>
            <p:ph type="title"/>
          </p:nvPr>
        </p:nvSpPr>
        <p:spPr>
          <a:xfrm>
            <a:off x="1447800" y="228600"/>
            <a:ext cx="7391400" cy="796925"/>
          </a:xfrm>
        </p:spPr>
        <p:txBody>
          <a:bodyPr/>
          <a:lstStyle/>
          <a:p>
            <a:r>
              <a:rPr lang="en-US" sz="3600" i="1" dirty="0"/>
              <a:t>Types of Technical Assessments</a:t>
            </a:r>
          </a:p>
        </p:txBody>
      </p:sp>
      <p:sp>
        <p:nvSpPr>
          <p:cNvPr id="22531" name="Content Placeholder 2"/>
          <p:cNvSpPr>
            <a:spLocks noGrp="1"/>
          </p:cNvSpPr>
          <p:nvPr>
            <p:ph idx="1"/>
          </p:nvPr>
        </p:nvSpPr>
        <p:spPr>
          <a:xfrm>
            <a:off x="304800" y="1524000"/>
            <a:ext cx="8305799" cy="4800600"/>
          </a:xfrm>
        </p:spPr>
        <p:txBody>
          <a:bodyPr>
            <a:normAutofit fontScale="85000" lnSpcReduction="20000"/>
          </a:bodyPr>
          <a:lstStyle/>
          <a:p>
            <a:pPr>
              <a:lnSpc>
                <a:spcPct val="100000"/>
              </a:lnSpc>
              <a:spcAft>
                <a:spcPts val="600"/>
              </a:spcAft>
            </a:pPr>
            <a:r>
              <a:rPr lang="en-US" dirty="0"/>
              <a:t>Technical Performance Measurements (TPMs) and Critical Technical Parameters (CTPs)</a:t>
            </a:r>
          </a:p>
          <a:p>
            <a:pPr lvl="1">
              <a:lnSpc>
                <a:spcPct val="100000"/>
              </a:lnSpc>
              <a:buSzPct val="60000"/>
              <a:buFont typeface="Wingdings" pitchFamily="2" charset="2"/>
              <a:buChar char="t"/>
            </a:pPr>
            <a:r>
              <a:rPr lang="en-US" dirty="0"/>
              <a:t>Measure compliance with system performance requirements</a:t>
            </a:r>
          </a:p>
          <a:p>
            <a:pPr lvl="1">
              <a:lnSpc>
                <a:spcPct val="100000"/>
              </a:lnSpc>
              <a:buSzPct val="60000"/>
              <a:buFont typeface="Wingdings" pitchFamily="2" charset="2"/>
              <a:buChar char="t"/>
            </a:pPr>
            <a:r>
              <a:rPr lang="en-US" dirty="0"/>
              <a:t>Used with WBS and EVMS to balance cost, schedule, and performance</a:t>
            </a:r>
          </a:p>
          <a:p>
            <a:pPr lvl="1">
              <a:lnSpc>
                <a:spcPct val="100000"/>
              </a:lnSpc>
              <a:spcAft>
                <a:spcPts val="1200"/>
              </a:spcAft>
              <a:buSzPct val="60000"/>
              <a:buFont typeface="Wingdings" pitchFamily="2" charset="2"/>
              <a:buChar char="t"/>
            </a:pPr>
            <a:r>
              <a:rPr lang="en-US" dirty="0"/>
              <a:t>Used to track performance measurement in support of T&amp;E</a:t>
            </a:r>
          </a:p>
          <a:p>
            <a:pPr lvl="0">
              <a:lnSpc>
                <a:spcPct val="100000"/>
              </a:lnSpc>
              <a:spcAft>
                <a:spcPts val="600"/>
              </a:spcAft>
            </a:pPr>
            <a:r>
              <a:rPr lang="en-US" dirty="0">
                <a:solidFill>
                  <a:srgbClr val="000000"/>
                </a:solidFill>
              </a:rPr>
              <a:t>Assessment of Operational Test Readiness (AOTR)</a:t>
            </a:r>
          </a:p>
          <a:p>
            <a:pPr lvl="1">
              <a:lnSpc>
                <a:spcPct val="100000"/>
              </a:lnSpc>
              <a:buSzPct val="60000"/>
              <a:buFont typeface="Wingdings" pitchFamily="2" charset="2"/>
              <a:buChar char="t"/>
            </a:pPr>
            <a:r>
              <a:rPr lang="en-US" dirty="0">
                <a:solidFill>
                  <a:srgbClr val="000000"/>
                </a:solidFill>
              </a:rPr>
              <a:t>Uses Data Acquisition and Processing System (DAPS) to provide insight into the readiness of a program to proceed with current and future program execution</a:t>
            </a:r>
          </a:p>
          <a:p>
            <a:pPr marL="0" indent="0">
              <a:lnSpc>
                <a:spcPct val="100000"/>
              </a:lnSpc>
              <a:buNone/>
            </a:pPr>
            <a:endParaRPr lang="en-US" dirty="0"/>
          </a:p>
        </p:txBody>
      </p:sp>
      <p:sp>
        <p:nvSpPr>
          <p:cNvPr id="22532" name="Slide Number Placeholder 3"/>
          <p:cNvSpPr>
            <a:spLocks noGrp="1"/>
          </p:cNvSpPr>
          <p:nvPr>
            <p:ph type="sldNum" sz="quarter" idx="4294967295"/>
          </p:nvPr>
        </p:nvSpPr>
        <p:spPr>
          <a:xfrm>
            <a:off x="7870825" y="6503988"/>
            <a:ext cx="414338" cy="304800"/>
          </a:xfrm>
          <a:prstGeom prst="rect">
            <a:avLst/>
          </a:prstGeom>
          <a:noFill/>
        </p:spPr>
        <p:txBody>
          <a:bodyPr/>
          <a:lstStyle/>
          <a:p>
            <a:fld id="{DD024BF9-8AEE-4E69-B8DE-4970BC2ED095}" type="slidenum">
              <a:rPr lang="en-US" smtClean="0">
                <a:latin typeface="Arial" pitchFamily="34" charset="0"/>
                <a:cs typeface="Arial" pitchFamily="34" charset="0"/>
              </a:rPr>
              <a:pPr/>
              <a:t>82</a:t>
            </a:fld>
            <a:endParaRPr lang="en-US" dirty="0">
              <a:latin typeface="Arial" pitchFamily="34" charset="0"/>
              <a:cs typeface="Arial" pitchFamily="34" charset="0"/>
            </a:endParaRPr>
          </a:p>
        </p:txBody>
      </p:sp>
    </p:spTree>
    <p:extLst>
      <p:ext uri="{BB962C8B-B14F-4D97-AF65-F5344CB8AC3E}">
        <p14:creationId xmlns:p14="http://schemas.microsoft.com/office/powerpoint/2010/main" val="7707074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p:cNvSpPr>
            <a:spLocks noGrp="1"/>
          </p:cNvSpPr>
          <p:nvPr>
            <p:ph type="title"/>
          </p:nvPr>
        </p:nvSpPr>
        <p:spPr>
          <a:xfrm>
            <a:off x="2362200" y="152400"/>
            <a:ext cx="6590872" cy="796925"/>
          </a:xfrm>
        </p:spPr>
        <p:txBody>
          <a:bodyPr/>
          <a:lstStyle/>
          <a:p>
            <a:pPr>
              <a:lnSpc>
                <a:spcPct val="90000"/>
              </a:lnSpc>
            </a:pPr>
            <a:r>
              <a:rPr lang="en-US" sz="3600" i="1" dirty="0"/>
              <a:t>Defense Acquisition Program Support (DAPS)</a:t>
            </a:r>
          </a:p>
        </p:txBody>
      </p:sp>
      <p:sp>
        <p:nvSpPr>
          <p:cNvPr id="26627" name="Content Placeholder 2"/>
          <p:cNvSpPr>
            <a:spLocks noGrp="1"/>
          </p:cNvSpPr>
          <p:nvPr>
            <p:ph idx="1"/>
          </p:nvPr>
        </p:nvSpPr>
        <p:spPr>
          <a:xfrm>
            <a:off x="381000" y="1447800"/>
            <a:ext cx="8534399" cy="4876800"/>
          </a:xfrm>
        </p:spPr>
        <p:txBody>
          <a:bodyPr/>
          <a:lstStyle/>
          <a:p>
            <a:pPr>
              <a:lnSpc>
                <a:spcPct val="100000"/>
              </a:lnSpc>
            </a:pPr>
            <a:r>
              <a:rPr lang="en-US" sz="2800" dirty="0"/>
              <a:t>Multifunctional team conducts Program Support Reviews (PSRs), in accordance with DAG, assisting program managers prepare for Milestone Decisions</a:t>
            </a:r>
          </a:p>
          <a:p>
            <a:pPr marL="0" indent="0">
              <a:buNone/>
            </a:pPr>
            <a:endParaRPr lang="en-US" dirty="0"/>
          </a:p>
          <a:p>
            <a:pPr lvl="2"/>
            <a:endParaRPr lang="en-US" dirty="0"/>
          </a:p>
          <a:p>
            <a:endParaRPr lang="en-US" dirty="0"/>
          </a:p>
        </p:txBody>
      </p:sp>
      <p:sp>
        <p:nvSpPr>
          <p:cNvPr id="26628" name="Slide Number Placeholder 3"/>
          <p:cNvSpPr>
            <a:spLocks noGrp="1"/>
          </p:cNvSpPr>
          <p:nvPr>
            <p:ph type="sldNum" sz="quarter" idx="4294967295"/>
          </p:nvPr>
        </p:nvSpPr>
        <p:spPr>
          <a:xfrm>
            <a:off x="7870825" y="6503988"/>
            <a:ext cx="414338" cy="304800"/>
          </a:xfrm>
          <a:prstGeom prst="rect">
            <a:avLst/>
          </a:prstGeom>
          <a:noFill/>
        </p:spPr>
        <p:txBody>
          <a:bodyPr/>
          <a:lstStyle/>
          <a:p>
            <a:fld id="{C8B1E681-5940-44CC-A6E2-4ADD4C0821CD}" type="slidenum">
              <a:rPr lang="en-US" smtClean="0">
                <a:latin typeface="Arial" pitchFamily="34" charset="0"/>
                <a:cs typeface="Arial" pitchFamily="34" charset="0"/>
              </a:rPr>
              <a:pPr/>
              <a:t>83</a:t>
            </a:fld>
            <a:endParaRPr lang="en-US" dirty="0">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9800" y="3276600"/>
            <a:ext cx="2577455" cy="2577455"/>
          </a:xfrm>
          <a:prstGeom prst="rect">
            <a:avLst/>
          </a:prstGeom>
        </p:spPr>
      </p:pic>
      <p:grpSp>
        <p:nvGrpSpPr>
          <p:cNvPr id="3" name="Group 2"/>
          <p:cNvGrpSpPr/>
          <p:nvPr/>
        </p:nvGrpSpPr>
        <p:grpSpPr>
          <a:xfrm>
            <a:off x="3657600" y="3177129"/>
            <a:ext cx="3680871" cy="3680871"/>
            <a:chOff x="1802714" y="3060867"/>
            <a:chExt cx="3680871" cy="3680871"/>
          </a:xfrm>
        </p:grpSpPr>
        <p:pic>
          <p:nvPicPr>
            <p:cNvPr id="8" name="Picture 2" descr="C:\Users\mhanson2\AppData\Local\Microsoft\Windows\Temporary Internet Files\Content.IE5\1VXESJJA\MC900433829[1].png"/>
            <p:cNvPicPr>
              <a:picLocks noChangeAspect="1" noChangeArrowheads="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1802714" y="3060867"/>
              <a:ext cx="3680871" cy="36808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Screen Clippi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21914" y="3465138"/>
              <a:ext cx="2346970" cy="1383525"/>
            </a:xfrm>
            <a:prstGeom prst="rect">
              <a:avLst/>
            </a:prstGeom>
          </p:spPr>
        </p:pic>
      </p:grpSp>
      <p:pic>
        <p:nvPicPr>
          <p:cNvPr id="145410" name="Picture 2" descr="C:\Users\mhanson2\AppData\Local\Microsoft\Windows\Temporary Internet Files\Content.IE5\DD87RR4K\MP900443014[1].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14400" y="3733800"/>
            <a:ext cx="2695880" cy="17940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71446" y="4702937"/>
            <a:ext cx="552450" cy="276999"/>
          </a:xfrm>
          <a:prstGeom prst="rect">
            <a:avLst/>
          </a:prstGeom>
          <a:noFill/>
        </p:spPr>
        <p:txBody>
          <a:bodyPr wrap="square" rtlCol="0">
            <a:spAutoFit/>
          </a:bodyPr>
          <a:lstStyle/>
          <a:p>
            <a:pPr algn="ctr"/>
            <a:r>
              <a:rPr lang="en-US" b="1" i="1" dirty="0"/>
              <a:t>FM</a:t>
            </a:r>
          </a:p>
        </p:txBody>
      </p:sp>
      <p:sp>
        <p:nvSpPr>
          <p:cNvPr id="12" name="TextBox 11"/>
          <p:cNvSpPr txBox="1"/>
          <p:nvPr/>
        </p:nvSpPr>
        <p:spPr>
          <a:xfrm>
            <a:off x="2018996" y="4686623"/>
            <a:ext cx="552450" cy="276999"/>
          </a:xfrm>
          <a:prstGeom prst="rect">
            <a:avLst/>
          </a:prstGeom>
          <a:noFill/>
        </p:spPr>
        <p:txBody>
          <a:bodyPr wrap="square" rtlCol="0">
            <a:spAutoFit/>
          </a:bodyPr>
          <a:lstStyle/>
          <a:p>
            <a:pPr algn="ctr"/>
            <a:r>
              <a:rPr lang="en-US" b="1" i="1" dirty="0"/>
              <a:t>PK</a:t>
            </a:r>
          </a:p>
        </p:txBody>
      </p:sp>
      <p:sp>
        <p:nvSpPr>
          <p:cNvPr id="13" name="TextBox 12"/>
          <p:cNvSpPr txBox="1"/>
          <p:nvPr/>
        </p:nvSpPr>
        <p:spPr>
          <a:xfrm>
            <a:off x="1466546" y="4713559"/>
            <a:ext cx="552450" cy="276999"/>
          </a:xfrm>
          <a:prstGeom prst="rect">
            <a:avLst/>
          </a:prstGeom>
          <a:noFill/>
        </p:spPr>
        <p:txBody>
          <a:bodyPr wrap="square" rtlCol="0">
            <a:spAutoFit/>
          </a:bodyPr>
          <a:lstStyle/>
          <a:p>
            <a:pPr algn="ctr"/>
            <a:r>
              <a:rPr lang="en-US" b="1" i="1" dirty="0"/>
              <a:t>PM</a:t>
            </a:r>
          </a:p>
        </p:txBody>
      </p:sp>
      <p:sp>
        <p:nvSpPr>
          <p:cNvPr id="14" name="TextBox 13"/>
          <p:cNvSpPr txBox="1"/>
          <p:nvPr/>
        </p:nvSpPr>
        <p:spPr>
          <a:xfrm>
            <a:off x="837896" y="4713559"/>
            <a:ext cx="552450" cy="276999"/>
          </a:xfrm>
          <a:prstGeom prst="rect">
            <a:avLst/>
          </a:prstGeom>
          <a:noFill/>
        </p:spPr>
        <p:txBody>
          <a:bodyPr wrap="square" rtlCol="0">
            <a:spAutoFit/>
          </a:bodyPr>
          <a:lstStyle/>
          <a:p>
            <a:pPr algn="ctr"/>
            <a:r>
              <a:rPr lang="en-US" b="1" i="1" dirty="0"/>
              <a:t>SE</a:t>
            </a:r>
          </a:p>
        </p:txBody>
      </p:sp>
      <p:sp>
        <p:nvSpPr>
          <p:cNvPr id="5" name="Rectangle 4"/>
          <p:cNvSpPr/>
          <p:nvPr/>
        </p:nvSpPr>
        <p:spPr>
          <a:xfrm>
            <a:off x="1524000" y="3352800"/>
            <a:ext cx="1192955" cy="276999"/>
          </a:xfrm>
          <a:prstGeom prst="rect">
            <a:avLst/>
          </a:prstGeom>
        </p:spPr>
        <p:txBody>
          <a:bodyPr wrap="none">
            <a:spAutoFit/>
          </a:bodyPr>
          <a:lstStyle/>
          <a:p>
            <a:r>
              <a:rPr lang="en-US" b="1" i="1" dirty="0"/>
              <a:t>OSD PSR team</a:t>
            </a:r>
          </a:p>
        </p:txBody>
      </p:sp>
    </p:spTree>
    <p:extLst>
      <p:ext uri="{BB962C8B-B14F-4D97-AF65-F5344CB8AC3E}">
        <p14:creationId xmlns:p14="http://schemas.microsoft.com/office/powerpoint/2010/main" val="16001147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990600" y="-228600"/>
            <a:ext cx="7963788" cy="1447800"/>
          </a:xfrm>
        </p:spPr>
        <p:txBody>
          <a:bodyPr/>
          <a:lstStyle/>
          <a:p>
            <a:br>
              <a:rPr lang="en-US" i="1" dirty="0"/>
            </a:br>
            <a:r>
              <a:rPr lang="en-US" sz="3600" i="1" dirty="0"/>
              <a:t>Defense Acquisition Guidebook</a:t>
            </a:r>
            <a:br>
              <a:rPr lang="en-US" i="1" dirty="0"/>
            </a:br>
            <a:endParaRPr lang="en-US" i="1" dirty="0"/>
          </a:p>
        </p:txBody>
      </p:sp>
      <p:sp>
        <p:nvSpPr>
          <p:cNvPr id="26627" name="Content Placeholder 2"/>
          <p:cNvSpPr>
            <a:spLocks noGrp="1"/>
          </p:cNvSpPr>
          <p:nvPr>
            <p:ph idx="1"/>
          </p:nvPr>
        </p:nvSpPr>
        <p:spPr>
          <a:xfrm>
            <a:off x="304800" y="1524000"/>
            <a:ext cx="8534399" cy="4876800"/>
          </a:xfrm>
        </p:spPr>
        <p:txBody>
          <a:bodyPr/>
          <a:lstStyle/>
          <a:p>
            <a:pPr>
              <a:lnSpc>
                <a:spcPct val="100000"/>
              </a:lnSpc>
            </a:pPr>
            <a:r>
              <a:rPr lang="en-US" sz="2400" dirty="0"/>
              <a:t>Defense Acquisition best practices captured in the Defense Acquisition Guidebook (DAG) as a reference source supporting their management responsibilities</a:t>
            </a:r>
          </a:p>
          <a:p>
            <a:pPr lvl="2"/>
            <a:endParaRPr lang="en-US" dirty="0"/>
          </a:p>
          <a:p>
            <a:pPr marL="0" indent="0">
              <a:buNone/>
            </a:pPr>
            <a:endParaRPr lang="en-US" dirty="0"/>
          </a:p>
        </p:txBody>
      </p:sp>
      <p:sp>
        <p:nvSpPr>
          <p:cNvPr id="26628" name="Slide Number Placeholder 3"/>
          <p:cNvSpPr>
            <a:spLocks noGrp="1"/>
          </p:cNvSpPr>
          <p:nvPr>
            <p:ph type="sldNum" sz="quarter" idx="4294967295"/>
          </p:nvPr>
        </p:nvSpPr>
        <p:spPr>
          <a:xfrm>
            <a:off x="7870825" y="6503988"/>
            <a:ext cx="414338" cy="304800"/>
          </a:xfrm>
          <a:prstGeom prst="rect">
            <a:avLst/>
          </a:prstGeom>
        </p:spPr>
        <p:txBody>
          <a:bodyPr/>
          <a:lstStyle/>
          <a:p>
            <a:fld id="{C8B1E681-5940-44CC-A6E2-4ADD4C0821CD}" type="slidenum">
              <a:rPr lang="en-US" smtClean="0"/>
              <a:pPr/>
              <a:t>84</a:t>
            </a:fld>
            <a:endParaRPr lang="en-US" dirty="0"/>
          </a:p>
        </p:txBody>
      </p:sp>
      <p:sp>
        <p:nvSpPr>
          <p:cNvPr id="9" name="AutoShape 4" descr="Document View Naviagtional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ocument View Naviagtional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6900" y="3017587"/>
            <a:ext cx="5239274" cy="3297817"/>
          </a:xfrm>
          <a:prstGeom prst="rect">
            <a:avLst/>
          </a:prstGeom>
        </p:spPr>
      </p:pic>
    </p:spTree>
    <p:extLst>
      <p:ext uri="{BB962C8B-B14F-4D97-AF65-F5344CB8AC3E}">
        <p14:creationId xmlns:p14="http://schemas.microsoft.com/office/powerpoint/2010/main" val="2786961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z="3600" i="1" dirty="0"/>
              <a:t>Trade Studies </a:t>
            </a:r>
          </a:p>
        </p:txBody>
      </p:sp>
      <p:sp>
        <p:nvSpPr>
          <p:cNvPr id="28676" name="Slide Number Placeholder 3"/>
          <p:cNvSpPr>
            <a:spLocks noGrp="1"/>
          </p:cNvSpPr>
          <p:nvPr>
            <p:ph type="sldNum" sz="quarter" idx="4294967295"/>
          </p:nvPr>
        </p:nvSpPr>
        <p:spPr>
          <a:xfrm>
            <a:off x="7870825" y="6503988"/>
            <a:ext cx="414338" cy="304800"/>
          </a:xfrm>
          <a:prstGeom prst="rect">
            <a:avLst/>
          </a:prstGeom>
          <a:noFill/>
        </p:spPr>
        <p:txBody>
          <a:bodyPr/>
          <a:lstStyle/>
          <a:p>
            <a:fld id="{ABEC27BF-8EB7-47DB-A1AA-FE51DE879E92}" type="slidenum">
              <a:rPr lang="en-US" smtClean="0">
                <a:latin typeface="Arial" pitchFamily="34" charset="0"/>
                <a:cs typeface="Arial" pitchFamily="34" charset="0"/>
              </a:rPr>
              <a:pPr/>
              <a:t>85</a:t>
            </a:fld>
            <a:endParaRPr lang="en-US" dirty="0">
              <a:latin typeface="Arial" pitchFamily="34" charset="0"/>
              <a:cs typeface="Arial" pitchFamily="34" charset="0"/>
            </a:endParaRPr>
          </a:p>
        </p:txBody>
      </p:sp>
      <p:sp>
        <p:nvSpPr>
          <p:cNvPr id="3" name="Rectangle 2"/>
          <p:cNvSpPr/>
          <p:nvPr/>
        </p:nvSpPr>
        <p:spPr>
          <a:xfrm>
            <a:off x="1229282" y="1567790"/>
            <a:ext cx="2653949" cy="1116033"/>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i="1" dirty="0">
                <a:solidFill>
                  <a:schemeClr val="tx1"/>
                </a:solidFill>
              </a:rPr>
              <a:t>Establish the study problem</a:t>
            </a:r>
          </a:p>
          <a:p>
            <a:pPr marL="171450" indent="-171450">
              <a:buFont typeface="Arial" pitchFamily="34" charset="0"/>
              <a:buChar char="•"/>
            </a:pPr>
            <a:r>
              <a:rPr lang="en-US" sz="1100" b="1" dirty="0">
                <a:solidFill>
                  <a:schemeClr val="tx1"/>
                </a:solidFill>
              </a:rPr>
              <a:t>Develop a problem statement</a:t>
            </a:r>
          </a:p>
          <a:p>
            <a:pPr marL="171450" indent="-171450">
              <a:buFont typeface="Arial" pitchFamily="34" charset="0"/>
              <a:buChar char="•"/>
            </a:pPr>
            <a:r>
              <a:rPr lang="en-US" sz="1100" b="1" dirty="0">
                <a:solidFill>
                  <a:schemeClr val="tx1"/>
                </a:solidFill>
              </a:rPr>
              <a:t>Identify requirements and constraints</a:t>
            </a:r>
          </a:p>
          <a:p>
            <a:pPr marL="171450" indent="-171450">
              <a:buFont typeface="Arial" pitchFamily="34" charset="0"/>
              <a:buChar char="•"/>
            </a:pPr>
            <a:r>
              <a:rPr lang="en-US" sz="1100" b="1" dirty="0">
                <a:solidFill>
                  <a:schemeClr val="tx1"/>
                </a:solidFill>
              </a:rPr>
              <a:t>Establish analysis level of detail</a:t>
            </a:r>
          </a:p>
        </p:txBody>
      </p:sp>
      <p:sp>
        <p:nvSpPr>
          <p:cNvPr id="8" name="Rectangle 7"/>
          <p:cNvSpPr/>
          <p:nvPr/>
        </p:nvSpPr>
        <p:spPr>
          <a:xfrm>
            <a:off x="4850885" y="1862693"/>
            <a:ext cx="2653949" cy="1116033"/>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i="1" dirty="0">
                <a:solidFill>
                  <a:schemeClr val="tx1"/>
                </a:solidFill>
              </a:rPr>
              <a:t>Review inputs</a:t>
            </a:r>
          </a:p>
          <a:p>
            <a:pPr marL="171450" indent="-171450">
              <a:buFont typeface="Arial" pitchFamily="34" charset="0"/>
              <a:buChar char="•"/>
            </a:pPr>
            <a:r>
              <a:rPr lang="en-US" sz="1100" b="1" dirty="0">
                <a:solidFill>
                  <a:schemeClr val="tx1"/>
                </a:solidFill>
              </a:rPr>
              <a:t>Check requirements and constraints for completeness and conflicts</a:t>
            </a:r>
          </a:p>
          <a:p>
            <a:pPr marL="171450" indent="-171450">
              <a:buFont typeface="Arial" pitchFamily="34" charset="0"/>
              <a:buChar char="•"/>
            </a:pPr>
            <a:r>
              <a:rPr lang="en-US" sz="1100" b="1" dirty="0">
                <a:solidFill>
                  <a:schemeClr val="tx1"/>
                </a:solidFill>
              </a:rPr>
              <a:t>Develop customer-team communication</a:t>
            </a:r>
          </a:p>
        </p:txBody>
      </p:sp>
      <p:sp>
        <p:nvSpPr>
          <p:cNvPr id="9" name="Rectangle 8"/>
          <p:cNvSpPr/>
          <p:nvPr/>
        </p:nvSpPr>
        <p:spPr>
          <a:xfrm>
            <a:off x="1229281" y="3122839"/>
            <a:ext cx="2867705" cy="1116033"/>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i="1" dirty="0">
                <a:solidFill>
                  <a:schemeClr val="tx1"/>
                </a:solidFill>
              </a:rPr>
              <a:t>Select and set up methodology</a:t>
            </a:r>
          </a:p>
          <a:p>
            <a:pPr marL="171450" indent="-171450">
              <a:buFont typeface="Arial" pitchFamily="34" charset="0"/>
              <a:buChar char="•"/>
            </a:pPr>
            <a:r>
              <a:rPr lang="en-US" sz="1100" b="1" dirty="0">
                <a:solidFill>
                  <a:schemeClr val="tx1"/>
                </a:solidFill>
              </a:rPr>
              <a:t>Choose trade-off methodology</a:t>
            </a:r>
          </a:p>
          <a:p>
            <a:pPr marL="171450" indent="-171450">
              <a:buFont typeface="Arial" pitchFamily="34" charset="0"/>
              <a:buChar char="•"/>
            </a:pPr>
            <a:r>
              <a:rPr lang="en-US" sz="1100" b="1" dirty="0">
                <a:solidFill>
                  <a:schemeClr val="tx1"/>
                </a:solidFill>
              </a:rPr>
              <a:t>Develop and quantify criteria, including weights where appropriate</a:t>
            </a:r>
          </a:p>
        </p:txBody>
      </p:sp>
      <p:sp>
        <p:nvSpPr>
          <p:cNvPr id="10" name="Rectangle 9"/>
          <p:cNvSpPr/>
          <p:nvPr/>
        </p:nvSpPr>
        <p:spPr>
          <a:xfrm>
            <a:off x="4850885" y="3202017"/>
            <a:ext cx="2879951" cy="968576"/>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i="1" dirty="0">
                <a:solidFill>
                  <a:schemeClr val="tx1"/>
                </a:solidFill>
              </a:rPr>
              <a:t>Identify and select alternatives</a:t>
            </a:r>
          </a:p>
          <a:p>
            <a:pPr marL="171450" indent="-171450">
              <a:buFont typeface="Arial" pitchFamily="34" charset="0"/>
              <a:buChar char="•"/>
            </a:pPr>
            <a:r>
              <a:rPr lang="en-US" sz="1100" b="1" dirty="0">
                <a:solidFill>
                  <a:schemeClr val="tx1"/>
                </a:solidFill>
              </a:rPr>
              <a:t>Identify alternatives</a:t>
            </a:r>
          </a:p>
          <a:p>
            <a:pPr marL="171450" indent="-171450">
              <a:buFont typeface="Arial" pitchFamily="34" charset="0"/>
              <a:buChar char="•"/>
            </a:pPr>
            <a:r>
              <a:rPr lang="en-US" sz="1100" b="1" dirty="0">
                <a:solidFill>
                  <a:schemeClr val="tx1"/>
                </a:solidFill>
              </a:rPr>
              <a:t>Select viable candidates for study</a:t>
            </a:r>
          </a:p>
        </p:txBody>
      </p:sp>
      <p:sp>
        <p:nvSpPr>
          <p:cNvPr id="11" name="Rectangle 10"/>
          <p:cNvSpPr/>
          <p:nvPr/>
        </p:nvSpPr>
        <p:spPr>
          <a:xfrm>
            <a:off x="1229282" y="4547264"/>
            <a:ext cx="2653949" cy="1277088"/>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i="1" dirty="0">
                <a:solidFill>
                  <a:schemeClr val="tx1"/>
                </a:solidFill>
              </a:rPr>
              <a:t>Analyze results</a:t>
            </a:r>
          </a:p>
          <a:p>
            <a:pPr marL="171450" indent="-171450">
              <a:buFont typeface="Arial" pitchFamily="34" charset="0"/>
              <a:buChar char="•"/>
            </a:pPr>
            <a:r>
              <a:rPr lang="en-US" sz="1100" b="1" dirty="0">
                <a:solidFill>
                  <a:schemeClr val="tx1"/>
                </a:solidFill>
              </a:rPr>
              <a:t>Calculate relative value based on chosen methodology</a:t>
            </a:r>
          </a:p>
          <a:p>
            <a:pPr marL="171450" indent="-171450">
              <a:buFont typeface="Arial" pitchFamily="34" charset="0"/>
              <a:buChar char="•"/>
            </a:pPr>
            <a:r>
              <a:rPr lang="en-US" sz="1100" b="1" dirty="0">
                <a:solidFill>
                  <a:schemeClr val="tx1"/>
                </a:solidFill>
              </a:rPr>
              <a:t>Evaluate alternatives</a:t>
            </a:r>
          </a:p>
          <a:p>
            <a:pPr marL="171450" indent="-171450">
              <a:buFont typeface="Arial" pitchFamily="34" charset="0"/>
              <a:buChar char="•"/>
            </a:pPr>
            <a:r>
              <a:rPr lang="en-US" sz="1100" b="1" dirty="0">
                <a:solidFill>
                  <a:schemeClr val="tx1"/>
                </a:solidFill>
              </a:rPr>
              <a:t>Perform sensitivity analysis</a:t>
            </a:r>
          </a:p>
          <a:p>
            <a:pPr marL="171450" indent="-171450">
              <a:buFont typeface="Arial" pitchFamily="34" charset="0"/>
              <a:buChar char="•"/>
            </a:pPr>
            <a:r>
              <a:rPr lang="en-US" sz="1100" b="1" dirty="0">
                <a:solidFill>
                  <a:schemeClr val="tx1"/>
                </a:solidFill>
              </a:rPr>
              <a:t>Select preferred alternative </a:t>
            </a:r>
          </a:p>
          <a:p>
            <a:pPr marL="171450" indent="-171450">
              <a:buFont typeface="Arial" pitchFamily="34" charset="0"/>
              <a:buChar char="•"/>
            </a:pPr>
            <a:r>
              <a:rPr lang="en-US" sz="1100" b="1" dirty="0">
                <a:solidFill>
                  <a:schemeClr val="tx1"/>
                </a:solidFill>
              </a:rPr>
              <a:t>Re-evaluate results</a:t>
            </a:r>
          </a:p>
        </p:txBody>
      </p:sp>
      <p:sp>
        <p:nvSpPr>
          <p:cNvPr id="12" name="Rectangle 11"/>
          <p:cNvSpPr/>
          <p:nvPr/>
        </p:nvSpPr>
        <p:spPr>
          <a:xfrm>
            <a:off x="4957760" y="4512634"/>
            <a:ext cx="2653949" cy="1085097"/>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i="1" dirty="0">
                <a:solidFill>
                  <a:schemeClr val="tx1"/>
                </a:solidFill>
              </a:rPr>
              <a:t>Measure performance</a:t>
            </a:r>
          </a:p>
          <a:p>
            <a:pPr marL="171450" indent="-171450">
              <a:buFont typeface="Arial" pitchFamily="34" charset="0"/>
              <a:buChar char="•"/>
            </a:pPr>
            <a:r>
              <a:rPr lang="en-US" sz="1100" b="1" dirty="0">
                <a:solidFill>
                  <a:schemeClr val="tx1"/>
                </a:solidFill>
              </a:rPr>
              <a:t>Develop models and measurements of merit</a:t>
            </a:r>
          </a:p>
          <a:p>
            <a:pPr marL="171450" indent="-171450">
              <a:buFont typeface="Arial" pitchFamily="34" charset="0"/>
              <a:buChar char="•"/>
            </a:pPr>
            <a:r>
              <a:rPr lang="en-US" sz="1100" b="1" dirty="0">
                <a:solidFill>
                  <a:schemeClr val="tx1"/>
                </a:solidFill>
              </a:rPr>
              <a:t>Develop values for viable candidates</a:t>
            </a:r>
          </a:p>
        </p:txBody>
      </p:sp>
      <p:sp>
        <p:nvSpPr>
          <p:cNvPr id="13" name="Rectangle 12"/>
          <p:cNvSpPr/>
          <p:nvPr/>
        </p:nvSpPr>
        <p:spPr>
          <a:xfrm>
            <a:off x="4232997" y="5956232"/>
            <a:ext cx="2904073" cy="446553"/>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Document process and results</a:t>
            </a:r>
          </a:p>
        </p:txBody>
      </p:sp>
      <p:cxnSp>
        <p:nvCxnSpPr>
          <p:cNvPr id="5" name="Straight Arrow Connector 4"/>
          <p:cNvCxnSpPr>
            <a:stCxn id="3" idx="3"/>
          </p:cNvCxnSpPr>
          <p:nvPr/>
        </p:nvCxnSpPr>
        <p:spPr>
          <a:xfrm flipV="1">
            <a:off x="3883231" y="2125806"/>
            <a:ext cx="967654" cy="1"/>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 name="Elbow Connector 6"/>
          <p:cNvCxnSpPr>
            <a:endCxn id="9" idx="0"/>
          </p:cNvCxnSpPr>
          <p:nvPr/>
        </p:nvCxnSpPr>
        <p:spPr>
          <a:xfrm rot="10800000" flipV="1">
            <a:off x="2663135" y="2826327"/>
            <a:ext cx="2187753" cy="296512"/>
          </a:xfrm>
          <a:prstGeom prst="bentConnector2">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9" idx="3"/>
            <a:endCxn id="10" idx="1"/>
          </p:cNvCxnSpPr>
          <p:nvPr/>
        </p:nvCxnSpPr>
        <p:spPr>
          <a:xfrm>
            <a:off x="4096986" y="3680856"/>
            <a:ext cx="753899" cy="5449"/>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2" idx="1"/>
          </p:cNvCxnSpPr>
          <p:nvPr/>
        </p:nvCxnSpPr>
        <p:spPr>
          <a:xfrm flipH="1">
            <a:off x="3883231" y="5055183"/>
            <a:ext cx="1074529" cy="11750"/>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2"/>
            <a:endCxn id="13" idx="1"/>
          </p:cNvCxnSpPr>
          <p:nvPr/>
        </p:nvCxnSpPr>
        <p:spPr>
          <a:xfrm rot="16200000" flipH="1">
            <a:off x="3217049" y="5163560"/>
            <a:ext cx="355157" cy="1676740"/>
          </a:xfrm>
          <a:prstGeom prst="bentConnector2">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2"/>
            <a:endCxn id="12" idx="0"/>
          </p:cNvCxnSpPr>
          <p:nvPr/>
        </p:nvCxnSpPr>
        <p:spPr>
          <a:xfrm flipH="1">
            <a:off x="6284735" y="4170593"/>
            <a:ext cx="6126" cy="342041"/>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786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xfrm>
            <a:off x="1600200" y="228600"/>
            <a:ext cx="7336465" cy="796925"/>
          </a:xfrm>
        </p:spPr>
        <p:txBody>
          <a:bodyPr/>
          <a:lstStyle/>
          <a:p>
            <a:r>
              <a:rPr lang="en-US" sz="3600" i="1" dirty="0"/>
              <a:t>Modeling and Simulation (M&amp;S)</a:t>
            </a:r>
          </a:p>
        </p:txBody>
      </p:sp>
      <p:sp>
        <p:nvSpPr>
          <p:cNvPr id="29699" name="Content Placeholder 2"/>
          <p:cNvSpPr>
            <a:spLocks noGrp="1"/>
          </p:cNvSpPr>
          <p:nvPr>
            <p:ph idx="1"/>
          </p:nvPr>
        </p:nvSpPr>
        <p:spPr>
          <a:xfrm>
            <a:off x="304800" y="1600200"/>
            <a:ext cx="8381999" cy="5029200"/>
          </a:xfrm>
        </p:spPr>
        <p:txBody>
          <a:bodyPr>
            <a:normAutofit fontScale="92500" lnSpcReduction="20000"/>
          </a:bodyPr>
          <a:lstStyle/>
          <a:p>
            <a:pPr>
              <a:lnSpc>
                <a:spcPct val="110000"/>
              </a:lnSpc>
              <a:spcAft>
                <a:spcPts val="600"/>
              </a:spcAft>
              <a:buNone/>
            </a:pPr>
            <a:r>
              <a:rPr lang="en-US" sz="2000" i="1" dirty="0"/>
              <a:t>“…</a:t>
            </a:r>
            <a:r>
              <a:rPr lang="en-US" sz="2000" b="1" i="1" dirty="0"/>
              <a:t>formalized application of modeling                                                    to support system requirements,                                                             design, analysis, verification and                                                               validation, beginning in the                                                                 conceptual design phase and                                                                                     continuing throughout development                                                                    and later life cycle phases.”</a:t>
            </a:r>
          </a:p>
          <a:p>
            <a:r>
              <a:rPr lang="en-US" sz="2600" b="1" dirty="0"/>
              <a:t>Challenges in achieving effective M&amp;S use include:</a:t>
            </a:r>
            <a:r>
              <a:rPr lang="en-US" sz="3000" b="1" dirty="0"/>
              <a:t> </a:t>
            </a:r>
          </a:p>
          <a:p>
            <a:pPr lvl="1">
              <a:lnSpc>
                <a:spcPct val="110000"/>
              </a:lnSpc>
              <a:buSzPct val="60000"/>
              <a:buFont typeface="Wingdings" pitchFamily="2" charset="2"/>
              <a:buChar char="t"/>
            </a:pPr>
            <a:r>
              <a:rPr lang="en-US" dirty="0"/>
              <a:t>M&amp;S not planned and managed with sufficient care</a:t>
            </a:r>
          </a:p>
          <a:p>
            <a:pPr lvl="1">
              <a:lnSpc>
                <a:spcPct val="110000"/>
              </a:lnSpc>
              <a:spcAft>
                <a:spcPts val="600"/>
              </a:spcAft>
              <a:buSzPct val="60000"/>
              <a:buFont typeface="Wingdings" pitchFamily="2" charset="2"/>
              <a:buChar char="t"/>
            </a:pPr>
            <a:r>
              <a:rPr lang="en-US" dirty="0"/>
              <a:t>M&amp;S capabilities/limitations are not adequately understood</a:t>
            </a:r>
          </a:p>
          <a:p>
            <a:pPr lvl="2">
              <a:buSzPct val="130000"/>
            </a:pPr>
            <a:r>
              <a:rPr lang="en-US" sz="2200" dirty="0">
                <a:latin typeface="Arial" pitchFamily="34" charset="0"/>
                <a:cs typeface="Arial" pitchFamily="34" charset="0"/>
              </a:rPr>
              <a:t>Credible models include physical capabilities, natural phenomena, and physics-based interactions </a:t>
            </a:r>
          </a:p>
          <a:p>
            <a:pPr lvl="2">
              <a:buSzPct val="130000"/>
            </a:pPr>
            <a:r>
              <a:rPr lang="en-US" sz="2200" dirty="0">
                <a:latin typeface="Arial" pitchFamily="34" charset="0"/>
                <a:cs typeface="Arial" pitchFamily="34" charset="0"/>
              </a:rPr>
              <a:t>Less credible models include human behavior, reliability, and emergent behaviors of complex systems</a:t>
            </a:r>
          </a:p>
        </p:txBody>
      </p:sp>
      <p:sp>
        <p:nvSpPr>
          <p:cNvPr id="29700" name="Slide Number Placeholder 3"/>
          <p:cNvSpPr>
            <a:spLocks noGrp="1"/>
          </p:cNvSpPr>
          <p:nvPr>
            <p:ph type="sldNum" sz="quarter" idx="4294967295"/>
          </p:nvPr>
        </p:nvSpPr>
        <p:spPr>
          <a:xfrm>
            <a:off x="7870825" y="6503988"/>
            <a:ext cx="414338" cy="304800"/>
          </a:xfrm>
          <a:prstGeom prst="rect">
            <a:avLst/>
          </a:prstGeom>
          <a:noFill/>
        </p:spPr>
        <p:txBody>
          <a:bodyPr/>
          <a:lstStyle/>
          <a:p>
            <a:fld id="{6703D071-3D04-493A-8167-8A4246E97C43}" type="slidenum">
              <a:rPr lang="en-US" smtClean="0">
                <a:latin typeface="Arial" pitchFamily="34" charset="0"/>
                <a:cs typeface="Arial" pitchFamily="34" charset="0"/>
              </a:rPr>
              <a:pPr/>
              <a:t>86</a:t>
            </a:fld>
            <a:endParaRPr lang="en-US" dirty="0">
              <a:latin typeface="Arial" pitchFamily="34" charset="0"/>
              <a:cs typeface="Arial" pitchFamily="34" charset="0"/>
            </a:endParaRPr>
          </a:p>
        </p:txBody>
      </p:sp>
      <p:pic>
        <p:nvPicPr>
          <p:cNvPr id="2" name="Modeling n Sim 10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726" b="11701"/>
          <a:stretch/>
        </p:blipFill>
        <p:spPr>
          <a:xfrm>
            <a:off x="5272644" y="1436914"/>
            <a:ext cx="3653641" cy="2125683"/>
          </a:xfrm>
          <a:prstGeom prst="rect">
            <a:avLst/>
          </a:prstGeom>
        </p:spPr>
      </p:pic>
    </p:spTree>
    <p:extLst>
      <p:ext uri="{BB962C8B-B14F-4D97-AF65-F5344CB8AC3E}">
        <p14:creationId xmlns:p14="http://schemas.microsoft.com/office/powerpoint/2010/main" val="276859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fade">
                                      <p:cBhvr>
                                        <p:cTn id="7" dur="500"/>
                                        <p:tgtEl>
                                          <p:spTgt spid="2969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fade">
                                      <p:cBhvr>
                                        <p:cTn id="10" dur="500"/>
                                        <p:tgtEl>
                                          <p:spTgt spid="2969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9699">
                                            <p:txEl>
                                              <p:pRg st="3" end="3"/>
                                            </p:txEl>
                                          </p:spTgt>
                                        </p:tgtEl>
                                        <p:attrNameLst>
                                          <p:attrName>style.visibility</p:attrName>
                                        </p:attrNameLst>
                                      </p:cBhvr>
                                      <p:to>
                                        <p:strVal val="visible"/>
                                      </p:to>
                                    </p:set>
                                    <p:animEffect transition="in" filter="fade">
                                      <p:cBhvr>
                                        <p:cTn id="13" dur="500"/>
                                        <p:tgtEl>
                                          <p:spTgt spid="29699">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9699">
                                            <p:txEl>
                                              <p:pRg st="4" end="4"/>
                                            </p:txEl>
                                          </p:spTgt>
                                        </p:tgtEl>
                                        <p:attrNameLst>
                                          <p:attrName>style.visibility</p:attrName>
                                        </p:attrNameLst>
                                      </p:cBhvr>
                                      <p:to>
                                        <p:strVal val="visible"/>
                                      </p:to>
                                    </p:set>
                                    <p:animEffect transition="in" filter="fade">
                                      <p:cBhvr>
                                        <p:cTn id="16" dur="500"/>
                                        <p:tgtEl>
                                          <p:spTgt spid="29699">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9699">
                                            <p:txEl>
                                              <p:pRg st="5" end="5"/>
                                            </p:txEl>
                                          </p:spTgt>
                                        </p:tgtEl>
                                        <p:attrNameLst>
                                          <p:attrName>style.visibility</p:attrName>
                                        </p:attrNameLst>
                                      </p:cBhvr>
                                      <p:to>
                                        <p:strVal val="visible"/>
                                      </p:to>
                                    </p:set>
                                    <p:animEffect transition="in" filter="fade">
                                      <p:cBhvr>
                                        <p:cTn id="19" dur="500"/>
                                        <p:tgtEl>
                                          <p:spTgt spid="2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93578" fill="hold"/>
                                        <p:tgtEl>
                                          <p:spTgt spid="2"/>
                                        </p:tgtEl>
                                      </p:cBhvr>
                                    </p:cmd>
                                  </p:childTnLst>
                                </p:cTn>
                              </p:par>
                            </p:childTnLst>
                          </p:cTn>
                        </p:par>
                      </p:childTnLst>
                    </p:cTn>
                  </p:par>
                </p:childTnLst>
              </p:cTn>
              <p:nextCondLst>
                <p:cond evt="onClick" delay="0">
                  <p:tgtEl>
                    <p:spTgt spid="2"/>
                  </p:tgtEl>
                </p:cond>
              </p:nextCondLst>
            </p:seq>
            <p:video>
              <p:cMediaNode vol="80000">
                <p:cTn id="25" fill="hold" display="0">
                  <p:stCondLst>
                    <p:cond delay="indefinite"/>
                  </p:stCondLst>
                </p:cTn>
                <p:tgtEl>
                  <p:spTgt spid="2"/>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z="3600" i="1" dirty="0"/>
              <a:t>Technical Reviews</a:t>
            </a:r>
          </a:p>
        </p:txBody>
      </p:sp>
      <p:sp>
        <p:nvSpPr>
          <p:cNvPr id="31747" name="Slide Number Placeholder 3"/>
          <p:cNvSpPr>
            <a:spLocks noGrp="1"/>
          </p:cNvSpPr>
          <p:nvPr>
            <p:ph type="sldNum" sz="quarter" idx="4294967295"/>
          </p:nvPr>
        </p:nvSpPr>
        <p:spPr>
          <a:xfrm>
            <a:off x="7870825" y="6503988"/>
            <a:ext cx="414338" cy="304800"/>
          </a:xfrm>
          <a:prstGeom prst="rect">
            <a:avLst/>
          </a:prstGeom>
          <a:noFill/>
        </p:spPr>
        <p:txBody>
          <a:bodyPr/>
          <a:lstStyle/>
          <a:p>
            <a:fld id="{32F1B027-4AF6-43D8-BE21-ECBC789451E9}" type="slidenum">
              <a:rPr lang="en-US" smtClean="0">
                <a:latin typeface="Arial" pitchFamily="34" charset="0"/>
                <a:cs typeface="Arial" pitchFamily="34" charset="0"/>
              </a:rPr>
              <a:pPr/>
              <a:t>87</a:t>
            </a:fld>
            <a:endParaRPr lang="en-US" dirty="0">
              <a:latin typeface="Arial" pitchFamily="34" charset="0"/>
              <a:cs typeface="Arial" pitchFamily="34" charset="0"/>
            </a:endParaRPr>
          </a:p>
        </p:txBody>
      </p:sp>
      <p:sp>
        <p:nvSpPr>
          <p:cNvPr id="145" name="Rectangle 144"/>
          <p:cNvSpPr/>
          <p:nvPr/>
        </p:nvSpPr>
        <p:spPr bwMode="auto">
          <a:xfrm>
            <a:off x="2544865" y="5154347"/>
            <a:ext cx="6349753" cy="885825"/>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749" name="TextBox 98"/>
          <p:cNvSpPr txBox="1">
            <a:spLocks noChangeArrowheads="1"/>
          </p:cNvSpPr>
          <p:nvPr/>
        </p:nvSpPr>
        <p:spPr bwMode="auto">
          <a:xfrm>
            <a:off x="3926587" y="5877724"/>
            <a:ext cx="2927170" cy="185738"/>
          </a:xfrm>
          <a:prstGeom prst="rect">
            <a:avLst/>
          </a:prstGeom>
          <a:noFill/>
          <a:ln w="9525">
            <a:noFill/>
            <a:miter lim="800000"/>
            <a:headEnd/>
            <a:tailEnd/>
          </a:ln>
        </p:spPr>
        <p:txBody>
          <a:bodyPr wrap="square">
            <a:spAutoFit/>
          </a:bodyPr>
          <a:lstStyle/>
          <a:p>
            <a:r>
              <a:rPr lang="en-US" sz="600" dirty="0">
                <a:latin typeface="Arial Black" pitchFamily="34" charset="0"/>
              </a:rPr>
              <a:t>*  PDR may occur after MS B for less than MDAP</a:t>
            </a:r>
          </a:p>
        </p:txBody>
      </p:sp>
      <p:sp>
        <p:nvSpPr>
          <p:cNvPr id="140" name="Isosceles Triangle 139"/>
          <p:cNvSpPr/>
          <p:nvPr/>
        </p:nvSpPr>
        <p:spPr bwMode="auto">
          <a:xfrm>
            <a:off x="628650" y="5767122"/>
            <a:ext cx="203200" cy="211138"/>
          </a:xfrm>
          <a:prstGeom prst="triangl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endParaRPr lang="en-US" sz="1600" b="1" dirty="0">
              <a:solidFill>
                <a:schemeClr val="tx1"/>
              </a:solidFill>
            </a:endParaRPr>
          </a:p>
        </p:txBody>
      </p:sp>
      <p:sp>
        <p:nvSpPr>
          <p:cNvPr id="45" name="Isosceles Triangle 44"/>
          <p:cNvSpPr/>
          <p:nvPr/>
        </p:nvSpPr>
        <p:spPr bwMode="auto">
          <a:xfrm>
            <a:off x="2312988" y="3236647"/>
            <a:ext cx="133350" cy="144463"/>
          </a:xfrm>
          <a:prstGeom prst="triangl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Isosceles Triangle 45"/>
          <p:cNvSpPr/>
          <p:nvPr/>
        </p:nvSpPr>
        <p:spPr bwMode="auto">
          <a:xfrm>
            <a:off x="2743200" y="3236647"/>
            <a:ext cx="133350" cy="144463"/>
          </a:xfrm>
          <a:prstGeom prst="triangl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Isosceles Triangle 46"/>
          <p:cNvSpPr/>
          <p:nvPr/>
        </p:nvSpPr>
        <p:spPr bwMode="auto">
          <a:xfrm>
            <a:off x="3533775" y="3236647"/>
            <a:ext cx="133350" cy="144463"/>
          </a:xfrm>
          <a:prstGeom prst="triangl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Isosceles Triangle 47"/>
          <p:cNvSpPr/>
          <p:nvPr/>
        </p:nvSpPr>
        <p:spPr bwMode="auto">
          <a:xfrm>
            <a:off x="5156200" y="3236647"/>
            <a:ext cx="133350" cy="144463"/>
          </a:xfrm>
          <a:prstGeom prst="triangl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Isosceles Triangle 48"/>
          <p:cNvSpPr/>
          <p:nvPr/>
        </p:nvSpPr>
        <p:spPr bwMode="auto">
          <a:xfrm>
            <a:off x="5391150" y="3236647"/>
            <a:ext cx="133350" cy="144463"/>
          </a:xfrm>
          <a:prstGeom prst="triangl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771" name="TextBox 49"/>
          <p:cNvSpPr txBox="1">
            <a:spLocks noChangeArrowheads="1"/>
          </p:cNvSpPr>
          <p:nvPr/>
        </p:nvSpPr>
        <p:spPr bwMode="auto">
          <a:xfrm>
            <a:off x="2128838" y="3338247"/>
            <a:ext cx="503237" cy="214313"/>
          </a:xfrm>
          <a:prstGeom prst="rect">
            <a:avLst/>
          </a:prstGeom>
          <a:noFill/>
          <a:ln w="9525">
            <a:noFill/>
            <a:miter lim="800000"/>
            <a:headEnd/>
            <a:tailEnd/>
          </a:ln>
        </p:spPr>
        <p:txBody>
          <a:bodyPr>
            <a:spAutoFit/>
          </a:bodyPr>
          <a:lstStyle/>
          <a:p>
            <a:pPr algn="ctr"/>
            <a:r>
              <a:rPr lang="en-US" sz="800" dirty="0">
                <a:latin typeface="Arial Black" pitchFamily="34" charset="0"/>
              </a:rPr>
              <a:t>IBR</a:t>
            </a:r>
          </a:p>
        </p:txBody>
      </p:sp>
      <p:sp>
        <p:nvSpPr>
          <p:cNvPr id="31772" name="TextBox 50"/>
          <p:cNvSpPr txBox="1">
            <a:spLocks noChangeArrowheads="1"/>
          </p:cNvSpPr>
          <p:nvPr/>
        </p:nvSpPr>
        <p:spPr bwMode="auto">
          <a:xfrm>
            <a:off x="2568575" y="3338247"/>
            <a:ext cx="503238" cy="214313"/>
          </a:xfrm>
          <a:prstGeom prst="rect">
            <a:avLst/>
          </a:prstGeom>
          <a:noFill/>
          <a:ln w="9525">
            <a:noFill/>
            <a:miter lim="800000"/>
            <a:headEnd/>
            <a:tailEnd/>
          </a:ln>
        </p:spPr>
        <p:txBody>
          <a:bodyPr>
            <a:spAutoFit/>
          </a:bodyPr>
          <a:lstStyle/>
          <a:p>
            <a:pPr algn="ctr"/>
            <a:r>
              <a:rPr lang="en-US" sz="800" dirty="0">
                <a:latin typeface="Arial Black" pitchFamily="34" charset="0"/>
              </a:rPr>
              <a:t>IBR</a:t>
            </a:r>
          </a:p>
        </p:txBody>
      </p:sp>
      <p:sp>
        <p:nvSpPr>
          <p:cNvPr id="31773" name="TextBox 51"/>
          <p:cNvSpPr txBox="1">
            <a:spLocks noChangeArrowheads="1"/>
          </p:cNvSpPr>
          <p:nvPr/>
        </p:nvSpPr>
        <p:spPr bwMode="auto">
          <a:xfrm>
            <a:off x="3336925" y="3338247"/>
            <a:ext cx="503238" cy="214313"/>
          </a:xfrm>
          <a:prstGeom prst="rect">
            <a:avLst/>
          </a:prstGeom>
          <a:noFill/>
          <a:ln w="9525">
            <a:noFill/>
            <a:miter lim="800000"/>
            <a:headEnd/>
            <a:tailEnd/>
          </a:ln>
        </p:spPr>
        <p:txBody>
          <a:bodyPr>
            <a:spAutoFit/>
          </a:bodyPr>
          <a:lstStyle/>
          <a:p>
            <a:pPr algn="ctr"/>
            <a:r>
              <a:rPr lang="en-US" sz="800" dirty="0">
                <a:latin typeface="Arial Black" pitchFamily="34" charset="0"/>
              </a:rPr>
              <a:t>IBR</a:t>
            </a:r>
          </a:p>
        </p:txBody>
      </p:sp>
      <p:sp>
        <p:nvSpPr>
          <p:cNvPr id="31774" name="TextBox 52"/>
          <p:cNvSpPr txBox="1">
            <a:spLocks noChangeArrowheads="1"/>
          </p:cNvSpPr>
          <p:nvPr/>
        </p:nvSpPr>
        <p:spPr bwMode="auto">
          <a:xfrm>
            <a:off x="4979988" y="3458897"/>
            <a:ext cx="503237" cy="215900"/>
          </a:xfrm>
          <a:prstGeom prst="rect">
            <a:avLst/>
          </a:prstGeom>
          <a:noFill/>
          <a:ln w="9525">
            <a:noFill/>
            <a:miter lim="800000"/>
            <a:headEnd/>
            <a:tailEnd/>
          </a:ln>
        </p:spPr>
        <p:txBody>
          <a:bodyPr>
            <a:spAutoFit/>
          </a:bodyPr>
          <a:lstStyle/>
          <a:p>
            <a:pPr algn="ctr"/>
            <a:r>
              <a:rPr lang="en-US" sz="800" dirty="0">
                <a:latin typeface="Arial Black" pitchFamily="34" charset="0"/>
              </a:rPr>
              <a:t>IBR</a:t>
            </a:r>
          </a:p>
        </p:txBody>
      </p:sp>
      <p:sp>
        <p:nvSpPr>
          <p:cNvPr id="31775" name="TextBox 53"/>
          <p:cNvSpPr txBox="1">
            <a:spLocks noChangeArrowheads="1"/>
          </p:cNvSpPr>
          <p:nvPr/>
        </p:nvSpPr>
        <p:spPr bwMode="auto">
          <a:xfrm>
            <a:off x="5224463" y="3338247"/>
            <a:ext cx="503237" cy="214313"/>
          </a:xfrm>
          <a:prstGeom prst="rect">
            <a:avLst/>
          </a:prstGeom>
          <a:noFill/>
          <a:ln w="9525">
            <a:noFill/>
            <a:miter lim="800000"/>
            <a:headEnd/>
            <a:tailEnd/>
          </a:ln>
        </p:spPr>
        <p:txBody>
          <a:bodyPr>
            <a:spAutoFit/>
          </a:bodyPr>
          <a:lstStyle/>
          <a:p>
            <a:pPr algn="ctr"/>
            <a:r>
              <a:rPr lang="en-US" sz="800" dirty="0">
                <a:latin typeface="Arial Black" pitchFamily="34" charset="0"/>
              </a:rPr>
              <a:t>OTRR</a:t>
            </a:r>
          </a:p>
        </p:txBody>
      </p:sp>
      <p:cxnSp>
        <p:nvCxnSpPr>
          <p:cNvPr id="60" name="Straight Connector 59"/>
          <p:cNvCxnSpPr/>
          <p:nvPr/>
        </p:nvCxnSpPr>
        <p:spPr bwMode="auto">
          <a:xfrm rot="5400000">
            <a:off x="5160962" y="3447785"/>
            <a:ext cx="123825"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61" name="Isosceles Triangle 60"/>
          <p:cNvSpPr/>
          <p:nvPr/>
        </p:nvSpPr>
        <p:spPr bwMode="auto">
          <a:xfrm flipV="1">
            <a:off x="4929188" y="3235060"/>
            <a:ext cx="134937" cy="144462"/>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 name="Isosceles Triangle 61"/>
          <p:cNvSpPr/>
          <p:nvPr/>
        </p:nvSpPr>
        <p:spPr bwMode="auto">
          <a:xfrm flipV="1">
            <a:off x="3119438" y="3244585"/>
            <a:ext cx="133350" cy="142875"/>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779" name="TextBox 62"/>
          <p:cNvSpPr txBox="1">
            <a:spLocks noChangeArrowheads="1"/>
          </p:cNvSpPr>
          <p:nvPr/>
        </p:nvSpPr>
        <p:spPr bwMode="auto">
          <a:xfrm>
            <a:off x="2917825" y="3336660"/>
            <a:ext cx="503238" cy="214312"/>
          </a:xfrm>
          <a:prstGeom prst="rect">
            <a:avLst/>
          </a:prstGeom>
          <a:noFill/>
          <a:ln w="9525">
            <a:noFill/>
            <a:miter lim="800000"/>
            <a:headEnd/>
            <a:tailEnd/>
          </a:ln>
        </p:spPr>
        <p:txBody>
          <a:bodyPr>
            <a:spAutoFit/>
          </a:bodyPr>
          <a:lstStyle/>
          <a:p>
            <a:pPr algn="ctr"/>
            <a:r>
              <a:rPr lang="en-US" sz="800" dirty="0">
                <a:latin typeface="Arial Black" pitchFamily="34" charset="0"/>
              </a:rPr>
              <a:t>TRA</a:t>
            </a:r>
          </a:p>
        </p:txBody>
      </p:sp>
      <p:sp>
        <p:nvSpPr>
          <p:cNvPr id="31780" name="TextBox 63"/>
          <p:cNvSpPr txBox="1">
            <a:spLocks noChangeArrowheads="1"/>
          </p:cNvSpPr>
          <p:nvPr/>
        </p:nvSpPr>
        <p:spPr bwMode="auto">
          <a:xfrm>
            <a:off x="4613275" y="3335072"/>
            <a:ext cx="503238" cy="214313"/>
          </a:xfrm>
          <a:prstGeom prst="rect">
            <a:avLst/>
          </a:prstGeom>
          <a:noFill/>
          <a:ln w="9525">
            <a:noFill/>
            <a:miter lim="800000"/>
            <a:headEnd/>
            <a:tailEnd/>
          </a:ln>
        </p:spPr>
        <p:txBody>
          <a:bodyPr>
            <a:spAutoFit/>
          </a:bodyPr>
          <a:lstStyle/>
          <a:p>
            <a:pPr algn="ctr"/>
            <a:r>
              <a:rPr lang="en-US" sz="800" dirty="0">
                <a:latin typeface="Arial Black" pitchFamily="34" charset="0"/>
              </a:rPr>
              <a:t>TRA</a:t>
            </a:r>
          </a:p>
        </p:txBody>
      </p:sp>
      <p:sp>
        <p:nvSpPr>
          <p:cNvPr id="31781" name="TextBox 64"/>
          <p:cNvSpPr txBox="1">
            <a:spLocks noChangeArrowheads="1"/>
          </p:cNvSpPr>
          <p:nvPr/>
        </p:nvSpPr>
        <p:spPr bwMode="auto">
          <a:xfrm>
            <a:off x="406400" y="3222360"/>
            <a:ext cx="1541463" cy="369887"/>
          </a:xfrm>
          <a:prstGeom prst="rect">
            <a:avLst/>
          </a:prstGeom>
          <a:noFill/>
          <a:ln w="9525">
            <a:noFill/>
            <a:miter lim="800000"/>
            <a:headEnd/>
            <a:tailEnd/>
          </a:ln>
        </p:spPr>
        <p:txBody>
          <a:bodyPr>
            <a:spAutoFit/>
          </a:bodyPr>
          <a:lstStyle/>
          <a:p>
            <a:r>
              <a:rPr lang="en-US" sz="1000" dirty="0">
                <a:latin typeface="Arial Black" pitchFamily="34" charset="0"/>
              </a:rPr>
              <a:t>Program Reviews </a:t>
            </a:r>
            <a:r>
              <a:rPr lang="en-US" sz="800" dirty="0">
                <a:latin typeface="Arial Black" pitchFamily="34" charset="0"/>
              </a:rPr>
              <a:t>with a technical basis</a:t>
            </a:r>
            <a:endParaRPr lang="en-US" sz="1000" dirty="0">
              <a:latin typeface="Arial Black" pitchFamily="34" charset="0"/>
            </a:endParaRPr>
          </a:p>
        </p:txBody>
      </p:sp>
      <p:sp>
        <p:nvSpPr>
          <p:cNvPr id="31782" name="TextBox 65"/>
          <p:cNvSpPr txBox="1">
            <a:spLocks noChangeArrowheads="1"/>
          </p:cNvSpPr>
          <p:nvPr/>
        </p:nvSpPr>
        <p:spPr bwMode="auto">
          <a:xfrm>
            <a:off x="406400" y="3589072"/>
            <a:ext cx="1182688" cy="400050"/>
          </a:xfrm>
          <a:prstGeom prst="rect">
            <a:avLst/>
          </a:prstGeom>
          <a:noFill/>
          <a:ln w="9525">
            <a:noFill/>
            <a:miter lim="800000"/>
            <a:headEnd/>
            <a:tailEnd/>
          </a:ln>
        </p:spPr>
        <p:txBody>
          <a:bodyPr>
            <a:spAutoFit/>
          </a:bodyPr>
          <a:lstStyle/>
          <a:p>
            <a:r>
              <a:rPr lang="en-US" sz="1000" dirty="0">
                <a:latin typeface="Arial Black" pitchFamily="34" charset="0"/>
              </a:rPr>
              <a:t>Technical Reviews</a:t>
            </a:r>
          </a:p>
        </p:txBody>
      </p:sp>
      <p:grpSp>
        <p:nvGrpSpPr>
          <p:cNvPr id="31783" name="Group 70"/>
          <p:cNvGrpSpPr>
            <a:grpSpLocks/>
          </p:cNvGrpSpPr>
          <p:nvPr/>
        </p:nvGrpSpPr>
        <p:grpSpPr bwMode="auto">
          <a:xfrm>
            <a:off x="1171575" y="3666860"/>
            <a:ext cx="503238" cy="315912"/>
            <a:chOff x="2977788" y="5236672"/>
            <a:chExt cx="503435" cy="316213"/>
          </a:xfrm>
        </p:grpSpPr>
        <p:sp>
          <p:nvSpPr>
            <p:cNvPr id="67" name="Isosceles Triangle 66"/>
            <p:cNvSpPr/>
            <p:nvPr/>
          </p:nvSpPr>
          <p:spPr>
            <a:xfrm>
              <a:off x="3162010" y="5236672"/>
              <a:ext cx="134991" cy="144600"/>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36" name="TextBox 67"/>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ITR</a:t>
              </a:r>
            </a:p>
          </p:txBody>
        </p:sp>
      </p:grpSp>
      <p:cxnSp>
        <p:nvCxnSpPr>
          <p:cNvPr id="70" name="Straight Connector 69"/>
          <p:cNvCxnSpPr/>
          <p:nvPr/>
        </p:nvCxnSpPr>
        <p:spPr bwMode="auto">
          <a:xfrm rot="16200000" flipH="1">
            <a:off x="4995863" y="-17728"/>
            <a:ext cx="25400" cy="73501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1785" name="Group 71"/>
          <p:cNvGrpSpPr>
            <a:grpSpLocks/>
          </p:cNvGrpSpPr>
          <p:nvPr/>
        </p:nvGrpSpPr>
        <p:grpSpPr bwMode="auto">
          <a:xfrm>
            <a:off x="663575" y="3665272"/>
            <a:ext cx="1560513" cy="1630363"/>
            <a:chOff x="1920314" y="5236796"/>
            <a:chExt cx="1560909" cy="1630234"/>
          </a:xfrm>
        </p:grpSpPr>
        <p:sp>
          <p:nvSpPr>
            <p:cNvPr id="73" name="Isosceles Triangle 72"/>
            <p:cNvSpPr/>
            <p:nvPr/>
          </p:nvSpPr>
          <p:spPr>
            <a:xfrm>
              <a:off x="3162054" y="5236796"/>
              <a:ext cx="134972" cy="144452"/>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33" name="TextBox 73"/>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ASR</a:t>
              </a:r>
            </a:p>
          </p:txBody>
        </p:sp>
        <p:sp>
          <p:nvSpPr>
            <p:cNvPr id="137" name="Isosceles Triangle 136"/>
            <p:cNvSpPr/>
            <p:nvPr/>
          </p:nvSpPr>
          <p:spPr>
            <a:xfrm>
              <a:off x="1920314" y="6722578"/>
              <a:ext cx="133384" cy="144452"/>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31786" name="Group 74"/>
          <p:cNvGrpSpPr>
            <a:grpSpLocks/>
          </p:cNvGrpSpPr>
          <p:nvPr/>
        </p:nvGrpSpPr>
        <p:grpSpPr bwMode="auto">
          <a:xfrm>
            <a:off x="2328863" y="3663685"/>
            <a:ext cx="503237" cy="315912"/>
            <a:chOff x="2977788" y="5236921"/>
            <a:chExt cx="503435" cy="315964"/>
          </a:xfrm>
        </p:grpSpPr>
        <p:sp>
          <p:nvSpPr>
            <p:cNvPr id="76" name="Isosceles Triangle 75"/>
            <p:cNvSpPr/>
            <p:nvPr/>
          </p:nvSpPr>
          <p:spPr>
            <a:xfrm>
              <a:off x="3162010" y="5236921"/>
              <a:ext cx="134990" cy="144486"/>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31" name="TextBox 76"/>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SRR</a:t>
              </a:r>
            </a:p>
          </p:txBody>
        </p:sp>
      </p:grpSp>
      <p:grpSp>
        <p:nvGrpSpPr>
          <p:cNvPr id="31787" name="Group 77"/>
          <p:cNvGrpSpPr>
            <a:grpSpLocks/>
          </p:cNvGrpSpPr>
          <p:nvPr/>
        </p:nvGrpSpPr>
        <p:grpSpPr bwMode="auto">
          <a:xfrm>
            <a:off x="2852738" y="3662097"/>
            <a:ext cx="503237" cy="315913"/>
            <a:chOff x="2977788" y="5237046"/>
            <a:chExt cx="503435" cy="315839"/>
          </a:xfrm>
        </p:grpSpPr>
        <p:sp>
          <p:nvSpPr>
            <p:cNvPr id="79" name="Isosceles Triangle 78"/>
            <p:cNvSpPr/>
            <p:nvPr/>
          </p:nvSpPr>
          <p:spPr>
            <a:xfrm>
              <a:off x="3162010" y="5237046"/>
              <a:ext cx="134990" cy="144429"/>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29" name="TextBox 79"/>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SFR</a:t>
              </a:r>
            </a:p>
          </p:txBody>
        </p:sp>
      </p:grpSp>
      <p:grpSp>
        <p:nvGrpSpPr>
          <p:cNvPr id="31788" name="Group 80"/>
          <p:cNvGrpSpPr>
            <a:grpSpLocks/>
          </p:cNvGrpSpPr>
          <p:nvPr/>
        </p:nvGrpSpPr>
        <p:grpSpPr bwMode="auto">
          <a:xfrm>
            <a:off x="3127375" y="3782747"/>
            <a:ext cx="503238" cy="317500"/>
            <a:chOff x="2977788" y="5236110"/>
            <a:chExt cx="503435" cy="316775"/>
          </a:xfrm>
        </p:grpSpPr>
        <p:sp>
          <p:nvSpPr>
            <p:cNvPr id="82" name="Isosceles Triangle 81"/>
            <p:cNvSpPr/>
            <p:nvPr/>
          </p:nvSpPr>
          <p:spPr>
            <a:xfrm>
              <a:off x="3162010" y="5236110"/>
              <a:ext cx="134991" cy="144133"/>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27" name="TextBox 82"/>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PDR</a:t>
              </a:r>
            </a:p>
          </p:txBody>
        </p:sp>
      </p:grpSp>
      <p:grpSp>
        <p:nvGrpSpPr>
          <p:cNvPr id="31789" name="Group 83"/>
          <p:cNvGrpSpPr>
            <a:grpSpLocks/>
          </p:cNvGrpSpPr>
          <p:nvPr/>
        </p:nvGrpSpPr>
        <p:grpSpPr bwMode="auto">
          <a:xfrm>
            <a:off x="4081463" y="3658922"/>
            <a:ext cx="503237" cy="315913"/>
            <a:chOff x="2977788" y="5237295"/>
            <a:chExt cx="503435" cy="315590"/>
          </a:xfrm>
        </p:grpSpPr>
        <p:sp>
          <p:nvSpPr>
            <p:cNvPr id="85" name="Isosceles Triangle 84"/>
            <p:cNvSpPr/>
            <p:nvPr/>
          </p:nvSpPr>
          <p:spPr>
            <a:xfrm>
              <a:off x="3162010" y="5237295"/>
              <a:ext cx="134990" cy="144315"/>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25" name="TextBox 85"/>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CDR</a:t>
              </a:r>
            </a:p>
          </p:txBody>
        </p:sp>
      </p:grpSp>
      <p:grpSp>
        <p:nvGrpSpPr>
          <p:cNvPr id="31790" name="Group 86"/>
          <p:cNvGrpSpPr>
            <a:grpSpLocks/>
          </p:cNvGrpSpPr>
          <p:nvPr/>
        </p:nvGrpSpPr>
        <p:grpSpPr bwMode="auto">
          <a:xfrm>
            <a:off x="4438650" y="3666860"/>
            <a:ext cx="503238" cy="315912"/>
            <a:chOff x="2977788" y="5236670"/>
            <a:chExt cx="503435" cy="316215"/>
          </a:xfrm>
        </p:grpSpPr>
        <p:sp>
          <p:nvSpPr>
            <p:cNvPr id="88" name="Isosceles Triangle 87"/>
            <p:cNvSpPr/>
            <p:nvPr/>
          </p:nvSpPr>
          <p:spPr>
            <a:xfrm>
              <a:off x="3162010" y="5236670"/>
              <a:ext cx="134991" cy="144601"/>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23" name="TextBox 88"/>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TRR</a:t>
              </a:r>
            </a:p>
          </p:txBody>
        </p:sp>
      </p:grpSp>
      <p:grpSp>
        <p:nvGrpSpPr>
          <p:cNvPr id="31791" name="Group 89"/>
          <p:cNvGrpSpPr>
            <a:grpSpLocks/>
          </p:cNvGrpSpPr>
          <p:nvPr/>
        </p:nvGrpSpPr>
        <p:grpSpPr bwMode="auto">
          <a:xfrm>
            <a:off x="4816475" y="3654160"/>
            <a:ext cx="503238" cy="563562"/>
            <a:chOff x="2977788" y="5235957"/>
            <a:chExt cx="503435" cy="563149"/>
          </a:xfrm>
        </p:grpSpPr>
        <p:sp>
          <p:nvSpPr>
            <p:cNvPr id="91" name="Isosceles Triangle 90"/>
            <p:cNvSpPr/>
            <p:nvPr/>
          </p:nvSpPr>
          <p:spPr>
            <a:xfrm>
              <a:off x="3162010" y="5235957"/>
              <a:ext cx="134991" cy="144356"/>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21" name="TextBox 91"/>
            <p:cNvSpPr txBox="1">
              <a:spLocks noChangeArrowheads="1"/>
            </p:cNvSpPr>
            <p:nvPr/>
          </p:nvSpPr>
          <p:spPr bwMode="auto">
            <a:xfrm>
              <a:off x="2977788" y="5337441"/>
              <a:ext cx="503435" cy="461665"/>
            </a:xfrm>
            <a:prstGeom prst="rect">
              <a:avLst/>
            </a:prstGeom>
            <a:noFill/>
            <a:ln w="9525">
              <a:noFill/>
              <a:miter lim="800000"/>
              <a:headEnd/>
              <a:tailEnd/>
            </a:ln>
          </p:spPr>
          <p:txBody>
            <a:bodyPr>
              <a:spAutoFit/>
            </a:bodyPr>
            <a:lstStyle/>
            <a:p>
              <a:pPr algn="ctr"/>
              <a:r>
                <a:rPr lang="en-US" sz="800" dirty="0">
                  <a:latin typeface="Arial Black" pitchFamily="34" charset="0"/>
                </a:rPr>
                <a:t>SVR /FCA /PRR</a:t>
              </a:r>
            </a:p>
          </p:txBody>
        </p:sp>
      </p:grpSp>
      <p:grpSp>
        <p:nvGrpSpPr>
          <p:cNvPr id="31792" name="Group 92"/>
          <p:cNvGrpSpPr>
            <a:grpSpLocks/>
          </p:cNvGrpSpPr>
          <p:nvPr/>
        </p:nvGrpSpPr>
        <p:grpSpPr bwMode="auto">
          <a:xfrm>
            <a:off x="5938838" y="3652572"/>
            <a:ext cx="504825" cy="317500"/>
            <a:chOff x="2977788" y="5236081"/>
            <a:chExt cx="503435" cy="316804"/>
          </a:xfrm>
        </p:grpSpPr>
        <p:sp>
          <p:nvSpPr>
            <p:cNvPr id="94" name="Isosceles Triangle 93"/>
            <p:cNvSpPr/>
            <p:nvPr/>
          </p:nvSpPr>
          <p:spPr>
            <a:xfrm>
              <a:off x="3163014" y="5236081"/>
              <a:ext cx="132983" cy="144146"/>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19" name="TextBox 94"/>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PCA</a:t>
              </a:r>
            </a:p>
          </p:txBody>
        </p:sp>
      </p:grpSp>
      <p:grpSp>
        <p:nvGrpSpPr>
          <p:cNvPr id="31793" name="Group 95"/>
          <p:cNvGrpSpPr>
            <a:grpSpLocks/>
          </p:cNvGrpSpPr>
          <p:nvPr/>
        </p:nvGrpSpPr>
        <p:grpSpPr bwMode="auto">
          <a:xfrm>
            <a:off x="6200775" y="3650985"/>
            <a:ext cx="503238" cy="315912"/>
            <a:chOff x="2977788" y="5236206"/>
            <a:chExt cx="503435" cy="316679"/>
          </a:xfrm>
        </p:grpSpPr>
        <p:sp>
          <p:nvSpPr>
            <p:cNvPr id="97" name="Isosceles Triangle 96"/>
            <p:cNvSpPr/>
            <p:nvPr/>
          </p:nvSpPr>
          <p:spPr>
            <a:xfrm>
              <a:off x="3162010" y="5236206"/>
              <a:ext cx="134991" cy="144813"/>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17" name="TextBox 97"/>
            <p:cNvSpPr txBox="1">
              <a:spLocks noChangeArrowheads="1"/>
            </p:cNvSpPr>
            <p:nvPr/>
          </p:nvSpPr>
          <p:spPr bwMode="auto">
            <a:xfrm>
              <a:off x="2977788" y="5337441"/>
              <a:ext cx="503435" cy="215444"/>
            </a:xfrm>
            <a:prstGeom prst="rect">
              <a:avLst/>
            </a:prstGeom>
            <a:noFill/>
            <a:ln w="9525">
              <a:noFill/>
              <a:miter lim="800000"/>
              <a:headEnd/>
              <a:tailEnd/>
            </a:ln>
          </p:spPr>
          <p:txBody>
            <a:bodyPr>
              <a:spAutoFit/>
            </a:bodyPr>
            <a:lstStyle/>
            <a:p>
              <a:pPr algn="ctr"/>
              <a:r>
                <a:rPr lang="en-US" sz="800" dirty="0">
                  <a:latin typeface="Arial Black" pitchFamily="34" charset="0"/>
                </a:rPr>
                <a:t>ISR</a:t>
              </a:r>
            </a:p>
          </p:txBody>
        </p:sp>
      </p:grpSp>
      <p:sp>
        <p:nvSpPr>
          <p:cNvPr id="100" name="Left Brace 99"/>
          <p:cNvSpPr/>
          <p:nvPr/>
        </p:nvSpPr>
        <p:spPr bwMode="auto">
          <a:xfrm rot="16200000">
            <a:off x="3274219" y="3572404"/>
            <a:ext cx="190500" cy="354012"/>
          </a:xfrm>
          <a:prstGeom prst="leftBrace">
            <a:avLst/>
          </a:prstGeom>
          <a:ln w="6350">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104" name="Straight Connector 103"/>
          <p:cNvCxnSpPr>
            <a:endCxn id="31801" idx="0"/>
          </p:cNvCxnSpPr>
          <p:nvPr/>
        </p:nvCxnSpPr>
        <p:spPr bwMode="auto">
          <a:xfrm rot="5400000">
            <a:off x="6129337" y="4031985"/>
            <a:ext cx="123825" cy="0"/>
          </a:xfrm>
          <a:prstGeom prst="line">
            <a:avLst/>
          </a:prstGeom>
          <a:ln w="9525">
            <a:solidFill>
              <a:srgbClr val="333399"/>
            </a:solidFill>
          </a:ln>
        </p:spPr>
        <p:style>
          <a:lnRef idx="2">
            <a:schemeClr val="accent1"/>
          </a:lnRef>
          <a:fillRef idx="0">
            <a:schemeClr val="accent1"/>
          </a:fillRef>
          <a:effectRef idx="1">
            <a:schemeClr val="accent1"/>
          </a:effectRef>
          <a:fontRef idx="minor">
            <a:schemeClr val="tx1"/>
          </a:fontRef>
        </p:style>
      </p:cxnSp>
      <p:sp>
        <p:nvSpPr>
          <p:cNvPr id="31796" name="TextBox 104"/>
          <p:cNvSpPr txBox="1">
            <a:spLocks noChangeArrowheads="1"/>
          </p:cNvSpPr>
          <p:nvPr/>
        </p:nvSpPr>
        <p:spPr bwMode="auto">
          <a:xfrm>
            <a:off x="1539875" y="4360597"/>
            <a:ext cx="863600" cy="415925"/>
          </a:xfrm>
          <a:prstGeom prst="rect">
            <a:avLst/>
          </a:prstGeom>
          <a:noFill/>
          <a:ln w="9525">
            <a:noFill/>
            <a:miter lim="800000"/>
            <a:headEnd/>
            <a:tailEnd/>
          </a:ln>
        </p:spPr>
        <p:txBody>
          <a:bodyPr>
            <a:spAutoFit/>
          </a:bodyPr>
          <a:lstStyle/>
          <a:p>
            <a:pPr algn="ctr"/>
            <a:r>
              <a:rPr lang="en-US" sz="700" b="1" dirty="0">
                <a:solidFill>
                  <a:srgbClr val="333399"/>
                </a:solidFill>
                <a:latin typeface="Arial Black" pitchFamily="34" charset="0"/>
              </a:rPr>
              <a:t>Preferred System Concept</a:t>
            </a:r>
          </a:p>
        </p:txBody>
      </p:sp>
      <p:sp>
        <p:nvSpPr>
          <p:cNvPr id="31797" name="TextBox 105"/>
          <p:cNvSpPr txBox="1">
            <a:spLocks noChangeArrowheads="1"/>
          </p:cNvSpPr>
          <p:nvPr/>
        </p:nvSpPr>
        <p:spPr bwMode="auto">
          <a:xfrm>
            <a:off x="2149475" y="4093897"/>
            <a:ext cx="863600" cy="415925"/>
          </a:xfrm>
          <a:prstGeom prst="rect">
            <a:avLst/>
          </a:prstGeom>
          <a:noFill/>
          <a:ln w="9525">
            <a:noFill/>
            <a:miter lim="800000"/>
            <a:headEnd/>
            <a:tailEnd/>
          </a:ln>
        </p:spPr>
        <p:txBody>
          <a:bodyPr>
            <a:spAutoFit/>
          </a:bodyPr>
          <a:lstStyle/>
          <a:p>
            <a:pPr algn="ctr"/>
            <a:r>
              <a:rPr lang="en-US" sz="700" b="1" dirty="0">
                <a:solidFill>
                  <a:srgbClr val="333399"/>
                </a:solidFill>
                <a:latin typeface="Arial Black" pitchFamily="34" charset="0"/>
              </a:rPr>
              <a:t>System Design Specification</a:t>
            </a:r>
          </a:p>
        </p:txBody>
      </p:sp>
      <p:sp>
        <p:nvSpPr>
          <p:cNvPr id="31798" name="TextBox 106"/>
          <p:cNvSpPr txBox="1">
            <a:spLocks noChangeArrowheads="1"/>
          </p:cNvSpPr>
          <p:nvPr/>
        </p:nvSpPr>
        <p:spPr bwMode="auto">
          <a:xfrm>
            <a:off x="2673350" y="4360597"/>
            <a:ext cx="863600" cy="415925"/>
          </a:xfrm>
          <a:prstGeom prst="rect">
            <a:avLst/>
          </a:prstGeom>
          <a:noFill/>
          <a:ln w="9525">
            <a:noFill/>
            <a:miter lim="800000"/>
            <a:headEnd/>
            <a:tailEnd/>
          </a:ln>
        </p:spPr>
        <p:txBody>
          <a:bodyPr>
            <a:spAutoFit/>
          </a:bodyPr>
          <a:lstStyle/>
          <a:p>
            <a:pPr algn="ctr"/>
            <a:r>
              <a:rPr lang="en-US" sz="700" b="1" dirty="0">
                <a:solidFill>
                  <a:srgbClr val="333399"/>
                </a:solidFill>
                <a:latin typeface="Arial Black" pitchFamily="34" charset="0"/>
              </a:rPr>
              <a:t>System Functional Baseline</a:t>
            </a:r>
          </a:p>
        </p:txBody>
      </p:sp>
      <p:sp>
        <p:nvSpPr>
          <p:cNvPr id="31799" name="TextBox 107"/>
          <p:cNvSpPr txBox="1">
            <a:spLocks noChangeArrowheads="1"/>
          </p:cNvSpPr>
          <p:nvPr/>
        </p:nvSpPr>
        <p:spPr bwMode="auto">
          <a:xfrm>
            <a:off x="2949575" y="4093897"/>
            <a:ext cx="863600" cy="307975"/>
          </a:xfrm>
          <a:prstGeom prst="rect">
            <a:avLst/>
          </a:prstGeom>
          <a:noFill/>
          <a:ln w="9525">
            <a:noFill/>
            <a:miter lim="800000"/>
            <a:headEnd/>
            <a:tailEnd/>
          </a:ln>
        </p:spPr>
        <p:txBody>
          <a:bodyPr>
            <a:spAutoFit/>
          </a:bodyPr>
          <a:lstStyle/>
          <a:p>
            <a:pPr algn="ctr"/>
            <a:r>
              <a:rPr lang="en-US" sz="700" b="1" dirty="0">
                <a:solidFill>
                  <a:srgbClr val="333399"/>
                </a:solidFill>
                <a:latin typeface="Arial Black" pitchFamily="34" charset="0"/>
              </a:rPr>
              <a:t>Allocated Baseline</a:t>
            </a:r>
          </a:p>
        </p:txBody>
      </p:sp>
      <p:sp>
        <p:nvSpPr>
          <p:cNvPr id="31800" name="TextBox 108"/>
          <p:cNvSpPr txBox="1">
            <a:spLocks noChangeArrowheads="1"/>
          </p:cNvSpPr>
          <p:nvPr/>
        </p:nvSpPr>
        <p:spPr bwMode="auto">
          <a:xfrm>
            <a:off x="3902075" y="4360597"/>
            <a:ext cx="863600" cy="415925"/>
          </a:xfrm>
          <a:prstGeom prst="rect">
            <a:avLst/>
          </a:prstGeom>
          <a:noFill/>
          <a:ln w="9525">
            <a:noFill/>
            <a:miter lim="800000"/>
            <a:headEnd/>
            <a:tailEnd/>
          </a:ln>
        </p:spPr>
        <p:txBody>
          <a:bodyPr>
            <a:spAutoFit/>
          </a:bodyPr>
          <a:lstStyle/>
          <a:p>
            <a:pPr algn="ctr"/>
            <a:r>
              <a:rPr lang="en-US" sz="700" b="1" dirty="0">
                <a:solidFill>
                  <a:srgbClr val="333399"/>
                </a:solidFill>
                <a:latin typeface="Arial Black" pitchFamily="34" charset="0"/>
              </a:rPr>
              <a:t>Initial Product Baseline</a:t>
            </a:r>
          </a:p>
        </p:txBody>
      </p:sp>
      <p:sp>
        <p:nvSpPr>
          <p:cNvPr id="31801" name="TextBox 109"/>
          <p:cNvSpPr txBox="1">
            <a:spLocks noChangeArrowheads="1"/>
          </p:cNvSpPr>
          <p:nvPr/>
        </p:nvSpPr>
        <p:spPr bwMode="auto">
          <a:xfrm>
            <a:off x="5759450" y="4093897"/>
            <a:ext cx="863600" cy="307975"/>
          </a:xfrm>
          <a:prstGeom prst="rect">
            <a:avLst/>
          </a:prstGeom>
          <a:noFill/>
          <a:ln w="9525">
            <a:noFill/>
            <a:miter lim="800000"/>
            <a:headEnd/>
            <a:tailEnd/>
          </a:ln>
        </p:spPr>
        <p:txBody>
          <a:bodyPr>
            <a:spAutoFit/>
          </a:bodyPr>
          <a:lstStyle/>
          <a:p>
            <a:pPr algn="ctr"/>
            <a:r>
              <a:rPr lang="en-US" sz="700" b="1" dirty="0">
                <a:solidFill>
                  <a:srgbClr val="333399"/>
                </a:solidFill>
                <a:latin typeface="Arial Black" pitchFamily="34" charset="0"/>
              </a:rPr>
              <a:t>Product Baseline</a:t>
            </a:r>
          </a:p>
        </p:txBody>
      </p:sp>
      <p:cxnSp>
        <p:nvCxnSpPr>
          <p:cNvPr id="114" name="Straight Connector 113"/>
          <p:cNvCxnSpPr>
            <a:endCxn id="31800" idx="0"/>
          </p:cNvCxnSpPr>
          <p:nvPr/>
        </p:nvCxnSpPr>
        <p:spPr bwMode="auto">
          <a:xfrm rot="5400000">
            <a:off x="4140994" y="4167716"/>
            <a:ext cx="385762" cy="0"/>
          </a:xfrm>
          <a:prstGeom prst="line">
            <a:avLst/>
          </a:prstGeom>
          <a:ln w="9525">
            <a:solidFill>
              <a:srgbClr val="333399"/>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31798" idx="0"/>
          </p:cNvCxnSpPr>
          <p:nvPr/>
        </p:nvCxnSpPr>
        <p:spPr bwMode="auto">
          <a:xfrm rot="5400000">
            <a:off x="2913856" y="4169304"/>
            <a:ext cx="382587" cy="0"/>
          </a:xfrm>
          <a:prstGeom prst="line">
            <a:avLst/>
          </a:prstGeom>
          <a:ln w="9525">
            <a:solidFill>
              <a:srgbClr val="333399"/>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bwMode="auto">
          <a:xfrm rot="5400000">
            <a:off x="3378200" y="4100247"/>
            <a:ext cx="0" cy="0"/>
          </a:xfrm>
          <a:prstGeom prst="line">
            <a:avLst/>
          </a:prstGeom>
          <a:ln w="9525">
            <a:solidFill>
              <a:srgbClr val="333399"/>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bwMode="auto">
          <a:xfrm rot="5400000">
            <a:off x="3319463" y="4103422"/>
            <a:ext cx="107950" cy="0"/>
          </a:xfrm>
          <a:prstGeom prst="line">
            <a:avLst/>
          </a:prstGeom>
          <a:ln w="9525">
            <a:solidFill>
              <a:srgbClr val="333399"/>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endCxn id="31797" idx="0"/>
          </p:cNvCxnSpPr>
          <p:nvPr/>
        </p:nvCxnSpPr>
        <p:spPr bwMode="auto">
          <a:xfrm rot="5400000">
            <a:off x="2524125" y="4036747"/>
            <a:ext cx="114300" cy="0"/>
          </a:xfrm>
          <a:prstGeom prst="line">
            <a:avLst/>
          </a:prstGeom>
          <a:ln w="9525">
            <a:solidFill>
              <a:srgbClr val="333399"/>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endCxn id="31796" idx="0"/>
          </p:cNvCxnSpPr>
          <p:nvPr/>
        </p:nvCxnSpPr>
        <p:spPr bwMode="auto">
          <a:xfrm rot="5400000">
            <a:off x="1782763" y="4170097"/>
            <a:ext cx="379412" cy="1588"/>
          </a:xfrm>
          <a:prstGeom prst="line">
            <a:avLst/>
          </a:prstGeom>
          <a:ln w="9525">
            <a:solidFill>
              <a:srgbClr val="333399"/>
            </a:solidFill>
          </a:ln>
        </p:spPr>
        <p:style>
          <a:lnRef idx="2">
            <a:schemeClr val="accent1"/>
          </a:lnRef>
          <a:fillRef idx="0">
            <a:schemeClr val="accent1"/>
          </a:fillRef>
          <a:effectRef idx="1">
            <a:schemeClr val="accent1"/>
          </a:effectRef>
          <a:fontRef idx="minor">
            <a:schemeClr val="tx1"/>
          </a:fontRef>
        </p:style>
      </p:cxnSp>
      <p:sp>
        <p:nvSpPr>
          <p:cNvPr id="31808" name="TextBox 133"/>
          <p:cNvSpPr txBox="1">
            <a:spLocks noChangeArrowheads="1"/>
          </p:cNvSpPr>
          <p:nvPr/>
        </p:nvSpPr>
        <p:spPr bwMode="auto">
          <a:xfrm>
            <a:off x="406400" y="4101835"/>
            <a:ext cx="1182688" cy="400050"/>
          </a:xfrm>
          <a:prstGeom prst="rect">
            <a:avLst/>
          </a:prstGeom>
          <a:noFill/>
          <a:ln w="9525">
            <a:noFill/>
            <a:miter lim="800000"/>
            <a:headEnd/>
            <a:tailEnd/>
          </a:ln>
        </p:spPr>
        <p:txBody>
          <a:bodyPr>
            <a:spAutoFit/>
          </a:bodyPr>
          <a:lstStyle/>
          <a:p>
            <a:r>
              <a:rPr lang="en-US" sz="1000" dirty="0">
                <a:solidFill>
                  <a:srgbClr val="333399"/>
                </a:solidFill>
                <a:latin typeface="Arial Black" pitchFamily="34" charset="0"/>
              </a:rPr>
              <a:t>Technical Baseline</a:t>
            </a:r>
          </a:p>
        </p:txBody>
      </p:sp>
      <p:sp>
        <p:nvSpPr>
          <p:cNvPr id="136" name="Isosceles Triangle 135"/>
          <p:cNvSpPr/>
          <p:nvPr/>
        </p:nvSpPr>
        <p:spPr bwMode="auto">
          <a:xfrm flipV="1">
            <a:off x="663575" y="4952735"/>
            <a:ext cx="133350" cy="144462"/>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8" name="Isosceles Triangle 137"/>
          <p:cNvSpPr/>
          <p:nvPr/>
        </p:nvSpPr>
        <p:spPr bwMode="auto">
          <a:xfrm>
            <a:off x="663575" y="5351197"/>
            <a:ext cx="133350" cy="144463"/>
          </a:xfrm>
          <a:prstGeom prst="triangl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9" name="Diamond 138"/>
          <p:cNvSpPr/>
          <p:nvPr/>
        </p:nvSpPr>
        <p:spPr bwMode="auto">
          <a:xfrm>
            <a:off x="636588" y="5551222"/>
            <a:ext cx="187325" cy="160338"/>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812" name="TextBox 140"/>
          <p:cNvSpPr txBox="1">
            <a:spLocks noChangeArrowheads="1"/>
          </p:cNvSpPr>
          <p:nvPr/>
        </p:nvSpPr>
        <p:spPr bwMode="auto">
          <a:xfrm>
            <a:off x="869950" y="4870185"/>
            <a:ext cx="2262188" cy="1169987"/>
          </a:xfrm>
          <a:prstGeom prst="rect">
            <a:avLst/>
          </a:prstGeom>
          <a:noFill/>
          <a:ln w="9525">
            <a:noFill/>
            <a:miter lim="800000"/>
            <a:headEnd/>
            <a:tailEnd/>
          </a:ln>
        </p:spPr>
        <p:txBody>
          <a:bodyPr>
            <a:spAutoFit/>
          </a:bodyPr>
          <a:lstStyle/>
          <a:p>
            <a:r>
              <a:rPr lang="en-US" sz="800" dirty="0">
                <a:latin typeface="Arial Black" pitchFamily="34" charset="0"/>
              </a:rPr>
              <a:t>Technology Readiness Assessment</a:t>
            </a:r>
          </a:p>
          <a:p>
            <a:endParaRPr lang="en-US" sz="800" dirty="0">
              <a:latin typeface="Arial Black" pitchFamily="34" charset="0"/>
            </a:endParaRPr>
          </a:p>
          <a:p>
            <a:r>
              <a:rPr lang="en-US" sz="800" dirty="0">
                <a:latin typeface="Arial Black" pitchFamily="34" charset="0"/>
              </a:rPr>
              <a:t>Technical Reviews</a:t>
            </a:r>
          </a:p>
          <a:p>
            <a:endParaRPr lang="en-US" sz="700" dirty="0">
              <a:latin typeface="Arial Black" pitchFamily="34" charset="0"/>
            </a:endParaRPr>
          </a:p>
          <a:p>
            <a:r>
              <a:rPr lang="en-US" sz="800" dirty="0">
                <a:latin typeface="Arial Black" pitchFamily="34" charset="0"/>
              </a:rPr>
              <a:t>Program Reviews</a:t>
            </a:r>
          </a:p>
          <a:p>
            <a:endParaRPr lang="en-US" sz="700" dirty="0">
              <a:latin typeface="Arial Black" pitchFamily="34" charset="0"/>
            </a:endParaRPr>
          </a:p>
          <a:p>
            <a:r>
              <a:rPr lang="en-US" sz="800" dirty="0">
                <a:latin typeface="Arial Black" pitchFamily="34" charset="0"/>
              </a:rPr>
              <a:t>Decision Point</a:t>
            </a:r>
          </a:p>
          <a:p>
            <a:endParaRPr lang="en-US" sz="800" dirty="0">
              <a:latin typeface="Arial Black" pitchFamily="34" charset="0"/>
            </a:endParaRPr>
          </a:p>
          <a:p>
            <a:r>
              <a:rPr lang="en-US" sz="800" dirty="0">
                <a:latin typeface="Arial Black" pitchFamily="34" charset="0"/>
              </a:rPr>
              <a:t>Milestone Review</a:t>
            </a:r>
          </a:p>
        </p:txBody>
      </p:sp>
      <p:sp>
        <p:nvSpPr>
          <p:cNvPr id="31813" name="TextBox 141"/>
          <p:cNvSpPr txBox="1">
            <a:spLocks noChangeArrowheads="1"/>
          </p:cNvSpPr>
          <p:nvPr/>
        </p:nvSpPr>
        <p:spPr bwMode="auto">
          <a:xfrm>
            <a:off x="2478191" y="5152759"/>
            <a:ext cx="2065342" cy="738664"/>
          </a:xfrm>
          <a:prstGeom prst="rect">
            <a:avLst/>
          </a:prstGeom>
          <a:noFill/>
          <a:ln w="9525">
            <a:noFill/>
            <a:miter lim="800000"/>
            <a:headEnd/>
            <a:tailEnd/>
          </a:ln>
        </p:spPr>
        <p:txBody>
          <a:bodyPr wrap="square">
            <a:spAutoFit/>
          </a:bodyPr>
          <a:lstStyle/>
          <a:p>
            <a:pPr>
              <a:tabLst>
                <a:tab pos="282575" algn="l"/>
              </a:tabLst>
            </a:pPr>
            <a:r>
              <a:rPr lang="en-US" sz="700" b="1" dirty="0">
                <a:latin typeface="Arial Black" pitchFamily="34" charset="0"/>
              </a:rPr>
              <a:t>AOTR - Assessment of Operational                    	    Test Readiness</a:t>
            </a:r>
          </a:p>
          <a:p>
            <a:pPr>
              <a:tabLst>
                <a:tab pos="282575" algn="l"/>
              </a:tabLst>
            </a:pPr>
            <a:r>
              <a:rPr lang="en-US" sz="700" b="1" dirty="0">
                <a:latin typeface="Arial Black" pitchFamily="34" charset="0"/>
              </a:rPr>
              <a:t>ASR 	- Alternative System Review</a:t>
            </a:r>
          </a:p>
          <a:p>
            <a:pPr>
              <a:tabLst>
                <a:tab pos="282575" algn="l"/>
              </a:tabLst>
            </a:pPr>
            <a:r>
              <a:rPr lang="en-US" sz="700" b="1" dirty="0">
                <a:latin typeface="Arial Black" pitchFamily="34" charset="0"/>
              </a:rPr>
              <a:t>CDR 	- Critical Design Review</a:t>
            </a:r>
          </a:p>
          <a:p>
            <a:pPr>
              <a:tabLst>
                <a:tab pos="282575" algn="l"/>
              </a:tabLst>
            </a:pPr>
            <a:r>
              <a:rPr lang="en-US" sz="700" b="1" dirty="0">
                <a:latin typeface="Arial Black" pitchFamily="34" charset="0"/>
              </a:rPr>
              <a:t>FCA 	- Functional Configuration Audit</a:t>
            </a:r>
          </a:p>
          <a:p>
            <a:pPr>
              <a:tabLst>
                <a:tab pos="282575" algn="l"/>
              </a:tabLst>
            </a:pPr>
            <a:r>
              <a:rPr lang="en-US" sz="700" b="1" dirty="0">
                <a:latin typeface="Arial Black" pitchFamily="34" charset="0"/>
              </a:rPr>
              <a:t>FRP 	- Full Rate Production</a:t>
            </a:r>
          </a:p>
        </p:txBody>
      </p:sp>
      <p:sp>
        <p:nvSpPr>
          <p:cNvPr id="31814" name="TextBox 142"/>
          <p:cNvSpPr txBox="1">
            <a:spLocks noChangeArrowheads="1"/>
          </p:cNvSpPr>
          <p:nvPr/>
        </p:nvSpPr>
        <p:spPr bwMode="auto">
          <a:xfrm>
            <a:off x="4389473" y="5159109"/>
            <a:ext cx="2304520" cy="738664"/>
          </a:xfrm>
          <a:prstGeom prst="rect">
            <a:avLst/>
          </a:prstGeom>
          <a:noFill/>
          <a:ln w="9525">
            <a:noFill/>
            <a:miter lim="800000"/>
            <a:headEnd/>
            <a:tailEnd/>
          </a:ln>
        </p:spPr>
        <p:txBody>
          <a:bodyPr wrap="square">
            <a:spAutoFit/>
          </a:bodyPr>
          <a:lstStyle/>
          <a:p>
            <a:pPr>
              <a:tabLst>
                <a:tab pos="282575" algn="l"/>
              </a:tabLst>
            </a:pPr>
            <a:r>
              <a:rPr lang="en-US" sz="700" b="1" dirty="0">
                <a:latin typeface="Arial Black" pitchFamily="34" charset="0"/>
              </a:rPr>
              <a:t>IBR	- Integrated Baseline Review</a:t>
            </a:r>
          </a:p>
          <a:p>
            <a:pPr>
              <a:tabLst>
                <a:tab pos="282575" algn="l"/>
              </a:tabLst>
            </a:pPr>
            <a:r>
              <a:rPr lang="en-US" sz="700" b="1" dirty="0">
                <a:latin typeface="Arial Black" pitchFamily="34" charset="0"/>
              </a:rPr>
              <a:t>ISR	- In Service Review</a:t>
            </a:r>
          </a:p>
          <a:p>
            <a:pPr>
              <a:tabLst>
                <a:tab pos="282575" algn="l"/>
              </a:tabLst>
            </a:pPr>
            <a:r>
              <a:rPr lang="en-US" sz="700" b="1" dirty="0">
                <a:latin typeface="Arial Black" pitchFamily="34" charset="0"/>
              </a:rPr>
              <a:t>ITR	- Initial Technical Review</a:t>
            </a:r>
          </a:p>
          <a:p>
            <a:pPr>
              <a:tabLst>
                <a:tab pos="282575" algn="l"/>
              </a:tabLst>
            </a:pPr>
            <a:r>
              <a:rPr lang="en-US" sz="700" b="1" dirty="0">
                <a:latin typeface="Arial Black" pitchFamily="34" charset="0"/>
              </a:rPr>
              <a:t>OTRR	- Operational Test Readiness Review</a:t>
            </a:r>
          </a:p>
          <a:p>
            <a:pPr>
              <a:tabLst>
                <a:tab pos="282575" algn="l"/>
              </a:tabLst>
            </a:pPr>
            <a:r>
              <a:rPr lang="en-US" sz="700" b="1" dirty="0">
                <a:latin typeface="Arial Black" pitchFamily="34" charset="0"/>
              </a:rPr>
              <a:t>PCA	- Physical Configuration Audit</a:t>
            </a:r>
          </a:p>
          <a:p>
            <a:pPr>
              <a:tabLst>
                <a:tab pos="282575" algn="l"/>
              </a:tabLst>
            </a:pPr>
            <a:r>
              <a:rPr lang="en-US" sz="700" b="1" dirty="0">
                <a:latin typeface="Arial Black" pitchFamily="34" charset="0"/>
              </a:rPr>
              <a:t>PDR 	- Preliminary Design Review</a:t>
            </a:r>
          </a:p>
        </p:txBody>
      </p:sp>
      <p:sp>
        <p:nvSpPr>
          <p:cNvPr id="31815" name="TextBox 143"/>
          <p:cNvSpPr txBox="1">
            <a:spLocks noChangeArrowheads="1"/>
          </p:cNvSpPr>
          <p:nvPr/>
        </p:nvSpPr>
        <p:spPr bwMode="auto">
          <a:xfrm>
            <a:off x="6560025" y="5165459"/>
            <a:ext cx="2304520" cy="738664"/>
          </a:xfrm>
          <a:prstGeom prst="rect">
            <a:avLst/>
          </a:prstGeom>
          <a:noFill/>
          <a:ln w="9525">
            <a:noFill/>
            <a:miter lim="800000"/>
            <a:headEnd/>
            <a:tailEnd/>
          </a:ln>
        </p:spPr>
        <p:txBody>
          <a:bodyPr wrap="square">
            <a:spAutoFit/>
          </a:bodyPr>
          <a:lstStyle/>
          <a:p>
            <a:pPr>
              <a:tabLst>
                <a:tab pos="282575" algn="l"/>
              </a:tabLst>
            </a:pPr>
            <a:r>
              <a:rPr lang="en-US" sz="700" b="1" dirty="0">
                <a:latin typeface="Arial Black" pitchFamily="34" charset="0"/>
              </a:rPr>
              <a:t>PRR	- Production Readiness Review</a:t>
            </a:r>
          </a:p>
          <a:p>
            <a:pPr>
              <a:tabLst>
                <a:tab pos="282575" algn="l"/>
              </a:tabLst>
            </a:pPr>
            <a:r>
              <a:rPr lang="en-US" sz="700" b="1" dirty="0">
                <a:latin typeface="Arial Black" pitchFamily="34" charset="0"/>
              </a:rPr>
              <a:t>SFR	- System Functional Review</a:t>
            </a:r>
          </a:p>
          <a:p>
            <a:pPr>
              <a:tabLst>
                <a:tab pos="282575" algn="l"/>
              </a:tabLst>
            </a:pPr>
            <a:r>
              <a:rPr lang="en-US" sz="700" b="1" dirty="0">
                <a:latin typeface="Arial Black" pitchFamily="34" charset="0"/>
              </a:rPr>
              <a:t>SRR	- System Requirements Review</a:t>
            </a:r>
          </a:p>
          <a:p>
            <a:pPr>
              <a:tabLst>
                <a:tab pos="282575" algn="l"/>
              </a:tabLst>
            </a:pPr>
            <a:r>
              <a:rPr lang="en-US" sz="700" b="1" dirty="0">
                <a:latin typeface="Arial Black" pitchFamily="34" charset="0"/>
              </a:rPr>
              <a:t>SVR	- System Verification Review</a:t>
            </a:r>
          </a:p>
          <a:p>
            <a:pPr>
              <a:tabLst>
                <a:tab pos="282575" algn="l"/>
              </a:tabLst>
            </a:pPr>
            <a:r>
              <a:rPr lang="en-US" sz="700" b="1" dirty="0">
                <a:latin typeface="Arial Black" pitchFamily="34" charset="0"/>
              </a:rPr>
              <a:t>TRA	- Technology Readiness Assessment</a:t>
            </a:r>
          </a:p>
          <a:p>
            <a:pPr>
              <a:tabLst>
                <a:tab pos="282575" algn="l"/>
              </a:tabLst>
            </a:pPr>
            <a:r>
              <a:rPr lang="en-US" sz="700" b="1" dirty="0">
                <a:latin typeface="Arial Black" pitchFamily="34" charset="0"/>
              </a:rPr>
              <a:t>TRR	- Test Readiness Review</a:t>
            </a:r>
          </a:p>
        </p:txBody>
      </p:sp>
      <p:grpSp>
        <p:nvGrpSpPr>
          <p:cNvPr id="93" name="Group 92"/>
          <p:cNvGrpSpPr/>
          <p:nvPr/>
        </p:nvGrpSpPr>
        <p:grpSpPr>
          <a:xfrm>
            <a:off x="922151" y="1330108"/>
            <a:ext cx="7758908" cy="1924439"/>
            <a:chOff x="892968" y="3124200"/>
            <a:chExt cx="7758908" cy="1924439"/>
          </a:xfrm>
        </p:grpSpPr>
        <p:sp>
          <p:nvSpPr>
            <p:cNvPr id="95" name="Rectangle 94"/>
            <p:cNvSpPr/>
            <p:nvPr/>
          </p:nvSpPr>
          <p:spPr bwMode="auto">
            <a:xfrm>
              <a:off x="2133600" y="4114800"/>
              <a:ext cx="1212056" cy="900112"/>
            </a:xfrm>
            <a:prstGeom prst="rect">
              <a:avLst/>
            </a:prstGeom>
            <a:gradFill flip="none" rotWithShape="1">
              <a:gsLst>
                <a:gs pos="0">
                  <a:srgbClr val="C3B9FF"/>
                </a:gs>
                <a:gs pos="25000">
                  <a:srgbClr val="9696FF"/>
                </a:gs>
                <a:gs pos="64000">
                  <a:srgbClr val="7D7DFF"/>
                </a:gs>
                <a:gs pos="92000">
                  <a:srgbClr val="4F4FFF"/>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Technology Maturation &amp; Risk Reduction</a:t>
              </a:r>
              <a:endParaRPr lang="en-US" sz="600" b="1" dirty="0">
                <a:solidFill>
                  <a:schemeClr val="tx1"/>
                </a:solidFill>
                <a:latin typeface="Arial Black" pitchFamily="34" charset="0"/>
              </a:endParaRPr>
            </a:p>
          </p:txBody>
        </p:sp>
        <p:sp>
          <p:nvSpPr>
            <p:cNvPr id="96" name="Rectangle 95"/>
            <p:cNvSpPr/>
            <p:nvPr/>
          </p:nvSpPr>
          <p:spPr bwMode="auto">
            <a:xfrm>
              <a:off x="3352800" y="4114800"/>
              <a:ext cx="1752600" cy="900112"/>
            </a:xfrm>
            <a:prstGeom prst="rect">
              <a:avLst/>
            </a:prstGeom>
            <a:gradFill flip="none" rotWithShape="1">
              <a:gsLst>
                <a:gs pos="0">
                  <a:srgbClr val="FECACA"/>
                </a:gs>
                <a:gs pos="25000">
                  <a:srgbClr val="FF8181"/>
                </a:gs>
                <a:gs pos="65000">
                  <a:srgbClr val="FF4747"/>
                </a:gs>
                <a:gs pos="95000">
                  <a:srgbClr val="FF000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Engineering and Manufacturing Development</a:t>
              </a:r>
              <a:endParaRPr lang="en-US" sz="600" b="1" dirty="0">
                <a:solidFill>
                  <a:schemeClr val="tx1"/>
                </a:solidFill>
                <a:latin typeface="Arial Black" pitchFamily="34" charset="0"/>
              </a:endParaRPr>
            </a:p>
          </p:txBody>
        </p:sp>
        <p:sp>
          <p:nvSpPr>
            <p:cNvPr id="98" name="Rectangle 9"/>
            <p:cNvSpPr/>
            <p:nvPr/>
          </p:nvSpPr>
          <p:spPr bwMode="auto">
            <a:xfrm>
              <a:off x="5105400" y="4114800"/>
              <a:ext cx="2011363" cy="900112"/>
            </a:xfrm>
            <a:prstGeom prst="rect">
              <a:avLst/>
            </a:prstGeom>
            <a:gradFill flip="none" rotWithShape="1">
              <a:gsLst>
                <a:gs pos="0">
                  <a:srgbClr val="E4F4E4"/>
                </a:gs>
                <a:gs pos="25000">
                  <a:srgbClr val="7DFF7D"/>
                </a:gs>
                <a:gs pos="66000">
                  <a:srgbClr val="2FFF2F"/>
                </a:gs>
                <a:gs pos="95000">
                  <a:srgbClr val="00B050"/>
                </a:gs>
              </a:gsLst>
              <a:path path="shape">
                <a:fillToRect l="50000" t="50000" r="50000" b="50000"/>
              </a:path>
              <a:tileRec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Production and Deployment</a:t>
              </a:r>
              <a:endParaRPr lang="en-US" sz="600" b="1" dirty="0">
                <a:solidFill>
                  <a:schemeClr val="tx1"/>
                </a:solidFill>
                <a:latin typeface="Arial Black" pitchFamily="34" charset="0"/>
              </a:endParaRPr>
            </a:p>
          </p:txBody>
        </p:sp>
        <p:sp>
          <p:nvSpPr>
            <p:cNvPr id="99" name="Rectangle 10"/>
            <p:cNvSpPr/>
            <p:nvPr/>
          </p:nvSpPr>
          <p:spPr bwMode="auto">
            <a:xfrm>
              <a:off x="7116763" y="4114800"/>
              <a:ext cx="1535113" cy="900112"/>
            </a:xfrm>
            <a:prstGeom prst="rect">
              <a:avLst/>
            </a:prstGeom>
            <a:gradFill>
              <a:gsLst>
                <a:gs pos="0">
                  <a:schemeClr val="bg1"/>
                </a:gs>
                <a:gs pos="26000">
                  <a:schemeClr val="bg1">
                    <a:lumMod val="85000"/>
                  </a:schemeClr>
                </a:gs>
                <a:gs pos="65000">
                  <a:schemeClr val="bg1">
                    <a:lumMod val="75000"/>
                  </a:schemeClr>
                </a:gs>
                <a:gs pos="95000">
                  <a:schemeClr val="bg1">
                    <a:lumMod val="65000"/>
                  </a:schemeClr>
                </a:gs>
              </a:gsLst>
              <a:path path="shape">
                <a:fillToRect l="50000" t="50000" r="50000" b="50000"/>
              </a:path>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spcBef>
                  <a:spcPts val="600"/>
                </a:spcBef>
                <a:spcAft>
                  <a:spcPts val="1200"/>
                </a:spcAft>
                <a:defRPr/>
              </a:pPr>
              <a:r>
                <a:rPr lang="en-US" sz="1050" b="1" dirty="0">
                  <a:solidFill>
                    <a:schemeClr val="tx1"/>
                  </a:solidFill>
                  <a:latin typeface="Arial Black" pitchFamily="34" charset="0"/>
                </a:rPr>
                <a:t>Operations and Support</a:t>
              </a:r>
              <a:endParaRPr lang="en-US" sz="600" b="1" dirty="0">
                <a:solidFill>
                  <a:schemeClr val="tx1"/>
                </a:solidFill>
                <a:latin typeface="Arial Black" pitchFamily="34" charset="0"/>
              </a:endParaRPr>
            </a:p>
          </p:txBody>
        </p:sp>
        <p:sp>
          <p:nvSpPr>
            <p:cNvPr id="101" name="TextBox 37"/>
            <p:cNvSpPr txBox="1">
              <a:spLocks noChangeArrowheads="1"/>
            </p:cNvSpPr>
            <p:nvPr/>
          </p:nvSpPr>
          <p:spPr bwMode="auto">
            <a:xfrm>
              <a:off x="3515811" y="4720027"/>
              <a:ext cx="523875" cy="30638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PDR A</a:t>
              </a:r>
              <a:endParaRPr lang="en-US" sz="600" dirty="0">
                <a:solidFill>
                  <a:srgbClr val="0017C0"/>
                </a:solidFill>
                <a:latin typeface="Arial Black" pitchFamily="34" charset="0"/>
              </a:endParaRPr>
            </a:p>
          </p:txBody>
        </p:sp>
        <p:sp>
          <p:nvSpPr>
            <p:cNvPr id="102" name="TextBox 38"/>
            <p:cNvSpPr txBox="1">
              <a:spLocks noChangeArrowheads="1"/>
            </p:cNvSpPr>
            <p:nvPr/>
          </p:nvSpPr>
          <p:spPr bwMode="auto">
            <a:xfrm>
              <a:off x="4419099" y="4716852"/>
              <a:ext cx="523875" cy="307975"/>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Post- CDR A</a:t>
              </a:r>
              <a:endParaRPr lang="en-US" sz="600" dirty="0">
                <a:solidFill>
                  <a:srgbClr val="0017C0"/>
                </a:solidFill>
                <a:latin typeface="Arial Black" pitchFamily="34" charset="0"/>
              </a:endParaRPr>
            </a:p>
          </p:txBody>
        </p:sp>
        <p:sp>
          <p:nvSpPr>
            <p:cNvPr id="103" name="TextBox 39"/>
            <p:cNvSpPr txBox="1">
              <a:spLocks noChangeArrowheads="1"/>
            </p:cNvSpPr>
            <p:nvPr/>
          </p:nvSpPr>
          <p:spPr bwMode="auto">
            <a:xfrm>
              <a:off x="5930768" y="4634302"/>
              <a:ext cx="660400" cy="414337"/>
            </a:xfrm>
            <a:prstGeom prst="rect">
              <a:avLst/>
            </a:prstGeom>
            <a:noFill/>
            <a:ln w="9525">
              <a:noFill/>
              <a:miter lim="800000"/>
              <a:headEnd/>
              <a:tailEnd/>
            </a:ln>
          </p:spPr>
          <p:txBody>
            <a:bodyPr>
              <a:spAutoFit/>
            </a:bodyPr>
            <a:lstStyle/>
            <a:p>
              <a:r>
                <a:rPr lang="en-US" sz="700" dirty="0">
                  <a:solidFill>
                    <a:srgbClr val="0017C0"/>
                  </a:solidFill>
                  <a:latin typeface="Arial Black" pitchFamily="34" charset="0"/>
                </a:rPr>
                <a:t>FRP –Decision Review</a:t>
              </a:r>
              <a:endParaRPr lang="en-US" sz="600" dirty="0">
                <a:solidFill>
                  <a:srgbClr val="0017C0"/>
                </a:solidFill>
                <a:latin typeface="Arial Black" pitchFamily="34" charset="0"/>
              </a:endParaRPr>
            </a:p>
          </p:txBody>
        </p:sp>
        <p:sp>
          <p:nvSpPr>
            <p:cNvPr id="105" name="Isosceles Triangle 104"/>
            <p:cNvSpPr/>
            <p:nvPr/>
          </p:nvSpPr>
          <p:spPr bwMode="auto">
            <a:xfrm>
              <a:off x="1925549" y="3787025"/>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A</a:t>
              </a:r>
            </a:p>
          </p:txBody>
        </p:sp>
        <p:sp>
          <p:nvSpPr>
            <p:cNvPr id="106" name="Isosceles Triangle 10"/>
            <p:cNvSpPr/>
            <p:nvPr/>
          </p:nvSpPr>
          <p:spPr bwMode="auto">
            <a:xfrm>
              <a:off x="3113087" y="3787025"/>
              <a:ext cx="468313"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B</a:t>
              </a:r>
            </a:p>
          </p:txBody>
        </p:sp>
        <p:sp>
          <p:nvSpPr>
            <p:cNvPr id="107" name="Isosceles Triangle 106"/>
            <p:cNvSpPr/>
            <p:nvPr/>
          </p:nvSpPr>
          <p:spPr bwMode="auto">
            <a:xfrm>
              <a:off x="4894264" y="3787025"/>
              <a:ext cx="466725" cy="307975"/>
            </a:xfrm>
            <a:prstGeom prst="triangle">
              <a:avLst/>
            </a:prstGeom>
            <a:solidFill>
              <a:srgbClr val="C3B9FF"/>
            </a:solid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anchor="b"/>
            <a:lstStyle/>
            <a:p>
              <a:pPr algn="ctr">
                <a:defRPr/>
              </a:pPr>
              <a:r>
                <a:rPr lang="en-US" sz="1600" b="1" dirty="0">
                  <a:solidFill>
                    <a:schemeClr val="tx1"/>
                  </a:solidFill>
                </a:rPr>
                <a:t>C</a:t>
              </a:r>
            </a:p>
          </p:txBody>
        </p:sp>
        <p:sp>
          <p:nvSpPr>
            <p:cNvPr id="108" name="Diamond 107"/>
            <p:cNvSpPr/>
            <p:nvPr/>
          </p:nvSpPr>
          <p:spPr bwMode="auto">
            <a:xfrm>
              <a:off x="3399924" y="4751777"/>
              <a:ext cx="195262" cy="220662"/>
            </a:xfrm>
            <a:prstGeom prst="diamond">
              <a:avLst/>
            </a:prstGeom>
            <a:solidFill>
              <a:srgbClr val="FFFF00"/>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9" name="Diamond 108"/>
            <p:cNvSpPr/>
            <p:nvPr/>
          </p:nvSpPr>
          <p:spPr bwMode="auto">
            <a:xfrm>
              <a:off x="4320674" y="4751777"/>
              <a:ext cx="193675"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Diamond 109"/>
            <p:cNvSpPr/>
            <p:nvPr/>
          </p:nvSpPr>
          <p:spPr bwMode="auto">
            <a:xfrm>
              <a:off x="5800593" y="4751777"/>
              <a:ext cx="195263" cy="220662"/>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Rectangle 110"/>
            <p:cNvSpPr/>
            <p:nvPr/>
          </p:nvSpPr>
          <p:spPr>
            <a:xfrm>
              <a:off x="1143000" y="3124200"/>
              <a:ext cx="1547884" cy="228600"/>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User Needs</a:t>
              </a:r>
            </a:p>
          </p:txBody>
        </p:sp>
        <p:sp>
          <p:nvSpPr>
            <p:cNvPr id="112" name="Rectangle 111"/>
            <p:cNvSpPr/>
            <p:nvPr/>
          </p:nvSpPr>
          <p:spPr>
            <a:xfrm>
              <a:off x="1143000" y="3429000"/>
              <a:ext cx="2971800" cy="252258"/>
            </a:xfrm>
            <a:prstGeom prst="rect">
              <a:avLst/>
            </a:prstGeom>
            <a:gradFill flip="none" rotWithShape="1">
              <a:gsLst>
                <a:gs pos="89000">
                  <a:srgbClr val="8488C4"/>
                </a:gs>
                <a:gs pos="31000">
                  <a:srgbClr val="D4DEFF"/>
                </a:gs>
                <a:gs pos="29000">
                  <a:srgbClr val="D4DE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Technology Opportunities &amp; Resources</a:t>
              </a:r>
            </a:p>
          </p:txBody>
        </p:sp>
        <p:cxnSp>
          <p:nvCxnSpPr>
            <p:cNvPr id="113" name="Elbow Connector 112"/>
            <p:cNvCxnSpPr>
              <a:stCxn id="111" idx="1"/>
              <a:endCxn id="117" idx="1"/>
            </p:cNvCxnSpPr>
            <p:nvPr/>
          </p:nvCxnSpPr>
          <p:spPr>
            <a:xfrm rot="10800000" flipV="1">
              <a:off x="892968" y="3238500"/>
              <a:ext cx="250032" cy="1596232"/>
            </a:xfrm>
            <a:prstGeom prst="bentConnector3">
              <a:avLst>
                <a:gd name="adj1" fmla="val 191428"/>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15" name="Elbow Connector 114"/>
            <p:cNvCxnSpPr>
              <a:stCxn id="112" idx="1"/>
              <a:endCxn id="117" idx="1"/>
            </p:cNvCxnSpPr>
            <p:nvPr/>
          </p:nvCxnSpPr>
          <p:spPr>
            <a:xfrm rot="10800000" flipV="1">
              <a:off x="892968" y="3555128"/>
              <a:ext cx="250032" cy="1279603"/>
            </a:xfrm>
            <a:prstGeom prst="bentConnector3">
              <a:avLst>
                <a:gd name="adj1" fmla="val 191428"/>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990636" y="4114800"/>
              <a:ext cx="1142964" cy="899532"/>
            </a:xfrm>
            <a:prstGeom prst="rect">
              <a:avLst/>
            </a:prstGeom>
            <a:gradFill flip="none" rotWithShape="1">
              <a:gsLst>
                <a:gs pos="0">
                  <a:srgbClr val="FBFE80"/>
                </a:gs>
                <a:gs pos="26000">
                  <a:srgbClr val="FFFE6A"/>
                </a:gs>
                <a:gs pos="65000">
                  <a:srgbClr val="F8FD17"/>
                </a:gs>
                <a:gs pos="92000">
                  <a:srgbClr val="E6EC02"/>
                </a:gs>
              </a:gsLst>
              <a:path path="shape">
                <a:fillToRect l="50000" t="50000" r="50000" b="50000"/>
              </a:path>
              <a:tileRect/>
            </a:gra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schemeClr val="tx1"/>
                  </a:solidFill>
                  <a:latin typeface="Arial Black" pitchFamily="34" charset="0"/>
                </a:rPr>
                <a:t>Material Solution Analysis</a:t>
              </a:r>
            </a:p>
            <a:p>
              <a:pPr marL="58738">
                <a:defRPr/>
              </a:pPr>
              <a:r>
                <a:rPr lang="en-US" sz="800" b="1" dirty="0">
                  <a:solidFill>
                    <a:srgbClr val="0017C0"/>
                  </a:solidFill>
                  <a:latin typeface="Arial Black" pitchFamily="34" charset="0"/>
                </a:rPr>
                <a:t>Material Development Decision</a:t>
              </a:r>
            </a:p>
          </p:txBody>
        </p:sp>
        <p:sp>
          <p:nvSpPr>
            <p:cNvPr id="117" name="Diamond 116"/>
            <p:cNvSpPr/>
            <p:nvPr/>
          </p:nvSpPr>
          <p:spPr bwMode="auto">
            <a:xfrm>
              <a:off x="892968" y="4724400"/>
              <a:ext cx="195263" cy="220663"/>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Tree>
    <p:extLst>
      <p:ext uri="{BB962C8B-B14F-4D97-AF65-F5344CB8AC3E}">
        <p14:creationId xmlns:p14="http://schemas.microsoft.com/office/powerpoint/2010/main" val="26886097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itle 3"/>
          <p:cNvSpPr>
            <a:spLocks noGrp="1"/>
          </p:cNvSpPr>
          <p:nvPr>
            <p:ph type="title"/>
          </p:nvPr>
        </p:nvSpPr>
        <p:spPr>
          <a:xfrm>
            <a:off x="1676400" y="304800"/>
            <a:ext cx="7295832" cy="796925"/>
          </a:xfrm>
        </p:spPr>
        <p:txBody>
          <a:bodyPr/>
          <a:lstStyle/>
          <a:p>
            <a:r>
              <a:rPr lang="en-US" sz="3600" i="1" dirty="0"/>
              <a:t>Commonly Used Technical Reviews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005642732"/>
              </p:ext>
            </p:extLst>
          </p:nvPr>
        </p:nvGraphicFramePr>
        <p:xfrm>
          <a:off x="304800" y="1524000"/>
          <a:ext cx="8664329" cy="4733803"/>
        </p:xfrm>
        <a:graphic>
          <a:graphicData uri="http://schemas.openxmlformats.org/drawingml/2006/table">
            <a:tbl>
              <a:tblPr firstRow="1" bandRow="1">
                <a:tableStyleId>{5C22544A-7EE6-4342-B048-85BDC9FD1C3A}</a:tableStyleId>
              </a:tblPr>
              <a:tblGrid>
                <a:gridCol w="3106018">
                  <a:extLst>
                    <a:ext uri="{9D8B030D-6E8A-4147-A177-3AD203B41FA5}">
                      <a16:colId xmlns:a16="http://schemas.microsoft.com/office/drawing/2014/main" val="20000"/>
                    </a:ext>
                  </a:extLst>
                </a:gridCol>
                <a:gridCol w="5558311">
                  <a:extLst>
                    <a:ext uri="{9D8B030D-6E8A-4147-A177-3AD203B41FA5}">
                      <a16:colId xmlns:a16="http://schemas.microsoft.com/office/drawing/2014/main" val="20001"/>
                    </a:ext>
                  </a:extLst>
                </a:gridCol>
              </a:tblGrid>
              <a:tr h="370840">
                <a:tc>
                  <a:txBody>
                    <a:bodyPr/>
                    <a:lstStyle/>
                    <a:p>
                      <a:pPr algn="ctr"/>
                      <a:r>
                        <a:rPr lang="en-US" dirty="0"/>
                        <a:t>Review</a:t>
                      </a:r>
                    </a:p>
                  </a:txBody>
                  <a:tcPr marL="95518" marR="95518">
                    <a:solidFill>
                      <a:schemeClr val="accent5">
                        <a:lumMod val="1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Function</a:t>
                      </a:r>
                    </a:p>
                  </a:txBody>
                  <a:tcPr marL="95518" marR="95518">
                    <a:solidFill>
                      <a:schemeClr val="accent5">
                        <a:lumMod val="10000"/>
                      </a:schemeClr>
                    </a:solidFill>
                  </a:tcPr>
                </a:tc>
                <a:extLst>
                  <a:ext uri="{0D108BD9-81ED-4DB2-BD59-A6C34878D82A}">
                    <a16:rowId xmlns:a16="http://schemas.microsoft.com/office/drawing/2014/main" val="10000"/>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a:t>Initial Technical Review</a:t>
                      </a:r>
                    </a:p>
                  </a:txBody>
                  <a:tcPr marL="95518" marR="95518" anchor="ctr"/>
                </a:tc>
                <a:tc>
                  <a:txBody>
                    <a:bodyPr/>
                    <a:lstStyle/>
                    <a:p>
                      <a:r>
                        <a:rPr lang="en-US" sz="1400" kern="1200" baseline="0" dirty="0">
                          <a:solidFill>
                            <a:schemeClr val="dk1"/>
                          </a:solidFill>
                          <a:latin typeface="+mn-lt"/>
                          <a:ea typeface="+mn-ea"/>
                          <a:cs typeface="+mn-cs"/>
                        </a:rPr>
                        <a:t>Ensures technical baseline is sufficiently rigorous to support valid cost estimate (with acceptable cost risk)</a:t>
                      </a:r>
                      <a:endParaRPr lang="en-US" sz="1400" kern="1200" baseline="30000" dirty="0">
                        <a:solidFill>
                          <a:schemeClr val="dk1"/>
                        </a:solidFill>
                        <a:latin typeface="+mn-lt"/>
                        <a:ea typeface="+mn-ea"/>
                        <a:cs typeface="+mn-cs"/>
                      </a:endParaRPr>
                    </a:p>
                  </a:txBody>
                  <a:tcPr marL="95518" marR="95518"/>
                </a:tc>
                <a:extLst>
                  <a:ext uri="{0D108BD9-81ED-4DB2-BD59-A6C34878D82A}">
                    <a16:rowId xmlns:a16="http://schemas.microsoft.com/office/drawing/2014/main" val="10001"/>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a:t>Alternative Systems Review</a:t>
                      </a:r>
                    </a:p>
                  </a:txBody>
                  <a:tcPr marL="95518" marR="95518" anchor="ctr"/>
                </a:tc>
                <a:tc>
                  <a:txBody>
                    <a:bodyPr/>
                    <a:lstStyle/>
                    <a:p>
                      <a:r>
                        <a:rPr lang="en-US" sz="1400" b="0" i="0" kern="1200" baseline="0" dirty="0">
                          <a:solidFill>
                            <a:schemeClr val="dk1"/>
                          </a:solidFill>
                          <a:latin typeface="+mn-lt"/>
                          <a:ea typeface="+mn-ea"/>
                          <a:cs typeface="+mn-cs"/>
                        </a:rPr>
                        <a:t>D</a:t>
                      </a:r>
                      <a:r>
                        <a:rPr lang="en-US" sz="1400" kern="1200" baseline="0" dirty="0">
                          <a:solidFill>
                            <a:schemeClr val="dk1"/>
                          </a:solidFill>
                          <a:latin typeface="+mn-lt"/>
                          <a:ea typeface="+mn-ea"/>
                          <a:cs typeface="+mn-cs"/>
                        </a:rPr>
                        <a:t>emonstrates the preferred concept is cost effective, affordable, operationally effective and suitable; and can be developed to provide a timely solution at an acceptable level of risk</a:t>
                      </a:r>
                      <a:endParaRPr lang="en-US" sz="1400" kern="1200" baseline="30000" dirty="0">
                        <a:solidFill>
                          <a:schemeClr val="dk1"/>
                        </a:solidFill>
                        <a:latin typeface="+mn-lt"/>
                        <a:ea typeface="+mn-ea"/>
                        <a:cs typeface="+mn-cs"/>
                      </a:endParaRPr>
                    </a:p>
                  </a:txBody>
                  <a:tcPr marL="95518" marR="95518"/>
                </a:tc>
                <a:extLst>
                  <a:ext uri="{0D108BD9-81ED-4DB2-BD59-A6C34878D82A}">
                    <a16:rowId xmlns:a16="http://schemas.microsoft.com/office/drawing/2014/main"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a:t>System Requirements Review</a:t>
                      </a:r>
                    </a:p>
                  </a:txBody>
                  <a:tcPr marL="95518" marR="95518" anchor="ctr"/>
                </a:tc>
                <a:tc>
                  <a:txBody>
                    <a:bodyPr/>
                    <a:lstStyle/>
                    <a:p>
                      <a:r>
                        <a:rPr lang="en-US" sz="1400" kern="1200" baseline="0" dirty="0">
                          <a:solidFill>
                            <a:schemeClr val="dk1"/>
                          </a:solidFill>
                          <a:latin typeface="+mn-lt"/>
                          <a:ea typeface="+mn-ea"/>
                          <a:cs typeface="+mn-cs"/>
                        </a:rPr>
                        <a:t>Determines the direction and progress of the systems engineering effort and the degree of convergence upon a balanced and complete configuration</a:t>
                      </a:r>
                    </a:p>
                  </a:txBody>
                  <a:tcPr marL="95518" marR="95518"/>
                </a:tc>
                <a:extLst>
                  <a:ext uri="{0D108BD9-81ED-4DB2-BD59-A6C34878D82A}">
                    <a16:rowId xmlns:a16="http://schemas.microsoft.com/office/drawing/2014/main" val="10003"/>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a:t>Technology Readiness Assessment</a:t>
                      </a:r>
                    </a:p>
                  </a:txBody>
                  <a:tcPr marL="95518" marR="95518" anchor="ctr"/>
                </a:tc>
                <a:tc>
                  <a:txBody>
                    <a:bodyPr/>
                    <a:lstStyle/>
                    <a:p>
                      <a:r>
                        <a:rPr lang="en-US" sz="1400" kern="1200" baseline="0" dirty="0">
                          <a:solidFill>
                            <a:schemeClr val="dk1"/>
                          </a:solidFill>
                          <a:latin typeface="+mn-lt"/>
                          <a:ea typeface="+mn-ea"/>
                          <a:cs typeface="+mn-cs"/>
                        </a:rPr>
                        <a:t>Statutory requirement for Major Defense Acquisition Programs (MDAPs) establishes the maturity of critical technology elements</a:t>
                      </a:r>
                    </a:p>
                  </a:txBody>
                  <a:tcPr marL="95518" marR="95518"/>
                </a:tc>
                <a:extLst>
                  <a:ext uri="{0D108BD9-81ED-4DB2-BD59-A6C34878D82A}">
                    <a16:rowId xmlns:a16="http://schemas.microsoft.com/office/drawing/2014/main" val="10004"/>
                  </a:ext>
                </a:extLst>
              </a:tr>
              <a:tr h="79680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a:t>Integrated Baseline Review</a:t>
                      </a:r>
                    </a:p>
                  </a:txBody>
                  <a:tcPr marL="95518" marR="95518" anchor="ctr"/>
                </a:tc>
                <a:tc>
                  <a:txBody>
                    <a:bodyPr/>
                    <a:lstStyle/>
                    <a:p>
                      <a:r>
                        <a:rPr lang="en-US" sz="1400" kern="1200" baseline="0" dirty="0">
                          <a:solidFill>
                            <a:schemeClr val="dk1"/>
                          </a:solidFill>
                          <a:latin typeface="+mn-lt"/>
                          <a:ea typeface="+mn-ea"/>
                          <a:cs typeface="+mn-cs"/>
                        </a:rPr>
                        <a:t>Mandated by (DFARS) clause 252.234-7002 - establishes a mutual understanding of the project performance measurement baseline</a:t>
                      </a:r>
                    </a:p>
                  </a:txBody>
                  <a:tcPr marL="95518" marR="95518"/>
                </a:tc>
                <a:extLst>
                  <a:ext uri="{0D108BD9-81ED-4DB2-BD59-A6C34878D82A}">
                    <a16:rowId xmlns:a16="http://schemas.microsoft.com/office/drawing/2014/main" val="10005"/>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a:t>System Functional Review</a:t>
                      </a:r>
                    </a:p>
                  </a:txBody>
                  <a:tcPr marL="95518" marR="95518" anchor="ctr"/>
                </a:tc>
                <a:tc>
                  <a:txBody>
                    <a:bodyPr/>
                    <a:lstStyle/>
                    <a:p>
                      <a:pPr marL="0" algn="l" defTabSz="457200" rtl="0" eaLnBrk="1" latinLnBrk="0" hangingPunct="1"/>
                      <a:r>
                        <a:rPr lang="en-US" sz="1400" kern="1200" baseline="0" dirty="0">
                          <a:solidFill>
                            <a:schemeClr val="dk1"/>
                          </a:solidFill>
                          <a:latin typeface="+mn-lt"/>
                          <a:ea typeface="+mn-ea"/>
                          <a:cs typeface="+mn-cs"/>
                        </a:rPr>
                        <a:t>Ensure that a system can proceed into preliminary design, that all system requirements and functional performance requirements derived from the Capability Development Document are defined and consistent with program budget, schedule, risk, and other system constraints</a:t>
                      </a:r>
                    </a:p>
                  </a:txBody>
                  <a:tcPr marL="95518" marR="95518"/>
                </a:tc>
                <a:extLst>
                  <a:ext uri="{0D108BD9-81ED-4DB2-BD59-A6C34878D82A}">
                    <a16:rowId xmlns:a16="http://schemas.microsoft.com/office/drawing/2014/main" val="10006"/>
                  </a:ext>
                </a:extLst>
              </a:tr>
            </a:tbl>
          </a:graphicData>
        </a:graphic>
      </p:graphicFrame>
      <p:sp>
        <p:nvSpPr>
          <p:cNvPr id="32797" name="Slide Number Placeholder 2"/>
          <p:cNvSpPr>
            <a:spLocks noGrp="1"/>
          </p:cNvSpPr>
          <p:nvPr>
            <p:ph type="sldNum" sz="quarter" idx="4294967295"/>
          </p:nvPr>
        </p:nvSpPr>
        <p:spPr>
          <a:xfrm>
            <a:off x="7870825" y="6503988"/>
            <a:ext cx="414338" cy="304800"/>
          </a:xfrm>
          <a:prstGeom prst="rect">
            <a:avLst/>
          </a:prstGeom>
          <a:noFill/>
        </p:spPr>
        <p:txBody>
          <a:bodyPr/>
          <a:lstStyle/>
          <a:p>
            <a:fld id="{52D93B54-3D8F-41F4-872A-485DA6FD2C77}" type="slidenum">
              <a:rPr lang="en-US" smtClean="0">
                <a:latin typeface="Arial" pitchFamily="34" charset="0"/>
                <a:cs typeface="Arial" pitchFamily="34" charset="0"/>
              </a:rPr>
              <a:pPr/>
              <a:t>88</a:t>
            </a:fld>
            <a:endParaRPr lang="en-US" dirty="0">
              <a:latin typeface="Arial" pitchFamily="34" charset="0"/>
              <a:cs typeface="Arial" pitchFamily="34" charset="0"/>
            </a:endParaRPr>
          </a:p>
        </p:txBody>
      </p:sp>
      <p:sp>
        <p:nvSpPr>
          <p:cNvPr id="2" name="Rectangle 1"/>
          <p:cNvSpPr/>
          <p:nvPr/>
        </p:nvSpPr>
        <p:spPr>
          <a:xfrm>
            <a:off x="320159" y="6279374"/>
            <a:ext cx="3166251" cy="246221"/>
          </a:xfrm>
          <a:prstGeom prst="rect">
            <a:avLst/>
          </a:prstGeom>
        </p:spPr>
        <p:txBody>
          <a:bodyPr wrap="none">
            <a:spAutoFit/>
          </a:bodyPr>
          <a:lstStyle/>
          <a:p>
            <a:r>
              <a:rPr lang="en-US" sz="1000" i="1" dirty="0">
                <a:latin typeface="Verdana" pitchFamily="34" charset="0"/>
              </a:rPr>
              <a:t>Sources: </a:t>
            </a:r>
            <a:r>
              <a:rPr lang="en-US" sz="1000" i="1" dirty="0">
                <a:ea typeface="ＭＳ Ｐゴシック"/>
              </a:rPr>
              <a:t>DAG  4.5.9. Summary of Technical Reviews</a:t>
            </a:r>
          </a:p>
        </p:txBody>
      </p:sp>
    </p:spTree>
    <p:extLst>
      <p:ext uri="{BB962C8B-B14F-4D97-AF65-F5344CB8AC3E}">
        <p14:creationId xmlns:p14="http://schemas.microsoft.com/office/powerpoint/2010/main" val="157618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3"/>
          <p:cNvSpPr>
            <a:spLocks noGrp="1"/>
          </p:cNvSpPr>
          <p:nvPr>
            <p:ph type="title"/>
          </p:nvPr>
        </p:nvSpPr>
        <p:spPr>
          <a:xfrm>
            <a:off x="1371600" y="228600"/>
            <a:ext cx="7620000" cy="796925"/>
          </a:xfrm>
        </p:spPr>
        <p:txBody>
          <a:bodyPr/>
          <a:lstStyle/>
          <a:p>
            <a:r>
              <a:rPr lang="en-US" sz="3600" i="1" dirty="0"/>
              <a:t>Commonly Used Technical Reviews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883121153"/>
              </p:ext>
            </p:extLst>
          </p:nvPr>
        </p:nvGraphicFramePr>
        <p:xfrm>
          <a:off x="228600" y="1600200"/>
          <a:ext cx="8664329" cy="3519683"/>
        </p:xfrm>
        <a:graphic>
          <a:graphicData uri="http://schemas.openxmlformats.org/drawingml/2006/table">
            <a:tbl>
              <a:tblPr firstRow="1" bandRow="1">
                <a:tableStyleId>{5C22544A-7EE6-4342-B048-85BDC9FD1C3A}</a:tableStyleId>
              </a:tblPr>
              <a:tblGrid>
                <a:gridCol w="3106018">
                  <a:extLst>
                    <a:ext uri="{9D8B030D-6E8A-4147-A177-3AD203B41FA5}">
                      <a16:colId xmlns:a16="http://schemas.microsoft.com/office/drawing/2014/main" val="20000"/>
                    </a:ext>
                  </a:extLst>
                </a:gridCol>
                <a:gridCol w="5558311">
                  <a:extLst>
                    <a:ext uri="{9D8B030D-6E8A-4147-A177-3AD203B41FA5}">
                      <a16:colId xmlns:a16="http://schemas.microsoft.com/office/drawing/2014/main" val="20001"/>
                    </a:ext>
                  </a:extLst>
                </a:gridCol>
              </a:tblGrid>
              <a:tr h="370840">
                <a:tc>
                  <a:txBody>
                    <a:bodyPr/>
                    <a:lstStyle/>
                    <a:p>
                      <a:pPr algn="ctr"/>
                      <a:r>
                        <a:rPr lang="en-US" dirty="0"/>
                        <a:t>Review</a:t>
                      </a:r>
                    </a:p>
                  </a:txBody>
                  <a:tcPr marL="95518" marR="95518">
                    <a:solidFill>
                      <a:schemeClr val="accent5">
                        <a:lumMod val="1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Function</a:t>
                      </a:r>
                    </a:p>
                  </a:txBody>
                  <a:tcPr marL="95518" marR="95518">
                    <a:solidFill>
                      <a:schemeClr val="accent5">
                        <a:lumMod val="10000"/>
                      </a:schemeClr>
                    </a:solidFill>
                  </a:tcPr>
                </a:tc>
                <a:extLst>
                  <a:ext uri="{0D108BD9-81ED-4DB2-BD59-A6C34878D82A}">
                    <a16:rowId xmlns:a16="http://schemas.microsoft.com/office/drawing/2014/main" val="10000"/>
                  </a:ext>
                </a:extLst>
              </a:tr>
              <a:tr h="370840">
                <a:tc>
                  <a:txBody>
                    <a:bodyPr/>
                    <a:lstStyle/>
                    <a:p>
                      <a:pPr marL="280988" marR="0" indent="-280988" algn="l" defTabSz="457200" rtl="0" eaLnBrk="0" fontAlgn="auto" latinLnBrk="0" hangingPunct="0">
                        <a:lnSpc>
                          <a:spcPct val="100000"/>
                        </a:lnSpc>
                        <a:spcBef>
                          <a:spcPct val="20000"/>
                        </a:spcBef>
                        <a:spcAft>
                          <a:spcPts val="0"/>
                        </a:spcAft>
                        <a:buClr>
                          <a:srgbClr val="151C77"/>
                        </a:buClr>
                        <a:buSzPct val="80000"/>
                        <a:buFont typeface="Wingdings" pitchFamily="2" charset="2"/>
                        <a:buNone/>
                        <a:tabLst/>
                        <a:defRPr/>
                      </a:pPr>
                      <a:r>
                        <a:rPr lang="en-US" sz="1800" b="1" kern="0" dirty="0">
                          <a:solidFill>
                            <a:schemeClr val="dk1"/>
                          </a:solidFill>
                          <a:latin typeface="+mn-lt"/>
                          <a:ea typeface="+mn-ea"/>
                          <a:cs typeface="+mn-cs"/>
                        </a:rPr>
                        <a:t>Preliminary Design Review</a:t>
                      </a:r>
                    </a:p>
                  </a:txBody>
                  <a:tcPr marL="95518" marR="95518" anchor="ctr"/>
                </a:tc>
                <a:tc>
                  <a:txBody>
                    <a:bodyPr/>
                    <a:lstStyle/>
                    <a:p>
                      <a:r>
                        <a:rPr lang="en-US" sz="1400" b="0" i="0" kern="1200" baseline="0" dirty="0">
                          <a:solidFill>
                            <a:schemeClr val="dk1"/>
                          </a:solidFill>
                          <a:latin typeface="+mn-lt"/>
                          <a:ea typeface="+mn-ea"/>
                          <a:cs typeface="+mn-cs"/>
                        </a:rPr>
                        <a:t>Confirms the preliminary design logically follows the SFR findings and meets the requirements</a:t>
                      </a:r>
                      <a:endParaRPr lang="en-US" sz="1400" b="0" i="0" kern="1200" baseline="30000" dirty="0">
                        <a:solidFill>
                          <a:schemeClr val="dk1"/>
                        </a:solidFill>
                        <a:latin typeface="+mn-lt"/>
                        <a:ea typeface="+mn-ea"/>
                        <a:cs typeface="+mn-cs"/>
                      </a:endParaRPr>
                    </a:p>
                  </a:txBody>
                  <a:tcPr marL="95518" marR="95518"/>
                </a:tc>
                <a:extLst>
                  <a:ext uri="{0D108BD9-81ED-4DB2-BD59-A6C34878D82A}">
                    <a16:rowId xmlns:a16="http://schemas.microsoft.com/office/drawing/2014/main" val="10001"/>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a:t>Critical Design Review</a:t>
                      </a:r>
                    </a:p>
                  </a:txBody>
                  <a:tcPr marL="95518" marR="95518" anchor="ctr"/>
                </a:tc>
                <a:tc>
                  <a:txBody>
                    <a:bodyPr/>
                    <a:lstStyle/>
                    <a:p>
                      <a:r>
                        <a:rPr lang="en-US" sz="1400" b="0" i="0" kern="1200" baseline="0" dirty="0">
                          <a:solidFill>
                            <a:schemeClr val="dk1"/>
                          </a:solidFill>
                          <a:latin typeface="+mn-lt"/>
                          <a:ea typeface="+mn-ea"/>
                          <a:cs typeface="+mn-cs"/>
                        </a:rPr>
                        <a:t>Ensure that a system can proceed into fabrication, demonstration, and test and can meet stated performance requirements within cost, schedule, risk, and other system constraints</a:t>
                      </a:r>
                    </a:p>
                  </a:txBody>
                  <a:tcPr marL="95518" marR="95518"/>
                </a:tc>
                <a:extLst>
                  <a:ext uri="{0D108BD9-81ED-4DB2-BD59-A6C34878D82A}">
                    <a16:rowId xmlns:a16="http://schemas.microsoft.com/office/drawing/2014/main"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0" dirty="0">
                          <a:latin typeface="+mn-lt"/>
                          <a:cs typeface="+mn-cs"/>
                        </a:rPr>
                        <a:t>Test Readiness Review</a:t>
                      </a:r>
                    </a:p>
                  </a:txBody>
                  <a:tcPr marL="95518" marR="95518" anchor="ctr"/>
                </a:tc>
                <a:tc>
                  <a:txBody>
                    <a:bodyPr/>
                    <a:lstStyle/>
                    <a:p>
                      <a:r>
                        <a:rPr lang="en-US" sz="1400" b="0" i="0" kern="1200" baseline="0" dirty="0">
                          <a:solidFill>
                            <a:schemeClr val="dk1"/>
                          </a:solidFill>
                          <a:latin typeface="+mn-lt"/>
                          <a:ea typeface="+mn-ea"/>
                          <a:cs typeface="+mn-cs"/>
                        </a:rPr>
                        <a:t>Ensure that a subsystem or system is ready to proceed into formal test</a:t>
                      </a:r>
                    </a:p>
                  </a:txBody>
                  <a:tcPr marL="95518" marR="95518"/>
                </a:tc>
                <a:extLst>
                  <a:ext uri="{0D108BD9-81ED-4DB2-BD59-A6C34878D82A}">
                    <a16:rowId xmlns:a16="http://schemas.microsoft.com/office/drawing/2014/main" val="10003"/>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0" dirty="0">
                          <a:latin typeface="+mn-lt"/>
                          <a:cs typeface="+mn-cs"/>
                        </a:rPr>
                        <a:t>Flight Readiness Review</a:t>
                      </a:r>
                    </a:p>
                  </a:txBody>
                  <a:tcPr marL="95518" marR="95518" anchor="ctr"/>
                </a:tc>
                <a:tc>
                  <a:txBody>
                    <a:bodyPr/>
                    <a:lstStyle/>
                    <a:p>
                      <a:pPr marL="0" algn="l" defTabSz="457200" rtl="0" eaLnBrk="1" latinLnBrk="0" hangingPunct="1"/>
                      <a:r>
                        <a:rPr lang="en-US" sz="1400" b="0" i="0" kern="1200" baseline="0" dirty="0">
                          <a:solidFill>
                            <a:schemeClr val="dk1"/>
                          </a:solidFill>
                          <a:latin typeface="+mn-lt"/>
                          <a:ea typeface="+mn-ea"/>
                          <a:cs typeface="+mn-cs"/>
                        </a:rPr>
                        <a:t>Subset of the Test Readiness Review, and is applicable only to aviation programs. The FRR assesses the readiness to initiate and conduct flight tests or flight operations</a:t>
                      </a:r>
                    </a:p>
                  </a:txBody>
                  <a:tcPr marL="95518" marR="95518"/>
                </a:tc>
                <a:extLst>
                  <a:ext uri="{0D108BD9-81ED-4DB2-BD59-A6C34878D82A}">
                    <a16:rowId xmlns:a16="http://schemas.microsoft.com/office/drawing/2014/main" val="10004"/>
                  </a:ext>
                </a:extLst>
              </a:tr>
              <a:tr h="796803">
                <a:tc>
                  <a:txBody>
                    <a:bodyPr/>
                    <a:lstStyle/>
                    <a:p>
                      <a:pPr marL="280988" marR="0" indent="-280988" algn="l" defTabSz="457200" rtl="0" eaLnBrk="0" fontAlgn="auto" latinLnBrk="0" hangingPunct="0">
                        <a:lnSpc>
                          <a:spcPct val="100000"/>
                        </a:lnSpc>
                        <a:spcBef>
                          <a:spcPct val="20000"/>
                        </a:spcBef>
                        <a:spcAft>
                          <a:spcPts val="0"/>
                        </a:spcAft>
                        <a:buClr>
                          <a:srgbClr val="151C77"/>
                        </a:buClr>
                        <a:buSzPct val="80000"/>
                        <a:buFont typeface="Wingdings" pitchFamily="2" charset="2"/>
                        <a:buNone/>
                        <a:tabLst/>
                        <a:defRPr/>
                      </a:pPr>
                      <a:r>
                        <a:rPr lang="en-US" sz="1800" b="1" kern="0" dirty="0">
                          <a:solidFill>
                            <a:schemeClr val="dk1"/>
                          </a:solidFill>
                          <a:latin typeface="+mn-lt"/>
                          <a:ea typeface="+mn-ea"/>
                          <a:cs typeface="+mn-cs"/>
                        </a:rPr>
                        <a:t>System Verification Review</a:t>
                      </a:r>
                    </a:p>
                  </a:txBody>
                  <a:tcPr marL="95518" marR="95518" anchor="ctr"/>
                </a:tc>
                <a:tc>
                  <a:txBody>
                    <a:bodyPr/>
                    <a:lstStyle/>
                    <a:p>
                      <a:r>
                        <a:rPr lang="en-US" sz="1400" b="0" i="0" kern="1200" baseline="0" dirty="0">
                          <a:solidFill>
                            <a:schemeClr val="dk1"/>
                          </a:solidFill>
                          <a:latin typeface="+mn-lt"/>
                          <a:ea typeface="+mn-ea"/>
                          <a:cs typeface="+mn-cs"/>
                        </a:rPr>
                        <a:t>Assesses system functionality and determines if it meets the functional requirements as documented in the functional baseline</a:t>
                      </a:r>
                    </a:p>
                  </a:txBody>
                  <a:tcPr marL="95518" marR="95518" anchor="ctr"/>
                </a:tc>
                <a:extLst>
                  <a:ext uri="{0D108BD9-81ED-4DB2-BD59-A6C34878D82A}">
                    <a16:rowId xmlns:a16="http://schemas.microsoft.com/office/drawing/2014/main" val="10005"/>
                  </a:ext>
                </a:extLst>
              </a:tr>
            </a:tbl>
          </a:graphicData>
        </a:graphic>
      </p:graphicFrame>
      <p:sp>
        <p:nvSpPr>
          <p:cNvPr id="33818" name="Slide Number Placeholder 2"/>
          <p:cNvSpPr>
            <a:spLocks noGrp="1"/>
          </p:cNvSpPr>
          <p:nvPr>
            <p:ph type="sldNum" sz="quarter" idx="4294967295"/>
          </p:nvPr>
        </p:nvSpPr>
        <p:spPr>
          <a:xfrm>
            <a:off x="7870825" y="6503988"/>
            <a:ext cx="414338" cy="304800"/>
          </a:xfrm>
          <a:prstGeom prst="rect">
            <a:avLst/>
          </a:prstGeom>
          <a:noFill/>
        </p:spPr>
        <p:txBody>
          <a:bodyPr/>
          <a:lstStyle/>
          <a:p>
            <a:fld id="{8FE4C057-D0E2-4E17-9853-526BB5BD8838}" type="slidenum">
              <a:rPr lang="en-US" smtClean="0">
                <a:latin typeface="Arial" pitchFamily="34" charset="0"/>
                <a:cs typeface="Arial" pitchFamily="34" charset="0"/>
              </a:rPr>
              <a:pPr/>
              <a:t>89</a:t>
            </a:fld>
            <a:endParaRPr lang="en-US" dirty="0">
              <a:latin typeface="Arial" pitchFamily="34" charset="0"/>
              <a:cs typeface="Arial" pitchFamily="34" charset="0"/>
            </a:endParaRPr>
          </a:p>
        </p:txBody>
      </p:sp>
      <p:sp>
        <p:nvSpPr>
          <p:cNvPr id="5" name="Rectangle 4"/>
          <p:cNvSpPr/>
          <p:nvPr/>
        </p:nvSpPr>
        <p:spPr>
          <a:xfrm>
            <a:off x="320159" y="6279374"/>
            <a:ext cx="3166251" cy="246221"/>
          </a:xfrm>
          <a:prstGeom prst="rect">
            <a:avLst/>
          </a:prstGeom>
        </p:spPr>
        <p:txBody>
          <a:bodyPr wrap="none">
            <a:spAutoFit/>
          </a:bodyPr>
          <a:lstStyle/>
          <a:p>
            <a:r>
              <a:rPr lang="en-US" sz="1000" i="1" dirty="0">
                <a:latin typeface="Verdana" pitchFamily="34" charset="0"/>
              </a:rPr>
              <a:t>Sources: </a:t>
            </a:r>
            <a:r>
              <a:rPr lang="en-US" sz="1000" i="1" dirty="0">
                <a:ea typeface="ＭＳ Ｐゴシック"/>
              </a:rPr>
              <a:t>DAG  4.5.9. Summary of Technical Reviews</a:t>
            </a:r>
          </a:p>
        </p:txBody>
      </p:sp>
    </p:spTree>
    <p:extLst>
      <p:ext uri="{BB962C8B-B14F-4D97-AF65-F5344CB8AC3E}">
        <p14:creationId xmlns:p14="http://schemas.microsoft.com/office/powerpoint/2010/main" val="3813125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752056" cy="1143000"/>
          </a:xfrm>
        </p:spPr>
        <p:txBody>
          <a:bodyPr/>
          <a:lstStyle/>
          <a:p>
            <a:r>
              <a:rPr lang="en-US" dirty="0"/>
              <a:t>Integrated Master Plan</a:t>
            </a:r>
            <a:br>
              <a:rPr lang="en-US" dirty="0"/>
            </a:br>
            <a:r>
              <a:rPr lang="en-US" dirty="0"/>
              <a:t>(IMP)</a:t>
            </a:r>
          </a:p>
        </p:txBody>
      </p:sp>
      <p:sp>
        <p:nvSpPr>
          <p:cNvPr id="3" name="Content Placeholder 2"/>
          <p:cNvSpPr>
            <a:spLocks noGrp="1"/>
          </p:cNvSpPr>
          <p:nvPr>
            <p:ph idx="1"/>
          </p:nvPr>
        </p:nvSpPr>
        <p:spPr>
          <a:xfrm>
            <a:off x="457200" y="1828800"/>
            <a:ext cx="8153399" cy="4419600"/>
          </a:xfrm>
        </p:spPr>
        <p:txBody>
          <a:bodyPr>
            <a:noAutofit/>
          </a:bodyPr>
          <a:lstStyle/>
          <a:p>
            <a:pPr>
              <a:lnSpc>
                <a:spcPct val="100000"/>
              </a:lnSpc>
            </a:pPr>
            <a:r>
              <a:rPr lang="en-US" sz="2000" dirty="0"/>
              <a:t>The IMP is an EVENT driven plan that encompasses the entire program</a:t>
            </a:r>
          </a:p>
          <a:p>
            <a:pPr>
              <a:lnSpc>
                <a:spcPct val="100000"/>
              </a:lnSpc>
            </a:pPr>
            <a:r>
              <a:rPr lang="en-US" sz="2000" dirty="0"/>
              <a:t>Broken down in three levels</a:t>
            </a:r>
          </a:p>
          <a:p>
            <a:pPr lvl="1">
              <a:lnSpc>
                <a:spcPct val="100000"/>
              </a:lnSpc>
            </a:pPr>
            <a:r>
              <a:rPr lang="en-US" sz="1800" b="1" dirty="0"/>
              <a:t>Events</a:t>
            </a:r>
            <a:r>
              <a:rPr lang="en-US" sz="1800" dirty="0"/>
              <a:t> (top level view of the project/program)</a:t>
            </a:r>
          </a:p>
          <a:p>
            <a:pPr lvl="1">
              <a:lnSpc>
                <a:spcPct val="100000"/>
              </a:lnSpc>
            </a:pPr>
            <a:r>
              <a:rPr lang="en-US" sz="1800" b="1" dirty="0"/>
              <a:t>Accomplishments</a:t>
            </a:r>
            <a:r>
              <a:rPr lang="en-US" sz="1800" dirty="0"/>
              <a:t> (all those needed to finish an event)</a:t>
            </a:r>
          </a:p>
          <a:p>
            <a:pPr lvl="2"/>
            <a:r>
              <a:rPr lang="en-US" sz="1400" dirty="0"/>
              <a:t>Includes required progress of all functional disciplines</a:t>
            </a:r>
          </a:p>
          <a:p>
            <a:pPr lvl="2"/>
            <a:r>
              <a:rPr lang="en-US" sz="1400" dirty="0"/>
              <a:t>When completed should substantially contribute to success of Event</a:t>
            </a:r>
          </a:p>
          <a:p>
            <a:pPr lvl="1">
              <a:lnSpc>
                <a:spcPct val="100000"/>
              </a:lnSpc>
            </a:pPr>
            <a:r>
              <a:rPr lang="en-US" sz="1800" b="1" dirty="0"/>
              <a:t>Criteria </a:t>
            </a:r>
            <a:r>
              <a:rPr lang="en-US" sz="1800" dirty="0"/>
              <a:t>(How do I know when an Accomplishment is completed—what are the parts?)</a:t>
            </a:r>
          </a:p>
          <a:p>
            <a:pPr>
              <a:lnSpc>
                <a:spcPct val="100000"/>
              </a:lnSpc>
            </a:pPr>
            <a:r>
              <a:rPr lang="en-US" sz="2000" dirty="0"/>
              <a:t>Includes a Narrative to describe how things where determined to fit together, along with assumptions and scope of the effort involved</a:t>
            </a:r>
          </a:p>
          <a:p>
            <a:pPr>
              <a:lnSpc>
                <a:spcPct val="100000"/>
              </a:lnSpc>
            </a:pPr>
            <a:r>
              <a:rPr lang="en-US" sz="2000" dirty="0"/>
              <a:t>Normally is the plan that is put on contract</a:t>
            </a:r>
          </a:p>
          <a:p>
            <a:pPr lvl="1">
              <a:lnSpc>
                <a:spcPct val="100000"/>
              </a:lnSpc>
            </a:pPr>
            <a:r>
              <a:rPr lang="en-US" sz="1800" dirty="0"/>
              <a:t>Caution; since this is on contract it should be at a level where there is flexibility below the criteria so changes are minimized </a:t>
            </a:r>
          </a:p>
        </p:txBody>
      </p:sp>
      <p:sp>
        <p:nvSpPr>
          <p:cNvPr id="5" name="Slide Number Placeholder 4"/>
          <p:cNvSpPr>
            <a:spLocks noGrp="1"/>
          </p:cNvSpPr>
          <p:nvPr>
            <p:ph type="sldNum" sz="quarter" idx="12"/>
          </p:nvPr>
        </p:nvSpPr>
        <p:spPr/>
        <p:txBody>
          <a:bodyPr/>
          <a:lstStyle/>
          <a:p>
            <a:fld id="{6DD145BB-F4BF-47FE-A7A5-E1B2194B8E74}" type="slidenum">
              <a:rPr lang="en-US" smtClean="0"/>
              <a:t>9</a:t>
            </a:fld>
            <a:endParaRPr lang="en-US"/>
          </a:p>
        </p:txBody>
      </p:sp>
    </p:spTree>
    <p:extLst>
      <p:ext uri="{BB962C8B-B14F-4D97-AF65-F5344CB8AC3E}">
        <p14:creationId xmlns:p14="http://schemas.microsoft.com/office/powerpoint/2010/main" val="37189465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itle 3"/>
          <p:cNvSpPr>
            <a:spLocks noGrp="1"/>
          </p:cNvSpPr>
          <p:nvPr>
            <p:ph type="title"/>
          </p:nvPr>
        </p:nvSpPr>
        <p:spPr>
          <a:xfrm>
            <a:off x="1371600" y="228600"/>
            <a:ext cx="7620000" cy="796925"/>
          </a:xfrm>
        </p:spPr>
        <p:txBody>
          <a:bodyPr/>
          <a:lstStyle/>
          <a:p>
            <a:r>
              <a:rPr lang="en-US" sz="3600" i="1" dirty="0"/>
              <a:t>Commonly Used Technical Reviews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101697128"/>
              </p:ext>
            </p:extLst>
          </p:nvPr>
        </p:nvGraphicFramePr>
        <p:xfrm>
          <a:off x="304800" y="1524000"/>
          <a:ext cx="8664329" cy="4489963"/>
        </p:xfrm>
        <a:graphic>
          <a:graphicData uri="http://schemas.openxmlformats.org/drawingml/2006/table">
            <a:tbl>
              <a:tblPr firstRow="1" bandRow="1">
                <a:tableStyleId>{5C22544A-7EE6-4342-B048-85BDC9FD1C3A}</a:tableStyleId>
              </a:tblPr>
              <a:tblGrid>
                <a:gridCol w="3106018">
                  <a:extLst>
                    <a:ext uri="{9D8B030D-6E8A-4147-A177-3AD203B41FA5}">
                      <a16:colId xmlns:a16="http://schemas.microsoft.com/office/drawing/2014/main" val="20000"/>
                    </a:ext>
                  </a:extLst>
                </a:gridCol>
                <a:gridCol w="5558311">
                  <a:extLst>
                    <a:ext uri="{9D8B030D-6E8A-4147-A177-3AD203B41FA5}">
                      <a16:colId xmlns:a16="http://schemas.microsoft.com/office/drawing/2014/main" val="20001"/>
                    </a:ext>
                  </a:extLst>
                </a:gridCol>
              </a:tblGrid>
              <a:tr h="370840">
                <a:tc>
                  <a:txBody>
                    <a:bodyPr/>
                    <a:lstStyle/>
                    <a:p>
                      <a:pPr algn="ctr"/>
                      <a:r>
                        <a:rPr lang="en-US" dirty="0"/>
                        <a:t>Review</a:t>
                      </a:r>
                    </a:p>
                  </a:txBody>
                  <a:tcPr marL="95518" marR="95518">
                    <a:solidFill>
                      <a:schemeClr val="accent5">
                        <a:lumMod val="1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Function</a:t>
                      </a:r>
                    </a:p>
                  </a:txBody>
                  <a:tcPr marL="95518" marR="95518">
                    <a:solidFill>
                      <a:schemeClr val="accent5">
                        <a:lumMod val="10000"/>
                      </a:schemeClr>
                    </a:solidFill>
                  </a:tcPr>
                </a:tc>
                <a:extLst>
                  <a:ext uri="{0D108BD9-81ED-4DB2-BD59-A6C34878D82A}">
                    <a16:rowId xmlns:a16="http://schemas.microsoft.com/office/drawing/2014/main" val="10000"/>
                  </a:ext>
                </a:extLst>
              </a:tr>
              <a:tr h="370840">
                <a:tc>
                  <a:txBody>
                    <a:bodyPr/>
                    <a:lstStyle/>
                    <a:p>
                      <a:pPr marL="280988" indent="-280988" eaLnBrk="0" hangingPunct="0">
                        <a:spcBef>
                          <a:spcPct val="20000"/>
                        </a:spcBef>
                        <a:buClr>
                          <a:srgbClr val="151C77"/>
                        </a:buClr>
                        <a:buSzPct val="80000"/>
                        <a:buFont typeface="Wingdings" pitchFamily="2" charset="2"/>
                        <a:buNone/>
                        <a:defRPr/>
                      </a:pPr>
                      <a:r>
                        <a:rPr lang="en-US" sz="1800" b="1" kern="0" dirty="0">
                          <a:solidFill>
                            <a:schemeClr val="dk1"/>
                          </a:solidFill>
                          <a:latin typeface="+mn-lt"/>
                          <a:ea typeface="+mn-ea"/>
                          <a:cs typeface="+mn-cs"/>
                        </a:rPr>
                        <a:t>Functional Configuration Audit</a:t>
                      </a:r>
                    </a:p>
                  </a:txBody>
                  <a:tcPr marL="95518" marR="95518" anchor="ctr"/>
                </a:tc>
                <a:tc>
                  <a:txBody>
                    <a:bodyPr/>
                    <a:lstStyle/>
                    <a:p>
                      <a:endParaRPr lang="en-US" sz="1800" kern="1200" baseline="0" dirty="0">
                        <a:solidFill>
                          <a:schemeClr val="dk1"/>
                        </a:solidFill>
                        <a:latin typeface="+mn-lt"/>
                        <a:ea typeface="+mn-ea"/>
                        <a:cs typeface="+mn-cs"/>
                      </a:endParaRPr>
                    </a:p>
                    <a:p>
                      <a:r>
                        <a:rPr lang="en-US" sz="1400" b="0" i="0" kern="1200" baseline="0" dirty="0">
                          <a:solidFill>
                            <a:schemeClr val="dk1"/>
                          </a:solidFill>
                          <a:latin typeface="+mn-lt"/>
                          <a:ea typeface="+mn-ea"/>
                          <a:cs typeface="+mn-cs"/>
                        </a:rPr>
                        <a:t>Assesses the system final product, as evidenced in its production configuration, and determines if it meets the functional requirements (derived from the CDD and draft CPD) documented in the Functional, Allocated, and Product Baselines</a:t>
                      </a:r>
                      <a:endParaRPr lang="en-US" sz="1400" b="0" i="0" kern="1200" baseline="30000" dirty="0">
                        <a:solidFill>
                          <a:schemeClr val="dk1"/>
                        </a:solidFill>
                        <a:latin typeface="+mn-lt"/>
                        <a:ea typeface="+mn-ea"/>
                        <a:cs typeface="+mn-cs"/>
                      </a:endParaRPr>
                    </a:p>
                  </a:txBody>
                  <a:tcPr marL="95518" marR="95518"/>
                </a:tc>
                <a:extLst>
                  <a:ext uri="{0D108BD9-81ED-4DB2-BD59-A6C34878D82A}">
                    <a16:rowId xmlns:a16="http://schemas.microsoft.com/office/drawing/2014/main" val="10001"/>
                  </a:ext>
                </a:extLst>
              </a:tr>
              <a:tr h="370840">
                <a:tc>
                  <a:txBody>
                    <a:bodyPr/>
                    <a:lstStyle/>
                    <a:p>
                      <a:pPr marL="280988" marR="0" indent="-280988" algn="l" defTabSz="457200" rtl="0" eaLnBrk="0" fontAlgn="auto" latinLnBrk="0" hangingPunct="0">
                        <a:lnSpc>
                          <a:spcPct val="100000"/>
                        </a:lnSpc>
                        <a:spcBef>
                          <a:spcPct val="20000"/>
                        </a:spcBef>
                        <a:spcAft>
                          <a:spcPts val="0"/>
                        </a:spcAft>
                        <a:buClr>
                          <a:srgbClr val="151C77"/>
                        </a:buClr>
                        <a:buSzPct val="80000"/>
                        <a:buFont typeface="Wingdings" pitchFamily="2" charset="2"/>
                        <a:buNone/>
                        <a:tabLst/>
                        <a:defRPr/>
                      </a:pPr>
                      <a:r>
                        <a:rPr lang="en-US" sz="1800" b="1" kern="0" dirty="0">
                          <a:solidFill>
                            <a:schemeClr val="dk1"/>
                          </a:solidFill>
                          <a:latin typeface="+mn-lt"/>
                          <a:ea typeface="+mn-ea"/>
                          <a:cs typeface="+mn-cs"/>
                        </a:rPr>
                        <a:t>Production Readiness Review</a:t>
                      </a:r>
                    </a:p>
                  </a:txBody>
                  <a:tcPr marL="95518" marR="95518" anchor="ctr"/>
                </a:tc>
                <a:tc>
                  <a:txBody>
                    <a:bodyPr/>
                    <a:lstStyle/>
                    <a:p>
                      <a:r>
                        <a:rPr lang="en-US" sz="1400" b="0" i="0" kern="1200" baseline="0" dirty="0">
                          <a:solidFill>
                            <a:schemeClr val="dk1"/>
                          </a:solidFill>
                          <a:latin typeface="+mn-lt"/>
                          <a:ea typeface="+mn-ea"/>
                          <a:cs typeface="+mn-cs"/>
                        </a:rPr>
                        <a:t>Determines if production or production preparations have unacceptable risks that might breach thresholds of schedule, performance, cost, or other established criteria</a:t>
                      </a:r>
                      <a:endParaRPr lang="en-US" sz="1400" b="0" i="0" kern="1200" baseline="30000" dirty="0">
                        <a:solidFill>
                          <a:schemeClr val="dk1"/>
                        </a:solidFill>
                        <a:latin typeface="+mn-lt"/>
                        <a:ea typeface="+mn-ea"/>
                        <a:cs typeface="+mn-cs"/>
                      </a:endParaRPr>
                    </a:p>
                  </a:txBody>
                  <a:tcPr marL="95518" marR="95518"/>
                </a:tc>
                <a:extLst>
                  <a:ext uri="{0D108BD9-81ED-4DB2-BD59-A6C34878D82A}">
                    <a16:rowId xmlns:a16="http://schemas.microsoft.com/office/drawing/2014/main" val="10002"/>
                  </a:ext>
                </a:extLst>
              </a:tr>
              <a:tr h="370840">
                <a:tc>
                  <a:txBody>
                    <a:bodyPr/>
                    <a:lstStyle/>
                    <a:p>
                      <a:pPr marL="280988" indent="-280988" eaLnBrk="0" hangingPunct="0">
                        <a:spcBef>
                          <a:spcPct val="20000"/>
                        </a:spcBef>
                        <a:buClr>
                          <a:srgbClr val="151C77"/>
                        </a:buClr>
                        <a:buSzPct val="80000"/>
                        <a:buFont typeface="Wingdings" pitchFamily="2" charset="2"/>
                        <a:buNone/>
                        <a:defRPr/>
                      </a:pPr>
                      <a:r>
                        <a:rPr lang="en-US" sz="1800" b="1" kern="0" dirty="0">
                          <a:latin typeface="+mn-lt"/>
                          <a:cs typeface="+mn-cs"/>
                        </a:rPr>
                        <a:t>Operational Test Readiness Review</a:t>
                      </a:r>
                    </a:p>
                  </a:txBody>
                  <a:tcPr marL="95518" marR="95518" anchor="ctr"/>
                </a:tc>
                <a:tc>
                  <a:txBody>
                    <a:bodyPr/>
                    <a:lstStyle/>
                    <a:p>
                      <a:r>
                        <a:rPr lang="en-US" sz="1400" b="0" i="0" kern="1200" baseline="0" dirty="0">
                          <a:solidFill>
                            <a:schemeClr val="dk1"/>
                          </a:solidFill>
                          <a:latin typeface="+mn-lt"/>
                          <a:ea typeface="+mn-ea"/>
                          <a:cs typeface="+mn-cs"/>
                        </a:rPr>
                        <a:t>Ensure that the production configuration system can proceed into Initial Operational Test and Evaluation (IOT&amp;E) with a high probability of success</a:t>
                      </a:r>
                      <a:endParaRPr lang="en-US" sz="1400" b="0" i="0" kern="1200" baseline="30000" dirty="0">
                        <a:solidFill>
                          <a:schemeClr val="dk1"/>
                        </a:solidFill>
                        <a:latin typeface="+mn-lt"/>
                        <a:ea typeface="+mn-ea"/>
                        <a:cs typeface="+mn-cs"/>
                      </a:endParaRPr>
                    </a:p>
                  </a:txBody>
                  <a:tcPr marL="95518" marR="95518"/>
                </a:tc>
                <a:extLst>
                  <a:ext uri="{0D108BD9-81ED-4DB2-BD59-A6C34878D82A}">
                    <a16:rowId xmlns:a16="http://schemas.microsoft.com/office/drawing/2014/main" val="10003"/>
                  </a:ext>
                </a:extLst>
              </a:tr>
              <a:tr h="370840">
                <a:tc>
                  <a:txBody>
                    <a:bodyPr/>
                    <a:lstStyle/>
                    <a:p>
                      <a:pPr marL="280988" indent="-280988" eaLnBrk="0" hangingPunct="0">
                        <a:spcBef>
                          <a:spcPct val="20000"/>
                        </a:spcBef>
                        <a:buClr>
                          <a:srgbClr val="151C77"/>
                        </a:buClr>
                        <a:buSzPct val="80000"/>
                        <a:buFont typeface="Wingdings" pitchFamily="2" charset="2"/>
                        <a:buNone/>
                        <a:defRPr/>
                      </a:pPr>
                      <a:r>
                        <a:rPr lang="en-US" sz="1800" b="1" kern="0" dirty="0">
                          <a:latin typeface="+mn-lt"/>
                          <a:cs typeface="+mn-cs"/>
                        </a:rPr>
                        <a:t>Physical Configuration Audit</a:t>
                      </a:r>
                    </a:p>
                  </a:txBody>
                  <a:tcPr marL="95518" marR="95518" anchor="ctr"/>
                </a:tc>
                <a:tc>
                  <a:txBody>
                    <a:bodyPr/>
                    <a:lstStyle/>
                    <a:p>
                      <a:pPr marL="0" algn="l" defTabSz="457200" rtl="0" eaLnBrk="1" latinLnBrk="0" hangingPunct="1"/>
                      <a:r>
                        <a:rPr lang="en-US" sz="1400" b="0" i="0" kern="1200" baseline="0" dirty="0">
                          <a:solidFill>
                            <a:schemeClr val="dk1"/>
                          </a:solidFill>
                          <a:latin typeface="+mn-lt"/>
                          <a:ea typeface="+mn-ea"/>
                          <a:cs typeface="+mn-cs"/>
                        </a:rPr>
                        <a:t>Physical examination of the actual configuration of the item being produced. It verifies that the related design documentation matches the item as specified in the contract</a:t>
                      </a:r>
                      <a:endParaRPr lang="en-US" sz="1400" b="0" i="0" kern="1200" baseline="30000" dirty="0">
                        <a:solidFill>
                          <a:schemeClr val="dk1"/>
                        </a:solidFill>
                        <a:latin typeface="+mn-lt"/>
                        <a:ea typeface="+mn-ea"/>
                        <a:cs typeface="+mn-cs"/>
                      </a:endParaRPr>
                    </a:p>
                  </a:txBody>
                  <a:tcPr marL="95518" marR="95518"/>
                </a:tc>
                <a:extLst>
                  <a:ext uri="{0D108BD9-81ED-4DB2-BD59-A6C34878D82A}">
                    <a16:rowId xmlns:a16="http://schemas.microsoft.com/office/drawing/2014/main" val="10004"/>
                  </a:ext>
                </a:extLst>
              </a:tr>
              <a:tr h="79680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0" dirty="0">
                          <a:latin typeface="+mn-lt"/>
                          <a:cs typeface="+mn-cs"/>
                        </a:rPr>
                        <a:t>In-Service Review</a:t>
                      </a:r>
                      <a:endParaRPr lang="en-US" sz="1800" b="1" dirty="0"/>
                    </a:p>
                  </a:txBody>
                  <a:tcPr marL="95518" marR="95518" anchor="ctr"/>
                </a:tc>
                <a:tc>
                  <a:txBody>
                    <a:bodyPr/>
                    <a:lstStyle/>
                    <a:p>
                      <a:r>
                        <a:rPr lang="en-US" sz="1400" b="0" i="0" kern="1200" baseline="0" dirty="0">
                          <a:solidFill>
                            <a:schemeClr val="dk1"/>
                          </a:solidFill>
                          <a:latin typeface="+mn-lt"/>
                          <a:ea typeface="+mn-ea"/>
                          <a:cs typeface="+mn-cs"/>
                        </a:rPr>
                        <a:t>Ensure that the system under review is operationally employed with well-understood and managed risk. It provides an assessment of risk, readiness, technical status, and trends in a measurable form</a:t>
                      </a:r>
                      <a:endParaRPr lang="en-US" sz="1400" b="0" i="0" kern="1200" baseline="30000" dirty="0">
                        <a:solidFill>
                          <a:schemeClr val="dk1"/>
                        </a:solidFill>
                        <a:latin typeface="+mn-lt"/>
                        <a:ea typeface="+mn-ea"/>
                        <a:cs typeface="+mn-cs"/>
                      </a:endParaRPr>
                    </a:p>
                  </a:txBody>
                  <a:tcPr marL="95518" marR="95518"/>
                </a:tc>
                <a:extLst>
                  <a:ext uri="{0D108BD9-81ED-4DB2-BD59-A6C34878D82A}">
                    <a16:rowId xmlns:a16="http://schemas.microsoft.com/office/drawing/2014/main" val="10005"/>
                  </a:ext>
                </a:extLst>
              </a:tr>
            </a:tbl>
          </a:graphicData>
        </a:graphic>
      </p:graphicFrame>
      <p:sp>
        <p:nvSpPr>
          <p:cNvPr id="34842" name="Slide Number Placeholder 2"/>
          <p:cNvSpPr>
            <a:spLocks noGrp="1"/>
          </p:cNvSpPr>
          <p:nvPr>
            <p:ph type="sldNum" sz="quarter" idx="4294967295"/>
          </p:nvPr>
        </p:nvSpPr>
        <p:spPr>
          <a:xfrm>
            <a:off x="7870825" y="6503988"/>
            <a:ext cx="414338" cy="304800"/>
          </a:xfrm>
          <a:prstGeom prst="rect">
            <a:avLst/>
          </a:prstGeom>
          <a:noFill/>
        </p:spPr>
        <p:txBody>
          <a:bodyPr/>
          <a:lstStyle/>
          <a:p>
            <a:fld id="{6B524F1E-7D7A-4F8A-B9D3-F2555D2197E8}" type="slidenum">
              <a:rPr lang="en-US" smtClean="0">
                <a:latin typeface="Arial" pitchFamily="34" charset="0"/>
                <a:cs typeface="Arial" pitchFamily="34" charset="0"/>
              </a:rPr>
              <a:pPr/>
              <a:t>90</a:t>
            </a:fld>
            <a:endParaRPr lang="en-US" dirty="0">
              <a:latin typeface="Arial" pitchFamily="34" charset="0"/>
              <a:cs typeface="Arial" pitchFamily="34" charset="0"/>
            </a:endParaRPr>
          </a:p>
        </p:txBody>
      </p:sp>
      <p:sp>
        <p:nvSpPr>
          <p:cNvPr id="5" name="Rectangle 4"/>
          <p:cNvSpPr/>
          <p:nvPr/>
        </p:nvSpPr>
        <p:spPr>
          <a:xfrm>
            <a:off x="320159" y="6279374"/>
            <a:ext cx="3166251" cy="246221"/>
          </a:xfrm>
          <a:prstGeom prst="rect">
            <a:avLst/>
          </a:prstGeom>
        </p:spPr>
        <p:txBody>
          <a:bodyPr wrap="none">
            <a:spAutoFit/>
          </a:bodyPr>
          <a:lstStyle/>
          <a:p>
            <a:r>
              <a:rPr lang="en-US" sz="1000" i="1" dirty="0">
                <a:latin typeface="Verdana" pitchFamily="34" charset="0"/>
              </a:rPr>
              <a:t>Sources: </a:t>
            </a:r>
            <a:r>
              <a:rPr lang="en-US" sz="1000" i="1" dirty="0">
                <a:ea typeface="ＭＳ Ｐゴシック"/>
              </a:rPr>
              <a:t>DAG  4.5.9. Summary of Technical Reviews</a:t>
            </a:r>
          </a:p>
        </p:txBody>
      </p:sp>
    </p:spTree>
    <p:extLst>
      <p:ext uri="{BB962C8B-B14F-4D97-AF65-F5344CB8AC3E}">
        <p14:creationId xmlns:p14="http://schemas.microsoft.com/office/powerpoint/2010/main" val="21675039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descr="bluesquare"/>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33400" y="5867400"/>
            <a:ext cx="8404225" cy="742950"/>
          </a:xfrm>
          <a:prstGeom prst="rect">
            <a:avLst/>
          </a:prstGeom>
          <a:solidFill>
            <a:schemeClr val="accent2"/>
          </a:solidFill>
          <a:ln>
            <a:noFill/>
          </a:ln>
        </p:spPr>
      </p:pic>
      <p:sp>
        <p:nvSpPr>
          <p:cNvPr id="21507" name="Rectangle 2"/>
          <p:cNvSpPr>
            <a:spLocks noGrp="1" noChangeArrowheads="1"/>
          </p:cNvSpPr>
          <p:nvPr>
            <p:ph type="title"/>
          </p:nvPr>
        </p:nvSpPr>
        <p:spPr>
          <a:xfrm>
            <a:off x="1219200" y="152400"/>
            <a:ext cx="7772400" cy="1241425"/>
          </a:xfrm>
        </p:spPr>
        <p:txBody>
          <a:bodyPr lIns="92075" tIns="46038" rIns="92075" bIns="46038"/>
          <a:lstStyle/>
          <a:p>
            <a:pPr eaLnBrk="1" hangingPunct="1"/>
            <a:r>
              <a:rPr lang="en-US" sz="3600" i="1" dirty="0"/>
              <a:t>“Back to Basics”</a:t>
            </a:r>
          </a:p>
        </p:txBody>
      </p:sp>
      <p:sp>
        <p:nvSpPr>
          <p:cNvPr id="21508" name="Text Box 7"/>
          <p:cNvSpPr txBox="1">
            <a:spLocks noChangeArrowheads="1"/>
          </p:cNvSpPr>
          <p:nvPr/>
        </p:nvSpPr>
        <p:spPr bwMode="auto">
          <a:xfrm>
            <a:off x="381000" y="1524000"/>
            <a:ext cx="8610600" cy="4114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277813" indent="-277813" eaLnBrk="0" hangingPunct="0">
              <a:defRPr sz="2000">
                <a:solidFill>
                  <a:schemeClr val="bg1"/>
                </a:solidFill>
                <a:latin typeface="Arial" pitchFamily="34" charset="0"/>
                <a:cs typeface="Arial" pitchFamily="34" charset="0"/>
              </a:defRPr>
            </a:lvl1pPr>
            <a:lvl2pPr eaLnBrk="0" hangingPunct="0">
              <a:defRPr sz="2000">
                <a:solidFill>
                  <a:schemeClr val="bg1"/>
                </a:solidFill>
                <a:latin typeface="Arial" pitchFamily="34" charset="0"/>
                <a:cs typeface="Arial" pitchFamily="34" charset="0"/>
              </a:defRPr>
            </a:lvl2pPr>
            <a:lvl3pPr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marL="342900" indent="-342900">
              <a:buClr>
                <a:srgbClr val="000066"/>
              </a:buClr>
              <a:buSzPct val="100000"/>
              <a:buFont typeface="Wingdings" pitchFamily="2" charset="2"/>
              <a:buChar char="«"/>
            </a:pPr>
            <a:r>
              <a:rPr lang="en-US" sz="2400" b="1" dirty="0">
                <a:solidFill>
                  <a:schemeClr val="tx1"/>
                </a:solidFill>
                <a:latin typeface="Times New Roman" pitchFamily="18" charset="0"/>
              </a:rPr>
              <a:t>Lost Space Assets During the 1990s/early 2000’s </a:t>
            </a:r>
            <a:endParaRPr lang="en-US" b="1" dirty="0">
              <a:solidFill>
                <a:schemeClr val="tx1"/>
              </a:solidFill>
              <a:latin typeface="Times New Roman" pitchFamily="18" charset="0"/>
            </a:endParaRPr>
          </a:p>
          <a:p>
            <a:pPr marL="628650" lvl="1" indent="-171450">
              <a:buClr>
                <a:srgbClr val="000066"/>
              </a:buClr>
              <a:buSzPct val="100000"/>
              <a:buFont typeface="Wingdings" pitchFamily="2" charset="2"/>
              <a:buChar char="«"/>
            </a:pPr>
            <a:endParaRPr lang="en-US" sz="900" b="1" dirty="0">
              <a:solidFill>
                <a:schemeClr val="tx1"/>
              </a:solidFill>
              <a:latin typeface="Times New Roman" pitchFamily="18" charset="0"/>
            </a:endParaRPr>
          </a:p>
          <a:p>
            <a:pPr marL="342900" indent="-342900">
              <a:buClr>
                <a:srgbClr val="000066"/>
              </a:buClr>
              <a:buSzPct val="100000"/>
              <a:buFont typeface="Wingdings" pitchFamily="2" charset="2"/>
              <a:buChar char="«"/>
            </a:pPr>
            <a:r>
              <a:rPr lang="en-US" sz="2400" b="1" dirty="0">
                <a:solidFill>
                  <a:schemeClr val="tx1"/>
                </a:solidFill>
                <a:latin typeface="Times New Roman" pitchFamily="18" charset="0"/>
              </a:rPr>
              <a:t>Reduced Government and Contractor Mission Assurance</a:t>
            </a:r>
          </a:p>
          <a:p>
            <a:pPr marL="800100" lvl="1" indent="-342900">
              <a:spcAft>
                <a:spcPts val="600"/>
              </a:spcAft>
              <a:buClr>
                <a:srgbClr val="000066"/>
              </a:buClr>
              <a:buSzPct val="75000"/>
              <a:buFont typeface="Wingdings" pitchFamily="2" charset="2"/>
              <a:buChar char="t"/>
            </a:pPr>
            <a:r>
              <a:rPr lang="en-US" sz="2400" b="1" dirty="0">
                <a:solidFill>
                  <a:schemeClr val="tx1"/>
                </a:solidFill>
                <a:latin typeface="Times New Roman" pitchFamily="18" charset="0"/>
              </a:rPr>
              <a:t> $$ and engineering resources</a:t>
            </a:r>
          </a:p>
          <a:p>
            <a:pPr marL="342900" indent="-342900">
              <a:spcAft>
                <a:spcPct val="10000"/>
              </a:spcAft>
              <a:buClr>
                <a:srgbClr val="000066"/>
              </a:buClr>
              <a:buSzPct val="100000"/>
              <a:buFont typeface="Wingdings" pitchFamily="2" charset="2"/>
              <a:buChar char="«"/>
            </a:pPr>
            <a:r>
              <a:rPr lang="en-US" sz="2400" b="1" dirty="0">
                <a:solidFill>
                  <a:schemeClr val="tx1"/>
                </a:solidFill>
                <a:latin typeface="Times New Roman" pitchFamily="18" charset="0"/>
              </a:rPr>
              <a:t>The 90’s Saw a Number of Interrelated “New Directions” for the Development of Space Systems</a:t>
            </a:r>
          </a:p>
          <a:p>
            <a:pPr marL="800100" lvl="1" indent="-342900">
              <a:spcAft>
                <a:spcPct val="10000"/>
              </a:spcAft>
              <a:buClr>
                <a:srgbClr val="000066"/>
              </a:buClr>
              <a:buSzPct val="75000"/>
              <a:buFont typeface="Wingdings" pitchFamily="2" charset="2"/>
              <a:buChar char="t"/>
            </a:pPr>
            <a:r>
              <a:rPr lang="en-US" sz="2400" b="1" dirty="0">
                <a:solidFill>
                  <a:schemeClr val="tx1"/>
                </a:solidFill>
                <a:latin typeface="Times New Roman" pitchFamily="18" charset="0"/>
              </a:rPr>
              <a:t> </a:t>
            </a:r>
            <a:r>
              <a:rPr lang="en-US" sz="2400" b="1" u="sng" dirty="0" err="1">
                <a:solidFill>
                  <a:schemeClr val="tx1"/>
                </a:solidFill>
                <a:latin typeface="Times New Roman" pitchFamily="18" charset="0"/>
              </a:rPr>
              <a:t>DoD</a:t>
            </a:r>
            <a:r>
              <a:rPr lang="en-US" sz="2400" b="1" dirty="0">
                <a:solidFill>
                  <a:schemeClr val="tx1"/>
                </a:solidFill>
                <a:latin typeface="Times New Roman" pitchFamily="18" charset="0"/>
              </a:rPr>
              <a:t> </a:t>
            </a:r>
            <a:r>
              <a:rPr lang="en-US" sz="2400" b="1" i="1" dirty="0">
                <a:solidFill>
                  <a:schemeClr val="tx1"/>
                </a:solidFill>
                <a:latin typeface="Times New Roman" pitchFamily="18" charset="0"/>
              </a:rPr>
              <a:t>“Acquisition Reform”</a:t>
            </a:r>
          </a:p>
          <a:p>
            <a:pPr marL="1257300" lvl="2" indent="-342900">
              <a:spcAft>
                <a:spcPct val="10000"/>
              </a:spcAft>
              <a:buClr>
                <a:srgbClr val="000066"/>
              </a:buClr>
              <a:buSzPct val="130000"/>
              <a:buFont typeface="Arial" pitchFamily="34" charset="0"/>
              <a:buChar char="•"/>
            </a:pPr>
            <a:r>
              <a:rPr lang="en-US" b="1" dirty="0">
                <a:solidFill>
                  <a:schemeClr val="tx1"/>
                </a:solidFill>
                <a:latin typeface="Times New Roman" pitchFamily="18" charset="0"/>
              </a:rPr>
              <a:t>Reduced reliance on specs/standards</a:t>
            </a:r>
          </a:p>
          <a:p>
            <a:pPr marL="1257300" lvl="2" indent="-342900">
              <a:spcAft>
                <a:spcPts val="600"/>
              </a:spcAft>
              <a:buClr>
                <a:srgbClr val="000066"/>
              </a:buClr>
              <a:buSzPct val="130000"/>
              <a:buFont typeface="Arial" pitchFamily="34" charset="0"/>
              <a:buChar char="•"/>
            </a:pPr>
            <a:r>
              <a:rPr lang="en-US" b="1" dirty="0">
                <a:solidFill>
                  <a:schemeClr val="tx1"/>
                </a:solidFill>
                <a:latin typeface="Times New Roman" pitchFamily="18" charset="0"/>
              </a:rPr>
              <a:t>Deferred largely to commercial “best practices”</a:t>
            </a:r>
          </a:p>
          <a:p>
            <a:pPr marL="800100" lvl="1" indent="-342900">
              <a:spcAft>
                <a:spcPts val="600"/>
              </a:spcAft>
              <a:buClr>
                <a:srgbClr val="000066"/>
              </a:buClr>
              <a:buSzPct val="75000"/>
              <a:buFont typeface="Wingdings" pitchFamily="2" charset="2"/>
              <a:buChar char="t"/>
            </a:pPr>
            <a:r>
              <a:rPr lang="en-US" sz="2400" b="1" dirty="0">
                <a:solidFill>
                  <a:schemeClr val="tx1"/>
                </a:solidFill>
                <a:latin typeface="Times New Roman" pitchFamily="18" charset="0"/>
              </a:rPr>
              <a:t> </a:t>
            </a:r>
            <a:r>
              <a:rPr lang="en-US" sz="2400" b="1" u="sng" dirty="0">
                <a:solidFill>
                  <a:schemeClr val="tx1"/>
                </a:solidFill>
                <a:latin typeface="Times New Roman" pitchFamily="18" charset="0"/>
              </a:rPr>
              <a:t>NASA</a:t>
            </a:r>
            <a:r>
              <a:rPr lang="en-US" sz="2400" b="1" dirty="0">
                <a:solidFill>
                  <a:schemeClr val="tx1"/>
                </a:solidFill>
                <a:latin typeface="Times New Roman" pitchFamily="18" charset="0"/>
              </a:rPr>
              <a:t> </a:t>
            </a:r>
            <a:r>
              <a:rPr lang="en-US" sz="2400" b="1" i="1" dirty="0">
                <a:solidFill>
                  <a:schemeClr val="tx1"/>
                </a:solidFill>
                <a:latin typeface="Times New Roman" pitchFamily="18" charset="0"/>
              </a:rPr>
              <a:t>“Faster, Better, Cheaper” </a:t>
            </a:r>
            <a:endParaRPr lang="en-US" sz="2400" b="1" dirty="0">
              <a:solidFill>
                <a:schemeClr val="tx1"/>
              </a:solidFill>
              <a:latin typeface="Times New Roman" pitchFamily="18" charset="0"/>
            </a:endParaRPr>
          </a:p>
          <a:p>
            <a:pPr marL="800100" lvl="1" indent="-342900">
              <a:spcAft>
                <a:spcPct val="10000"/>
              </a:spcAft>
              <a:buClr>
                <a:srgbClr val="000066"/>
              </a:buClr>
              <a:buSzPct val="75000"/>
              <a:buFont typeface="Wingdings" pitchFamily="2" charset="2"/>
              <a:buChar char="t"/>
            </a:pPr>
            <a:r>
              <a:rPr lang="en-US" sz="2400" b="1" dirty="0">
                <a:solidFill>
                  <a:schemeClr val="tx1"/>
                </a:solidFill>
                <a:latin typeface="Times New Roman" pitchFamily="18" charset="0"/>
              </a:rPr>
              <a:t> </a:t>
            </a:r>
            <a:r>
              <a:rPr lang="en-US" sz="2400" b="1" u="sng" dirty="0">
                <a:solidFill>
                  <a:schemeClr val="tx1"/>
                </a:solidFill>
                <a:latin typeface="Times New Roman" pitchFamily="18" charset="0"/>
              </a:rPr>
              <a:t>Commercial</a:t>
            </a:r>
            <a:r>
              <a:rPr lang="en-US" sz="2400" b="1" dirty="0">
                <a:solidFill>
                  <a:schemeClr val="tx1"/>
                </a:solidFill>
                <a:latin typeface="Times New Roman" pitchFamily="18" charset="0"/>
              </a:rPr>
              <a:t> </a:t>
            </a:r>
            <a:r>
              <a:rPr lang="en-US" sz="2400" b="1" i="1" dirty="0">
                <a:solidFill>
                  <a:schemeClr val="tx1"/>
                </a:solidFill>
                <a:latin typeface="Times New Roman" pitchFamily="18" charset="0"/>
              </a:rPr>
              <a:t>“Best Practices”</a:t>
            </a:r>
            <a:endParaRPr lang="en-US" sz="2400" b="1" dirty="0">
              <a:solidFill>
                <a:schemeClr val="tx1"/>
              </a:solidFill>
              <a:latin typeface="Times New Roman" pitchFamily="18" charset="0"/>
            </a:endParaRPr>
          </a:p>
        </p:txBody>
      </p:sp>
      <p:sp>
        <p:nvSpPr>
          <p:cNvPr id="21509" name="Rectangle 8"/>
          <p:cNvSpPr>
            <a:spLocks noChangeArrowheads="1"/>
          </p:cNvSpPr>
          <p:nvPr/>
        </p:nvSpPr>
        <p:spPr bwMode="auto">
          <a:xfrm>
            <a:off x="762000" y="6019800"/>
            <a:ext cx="77274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i="1" dirty="0">
                <a:solidFill>
                  <a:schemeClr val="bg1"/>
                </a:solidFill>
              </a:rPr>
              <a:t>Reduced Effectiveness of Acquisition Practices of the 1990s</a:t>
            </a:r>
          </a:p>
        </p:txBody>
      </p:sp>
    </p:spTree>
    <p:extLst>
      <p:ext uri="{BB962C8B-B14F-4D97-AF65-F5344CB8AC3E}">
        <p14:creationId xmlns:p14="http://schemas.microsoft.com/office/powerpoint/2010/main" val="33148177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80215" y="106246"/>
            <a:ext cx="7644808" cy="960554"/>
          </a:xfrm>
        </p:spPr>
        <p:txBody>
          <a:bodyPr/>
          <a:lstStyle/>
          <a:p>
            <a:pPr>
              <a:lnSpc>
                <a:spcPct val="90000"/>
              </a:lnSpc>
            </a:pPr>
            <a:r>
              <a:rPr lang="en-US" sz="3600" i="1" dirty="0"/>
              <a:t>Root Cause – </a:t>
            </a:r>
            <a:br>
              <a:rPr lang="en-US" sz="3600" i="1" dirty="0"/>
            </a:br>
            <a:r>
              <a:rPr lang="en-US" sz="3600" i="1" dirty="0"/>
              <a:t>Why Things Went Awry</a:t>
            </a:r>
          </a:p>
        </p:txBody>
      </p:sp>
      <p:sp>
        <p:nvSpPr>
          <p:cNvPr id="22531" name="Slide Number Placeholder 4"/>
          <p:cNvSpPr>
            <a:spLocks noGrp="1"/>
          </p:cNvSpPr>
          <p:nvPr>
            <p:ph type="sldNum" sz="quarter" idx="4294967295"/>
          </p:nvPr>
        </p:nvSpPr>
        <p:spPr bwMode="auto">
          <a:xfrm>
            <a:off x="7870825" y="6503988"/>
            <a:ext cx="414338"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fld id="{1C21B2EE-9146-4AA7-B089-8C6CD354FCEA}" type="slidenum">
              <a:rPr lang="en-US" sz="1400" smtClean="0">
                <a:solidFill>
                  <a:schemeClr val="tx1"/>
                </a:solidFill>
              </a:rPr>
              <a:pPr eaLnBrk="1" hangingPunct="1"/>
              <a:t>92</a:t>
            </a:fld>
            <a:endParaRPr lang="en-US" sz="1400">
              <a:solidFill>
                <a:schemeClr val="tx1"/>
              </a:solidFill>
            </a:endParaRPr>
          </a:p>
        </p:txBody>
      </p:sp>
      <p:sp>
        <p:nvSpPr>
          <p:cNvPr id="22532" name="Text Box 2"/>
          <p:cNvSpPr txBox="1">
            <a:spLocks noChangeArrowheads="1"/>
          </p:cNvSpPr>
          <p:nvPr/>
        </p:nvSpPr>
        <p:spPr bwMode="auto">
          <a:xfrm>
            <a:off x="304800" y="1371600"/>
            <a:ext cx="8503442"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30188" indent="-230188" eaLnBrk="0" hangingPunct="0">
              <a:defRPr sz="2000">
                <a:solidFill>
                  <a:schemeClr val="bg1"/>
                </a:solidFill>
                <a:latin typeface="Arial" pitchFamily="34" charset="0"/>
                <a:cs typeface="Arial" pitchFamily="34" charset="0"/>
              </a:defRPr>
            </a:lvl1pPr>
            <a:lvl2pPr marL="623888" indent="-277813"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marL="342900" indent="-342900">
              <a:spcBef>
                <a:spcPct val="20000"/>
              </a:spcBef>
              <a:spcAft>
                <a:spcPct val="10000"/>
              </a:spcAft>
              <a:buClr>
                <a:schemeClr val="accent5">
                  <a:lumMod val="25000"/>
                </a:schemeClr>
              </a:buClr>
              <a:buSzPct val="100000"/>
              <a:buFont typeface="Wingdings" pitchFamily="2" charset="2"/>
              <a:buChar char="«"/>
            </a:pPr>
            <a:r>
              <a:rPr lang="en-US" b="1" dirty="0">
                <a:solidFill>
                  <a:schemeClr val="tx1"/>
                </a:solidFill>
              </a:rPr>
              <a:t>Acquisition agents relegated to a “trust and see” role </a:t>
            </a:r>
          </a:p>
          <a:p>
            <a:pPr marL="688975" lvl="1" indent="-342900">
              <a:spcBef>
                <a:spcPct val="5000"/>
              </a:spcBef>
              <a:spcAft>
                <a:spcPct val="10000"/>
              </a:spcAft>
              <a:buClr>
                <a:schemeClr val="accent5">
                  <a:lumMod val="25000"/>
                </a:schemeClr>
              </a:buClr>
              <a:buSzPct val="60000"/>
              <a:buFont typeface="Wingdings" pitchFamily="2" charset="2"/>
              <a:buChar char="t"/>
            </a:pPr>
            <a:r>
              <a:rPr lang="en-US" dirty="0">
                <a:solidFill>
                  <a:schemeClr val="tx1"/>
                </a:solidFill>
              </a:rPr>
              <a:t>Risk, especially during development, transferred largely to contractors</a:t>
            </a:r>
          </a:p>
          <a:p>
            <a:pPr marL="688975" lvl="1" indent="-342900">
              <a:spcBef>
                <a:spcPct val="5000"/>
              </a:spcBef>
              <a:spcAft>
                <a:spcPct val="10000"/>
              </a:spcAft>
              <a:buClr>
                <a:schemeClr val="accent5">
                  <a:lumMod val="25000"/>
                </a:schemeClr>
              </a:buClr>
              <a:buSzPct val="60000"/>
              <a:buFont typeface="Wingdings" pitchFamily="2" charset="2"/>
              <a:buChar char="t"/>
            </a:pPr>
            <a:r>
              <a:rPr lang="en-US" dirty="0">
                <a:solidFill>
                  <a:schemeClr val="tx1"/>
                </a:solidFill>
              </a:rPr>
              <a:t>Systems becoming increasingly more complex</a:t>
            </a:r>
          </a:p>
          <a:p>
            <a:pPr marL="342900" indent="-342900">
              <a:spcAft>
                <a:spcPct val="5000"/>
              </a:spcAft>
              <a:buClr>
                <a:schemeClr val="accent5">
                  <a:lumMod val="25000"/>
                </a:schemeClr>
              </a:buClr>
              <a:buSzPct val="100000"/>
              <a:buFont typeface="Wingdings" pitchFamily="2" charset="2"/>
              <a:buChar char="«"/>
            </a:pPr>
            <a:r>
              <a:rPr lang="en-US" b="1" dirty="0">
                <a:solidFill>
                  <a:schemeClr val="tx1"/>
                </a:solidFill>
              </a:rPr>
              <a:t>Cost and schedule became the focus of </a:t>
            </a:r>
          </a:p>
          <a:p>
            <a:pPr marL="0" indent="0">
              <a:spcAft>
                <a:spcPct val="5000"/>
              </a:spcAft>
              <a:buClr>
                <a:schemeClr val="accent5">
                  <a:lumMod val="25000"/>
                </a:schemeClr>
              </a:buClr>
              <a:buSzPct val="150000"/>
            </a:pPr>
            <a:r>
              <a:rPr lang="en-US" b="1" dirty="0">
                <a:solidFill>
                  <a:schemeClr val="tx1"/>
                </a:solidFill>
              </a:rPr>
              <a:t>    risk management</a:t>
            </a:r>
          </a:p>
          <a:p>
            <a:pPr marL="688975" lvl="1" indent="-342900">
              <a:spcBef>
                <a:spcPct val="5000"/>
              </a:spcBef>
              <a:spcAft>
                <a:spcPct val="10000"/>
              </a:spcAft>
              <a:buClr>
                <a:schemeClr val="accent5">
                  <a:lumMod val="25000"/>
                </a:schemeClr>
              </a:buClr>
              <a:buSzPct val="60000"/>
              <a:buFont typeface="Wingdings" pitchFamily="2" charset="2"/>
              <a:buChar char="t"/>
            </a:pPr>
            <a:r>
              <a:rPr lang="en-US" dirty="0">
                <a:solidFill>
                  <a:schemeClr val="tx1"/>
                </a:solidFill>
              </a:rPr>
              <a:t>Deviation from conventional practices </a:t>
            </a:r>
          </a:p>
          <a:p>
            <a:pPr marL="688975" lvl="1" indent="-342900">
              <a:spcBef>
                <a:spcPct val="5000"/>
              </a:spcBef>
              <a:spcAft>
                <a:spcPct val="10000"/>
              </a:spcAft>
              <a:buClr>
                <a:schemeClr val="accent5">
                  <a:lumMod val="25000"/>
                </a:schemeClr>
              </a:buClr>
              <a:buSzPct val="60000"/>
              <a:buFont typeface="Wingdings" pitchFamily="2" charset="2"/>
              <a:buChar char="t"/>
            </a:pPr>
            <a:r>
              <a:rPr lang="en-US" dirty="0">
                <a:solidFill>
                  <a:schemeClr val="tx1"/>
                </a:solidFill>
              </a:rPr>
              <a:t>Major issue with insurance brokers</a:t>
            </a:r>
          </a:p>
          <a:p>
            <a:pPr marL="342900" indent="-342900">
              <a:spcBef>
                <a:spcPct val="20000"/>
              </a:spcBef>
              <a:spcAft>
                <a:spcPct val="10000"/>
              </a:spcAft>
              <a:buClr>
                <a:schemeClr val="accent5">
                  <a:lumMod val="25000"/>
                </a:schemeClr>
              </a:buClr>
              <a:buSzPct val="100000"/>
              <a:buFont typeface="Wingdings" pitchFamily="2" charset="2"/>
              <a:buChar char="«"/>
            </a:pPr>
            <a:r>
              <a:rPr lang="en-US" b="1" dirty="0">
                <a:solidFill>
                  <a:schemeClr val="tx1"/>
                </a:solidFill>
              </a:rPr>
              <a:t>Specs and standards loosely applied </a:t>
            </a:r>
          </a:p>
          <a:p>
            <a:pPr marL="688975" lvl="1" indent="-342900">
              <a:spcBef>
                <a:spcPct val="5000"/>
              </a:spcBef>
              <a:spcAft>
                <a:spcPct val="10000"/>
              </a:spcAft>
              <a:buClr>
                <a:schemeClr val="accent5">
                  <a:lumMod val="25000"/>
                </a:schemeClr>
              </a:buClr>
              <a:buSzPct val="60000"/>
              <a:buFont typeface="Wingdings" pitchFamily="2" charset="2"/>
              <a:buChar char="t"/>
            </a:pPr>
            <a:r>
              <a:rPr lang="en-US" dirty="0">
                <a:solidFill>
                  <a:schemeClr val="tx1"/>
                </a:solidFill>
              </a:rPr>
              <a:t>Commercial best practices assumed to be </a:t>
            </a:r>
          </a:p>
          <a:p>
            <a:pPr marL="346075" lvl="1" indent="0">
              <a:spcBef>
                <a:spcPct val="5000"/>
              </a:spcBef>
              <a:spcAft>
                <a:spcPct val="10000"/>
              </a:spcAft>
              <a:buClr>
                <a:schemeClr val="accent5">
                  <a:lumMod val="25000"/>
                </a:schemeClr>
              </a:buClr>
              <a:buSzPct val="150000"/>
            </a:pPr>
            <a:r>
              <a:rPr lang="en-US" dirty="0">
                <a:solidFill>
                  <a:schemeClr val="tx1"/>
                </a:solidFill>
              </a:rPr>
              <a:t>     a “proven” alternative</a:t>
            </a:r>
          </a:p>
          <a:p>
            <a:pPr marL="342900" indent="-342900">
              <a:spcBef>
                <a:spcPct val="20000"/>
              </a:spcBef>
              <a:spcAft>
                <a:spcPct val="10000"/>
              </a:spcAft>
              <a:buClr>
                <a:schemeClr val="accent5">
                  <a:lumMod val="25000"/>
                </a:schemeClr>
              </a:buClr>
              <a:buSzPct val="100000"/>
              <a:buFont typeface="Wingdings" pitchFamily="2" charset="2"/>
              <a:buChar char="«"/>
            </a:pPr>
            <a:r>
              <a:rPr lang="en-US" b="1" dirty="0">
                <a:solidFill>
                  <a:schemeClr val="tx1"/>
                </a:solidFill>
              </a:rPr>
              <a:t>MA largely decoupled from design process</a:t>
            </a:r>
          </a:p>
          <a:p>
            <a:pPr marL="688975" lvl="1" indent="-342900">
              <a:spcBef>
                <a:spcPct val="5000"/>
              </a:spcBef>
              <a:spcAft>
                <a:spcPct val="10000"/>
              </a:spcAft>
              <a:buClr>
                <a:schemeClr val="accent5">
                  <a:lumMod val="25000"/>
                </a:schemeClr>
              </a:buClr>
              <a:buSzPct val="70000"/>
              <a:buFont typeface="Wingdings" pitchFamily="2" charset="2"/>
              <a:buChar char="t"/>
            </a:pPr>
            <a:r>
              <a:rPr lang="en-US" dirty="0">
                <a:solidFill>
                  <a:schemeClr val="tx1"/>
                </a:solidFill>
              </a:rPr>
              <a:t>Design audits, failure modes and effects criticality analysis (FMECA), and preliminary/critical </a:t>
            </a:r>
            <a:r>
              <a:rPr lang="en-US" dirty="0">
                <a:solidFill>
                  <a:srgbClr val="000000"/>
                </a:solidFill>
              </a:rPr>
              <a:t>design audits (PDA/CDA) considered “burdensome”</a:t>
            </a:r>
          </a:p>
        </p:txBody>
      </p:sp>
      <p:sp>
        <p:nvSpPr>
          <p:cNvPr id="22533" name="Rectangle 5"/>
          <p:cNvSpPr>
            <a:spLocks noChangeArrowheads="1"/>
          </p:cNvSpPr>
          <p:nvPr/>
        </p:nvSpPr>
        <p:spPr bwMode="auto">
          <a:xfrm>
            <a:off x="6677025" y="2243138"/>
            <a:ext cx="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endParaRPr lang="en-US" sz="1000" b="1" i="1">
              <a:solidFill>
                <a:srgbClr val="000000"/>
              </a:solidFill>
            </a:endParaRPr>
          </a:p>
        </p:txBody>
      </p:sp>
      <p:sp>
        <p:nvSpPr>
          <p:cNvPr id="22534" name="Rectangle 6"/>
          <p:cNvSpPr>
            <a:spLocks noChangeArrowheads="1"/>
          </p:cNvSpPr>
          <p:nvPr/>
        </p:nvSpPr>
        <p:spPr bwMode="auto">
          <a:xfrm>
            <a:off x="6769100" y="2200275"/>
            <a:ext cx="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endParaRPr lang="en-US" sz="1000" b="1" i="1">
              <a:solidFill>
                <a:srgbClr val="000000"/>
              </a:solidFill>
            </a:endParaRPr>
          </a:p>
        </p:txBody>
      </p:sp>
      <p:grpSp>
        <p:nvGrpSpPr>
          <p:cNvPr id="22535" name="Group 7"/>
          <p:cNvGrpSpPr>
            <a:grpSpLocks/>
          </p:cNvGrpSpPr>
          <p:nvPr/>
        </p:nvGrpSpPr>
        <p:grpSpPr bwMode="auto">
          <a:xfrm>
            <a:off x="5860254" y="2644775"/>
            <a:ext cx="3046413" cy="2638425"/>
            <a:chOff x="3562" y="998"/>
            <a:chExt cx="1919" cy="1662"/>
          </a:xfrm>
        </p:grpSpPr>
        <p:sp>
          <p:nvSpPr>
            <p:cNvPr id="10" name="Rectangle 8"/>
            <p:cNvSpPr>
              <a:spLocks noChangeArrowheads="1"/>
            </p:cNvSpPr>
            <p:nvPr/>
          </p:nvSpPr>
          <p:spPr bwMode="auto">
            <a:xfrm>
              <a:off x="3631" y="998"/>
              <a:ext cx="1799" cy="250"/>
            </a:xfrm>
            <a:prstGeom prst="rect">
              <a:avLst/>
            </a:prstGeom>
            <a:noFill/>
            <a:ln w="9525">
              <a:noFill/>
              <a:miter lim="800000"/>
              <a:headEnd/>
              <a:tailEnd/>
            </a:ln>
          </p:spPr>
          <p:txBody>
            <a:bodyPr wrap="none" lIns="0" tIns="0" rIns="0" bIns="0">
              <a:spAutoFit/>
            </a:bodyPr>
            <a:lstStyle/>
            <a:p>
              <a:pPr algn="ctr" eaLnBrk="0" hangingPunct="0">
                <a:defRPr/>
              </a:pPr>
              <a:r>
                <a:rPr lang="en-US" sz="1500" b="1">
                  <a:solidFill>
                    <a:srgbClr val="000099"/>
                  </a:solidFill>
                  <a:effectLst>
                    <a:outerShdw blurRad="38100" dist="38100" dir="2700000" algn="tl">
                      <a:srgbClr val="C0C0C0"/>
                    </a:outerShdw>
                  </a:effectLst>
                  <a:latin typeface="Times" pitchFamily="18" charset="0"/>
                </a:rPr>
                <a:t>SV Cost as Function of Complexity</a:t>
              </a:r>
            </a:p>
            <a:p>
              <a:pPr algn="ctr" eaLnBrk="0" hangingPunct="0">
                <a:defRPr/>
              </a:pPr>
              <a:r>
                <a:rPr lang="en-US" sz="1100" b="1" i="1">
                  <a:solidFill>
                    <a:srgbClr val="000099"/>
                  </a:solidFill>
                  <a:effectLst>
                    <a:outerShdw blurRad="38100" dist="38100" dir="2700000" algn="tl">
                      <a:srgbClr val="C0C0C0"/>
                    </a:outerShdw>
                  </a:effectLst>
                  <a:latin typeface="Times" pitchFamily="18" charset="0"/>
                </a:rPr>
                <a:t>(Small Sat Model)</a:t>
              </a:r>
              <a:endParaRPr lang="en-US" sz="1200" b="1" i="1">
                <a:solidFill>
                  <a:srgbClr val="000099"/>
                </a:solidFill>
                <a:effectLst>
                  <a:outerShdw blurRad="38100" dist="38100" dir="2700000" algn="tl">
                    <a:srgbClr val="C0C0C0"/>
                  </a:outerShdw>
                </a:effectLst>
                <a:latin typeface="Times" pitchFamily="18" charset="0"/>
              </a:endParaRPr>
            </a:p>
          </p:txBody>
        </p:sp>
        <p:sp>
          <p:nvSpPr>
            <p:cNvPr id="22537" name="Rectangle 9"/>
            <p:cNvSpPr>
              <a:spLocks noChangeArrowheads="1"/>
            </p:cNvSpPr>
            <p:nvPr/>
          </p:nvSpPr>
          <p:spPr bwMode="auto">
            <a:xfrm>
              <a:off x="3847" y="1257"/>
              <a:ext cx="1422" cy="1007"/>
            </a:xfrm>
            <a:prstGeom prst="rect">
              <a:avLst/>
            </a:prstGeom>
            <a:solidFill>
              <a:srgbClr val="FFFFCC"/>
            </a:solidFill>
            <a:ln w="28575">
              <a:solidFill>
                <a:schemeClr val="tx1"/>
              </a:solidFill>
              <a:miter lim="800000"/>
              <a:headEnd/>
              <a:tailEnd/>
            </a:ln>
          </p:spPr>
          <p:txBody>
            <a:bodyPr wrap="none" anchor="ctr"/>
            <a:lstStyle/>
            <a:p>
              <a:pPr eaLnBrk="0" hangingPunct="0"/>
              <a:endParaRPr lang="en-US" sz="2400">
                <a:solidFill>
                  <a:srgbClr val="000000"/>
                </a:solidFill>
              </a:endParaRPr>
            </a:p>
          </p:txBody>
        </p:sp>
        <p:sp>
          <p:nvSpPr>
            <p:cNvPr id="22538" name="Line 10"/>
            <p:cNvSpPr>
              <a:spLocks noChangeShapeType="1"/>
            </p:cNvSpPr>
            <p:nvPr/>
          </p:nvSpPr>
          <p:spPr bwMode="auto">
            <a:xfrm>
              <a:off x="3831" y="2250"/>
              <a:ext cx="1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9" name="Line 11"/>
            <p:cNvSpPr>
              <a:spLocks noChangeShapeType="1"/>
            </p:cNvSpPr>
            <p:nvPr/>
          </p:nvSpPr>
          <p:spPr bwMode="auto">
            <a:xfrm>
              <a:off x="3831" y="1926"/>
              <a:ext cx="16"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0" name="Line 12"/>
            <p:cNvSpPr>
              <a:spLocks noChangeShapeType="1"/>
            </p:cNvSpPr>
            <p:nvPr/>
          </p:nvSpPr>
          <p:spPr bwMode="auto">
            <a:xfrm>
              <a:off x="3831" y="1595"/>
              <a:ext cx="1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1" name="Line 13"/>
            <p:cNvSpPr>
              <a:spLocks noChangeShapeType="1"/>
            </p:cNvSpPr>
            <p:nvPr/>
          </p:nvSpPr>
          <p:spPr bwMode="auto">
            <a:xfrm>
              <a:off x="3831" y="1259"/>
              <a:ext cx="16"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2" name="Line 14"/>
            <p:cNvSpPr>
              <a:spLocks noChangeShapeType="1"/>
            </p:cNvSpPr>
            <p:nvPr/>
          </p:nvSpPr>
          <p:spPr bwMode="auto">
            <a:xfrm flipV="1">
              <a:off x="3847" y="2250"/>
              <a:ext cx="0"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3" name="Line 15"/>
            <p:cNvSpPr>
              <a:spLocks noChangeShapeType="1"/>
            </p:cNvSpPr>
            <p:nvPr/>
          </p:nvSpPr>
          <p:spPr bwMode="auto">
            <a:xfrm flipV="1">
              <a:off x="3990" y="2250"/>
              <a:ext cx="1"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4" name="Line 16"/>
            <p:cNvSpPr>
              <a:spLocks noChangeShapeType="1"/>
            </p:cNvSpPr>
            <p:nvPr/>
          </p:nvSpPr>
          <p:spPr bwMode="auto">
            <a:xfrm flipV="1">
              <a:off x="4133" y="2250"/>
              <a:ext cx="1"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5" name="Line 17"/>
            <p:cNvSpPr>
              <a:spLocks noChangeShapeType="1"/>
            </p:cNvSpPr>
            <p:nvPr/>
          </p:nvSpPr>
          <p:spPr bwMode="auto">
            <a:xfrm flipV="1">
              <a:off x="4276" y="2250"/>
              <a:ext cx="0"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6" name="Line 18"/>
            <p:cNvSpPr>
              <a:spLocks noChangeShapeType="1"/>
            </p:cNvSpPr>
            <p:nvPr/>
          </p:nvSpPr>
          <p:spPr bwMode="auto">
            <a:xfrm flipV="1">
              <a:off x="4418" y="2250"/>
              <a:ext cx="1"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7" name="Line 19"/>
            <p:cNvSpPr>
              <a:spLocks noChangeShapeType="1"/>
            </p:cNvSpPr>
            <p:nvPr/>
          </p:nvSpPr>
          <p:spPr bwMode="auto">
            <a:xfrm flipV="1">
              <a:off x="4560" y="2250"/>
              <a:ext cx="1"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8" name="Line 20"/>
            <p:cNvSpPr>
              <a:spLocks noChangeShapeType="1"/>
            </p:cNvSpPr>
            <p:nvPr/>
          </p:nvSpPr>
          <p:spPr bwMode="auto">
            <a:xfrm flipV="1">
              <a:off x="4698" y="2250"/>
              <a:ext cx="1"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9" name="Line 21"/>
            <p:cNvSpPr>
              <a:spLocks noChangeShapeType="1"/>
            </p:cNvSpPr>
            <p:nvPr/>
          </p:nvSpPr>
          <p:spPr bwMode="auto">
            <a:xfrm flipV="1">
              <a:off x="4840" y="2250"/>
              <a:ext cx="1"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0" name="Line 22"/>
            <p:cNvSpPr>
              <a:spLocks noChangeShapeType="1"/>
            </p:cNvSpPr>
            <p:nvPr/>
          </p:nvSpPr>
          <p:spPr bwMode="auto">
            <a:xfrm flipV="1">
              <a:off x="4984" y="2250"/>
              <a:ext cx="0"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1" name="Line 23"/>
            <p:cNvSpPr>
              <a:spLocks noChangeShapeType="1"/>
            </p:cNvSpPr>
            <p:nvPr/>
          </p:nvSpPr>
          <p:spPr bwMode="auto">
            <a:xfrm flipV="1">
              <a:off x="5127" y="2250"/>
              <a:ext cx="0"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2" name="Line 24"/>
            <p:cNvSpPr>
              <a:spLocks noChangeShapeType="1"/>
            </p:cNvSpPr>
            <p:nvPr/>
          </p:nvSpPr>
          <p:spPr bwMode="auto">
            <a:xfrm flipV="1">
              <a:off x="5269" y="2250"/>
              <a:ext cx="1" cy="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3" name="Freeform 25"/>
            <p:cNvSpPr>
              <a:spLocks/>
            </p:cNvSpPr>
            <p:nvPr/>
          </p:nvSpPr>
          <p:spPr bwMode="auto">
            <a:xfrm>
              <a:off x="4513" y="1800"/>
              <a:ext cx="38" cy="23"/>
            </a:xfrm>
            <a:custGeom>
              <a:avLst/>
              <a:gdLst>
                <a:gd name="T0" fmla="*/ 1 w 54"/>
                <a:gd name="T1" fmla="*/ 0 h 46"/>
                <a:gd name="T2" fmla="*/ 1 w 54"/>
                <a:gd name="T3" fmla="*/ 1 h 46"/>
                <a:gd name="T4" fmla="*/ 0 w 54"/>
                <a:gd name="T5" fmla="*/ 1 h 46"/>
                <a:gd name="T6" fmla="*/ 1 w 54"/>
                <a:gd name="T7" fmla="*/ 0 h 46"/>
                <a:gd name="T8" fmla="*/ 0 60000 65536"/>
                <a:gd name="T9" fmla="*/ 0 60000 65536"/>
                <a:gd name="T10" fmla="*/ 0 60000 65536"/>
                <a:gd name="T11" fmla="*/ 0 60000 65536"/>
                <a:gd name="T12" fmla="*/ 0 w 54"/>
                <a:gd name="T13" fmla="*/ 0 h 46"/>
                <a:gd name="T14" fmla="*/ 54 w 54"/>
                <a:gd name="T15" fmla="*/ 46 h 46"/>
              </a:gdLst>
              <a:ahLst/>
              <a:cxnLst>
                <a:cxn ang="T8">
                  <a:pos x="T0" y="T1"/>
                </a:cxn>
                <a:cxn ang="T9">
                  <a:pos x="T2" y="T3"/>
                </a:cxn>
                <a:cxn ang="T10">
                  <a:pos x="T4" y="T5"/>
                </a:cxn>
                <a:cxn ang="T11">
                  <a:pos x="T6" y="T7"/>
                </a:cxn>
              </a:cxnLst>
              <a:rect l="T12" t="T13" r="T14" b="T15"/>
              <a:pathLst>
                <a:path w="54" h="46">
                  <a:moveTo>
                    <a:pt x="23" y="0"/>
                  </a:moveTo>
                  <a:lnTo>
                    <a:pt x="54" y="46"/>
                  </a:lnTo>
                  <a:lnTo>
                    <a:pt x="0" y="46"/>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54" name="Freeform 26"/>
            <p:cNvSpPr>
              <a:spLocks/>
            </p:cNvSpPr>
            <p:nvPr/>
          </p:nvSpPr>
          <p:spPr bwMode="auto">
            <a:xfrm>
              <a:off x="4840" y="1717"/>
              <a:ext cx="38" cy="26"/>
            </a:xfrm>
            <a:custGeom>
              <a:avLst/>
              <a:gdLst>
                <a:gd name="T0" fmla="*/ 1 w 54"/>
                <a:gd name="T1" fmla="*/ 0 h 53"/>
                <a:gd name="T2" fmla="*/ 1 w 54"/>
                <a:gd name="T3" fmla="*/ 0 h 53"/>
                <a:gd name="T4" fmla="*/ 0 w 54"/>
                <a:gd name="T5" fmla="*/ 0 h 53"/>
                <a:gd name="T6" fmla="*/ 1 w 54"/>
                <a:gd name="T7" fmla="*/ 0 h 53"/>
                <a:gd name="T8" fmla="*/ 0 60000 65536"/>
                <a:gd name="T9" fmla="*/ 0 60000 65536"/>
                <a:gd name="T10" fmla="*/ 0 60000 65536"/>
                <a:gd name="T11" fmla="*/ 0 60000 65536"/>
                <a:gd name="T12" fmla="*/ 0 w 54"/>
                <a:gd name="T13" fmla="*/ 0 h 53"/>
                <a:gd name="T14" fmla="*/ 54 w 54"/>
                <a:gd name="T15" fmla="*/ 53 h 53"/>
              </a:gdLst>
              <a:ahLst/>
              <a:cxnLst>
                <a:cxn ang="T8">
                  <a:pos x="T0" y="T1"/>
                </a:cxn>
                <a:cxn ang="T9">
                  <a:pos x="T2" y="T3"/>
                </a:cxn>
                <a:cxn ang="T10">
                  <a:pos x="T4" y="T5"/>
                </a:cxn>
                <a:cxn ang="T11">
                  <a:pos x="T6" y="T7"/>
                </a:cxn>
              </a:cxnLst>
              <a:rect l="T12" t="T13" r="T14" b="T15"/>
              <a:pathLst>
                <a:path w="54" h="53">
                  <a:moveTo>
                    <a:pt x="23" y="0"/>
                  </a:moveTo>
                  <a:lnTo>
                    <a:pt x="54" y="53"/>
                  </a:lnTo>
                  <a:lnTo>
                    <a:pt x="0" y="53"/>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55" name="Freeform 27"/>
            <p:cNvSpPr>
              <a:spLocks/>
            </p:cNvSpPr>
            <p:nvPr/>
          </p:nvSpPr>
          <p:spPr bwMode="auto">
            <a:xfrm>
              <a:off x="4350" y="1957"/>
              <a:ext cx="31" cy="27"/>
            </a:xfrm>
            <a:custGeom>
              <a:avLst/>
              <a:gdLst>
                <a:gd name="T0" fmla="*/ 1 w 46"/>
                <a:gd name="T1" fmla="*/ 0 h 54"/>
                <a:gd name="T2" fmla="*/ 1 w 46"/>
                <a:gd name="T3" fmla="*/ 1 h 54"/>
                <a:gd name="T4" fmla="*/ 0 w 46"/>
                <a:gd name="T5" fmla="*/ 1 h 54"/>
                <a:gd name="T6" fmla="*/ 1 w 46"/>
                <a:gd name="T7" fmla="*/ 0 h 54"/>
                <a:gd name="T8" fmla="*/ 0 60000 65536"/>
                <a:gd name="T9" fmla="*/ 0 60000 65536"/>
                <a:gd name="T10" fmla="*/ 0 60000 65536"/>
                <a:gd name="T11" fmla="*/ 0 60000 65536"/>
                <a:gd name="T12" fmla="*/ 0 w 46"/>
                <a:gd name="T13" fmla="*/ 0 h 54"/>
                <a:gd name="T14" fmla="*/ 46 w 46"/>
                <a:gd name="T15" fmla="*/ 54 h 54"/>
              </a:gdLst>
              <a:ahLst/>
              <a:cxnLst>
                <a:cxn ang="T8">
                  <a:pos x="T0" y="T1"/>
                </a:cxn>
                <a:cxn ang="T9">
                  <a:pos x="T2" y="T3"/>
                </a:cxn>
                <a:cxn ang="T10">
                  <a:pos x="T4" y="T5"/>
                </a:cxn>
                <a:cxn ang="T11">
                  <a:pos x="T6" y="T7"/>
                </a:cxn>
              </a:cxnLst>
              <a:rect l="T12" t="T13" r="T14" b="T15"/>
              <a:pathLst>
                <a:path w="46" h="54">
                  <a:moveTo>
                    <a:pt x="23" y="0"/>
                  </a:moveTo>
                  <a:lnTo>
                    <a:pt x="46" y="54"/>
                  </a:lnTo>
                  <a:lnTo>
                    <a:pt x="0" y="54"/>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56" name="Freeform 28"/>
            <p:cNvSpPr>
              <a:spLocks/>
            </p:cNvSpPr>
            <p:nvPr/>
          </p:nvSpPr>
          <p:spPr bwMode="auto">
            <a:xfrm>
              <a:off x="4735" y="1800"/>
              <a:ext cx="32" cy="23"/>
            </a:xfrm>
            <a:custGeom>
              <a:avLst/>
              <a:gdLst>
                <a:gd name="T0" fmla="*/ 1 w 46"/>
                <a:gd name="T1" fmla="*/ 0 h 46"/>
                <a:gd name="T2" fmla="*/ 1 w 46"/>
                <a:gd name="T3" fmla="*/ 1 h 46"/>
                <a:gd name="T4" fmla="*/ 0 w 46"/>
                <a:gd name="T5" fmla="*/ 1 h 46"/>
                <a:gd name="T6" fmla="*/ 1 w 46"/>
                <a:gd name="T7" fmla="*/ 0 h 46"/>
                <a:gd name="T8" fmla="*/ 0 60000 65536"/>
                <a:gd name="T9" fmla="*/ 0 60000 65536"/>
                <a:gd name="T10" fmla="*/ 0 60000 65536"/>
                <a:gd name="T11" fmla="*/ 0 60000 65536"/>
                <a:gd name="T12" fmla="*/ 0 w 46"/>
                <a:gd name="T13" fmla="*/ 0 h 46"/>
                <a:gd name="T14" fmla="*/ 46 w 46"/>
                <a:gd name="T15" fmla="*/ 46 h 46"/>
              </a:gdLst>
              <a:ahLst/>
              <a:cxnLst>
                <a:cxn ang="T8">
                  <a:pos x="T0" y="T1"/>
                </a:cxn>
                <a:cxn ang="T9">
                  <a:pos x="T2" y="T3"/>
                </a:cxn>
                <a:cxn ang="T10">
                  <a:pos x="T4" y="T5"/>
                </a:cxn>
                <a:cxn ang="T11">
                  <a:pos x="T6" y="T7"/>
                </a:cxn>
              </a:cxnLst>
              <a:rect l="T12" t="T13" r="T14" b="T15"/>
              <a:pathLst>
                <a:path w="46" h="46">
                  <a:moveTo>
                    <a:pt x="23" y="0"/>
                  </a:moveTo>
                  <a:lnTo>
                    <a:pt x="46" y="46"/>
                  </a:lnTo>
                  <a:lnTo>
                    <a:pt x="0" y="46"/>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57" name="Freeform 29"/>
            <p:cNvSpPr>
              <a:spLocks/>
            </p:cNvSpPr>
            <p:nvPr/>
          </p:nvSpPr>
          <p:spPr bwMode="auto">
            <a:xfrm>
              <a:off x="4757" y="1793"/>
              <a:ext cx="36" cy="27"/>
            </a:xfrm>
            <a:custGeom>
              <a:avLst/>
              <a:gdLst>
                <a:gd name="T0" fmla="*/ 1 w 53"/>
                <a:gd name="T1" fmla="*/ 0 h 54"/>
                <a:gd name="T2" fmla="*/ 1 w 53"/>
                <a:gd name="T3" fmla="*/ 1 h 54"/>
                <a:gd name="T4" fmla="*/ 0 w 53"/>
                <a:gd name="T5" fmla="*/ 1 h 54"/>
                <a:gd name="T6" fmla="*/ 1 w 53"/>
                <a:gd name="T7" fmla="*/ 0 h 54"/>
                <a:gd name="T8" fmla="*/ 0 60000 65536"/>
                <a:gd name="T9" fmla="*/ 0 60000 65536"/>
                <a:gd name="T10" fmla="*/ 0 60000 65536"/>
                <a:gd name="T11" fmla="*/ 0 60000 65536"/>
                <a:gd name="T12" fmla="*/ 0 w 53"/>
                <a:gd name="T13" fmla="*/ 0 h 54"/>
                <a:gd name="T14" fmla="*/ 53 w 53"/>
                <a:gd name="T15" fmla="*/ 54 h 54"/>
              </a:gdLst>
              <a:ahLst/>
              <a:cxnLst>
                <a:cxn ang="T8">
                  <a:pos x="T0" y="T1"/>
                </a:cxn>
                <a:cxn ang="T9">
                  <a:pos x="T2" y="T3"/>
                </a:cxn>
                <a:cxn ang="T10">
                  <a:pos x="T4" y="T5"/>
                </a:cxn>
                <a:cxn ang="T11">
                  <a:pos x="T6" y="T7"/>
                </a:cxn>
              </a:cxnLst>
              <a:rect l="T12" t="T13" r="T14" b="T15"/>
              <a:pathLst>
                <a:path w="53" h="54">
                  <a:moveTo>
                    <a:pt x="30" y="0"/>
                  </a:moveTo>
                  <a:lnTo>
                    <a:pt x="53" y="54"/>
                  </a:lnTo>
                  <a:lnTo>
                    <a:pt x="0" y="54"/>
                  </a:lnTo>
                  <a:lnTo>
                    <a:pt x="30" y="0"/>
                  </a:lnTo>
                  <a:close/>
                </a:path>
              </a:pathLst>
            </a:custGeom>
            <a:solidFill>
              <a:srgbClr val="00FF00"/>
            </a:solidFill>
            <a:ln w="12700">
              <a:solidFill>
                <a:srgbClr val="000000"/>
              </a:solidFill>
              <a:prstDash val="solid"/>
              <a:round/>
              <a:headEnd/>
              <a:tailEnd/>
            </a:ln>
          </p:spPr>
          <p:txBody>
            <a:bodyPr/>
            <a:lstStyle/>
            <a:p>
              <a:endParaRPr lang="en-US"/>
            </a:p>
          </p:txBody>
        </p:sp>
        <p:sp>
          <p:nvSpPr>
            <p:cNvPr id="22558" name="Freeform 30"/>
            <p:cNvSpPr>
              <a:spLocks/>
            </p:cNvSpPr>
            <p:nvPr/>
          </p:nvSpPr>
          <p:spPr bwMode="auto">
            <a:xfrm>
              <a:off x="4238" y="2113"/>
              <a:ext cx="38" cy="23"/>
            </a:xfrm>
            <a:custGeom>
              <a:avLst/>
              <a:gdLst>
                <a:gd name="T0" fmla="*/ 1 w 54"/>
                <a:gd name="T1" fmla="*/ 0 h 46"/>
                <a:gd name="T2" fmla="*/ 1 w 54"/>
                <a:gd name="T3" fmla="*/ 1 h 46"/>
                <a:gd name="T4" fmla="*/ 0 w 54"/>
                <a:gd name="T5" fmla="*/ 1 h 46"/>
                <a:gd name="T6" fmla="*/ 1 w 54"/>
                <a:gd name="T7" fmla="*/ 0 h 46"/>
                <a:gd name="T8" fmla="*/ 0 60000 65536"/>
                <a:gd name="T9" fmla="*/ 0 60000 65536"/>
                <a:gd name="T10" fmla="*/ 0 60000 65536"/>
                <a:gd name="T11" fmla="*/ 0 60000 65536"/>
                <a:gd name="T12" fmla="*/ 0 w 54"/>
                <a:gd name="T13" fmla="*/ 0 h 46"/>
                <a:gd name="T14" fmla="*/ 54 w 54"/>
                <a:gd name="T15" fmla="*/ 46 h 46"/>
              </a:gdLst>
              <a:ahLst/>
              <a:cxnLst>
                <a:cxn ang="T8">
                  <a:pos x="T0" y="T1"/>
                </a:cxn>
                <a:cxn ang="T9">
                  <a:pos x="T2" y="T3"/>
                </a:cxn>
                <a:cxn ang="T10">
                  <a:pos x="T4" y="T5"/>
                </a:cxn>
                <a:cxn ang="T11">
                  <a:pos x="T6" y="T7"/>
                </a:cxn>
              </a:cxnLst>
              <a:rect l="T12" t="T13" r="T14" b="T15"/>
              <a:pathLst>
                <a:path w="54" h="46">
                  <a:moveTo>
                    <a:pt x="31" y="0"/>
                  </a:moveTo>
                  <a:lnTo>
                    <a:pt x="54" y="46"/>
                  </a:lnTo>
                  <a:lnTo>
                    <a:pt x="0" y="46"/>
                  </a:lnTo>
                  <a:lnTo>
                    <a:pt x="31" y="0"/>
                  </a:lnTo>
                  <a:close/>
                </a:path>
              </a:pathLst>
            </a:custGeom>
            <a:solidFill>
              <a:srgbClr val="00FF00"/>
            </a:solidFill>
            <a:ln w="12700">
              <a:solidFill>
                <a:srgbClr val="000000"/>
              </a:solidFill>
              <a:prstDash val="solid"/>
              <a:round/>
              <a:headEnd/>
              <a:tailEnd/>
            </a:ln>
          </p:spPr>
          <p:txBody>
            <a:bodyPr/>
            <a:lstStyle/>
            <a:p>
              <a:endParaRPr lang="en-US"/>
            </a:p>
          </p:txBody>
        </p:sp>
        <p:sp>
          <p:nvSpPr>
            <p:cNvPr id="22559" name="Freeform 31"/>
            <p:cNvSpPr>
              <a:spLocks/>
            </p:cNvSpPr>
            <p:nvPr/>
          </p:nvSpPr>
          <p:spPr bwMode="auto">
            <a:xfrm>
              <a:off x="4926" y="1678"/>
              <a:ext cx="31" cy="28"/>
            </a:xfrm>
            <a:custGeom>
              <a:avLst/>
              <a:gdLst>
                <a:gd name="T0" fmla="*/ 1 w 46"/>
                <a:gd name="T1" fmla="*/ 0 h 54"/>
                <a:gd name="T2" fmla="*/ 1 w 46"/>
                <a:gd name="T3" fmla="*/ 1 h 54"/>
                <a:gd name="T4" fmla="*/ 0 w 46"/>
                <a:gd name="T5" fmla="*/ 1 h 54"/>
                <a:gd name="T6" fmla="*/ 1 w 46"/>
                <a:gd name="T7" fmla="*/ 0 h 54"/>
                <a:gd name="T8" fmla="*/ 0 60000 65536"/>
                <a:gd name="T9" fmla="*/ 0 60000 65536"/>
                <a:gd name="T10" fmla="*/ 0 60000 65536"/>
                <a:gd name="T11" fmla="*/ 0 60000 65536"/>
                <a:gd name="T12" fmla="*/ 0 w 46"/>
                <a:gd name="T13" fmla="*/ 0 h 54"/>
                <a:gd name="T14" fmla="*/ 46 w 46"/>
                <a:gd name="T15" fmla="*/ 54 h 54"/>
              </a:gdLst>
              <a:ahLst/>
              <a:cxnLst>
                <a:cxn ang="T8">
                  <a:pos x="T0" y="T1"/>
                </a:cxn>
                <a:cxn ang="T9">
                  <a:pos x="T2" y="T3"/>
                </a:cxn>
                <a:cxn ang="T10">
                  <a:pos x="T4" y="T5"/>
                </a:cxn>
                <a:cxn ang="T11">
                  <a:pos x="T6" y="T7"/>
                </a:cxn>
              </a:cxnLst>
              <a:rect l="T12" t="T13" r="T14" b="T15"/>
              <a:pathLst>
                <a:path w="46" h="54">
                  <a:moveTo>
                    <a:pt x="23" y="0"/>
                  </a:moveTo>
                  <a:lnTo>
                    <a:pt x="46" y="54"/>
                  </a:lnTo>
                  <a:lnTo>
                    <a:pt x="0" y="54"/>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60" name="Freeform 32"/>
            <p:cNvSpPr>
              <a:spLocks/>
            </p:cNvSpPr>
            <p:nvPr/>
          </p:nvSpPr>
          <p:spPr bwMode="auto">
            <a:xfrm>
              <a:off x="4947" y="1774"/>
              <a:ext cx="37" cy="26"/>
            </a:xfrm>
            <a:custGeom>
              <a:avLst/>
              <a:gdLst>
                <a:gd name="T0" fmla="*/ 1 w 53"/>
                <a:gd name="T1" fmla="*/ 0 h 53"/>
                <a:gd name="T2" fmla="*/ 1 w 53"/>
                <a:gd name="T3" fmla="*/ 0 h 53"/>
                <a:gd name="T4" fmla="*/ 0 w 53"/>
                <a:gd name="T5" fmla="*/ 0 h 53"/>
                <a:gd name="T6" fmla="*/ 1 w 53"/>
                <a:gd name="T7" fmla="*/ 0 h 53"/>
                <a:gd name="T8" fmla="*/ 0 60000 65536"/>
                <a:gd name="T9" fmla="*/ 0 60000 65536"/>
                <a:gd name="T10" fmla="*/ 0 60000 65536"/>
                <a:gd name="T11" fmla="*/ 0 60000 65536"/>
                <a:gd name="T12" fmla="*/ 0 w 53"/>
                <a:gd name="T13" fmla="*/ 0 h 53"/>
                <a:gd name="T14" fmla="*/ 53 w 53"/>
                <a:gd name="T15" fmla="*/ 53 h 53"/>
              </a:gdLst>
              <a:ahLst/>
              <a:cxnLst>
                <a:cxn ang="T8">
                  <a:pos x="T0" y="T1"/>
                </a:cxn>
                <a:cxn ang="T9">
                  <a:pos x="T2" y="T3"/>
                </a:cxn>
                <a:cxn ang="T10">
                  <a:pos x="T4" y="T5"/>
                </a:cxn>
                <a:cxn ang="T11">
                  <a:pos x="T6" y="T7"/>
                </a:cxn>
              </a:cxnLst>
              <a:rect l="T12" t="T13" r="T14" b="T15"/>
              <a:pathLst>
                <a:path w="53" h="53">
                  <a:moveTo>
                    <a:pt x="30" y="0"/>
                  </a:moveTo>
                  <a:lnTo>
                    <a:pt x="53" y="53"/>
                  </a:lnTo>
                  <a:lnTo>
                    <a:pt x="0" y="53"/>
                  </a:lnTo>
                  <a:lnTo>
                    <a:pt x="30" y="0"/>
                  </a:lnTo>
                  <a:close/>
                </a:path>
              </a:pathLst>
            </a:custGeom>
            <a:solidFill>
              <a:srgbClr val="00FF00"/>
            </a:solidFill>
            <a:ln w="12700">
              <a:solidFill>
                <a:srgbClr val="000000"/>
              </a:solidFill>
              <a:prstDash val="solid"/>
              <a:round/>
              <a:headEnd/>
              <a:tailEnd/>
            </a:ln>
          </p:spPr>
          <p:txBody>
            <a:bodyPr/>
            <a:lstStyle/>
            <a:p>
              <a:endParaRPr lang="en-US"/>
            </a:p>
          </p:txBody>
        </p:sp>
        <p:sp>
          <p:nvSpPr>
            <p:cNvPr id="22561" name="Freeform 33"/>
            <p:cNvSpPr>
              <a:spLocks/>
            </p:cNvSpPr>
            <p:nvPr/>
          </p:nvSpPr>
          <p:spPr bwMode="auto">
            <a:xfrm>
              <a:off x="3858" y="2197"/>
              <a:ext cx="37" cy="26"/>
            </a:xfrm>
            <a:custGeom>
              <a:avLst/>
              <a:gdLst>
                <a:gd name="T0" fmla="*/ 1 w 53"/>
                <a:gd name="T1" fmla="*/ 0 h 54"/>
                <a:gd name="T2" fmla="*/ 1 w 53"/>
                <a:gd name="T3" fmla="*/ 0 h 54"/>
                <a:gd name="T4" fmla="*/ 0 w 53"/>
                <a:gd name="T5" fmla="*/ 0 h 54"/>
                <a:gd name="T6" fmla="*/ 1 w 53"/>
                <a:gd name="T7" fmla="*/ 0 h 54"/>
                <a:gd name="T8" fmla="*/ 0 60000 65536"/>
                <a:gd name="T9" fmla="*/ 0 60000 65536"/>
                <a:gd name="T10" fmla="*/ 0 60000 65536"/>
                <a:gd name="T11" fmla="*/ 0 60000 65536"/>
                <a:gd name="T12" fmla="*/ 0 w 53"/>
                <a:gd name="T13" fmla="*/ 0 h 54"/>
                <a:gd name="T14" fmla="*/ 53 w 53"/>
                <a:gd name="T15" fmla="*/ 54 h 54"/>
              </a:gdLst>
              <a:ahLst/>
              <a:cxnLst>
                <a:cxn ang="T8">
                  <a:pos x="T0" y="T1"/>
                </a:cxn>
                <a:cxn ang="T9">
                  <a:pos x="T2" y="T3"/>
                </a:cxn>
                <a:cxn ang="T10">
                  <a:pos x="T4" y="T5"/>
                </a:cxn>
                <a:cxn ang="T11">
                  <a:pos x="T6" y="T7"/>
                </a:cxn>
              </a:cxnLst>
              <a:rect l="T12" t="T13" r="T14" b="T15"/>
              <a:pathLst>
                <a:path w="53" h="54">
                  <a:moveTo>
                    <a:pt x="30" y="0"/>
                  </a:moveTo>
                  <a:lnTo>
                    <a:pt x="53" y="54"/>
                  </a:lnTo>
                  <a:lnTo>
                    <a:pt x="0" y="54"/>
                  </a:lnTo>
                  <a:lnTo>
                    <a:pt x="30" y="0"/>
                  </a:lnTo>
                  <a:close/>
                </a:path>
              </a:pathLst>
            </a:custGeom>
            <a:solidFill>
              <a:srgbClr val="00FF00"/>
            </a:solidFill>
            <a:ln w="12700">
              <a:solidFill>
                <a:srgbClr val="000000"/>
              </a:solidFill>
              <a:prstDash val="solid"/>
              <a:round/>
              <a:headEnd/>
              <a:tailEnd/>
            </a:ln>
          </p:spPr>
          <p:txBody>
            <a:bodyPr/>
            <a:lstStyle/>
            <a:p>
              <a:endParaRPr lang="en-US"/>
            </a:p>
          </p:txBody>
        </p:sp>
        <p:sp>
          <p:nvSpPr>
            <p:cNvPr id="22562" name="Freeform 34"/>
            <p:cNvSpPr>
              <a:spLocks/>
            </p:cNvSpPr>
            <p:nvPr/>
          </p:nvSpPr>
          <p:spPr bwMode="auto">
            <a:xfrm>
              <a:off x="3884" y="2033"/>
              <a:ext cx="37" cy="27"/>
            </a:xfrm>
            <a:custGeom>
              <a:avLst/>
              <a:gdLst>
                <a:gd name="T0" fmla="*/ 1 w 54"/>
                <a:gd name="T1" fmla="*/ 0 h 53"/>
                <a:gd name="T2" fmla="*/ 1 w 54"/>
                <a:gd name="T3" fmla="*/ 1 h 53"/>
                <a:gd name="T4" fmla="*/ 0 w 54"/>
                <a:gd name="T5" fmla="*/ 1 h 53"/>
                <a:gd name="T6" fmla="*/ 1 w 54"/>
                <a:gd name="T7" fmla="*/ 0 h 53"/>
                <a:gd name="T8" fmla="*/ 0 60000 65536"/>
                <a:gd name="T9" fmla="*/ 0 60000 65536"/>
                <a:gd name="T10" fmla="*/ 0 60000 65536"/>
                <a:gd name="T11" fmla="*/ 0 60000 65536"/>
                <a:gd name="T12" fmla="*/ 0 w 54"/>
                <a:gd name="T13" fmla="*/ 0 h 53"/>
                <a:gd name="T14" fmla="*/ 54 w 54"/>
                <a:gd name="T15" fmla="*/ 53 h 53"/>
              </a:gdLst>
              <a:ahLst/>
              <a:cxnLst>
                <a:cxn ang="T8">
                  <a:pos x="T0" y="T1"/>
                </a:cxn>
                <a:cxn ang="T9">
                  <a:pos x="T2" y="T3"/>
                </a:cxn>
                <a:cxn ang="T10">
                  <a:pos x="T4" y="T5"/>
                </a:cxn>
                <a:cxn ang="T11">
                  <a:pos x="T6" y="T7"/>
                </a:cxn>
              </a:cxnLst>
              <a:rect l="T12" t="T13" r="T14" b="T15"/>
              <a:pathLst>
                <a:path w="54" h="53">
                  <a:moveTo>
                    <a:pt x="23" y="0"/>
                  </a:moveTo>
                  <a:lnTo>
                    <a:pt x="54" y="53"/>
                  </a:lnTo>
                  <a:lnTo>
                    <a:pt x="0" y="53"/>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63" name="Freeform 35"/>
            <p:cNvSpPr>
              <a:spLocks/>
            </p:cNvSpPr>
            <p:nvPr/>
          </p:nvSpPr>
          <p:spPr bwMode="auto">
            <a:xfrm>
              <a:off x="3910" y="2064"/>
              <a:ext cx="38" cy="26"/>
            </a:xfrm>
            <a:custGeom>
              <a:avLst/>
              <a:gdLst>
                <a:gd name="T0" fmla="*/ 1 w 54"/>
                <a:gd name="T1" fmla="*/ 0 h 54"/>
                <a:gd name="T2" fmla="*/ 1 w 54"/>
                <a:gd name="T3" fmla="*/ 0 h 54"/>
                <a:gd name="T4" fmla="*/ 0 w 54"/>
                <a:gd name="T5" fmla="*/ 0 h 54"/>
                <a:gd name="T6" fmla="*/ 1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31" y="0"/>
                  </a:moveTo>
                  <a:lnTo>
                    <a:pt x="54" y="54"/>
                  </a:lnTo>
                  <a:lnTo>
                    <a:pt x="0" y="54"/>
                  </a:lnTo>
                  <a:lnTo>
                    <a:pt x="31" y="0"/>
                  </a:lnTo>
                  <a:close/>
                </a:path>
              </a:pathLst>
            </a:custGeom>
            <a:solidFill>
              <a:srgbClr val="00FF00"/>
            </a:solidFill>
            <a:ln w="12700">
              <a:solidFill>
                <a:srgbClr val="000000"/>
              </a:solidFill>
              <a:prstDash val="solid"/>
              <a:round/>
              <a:headEnd/>
              <a:tailEnd/>
            </a:ln>
          </p:spPr>
          <p:txBody>
            <a:bodyPr/>
            <a:lstStyle/>
            <a:p>
              <a:endParaRPr lang="en-US"/>
            </a:p>
          </p:txBody>
        </p:sp>
        <p:sp>
          <p:nvSpPr>
            <p:cNvPr id="22564" name="Freeform 36"/>
            <p:cNvSpPr>
              <a:spLocks/>
            </p:cNvSpPr>
            <p:nvPr/>
          </p:nvSpPr>
          <p:spPr bwMode="auto">
            <a:xfrm>
              <a:off x="3969" y="2033"/>
              <a:ext cx="32" cy="27"/>
            </a:xfrm>
            <a:custGeom>
              <a:avLst/>
              <a:gdLst>
                <a:gd name="T0" fmla="*/ 1 w 46"/>
                <a:gd name="T1" fmla="*/ 0 h 53"/>
                <a:gd name="T2" fmla="*/ 1 w 46"/>
                <a:gd name="T3" fmla="*/ 1 h 53"/>
                <a:gd name="T4" fmla="*/ 0 w 46"/>
                <a:gd name="T5" fmla="*/ 1 h 53"/>
                <a:gd name="T6" fmla="*/ 1 w 46"/>
                <a:gd name="T7" fmla="*/ 0 h 53"/>
                <a:gd name="T8" fmla="*/ 0 60000 65536"/>
                <a:gd name="T9" fmla="*/ 0 60000 65536"/>
                <a:gd name="T10" fmla="*/ 0 60000 65536"/>
                <a:gd name="T11" fmla="*/ 0 60000 65536"/>
                <a:gd name="T12" fmla="*/ 0 w 46"/>
                <a:gd name="T13" fmla="*/ 0 h 53"/>
                <a:gd name="T14" fmla="*/ 46 w 46"/>
                <a:gd name="T15" fmla="*/ 53 h 53"/>
              </a:gdLst>
              <a:ahLst/>
              <a:cxnLst>
                <a:cxn ang="T8">
                  <a:pos x="T0" y="T1"/>
                </a:cxn>
                <a:cxn ang="T9">
                  <a:pos x="T2" y="T3"/>
                </a:cxn>
                <a:cxn ang="T10">
                  <a:pos x="T4" y="T5"/>
                </a:cxn>
                <a:cxn ang="T11">
                  <a:pos x="T6" y="T7"/>
                </a:cxn>
              </a:cxnLst>
              <a:rect l="T12" t="T13" r="T14" b="T15"/>
              <a:pathLst>
                <a:path w="46" h="53">
                  <a:moveTo>
                    <a:pt x="23" y="0"/>
                  </a:moveTo>
                  <a:lnTo>
                    <a:pt x="46" y="53"/>
                  </a:lnTo>
                  <a:lnTo>
                    <a:pt x="0" y="53"/>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65" name="Freeform 37"/>
            <p:cNvSpPr>
              <a:spLocks/>
            </p:cNvSpPr>
            <p:nvPr/>
          </p:nvSpPr>
          <p:spPr bwMode="auto">
            <a:xfrm>
              <a:off x="3938" y="2079"/>
              <a:ext cx="36" cy="22"/>
            </a:xfrm>
            <a:custGeom>
              <a:avLst/>
              <a:gdLst>
                <a:gd name="T0" fmla="*/ 1 w 53"/>
                <a:gd name="T1" fmla="*/ 0 h 46"/>
                <a:gd name="T2" fmla="*/ 1 w 53"/>
                <a:gd name="T3" fmla="*/ 0 h 46"/>
                <a:gd name="T4" fmla="*/ 0 w 53"/>
                <a:gd name="T5" fmla="*/ 0 h 46"/>
                <a:gd name="T6" fmla="*/ 1 w 53"/>
                <a:gd name="T7" fmla="*/ 0 h 46"/>
                <a:gd name="T8" fmla="*/ 0 60000 65536"/>
                <a:gd name="T9" fmla="*/ 0 60000 65536"/>
                <a:gd name="T10" fmla="*/ 0 60000 65536"/>
                <a:gd name="T11" fmla="*/ 0 60000 65536"/>
                <a:gd name="T12" fmla="*/ 0 w 53"/>
                <a:gd name="T13" fmla="*/ 0 h 46"/>
                <a:gd name="T14" fmla="*/ 53 w 53"/>
                <a:gd name="T15" fmla="*/ 46 h 46"/>
              </a:gdLst>
              <a:ahLst/>
              <a:cxnLst>
                <a:cxn ang="T8">
                  <a:pos x="T0" y="T1"/>
                </a:cxn>
                <a:cxn ang="T9">
                  <a:pos x="T2" y="T3"/>
                </a:cxn>
                <a:cxn ang="T10">
                  <a:pos x="T4" y="T5"/>
                </a:cxn>
                <a:cxn ang="T11">
                  <a:pos x="T6" y="T7"/>
                </a:cxn>
              </a:cxnLst>
              <a:rect l="T12" t="T13" r="T14" b="T15"/>
              <a:pathLst>
                <a:path w="53" h="46">
                  <a:moveTo>
                    <a:pt x="23" y="0"/>
                  </a:moveTo>
                  <a:lnTo>
                    <a:pt x="53" y="46"/>
                  </a:lnTo>
                  <a:lnTo>
                    <a:pt x="0" y="46"/>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66" name="Freeform 38"/>
            <p:cNvSpPr>
              <a:spLocks/>
            </p:cNvSpPr>
            <p:nvPr/>
          </p:nvSpPr>
          <p:spPr bwMode="auto">
            <a:xfrm>
              <a:off x="4048" y="2109"/>
              <a:ext cx="37" cy="24"/>
            </a:xfrm>
            <a:custGeom>
              <a:avLst/>
              <a:gdLst>
                <a:gd name="T0" fmla="*/ 1 w 54"/>
                <a:gd name="T1" fmla="*/ 0 h 46"/>
                <a:gd name="T2" fmla="*/ 1 w 54"/>
                <a:gd name="T3" fmla="*/ 1 h 46"/>
                <a:gd name="T4" fmla="*/ 0 w 54"/>
                <a:gd name="T5" fmla="*/ 1 h 46"/>
                <a:gd name="T6" fmla="*/ 1 w 54"/>
                <a:gd name="T7" fmla="*/ 0 h 46"/>
                <a:gd name="T8" fmla="*/ 0 60000 65536"/>
                <a:gd name="T9" fmla="*/ 0 60000 65536"/>
                <a:gd name="T10" fmla="*/ 0 60000 65536"/>
                <a:gd name="T11" fmla="*/ 0 60000 65536"/>
                <a:gd name="T12" fmla="*/ 0 w 54"/>
                <a:gd name="T13" fmla="*/ 0 h 46"/>
                <a:gd name="T14" fmla="*/ 54 w 54"/>
                <a:gd name="T15" fmla="*/ 46 h 46"/>
              </a:gdLst>
              <a:ahLst/>
              <a:cxnLst>
                <a:cxn ang="T8">
                  <a:pos x="T0" y="T1"/>
                </a:cxn>
                <a:cxn ang="T9">
                  <a:pos x="T2" y="T3"/>
                </a:cxn>
                <a:cxn ang="T10">
                  <a:pos x="T4" y="T5"/>
                </a:cxn>
                <a:cxn ang="T11">
                  <a:pos x="T6" y="T7"/>
                </a:cxn>
              </a:cxnLst>
              <a:rect l="T12" t="T13" r="T14" b="T15"/>
              <a:pathLst>
                <a:path w="54" h="46">
                  <a:moveTo>
                    <a:pt x="31" y="0"/>
                  </a:moveTo>
                  <a:lnTo>
                    <a:pt x="54" y="46"/>
                  </a:lnTo>
                  <a:lnTo>
                    <a:pt x="0" y="46"/>
                  </a:lnTo>
                  <a:lnTo>
                    <a:pt x="31" y="0"/>
                  </a:lnTo>
                  <a:close/>
                </a:path>
              </a:pathLst>
            </a:custGeom>
            <a:solidFill>
              <a:srgbClr val="00FF00"/>
            </a:solidFill>
            <a:ln w="12700">
              <a:solidFill>
                <a:srgbClr val="000000"/>
              </a:solidFill>
              <a:prstDash val="solid"/>
              <a:round/>
              <a:headEnd/>
              <a:tailEnd/>
            </a:ln>
          </p:spPr>
          <p:txBody>
            <a:bodyPr/>
            <a:lstStyle/>
            <a:p>
              <a:endParaRPr lang="en-US"/>
            </a:p>
          </p:txBody>
        </p:sp>
        <p:sp>
          <p:nvSpPr>
            <p:cNvPr id="22567" name="Freeform 39"/>
            <p:cNvSpPr>
              <a:spLocks/>
            </p:cNvSpPr>
            <p:nvPr/>
          </p:nvSpPr>
          <p:spPr bwMode="auto">
            <a:xfrm>
              <a:off x="3990" y="2044"/>
              <a:ext cx="38" cy="24"/>
            </a:xfrm>
            <a:custGeom>
              <a:avLst/>
              <a:gdLst>
                <a:gd name="T0" fmla="*/ 1 w 54"/>
                <a:gd name="T1" fmla="*/ 0 h 46"/>
                <a:gd name="T2" fmla="*/ 1 w 54"/>
                <a:gd name="T3" fmla="*/ 1 h 46"/>
                <a:gd name="T4" fmla="*/ 0 w 54"/>
                <a:gd name="T5" fmla="*/ 1 h 46"/>
                <a:gd name="T6" fmla="*/ 1 w 54"/>
                <a:gd name="T7" fmla="*/ 0 h 46"/>
                <a:gd name="T8" fmla="*/ 0 60000 65536"/>
                <a:gd name="T9" fmla="*/ 0 60000 65536"/>
                <a:gd name="T10" fmla="*/ 0 60000 65536"/>
                <a:gd name="T11" fmla="*/ 0 60000 65536"/>
                <a:gd name="T12" fmla="*/ 0 w 54"/>
                <a:gd name="T13" fmla="*/ 0 h 46"/>
                <a:gd name="T14" fmla="*/ 54 w 54"/>
                <a:gd name="T15" fmla="*/ 46 h 46"/>
              </a:gdLst>
              <a:ahLst/>
              <a:cxnLst>
                <a:cxn ang="T8">
                  <a:pos x="T0" y="T1"/>
                </a:cxn>
                <a:cxn ang="T9">
                  <a:pos x="T2" y="T3"/>
                </a:cxn>
                <a:cxn ang="T10">
                  <a:pos x="T4" y="T5"/>
                </a:cxn>
                <a:cxn ang="T11">
                  <a:pos x="T6" y="T7"/>
                </a:cxn>
              </a:cxnLst>
              <a:rect l="T12" t="T13" r="T14" b="T15"/>
              <a:pathLst>
                <a:path w="54" h="46">
                  <a:moveTo>
                    <a:pt x="23" y="0"/>
                  </a:moveTo>
                  <a:lnTo>
                    <a:pt x="54" y="46"/>
                  </a:lnTo>
                  <a:lnTo>
                    <a:pt x="0" y="46"/>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68" name="Freeform 40"/>
            <p:cNvSpPr>
              <a:spLocks/>
            </p:cNvSpPr>
            <p:nvPr/>
          </p:nvSpPr>
          <p:spPr bwMode="auto">
            <a:xfrm>
              <a:off x="4159" y="2014"/>
              <a:ext cx="31" cy="26"/>
            </a:xfrm>
            <a:custGeom>
              <a:avLst/>
              <a:gdLst>
                <a:gd name="T0" fmla="*/ 1 w 46"/>
                <a:gd name="T1" fmla="*/ 0 h 54"/>
                <a:gd name="T2" fmla="*/ 1 w 46"/>
                <a:gd name="T3" fmla="*/ 0 h 54"/>
                <a:gd name="T4" fmla="*/ 0 w 46"/>
                <a:gd name="T5" fmla="*/ 0 h 54"/>
                <a:gd name="T6" fmla="*/ 1 w 46"/>
                <a:gd name="T7" fmla="*/ 0 h 54"/>
                <a:gd name="T8" fmla="*/ 0 60000 65536"/>
                <a:gd name="T9" fmla="*/ 0 60000 65536"/>
                <a:gd name="T10" fmla="*/ 0 60000 65536"/>
                <a:gd name="T11" fmla="*/ 0 60000 65536"/>
                <a:gd name="T12" fmla="*/ 0 w 46"/>
                <a:gd name="T13" fmla="*/ 0 h 54"/>
                <a:gd name="T14" fmla="*/ 46 w 46"/>
                <a:gd name="T15" fmla="*/ 54 h 54"/>
              </a:gdLst>
              <a:ahLst/>
              <a:cxnLst>
                <a:cxn ang="T8">
                  <a:pos x="T0" y="T1"/>
                </a:cxn>
                <a:cxn ang="T9">
                  <a:pos x="T2" y="T3"/>
                </a:cxn>
                <a:cxn ang="T10">
                  <a:pos x="T4" y="T5"/>
                </a:cxn>
                <a:cxn ang="T11">
                  <a:pos x="T6" y="T7"/>
                </a:cxn>
              </a:cxnLst>
              <a:rect l="T12" t="T13" r="T14" b="T15"/>
              <a:pathLst>
                <a:path w="46" h="54">
                  <a:moveTo>
                    <a:pt x="23" y="0"/>
                  </a:moveTo>
                  <a:lnTo>
                    <a:pt x="46" y="54"/>
                  </a:lnTo>
                  <a:lnTo>
                    <a:pt x="0" y="54"/>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69" name="Freeform 41"/>
            <p:cNvSpPr>
              <a:spLocks/>
            </p:cNvSpPr>
            <p:nvPr/>
          </p:nvSpPr>
          <p:spPr bwMode="auto">
            <a:xfrm>
              <a:off x="4978" y="1743"/>
              <a:ext cx="37" cy="28"/>
            </a:xfrm>
            <a:custGeom>
              <a:avLst/>
              <a:gdLst>
                <a:gd name="T0" fmla="*/ 1 w 54"/>
                <a:gd name="T1" fmla="*/ 0 h 54"/>
                <a:gd name="T2" fmla="*/ 1 w 54"/>
                <a:gd name="T3" fmla="*/ 1 h 54"/>
                <a:gd name="T4" fmla="*/ 0 w 54"/>
                <a:gd name="T5" fmla="*/ 1 h 54"/>
                <a:gd name="T6" fmla="*/ 1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23" y="0"/>
                  </a:moveTo>
                  <a:lnTo>
                    <a:pt x="54" y="54"/>
                  </a:lnTo>
                  <a:lnTo>
                    <a:pt x="0" y="54"/>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70" name="Freeform 42"/>
            <p:cNvSpPr>
              <a:spLocks/>
            </p:cNvSpPr>
            <p:nvPr/>
          </p:nvSpPr>
          <p:spPr bwMode="auto">
            <a:xfrm>
              <a:off x="4862" y="1774"/>
              <a:ext cx="37" cy="26"/>
            </a:xfrm>
            <a:custGeom>
              <a:avLst/>
              <a:gdLst>
                <a:gd name="T0" fmla="*/ 1 w 54"/>
                <a:gd name="T1" fmla="*/ 0 h 53"/>
                <a:gd name="T2" fmla="*/ 1 w 54"/>
                <a:gd name="T3" fmla="*/ 0 h 53"/>
                <a:gd name="T4" fmla="*/ 0 w 54"/>
                <a:gd name="T5" fmla="*/ 0 h 53"/>
                <a:gd name="T6" fmla="*/ 1 w 54"/>
                <a:gd name="T7" fmla="*/ 0 h 53"/>
                <a:gd name="T8" fmla="*/ 0 60000 65536"/>
                <a:gd name="T9" fmla="*/ 0 60000 65536"/>
                <a:gd name="T10" fmla="*/ 0 60000 65536"/>
                <a:gd name="T11" fmla="*/ 0 60000 65536"/>
                <a:gd name="T12" fmla="*/ 0 w 54"/>
                <a:gd name="T13" fmla="*/ 0 h 53"/>
                <a:gd name="T14" fmla="*/ 54 w 54"/>
                <a:gd name="T15" fmla="*/ 53 h 53"/>
              </a:gdLst>
              <a:ahLst/>
              <a:cxnLst>
                <a:cxn ang="T8">
                  <a:pos x="T0" y="T1"/>
                </a:cxn>
                <a:cxn ang="T9">
                  <a:pos x="T2" y="T3"/>
                </a:cxn>
                <a:cxn ang="T10">
                  <a:pos x="T4" y="T5"/>
                </a:cxn>
                <a:cxn ang="T11">
                  <a:pos x="T6" y="T7"/>
                </a:cxn>
              </a:cxnLst>
              <a:rect l="T12" t="T13" r="T14" b="T15"/>
              <a:pathLst>
                <a:path w="54" h="53">
                  <a:moveTo>
                    <a:pt x="31" y="0"/>
                  </a:moveTo>
                  <a:lnTo>
                    <a:pt x="54" y="53"/>
                  </a:lnTo>
                  <a:lnTo>
                    <a:pt x="0" y="53"/>
                  </a:lnTo>
                  <a:lnTo>
                    <a:pt x="31" y="0"/>
                  </a:lnTo>
                  <a:close/>
                </a:path>
              </a:pathLst>
            </a:custGeom>
            <a:solidFill>
              <a:srgbClr val="00FF00"/>
            </a:solidFill>
            <a:ln w="12700">
              <a:solidFill>
                <a:srgbClr val="000000"/>
              </a:solidFill>
              <a:prstDash val="solid"/>
              <a:round/>
              <a:headEnd/>
              <a:tailEnd/>
            </a:ln>
          </p:spPr>
          <p:txBody>
            <a:bodyPr/>
            <a:lstStyle/>
            <a:p>
              <a:endParaRPr lang="en-US"/>
            </a:p>
          </p:txBody>
        </p:sp>
        <p:sp>
          <p:nvSpPr>
            <p:cNvPr id="22571" name="Freeform 43"/>
            <p:cNvSpPr>
              <a:spLocks/>
            </p:cNvSpPr>
            <p:nvPr/>
          </p:nvSpPr>
          <p:spPr bwMode="auto">
            <a:xfrm>
              <a:off x="4403" y="1835"/>
              <a:ext cx="31" cy="23"/>
            </a:xfrm>
            <a:custGeom>
              <a:avLst/>
              <a:gdLst>
                <a:gd name="T0" fmla="*/ 1 w 46"/>
                <a:gd name="T1" fmla="*/ 0 h 46"/>
                <a:gd name="T2" fmla="*/ 1 w 46"/>
                <a:gd name="T3" fmla="*/ 1 h 46"/>
                <a:gd name="T4" fmla="*/ 0 w 46"/>
                <a:gd name="T5" fmla="*/ 1 h 46"/>
                <a:gd name="T6" fmla="*/ 1 w 46"/>
                <a:gd name="T7" fmla="*/ 0 h 46"/>
                <a:gd name="T8" fmla="*/ 0 60000 65536"/>
                <a:gd name="T9" fmla="*/ 0 60000 65536"/>
                <a:gd name="T10" fmla="*/ 0 60000 65536"/>
                <a:gd name="T11" fmla="*/ 0 60000 65536"/>
                <a:gd name="T12" fmla="*/ 0 w 46"/>
                <a:gd name="T13" fmla="*/ 0 h 46"/>
                <a:gd name="T14" fmla="*/ 46 w 46"/>
                <a:gd name="T15" fmla="*/ 46 h 46"/>
              </a:gdLst>
              <a:ahLst/>
              <a:cxnLst>
                <a:cxn ang="T8">
                  <a:pos x="T0" y="T1"/>
                </a:cxn>
                <a:cxn ang="T9">
                  <a:pos x="T2" y="T3"/>
                </a:cxn>
                <a:cxn ang="T10">
                  <a:pos x="T4" y="T5"/>
                </a:cxn>
                <a:cxn ang="T11">
                  <a:pos x="T6" y="T7"/>
                </a:cxn>
              </a:cxnLst>
              <a:rect l="T12" t="T13" r="T14" b="T15"/>
              <a:pathLst>
                <a:path w="46" h="46">
                  <a:moveTo>
                    <a:pt x="23" y="0"/>
                  </a:moveTo>
                  <a:lnTo>
                    <a:pt x="46" y="46"/>
                  </a:lnTo>
                  <a:lnTo>
                    <a:pt x="0" y="46"/>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72" name="Freeform 44"/>
            <p:cNvSpPr>
              <a:spLocks/>
            </p:cNvSpPr>
            <p:nvPr/>
          </p:nvSpPr>
          <p:spPr bwMode="auto">
            <a:xfrm>
              <a:off x="4619" y="1827"/>
              <a:ext cx="37" cy="27"/>
            </a:xfrm>
            <a:custGeom>
              <a:avLst/>
              <a:gdLst>
                <a:gd name="T0" fmla="*/ 1 w 53"/>
                <a:gd name="T1" fmla="*/ 0 h 53"/>
                <a:gd name="T2" fmla="*/ 1 w 53"/>
                <a:gd name="T3" fmla="*/ 1 h 53"/>
                <a:gd name="T4" fmla="*/ 0 w 53"/>
                <a:gd name="T5" fmla="*/ 1 h 53"/>
                <a:gd name="T6" fmla="*/ 1 w 53"/>
                <a:gd name="T7" fmla="*/ 0 h 53"/>
                <a:gd name="T8" fmla="*/ 0 60000 65536"/>
                <a:gd name="T9" fmla="*/ 0 60000 65536"/>
                <a:gd name="T10" fmla="*/ 0 60000 65536"/>
                <a:gd name="T11" fmla="*/ 0 60000 65536"/>
                <a:gd name="T12" fmla="*/ 0 w 53"/>
                <a:gd name="T13" fmla="*/ 0 h 53"/>
                <a:gd name="T14" fmla="*/ 53 w 53"/>
                <a:gd name="T15" fmla="*/ 53 h 53"/>
              </a:gdLst>
              <a:ahLst/>
              <a:cxnLst>
                <a:cxn ang="T8">
                  <a:pos x="T0" y="T1"/>
                </a:cxn>
                <a:cxn ang="T9">
                  <a:pos x="T2" y="T3"/>
                </a:cxn>
                <a:cxn ang="T10">
                  <a:pos x="T4" y="T5"/>
                </a:cxn>
                <a:cxn ang="T11">
                  <a:pos x="T6" y="T7"/>
                </a:cxn>
              </a:cxnLst>
              <a:rect l="T12" t="T13" r="T14" b="T15"/>
              <a:pathLst>
                <a:path w="53" h="53">
                  <a:moveTo>
                    <a:pt x="30" y="0"/>
                  </a:moveTo>
                  <a:lnTo>
                    <a:pt x="53" y="53"/>
                  </a:lnTo>
                  <a:lnTo>
                    <a:pt x="0" y="53"/>
                  </a:lnTo>
                  <a:lnTo>
                    <a:pt x="30" y="0"/>
                  </a:lnTo>
                  <a:close/>
                </a:path>
              </a:pathLst>
            </a:custGeom>
            <a:solidFill>
              <a:srgbClr val="00FF00"/>
            </a:solidFill>
            <a:ln w="12700">
              <a:solidFill>
                <a:srgbClr val="000000"/>
              </a:solidFill>
              <a:prstDash val="solid"/>
              <a:round/>
              <a:headEnd/>
              <a:tailEnd/>
            </a:ln>
          </p:spPr>
          <p:txBody>
            <a:bodyPr/>
            <a:lstStyle/>
            <a:p>
              <a:endParaRPr lang="en-US"/>
            </a:p>
          </p:txBody>
        </p:sp>
        <p:sp>
          <p:nvSpPr>
            <p:cNvPr id="22573" name="Freeform 45"/>
            <p:cNvSpPr>
              <a:spLocks/>
            </p:cNvSpPr>
            <p:nvPr/>
          </p:nvSpPr>
          <p:spPr bwMode="auto">
            <a:xfrm>
              <a:off x="4376" y="1965"/>
              <a:ext cx="37" cy="26"/>
            </a:xfrm>
            <a:custGeom>
              <a:avLst/>
              <a:gdLst>
                <a:gd name="T0" fmla="*/ 1 w 54"/>
                <a:gd name="T1" fmla="*/ 0 h 53"/>
                <a:gd name="T2" fmla="*/ 1 w 54"/>
                <a:gd name="T3" fmla="*/ 0 h 53"/>
                <a:gd name="T4" fmla="*/ 0 w 54"/>
                <a:gd name="T5" fmla="*/ 0 h 53"/>
                <a:gd name="T6" fmla="*/ 1 w 54"/>
                <a:gd name="T7" fmla="*/ 0 h 53"/>
                <a:gd name="T8" fmla="*/ 0 60000 65536"/>
                <a:gd name="T9" fmla="*/ 0 60000 65536"/>
                <a:gd name="T10" fmla="*/ 0 60000 65536"/>
                <a:gd name="T11" fmla="*/ 0 60000 65536"/>
                <a:gd name="T12" fmla="*/ 0 w 54"/>
                <a:gd name="T13" fmla="*/ 0 h 53"/>
                <a:gd name="T14" fmla="*/ 54 w 54"/>
                <a:gd name="T15" fmla="*/ 53 h 53"/>
              </a:gdLst>
              <a:ahLst/>
              <a:cxnLst>
                <a:cxn ang="T8">
                  <a:pos x="T0" y="T1"/>
                </a:cxn>
                <a:cxn ang="T9">
                  <a:pos x="T2" y="T3"/>
                </a:cxn>
                <a:cxn ang="T10">
                  <a:pos x="T4" y="T5"/>
                </a:cxn>
                <a:cxn ang="T11">
                  <a:pos x="T6" y="T7"/>
                </a:cxn>
              </a:cxnLst>
              <a:rect l="T12" t="T13" r="T14" b="T15"/>
              <a:pathLst>
                <a:path w="54" h="53">
                  <a:moveTo>
                    <a:pt x="31" y="0"/>
                  </a:moveTo>
                  <a:lnTo>
                    <a:pt x="54" y="53"/>
                  </a:lnTo>
                  <a:lnTo>
                    <a:pt x="0" y="53"/>
                  </a:lnTo>
                  <a:lnTo>
                    <a:pt x="31" y="0"/>
                  </a:lnTo>
                  <a:close/>
                </a:path>
              </a:pathLst>
            </a:custGeom>
            <a:solidFill>
              <a:srgbClr val="00FF00"/>
            </a:solidFill>
            <a:ln w="12700">
              <a:solidFill>
                <a:srgbClr val="000000"/>
              </a:solidFill>
              <a:prstDash val="solid"/>
              <a:round/>
              <a:headEnd/>
              <a:tailEnd/>
            </a:ln>
          </p:spPr>
          <p:txBody>
            <a:bodyPr/>
            <a:lstStyle/>
            <a:p>
              <a:endParaRPr lang="en-US"/>
            </a:p>
          </p:txBody>
        </p:sp>
        <p:sp>
          <p:nvSpPr>
            <p:cNvPr id="22574" name="Freeform 46"/>
            <p:cNvSpPr>
              <a:spLocks/>
            </p:cNvSpPr>
            <p:nvPr/>
          </p:nvSpPr>
          <p:spPr bwMode="auto">
            <a:xfrm>
              <a:off x="4704" y="1839"/>
              <a:ext cx="36" cy="23"/>
            </a:xfrm>
            <a:custGeom>
              <a:avLst/>
              <a:gdLst>
                <a:gd name="T0" fmla="*/ 1 w 54"/>
                <a:gd name="T1" fmla="*/ 0 h 46"/>
                <a:gd name="T2" fmla="*/ 1 w 54"/>
                <a:gd name="T3" fmla="*/ 1 h 46"/>
                <a:gd name="T4" fmla="*/ 0 w 54"/>
                <a:gd name="T5" fmla="*/ 1 h 46"/>
                <a:gd name="T6" fmla="*/ 1 w 54"/>
                <a:gd name="T7" fmla="*/ 0 h 46"/>
                <a:gd name="T8" fmla="*/ 0 60000 65536"/>
                <a:gd name="T9" fmla="*/ 0 60000 65536"/>
                <a:gd name="T10" fmla="*/ 0 60000 65536"/>
                <a:gd name="T11" fmla="*/ 0 60000 65536"/>
                <a:gd name="T12" fmla="*/ 0 w 54"/>
                <a:gd name="T13" fmla="*/ 0 h 46"/>
                <a:gd name="T14" fmla="*/ 54 w 54"/>
                <a:gd name="T15" fmla="*/ 46 h 46"/>
              </a:gdLst>
              <a:ahLst/>
              <a:cxnLst>
                <a:cxn ang="T8">
                  <a:pos x="T0" y="T1"/>
                </a:cxn>
                <a:cxn ang="T9">
                  <a:pos x="T2" y="T3"/>
                </a:cxn>
                <a:cxn ang="T10">
                  <a:pos x="T4" y="T5"/>
                </a:cxn>
                <a:cxn ang="T11">
                  <a:pos x="T6" y="T7"/>
                </a:cxn>
              </a:cxnLst>
              <a:rect l="T12" t="T13" r="T14" b="T15"/>
              <a:pathLst>
                <a:path w="54" h="46">
                  <a:moveTo>
                    <a:pt x="23" y="0"/>
                  </a:moveTo>
                  <a:lnTo>
                    <a:pt x="54" y="46"/>
                  </a:lnTo>
                  <a:lnTo>
                    <a:pt x="0" y="46"/>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75" name="Freeform 47"/>
            <p:cNvSpPr>
              <a:spLocks/>
            </p:cNvSpPr>
            <p:nvPr/>
          </p:nvSpPr>
          <p:spPr bwMode="auto">
            <a:xfrm>
              <a:off x="4264" y="1843"/>
              <a:ext cx="38" cy="26"/>
            </a:xfrm>
            <a:custGeom>
              <a:avLst/>
              <a:gdLst>
                <a:gd name="T0" fmla="*/ 1 w 54"/>
                <a:gd name="T1" fmla="*/ 0 h 54"/>
                <a:gd name="T2" fmla="*/ 1 w 54"/>
                <a:gd name="T3" fmla="*/ 0 h 54"/>
                <a:gd name="T4" fmla="*/ 0 w 54"/>
                <a:gd name="T5" fmla="*/ 0 h 54"/>
                <a:gd name="T6" fmla="*/ 1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23" y="0"/>
                  </a:moveTo>
                  <a:lnTo>
                    <a:pt x="54" y="54"/>
                  </a:lnTo>
                  <a:lnTo>
                    <a:pt x="0" y="54"/>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76" name="Freeform 48"/>
            <p:cNvSpPr>
              <a:spLocks/>
            </p:cNvSpPr>
            <p:nvPr/>
          </p:nvSpPr>
          <p:spPr bwMode="auto">
            <a:xfrm>
              <a:off x="4291" y="1885"/>
              <a:ext cx="37" cy="26"/>
            </a:xfrm>
            <a:custGeom>
              <a:avLst/>
              <a:gdLst>
                <a:gd name="T0" fmla="*/ 1 w 53"/>
                <a:gd name="T1" fmla="*/ 0 h 53"/>
                <a:gd name="T2" fmla="*/ 1 w 53"/>
                <a:gd name="T3" fmla="*/ 0 h 53"/>
                <a:gd name="T4" fmla="*/ 0 w 53"/>
                <a:gd name="T5" fmla="*/ 0 h 53"/>
                <a:gd name="T6" fmla="*/ 1 w 53"/>
                <a:gd name="T7" fmla="*/ 0 h 53"/>
                <a:gd name="T8" fmla="*/ 0 60000 65536"/>
                <a:gd name="T9" fmla="*/ 0 60000 65536"/>
                <a:gd name="T10" fmla="*/ 0 60000 65536"/>
                <a:gd name="T11" fmla="*/ 0 60000 65536"/>
                <a:gd name="T12" fmla="*/ 0 w 53"/>
                <a:gd name="T13" fmla="*/ 0 h 53"/>
                <a:gd name="T14" fmla="*/ 53 w 53"/>
                <a:gd name="T15" fmla="*/ 53 h 53"/>
              </a:gdLst>
              <a:ahLst/>
              <a:cxnLst>
                <a:cxn ang="T8">
                  <a:pos x="T0" y="T1"/>
                </a:cxn>
                <a:cxn ang="T9">
                  <a:pos x="T2" y="T3"/>
                </a:cxn>
                <a:cxn ang="T10">
                  <a:pos x="T4" y="T5"/>
                </a:cxn>
                <a:cxn ang="T11">
                  <a:pos x="T6" y="T7"/>
                </a:cxn>
              </a:cxnLst>
              <a:rect l="T12" t="T13" r="T14" b="T15"/>
              <a:pathLst>
                <a:path w="53" h="53">
                  <a:moveTo>
                    <a:pt x="30" y="0"/>
                  </a:moveTo>
                  <a:lnTo>
                    <a:pt x="53" y="53"/>
                  </a:lnTo>
                  <a:lnTo>
                    <a:pt x="0" y="53"/>
                  </a:lnTo>
                  <a:lnTo>
                    <a:pt x="30" y="0"/>
                  </a:lnTo>
                  <a:close/>
                </a:path>
              </a:pathLst>
            </a:custGeom>
            <a:solidFill>
              <a:srgbClr val="00FF00"/>
            </a:solidFill>
            <a:ln w="12700">
              <a:solidFill>
                <a:srgbClr val="000000"/>
              </a:solidFill>
              <a:prstDash val="solid"/>
              <a:round/>
              <a:headEnd/>
              <a:tailEnd/>
            </a:ln>
          </p:spPr>
          <p:txBody>
            <a:bodyPr/>
            <a:lstStyle/>
            <a:p>
              <a:endParaRPr lang="en-US"/>
            </a:p>
          </p:txBody>
        </p:sp>
        <p:sp>
          <p:nvSpPr>
            <p:cNvPr id="22577" name="Freeform 49"/>
            <p:cNvSpPr>
              <a:spLocks/>
            </p:cNvSpPr>
            <p:nvPr/>
          </p:nvSpPr>
          <p:spPr bwMode="auto">
            <a:xfrm>
              <a:off x="4101" y="2022"/>
              <a:ext cx="37" cy="26"/>
            </a:xfrm>
            <a:custGeom>
              <a:avLst/>
              <a:gdLst>
                <a:gd name="T0" fmla="*/ 1 w 54"/>
                <a:gd name="T1" fmla="*/ 0 h 53"/>
                <a:gd name="T2" fmla="*/ 1 w 54"/>
                <a:gd name="T3" fmla="*/ 0 h 53"/>
                <a:gd name="T4" fmla="*/ 0 w 54"/>
                <a:gd name="T5" fmla="*/ 0 h 53"/>
                <a:gd name="T6" fmla="*/ 1 w 54"/>
                <a:gd name="T7" fmla="*/ 0 h 53"/>
                <a:gd name="T8" fmla="*/ 0 60000 65536"/>
                <a:gd name="T9" fmla="*/ 0 60000 65536"/>
                <a:gd name="T10" fmla="*/ 0 60000 65536"/>
                <a:gd name="T11" fmla="*/ 0 60000 65536"/>
                <a:gd name="T12" fmla="*/ 0 w 54"/>
                <a:gd name="T13" fmla="*/ 0 h 53"/>
                <a:gd name="T14" fmla="*/ 54 w 54"/>
                <a:gd name="T15" fmla="*/ 53 h 53"/>
              </a:gdLst>
              <a:ahLst/>
              <a:cxnLst>
                <a:cxn ang="T8">
                  <a:pos x="T0" y="T1"/>
                </a:cxn>
                <a:cxn ang="T9">
                  <a:pos x="T2" y="T3"/>
                </a:cxn>
                <a:cxn ang="T10">
                  <a:pos x="T4" y="T5"/>
                </a:cxn>
                <a:cxn ang="T11">
                  <a:pos x="T6" y="T7"/>
                </a:cxn>
              </a:cxnLst>
              <a:rect l="T12" t="T13" r="T14" b="T15"/>
              <a:pathLst>
                <a:path w="54" h="53">
                  <a:moveTo>
                    <a:pt x="31" y="0"/>
                  </a:moveTo>
                  <a:lnTo>
                    <a:pt x="54" y="53"/>
                  </a:lnTo>
                  <a:lnTo>
                    <a:pt x="0" y="53"/>
                  </a:lnTo>
                  <a:lnTo>
                    <a:pt x="31" y="0"/>
                  </a:lnTo>
                  <a:close/>
                </a:path>
              </a:pathLst>
            </a:custGeom>
            <a:solidFill>
              <a:srgbClr val="00FF00"/>
            </a:solidFill>
            <a:ln w="12700">
              <a:solidFill>
                <a:srgbClr val="000000"/>
              </a:solidFill>
              <a:prstDash val="solid"/>
              <a:round/>
              <a:headEnd/>
              <a:tailEnd/>
            </a:ln>
          </p:spPr>
          <p:txBody>
            <a:bodyPr/>
            <a:lstStyle/>
            <a:p>
              <a:endParaRPr lang="en-US"/>
            </a:p>
          </p:txBody>
        </p:sp>
        <p:sp>
          <p:nvSpPr>
            <p:cNvPr id="22578" name="Freeform 50"/>
            <p:cNvSpPr>
              <a:spLocks/>
            </p:cNvSpPr>
            <p:nvPr/>
          </p:nvSpPr>
          <p:spPr bwMode="auto">
            <a:xfrm>
              <a:off x="4545" y="1843"/>
              <a:ext cx="32" cy="26"/>
            </a:xfrm>
            <a:custGeom>
              <a:avLst/>
              <a:gdLst>
                <a:gd name="T0" fmla="*/ 1 w 46"/>
                <a:gd name="T1" fmla="*/ 0 h 54"/>
                <a:gd name="T2" fmla="*/ 1 w 46"/>
                <a:gd name="T3" fmla="*/ 0 h 54"/>
                <a:gd name="T4" fmla="*/ 0 w 46"/>
                <a:gd name="T5" fmla="*/ 0 h 54"/>
                <a:gd name="T6" fmla="*/ 1 w 46"/>
                <a:gd name="T7" fmla="*/ 0 h 54"/>
                <a:gd name="T8" fmla="*/ 0 60000 65536"/>
                <a:gd name="T9" fmla="*/ 0 60000 65536"/>
                <a:gd name="T10" fmla="*/ 0 60000 65536"/>
                <a:gd name="T11" fmla="*/ 0 60000 65536"/>
                <a:gd name="T12" fmla="*/ 0 w 46"/>
                <a:gd name="T13" fmla="*/ 0 h 54"/>
                <a:gd name="T14" fmla="*/ 46 w 46"/>
                <a:gd name="T15" fmla="*/ 54 h 54"/>
              </a:gdLst>
              <a:ahLst/>
              <a:cxnLst>
                <a:cxn ang="T8">
                  <a:pos x="T0" y="T1"/>
                </a:cxn>
                <a:cxn ang="T9">
                  <a:pos x="T2" y="T3"/>
                </a:cxn>
                <a:cxn ang="T10">
                  <a:pos x="T4" y="T5"/>
                </a:cxn>
                <a:cxn ang="T11">
                  <a:pos x="T6" y="T7"/>
                </a:cxn>
              </a:cxnLst>
              <a:rect l="T12" t="T13" r="T14" b="T15"/>
              <a:pathLst>
                <a:path w="46" h="54">
                  <a:moveTo>
                    <a:pt x="23" y="0"/>
                  </a:moveTo>
                  <a:lnTo>
                    <a:pt x="46" y="54"/>
                  </a:lnTo>
                  <a:lnTo>
                    <a:pt x="0" y="54"/>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79" name="Freeform 51"/>
            <p:cNvSpPr>
              <a:spLocks/>
            </p:cNvSpPr>
            <p:nvPr/>
          </p:nvSpPr>
          <p:spPr bwMode="auto">
            <a:xfrm>
              <a:off x="4598" y="1907"/>
              <a:ext cx="37" cy="23"/>
            </a:xfrm>
            <a:custGeom>
              <a:avLst/>
              <a:gdLst>
                <a:gd name="T0" fmla="*/ 1 w 54"/>
                <a:gd name="T1" fmla="*/ 0 h 46"/>
                <a:gd name="T2" fmla="*/ 1 w 54"/>
                <a:gd name="T3" fmla="*/ 1 h 46"/>
                <a:gd name="T4" fmla="*/ 0 w 54"/>
                <a:gd name="T5" fmla="*/ 1 h 46"/>
                <a:gd name="T6" fmla="*/ 1 w 54"/>
                <a:gd name="T7" fmla="*/ 0 h 46"/>
                <a:gd name="T8" fmla="*/ 0 60000 65536"/>
                <a:gd name="T9" fmla="*/ 0 60000 65536"/>
                <a:gd name="T10" fmla="*/ 0 60000 65536"/>
                <a:gd name="T11" fmla="*/ 0 60000 65536"/>
                <a:gd name="T12" fmla="*/ 0 w 54"/>
                <a:gd name="T13" fmla="*/ 0 h 46"/>
                <a:gd name="T14" fmla="*/ 54 w 54"/>
                <a:gd name="T15" fmla="*/ 46 h 46"/>
              </a:gdLst>
              <a:ahLst/>
              <a:cxnLst>
                <a:cxn ang="T8">
                  <a:pos x="T0" y="T1"/>
                </a:cxn>
                <a:cxn ang="T9">
                  <a:pos x="T2" y="T3"/>
                </a:cxn>
                <a:cxn ang="T10">
                  <a:pos x="T4" y="T5"/>
                </a:cxn>
                <a:cxn ang="T11">
                  <a:pos x="T6" y="T7"/>
                </a:cxn>
              </a:cxnLst>
              <a:rect l="T12" t="T13" r="T14" b="T15"/>
              <a:pathLst>
                <a:path w="54" h="46">
                  <a:moveTo>
                    <a:pt x="23" y="0"/>
                  </a:moveTo>
                  <a:lnTo>
                    <a:pt x="54" y="46"/>
                  </a:lnTo>
                  <a:lnTo>
                    <a:pt x="0" y="46"/>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80" name="Freeform 52"/>
            <p:cNvSpPr>
              <a:spLocks/>
            </p:cNvSpPr>
            <p:nvPr/>
          </p:nvSpPr>
          <p:spPr bwMode="auto">
            <a:xfrm>
              <a:off x="4212" y="2177"/>
              <a:ext cx="32" cy="24"/>
            </a:xfrm>
            <a:custGeom>
              <a:avLst/>
              <a:gdLst>
                <a:gd name="T0" fmla="*/ 1 w 46"/>
                <a:gd name="T1" fmla="*/ 0 h 46"/>
                <a:gd name="T2" fmla="*/ 1 w 46"/>
                <a:gd name="T3" fmla="*/ 1 h 46"/>
                <a:gd name="T4" fmla="*/ 0 w 46"/>
                <a:gd name="T5" fmla="*/ 1 h 46"/>
                <a:gd name="T6" fmla="*/ 1 w 46"/>
                <a:gd name="T7" fmla="*/ 0 h 46"/>
                <a:gd name="T8" fmla="*/ 0 60000 65536"/>
                <a:gd name="T9" fmla="*/ 0 60000 65536"/>
                <a:gd name="T10" fmla="*/ 0 60000 65536"/>
                <a:gd name="T11" fmla="*/ 0 60000 65536"/>
                <a:gd name="T12" fmla="*/ 0 w 46"/>
                <a:gd name="T13" fmla="*/ 0 h 46"/>
                <a:gd name="T14" fmla="*/ 46 w 46"/>
                <a:gd name="T15" fmla="*/ 46 h 46"/>
              </a:gdLst>
              <a:ahLst/>
              <a:cxnLst>
                <a:cxn ang="T8">
                  <a:pos x="T0" y="T1"/>
                </a:cxn>
                <a:cxn ang="T9">
                  <a:pos x="T2" y="T3"/>
                </a:cxn>
                <a:cxn ang="T10">
                  <a:pos x="T4" y="T5"/>
                </a:cxn>
                <a:cxn ang="T11">
                  <a:pos x="T6" y="T7"/>
                </a:cxn>
              </a:cxnLst>
              <a:rect l="T12" t="T13" r="T14" b="T15"/>
              <a:pathLst>
                <a:path w="46" h="46">
                  <a:moveTo>
                    <a:pt x="23" y="0"/>
                  </a:moveTo>
                  <a:lnTo>
                    <a:pt x="46" y="46"/>
                  </a:lnTo>
                  <a:lnTo>
                    <a:pt x="0" y="46"/>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581" name="Line 53"/>
            <p:cNvSpPr>
              <a:spLocks noChangeShapeType="1"/>
            </p:cNvSpPr>
            <p:nvPr/>
          </p:nvSpPr>
          <p:spPr bwMode="auto">
            <a:xfrm flipH="1" flipV="1">
              <a:off x="4888" y="1892"/>
              <a:ext cx="22"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82" name="Line 54"/>
            <p:cNvSpPr>
              <a:spLocks noChangeShapeType="1"/>
            </p:cNvSpPr>
            <p:nvPr/>
          </p:nvSpPr>
          <p:spPr bwMode="auto">
            <a:xfrm>
              <a:off x="4910" y="1911"/>
              <a:ext cx="26" cy="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83" name="Line 55"/>
            <p:cNvSpPr>
              <a:spLocks noChangeShapeType="1"/>
            </p:cNvSpPr>
            <p:nvPr/>
          </p:nvSpPr>
          <p:spPr bwMode="auto">
            <a:xfrm flipH="1">
              <a:off x="4888" y="1911"/>
              <a:ext cx="22" cy="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84" name="Line 56"/>
            <p:cNvSpPr>
              <a:spLocks noChangeShapeType="1"/>
            </p:cNvSpPr>
            <p:nvPr/>
          </p:nvSpPr>
          <p:spPr bwMode="auto">
            <a:xfrm flipV="1">
              <a:off x="4910" y="1892"/>
              <a:ext cx="26"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85" name="Rectangle 57"/>
            <p:cNvSpPr>
              <a:spLocks noChangeArrowheads="1"/>
            </p:cNvSpPr>
            <p:nvPr/>
          </p:nvSpPr>
          <p:spPr bwMode="auto">
            <a:xfrm>
              <a:off x="4397" y="1413"/>
              <a:ext cx="2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1000">
                  <a:solidFill>
                    <a:srgbClr val="000000"/>
                  </a:solidFill>
                </a:rPr>
                <a:t> </a:t>
              </a:r>
              <a:endParaRPr lang="en-US" sz="1000" b="1" i="1">
                <a:solidFill>
                  <a:srgbClr val="000000"/>
                </a:solidFill>
              </a:endParaRPr>
            </a:p>
          </p:txBody>
        </p:sp>
        <p:sp>
          <p:nvSpPr>
            <p:cNvPr id="22586" name="Rectangle 58"/>
            <p:cNvSpPr>
              <a:spLocks noChangeArrowheads="1"/>
            </p:cNvSpPr>
            <p:nvPr/>
          </p:nvSpPr>
          <p:spPr bwMode="auto">
            <a:xfrm>
              <a:off x="3778" y="223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1</a:t>
              </a:r>
              <a:endParaRPr lang="en-US" sz="1000" b="1" i="1">
                <a:solidFill>
                  <a:srgbClr val="5F5F5F"/>
                </a:solidFill>
              </a:endParaRPr>
            </a:p>
          </p:txBody>
        </p:sp>
        <p:sp>
          <p:nvSpPr>
            <p:cNvPr id="22587" name="Rectangle 59"/>
            <p:cNvSpPr>
              <a:spLocks noChangeArrowheads="1"/>
            </p:cNvSpPr>
            <p:nvPr/>
          </p:nvSpPr>
          <p:spPr bwMode="auto">
            <a:xfrm>
              <a:off x="3744" y="1896"/>
              <a:ext cx="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10</a:t>
              </a:r>
              <a:endParaRPr lang="en-US" sz="1000" b="1" i="1">
                <a:solidFill>
                  <a:srgbClr val="5F5F5F"/>
                </a:solidFill>
              </a:endParaRPr>
            </a:p>
          </p:txBody>
        </p:sp>
        <p:sp>
          <p:nvSpPr>
            <p:cNvPr id="22588" name="Rectangle 60"/>
            <p:cNvSpPr>
              <a:spLocks noChangeArrowheads="1"/>
            </p:cNvSpPr>
            <p:nvPr/>
          </p:nvSpPr>
          <p:spPr bwMode="auto">
            <a:xfrm>
              <a:off x="3705" y="1566"/>
              <a:ext cx="1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100</a:t>
              </a:r>
              <a:endParaRPr lang="en-US" sz="1000" b="1" i="1">
                <a:solidFill>
                  <a:srgbClr val="5F5F5F"/>
                </a:solidFill>
              </a:endParaRPr>
            </a:p>
          </p:txBody>
        </p:sp>
        <p:sp>
          <p:nvSpPr>
            <p:cNvPr id="22589" name="Rectangle 61"/>
            <p:cNvSpPr>
              <a:spLocks noChangeArrowheads="1"/>
            </p:cNvSpPr>
            <p:nvPr/>
          </p:nvSpPr>
          <p:spPr bwMode="auto">
            <a:xfrm>
              <a:off x="3668" y="1226"/>
              <a:ext cx="16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1000</a:t>
              </a:r>
              <a:endParaRPr lang="en-US" sz="1000" b="1" i="1">
                <a:solidFill>
                  <a:srgbClr val="5F5F5F"/>
                </a:solidFill>
              </a:endParaRPr>
            </a:p>
          </p:txBody>
        </p:sp>
        <p:sp>
          <p:nvSpPr>
            <p:cNvPr id="22590" name="Rectangle 62"/>
            <p:cNvSpPr>
              <a:spLocks noChangeArrowheads="1"/>
            </p:cNvSpPr>
            <p:nvPr/>
          </p:nvSpPr>
          <p:spPr bwMode="auto">
            <a:xfrm>
              <a:off x="3846" y="2288"/>
              <a:ext cx="4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0</a:t>
              </a:r>
              <a:endParaRPr lang="en-US" sz="1000" b="1" i="1">
                <a:solidFill>
                  <a:srgbClr val="5F5F5F"/>
                </a:solidFill>
              </a:endParaRPr>
            </a:p>
          </p:txBody>
        </p:sp>
        <p:sp>
          <p:nvSpPr>
            <p:cNvPr id="22591" name="Rectangle 63"/>
            <p:cNvSpPr>
              <a:spLocks noChangeArrowheads="1"/>
            </p:cNvSpPr>
            <p:nvPr/>
          </p:nvSpPr>
          <p:spPr bwMode="auto">
            <a:xfrm>
              <a:off x="3960" y="2288"/>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0.1</a:t>
              </a:r>
              <a:endParaRPr lang="en-US" sz="1000" b="1" i="1">
                <a:solidFill>
                  <a:srgbClr val="5F5F5F"/>
                </a:solidFill>
              </a:endParaRPr>
            </a:p>
          </p:txBody>
        </p:sp>
        <p:sp>
          <p:nvSpPr>
            <p:cNvPr id="22592" name="Rectangle 64"/>
            <p:cNvSpPr>
              <a:spLocks noChangeArrowheads="1"/>
            </p:cNvSpPr>
            <p:nvPr/>
          </p:nvSpPr>
          <p:spPr bwMode="auto">
            <a:xfrm>
              <a:off x="4105" y="2288"/>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0.2</a:t>
              </a:r>
              <a:endParaRPr lang="en-US" sz="1000" b="1" i="1">
                <a:solidFill>
                  <a:srgbClr val="5F5F5F"/>
                </a:solidFill>
              </a:endParaRPr>
            </a:p>
          </p:txBody>
        </p:sp>
        <p:sp>
          <p:nvSpPr>
            <p:cNvPr id="22593" name="Rectangle 65"/>
            <p:cNvSpPr>
              <a:spLocks noChangeArrowheads="1"/>
            </p:cNvSpPr>
            <p:nvPr/>
          </p:nvSpPr>
          <p:spPr bwMode="auto">
            <a:xfrm>
              <a:off x="4246" y="2288"/>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0.3</a:t>
              </a:r>
              <a:endParaRPr lang="en-US" sz="1000" b="1" i="1">
                <a:solidFill>
                  <a:srgbClr val="5F5F5F"/>
                </a:solidFill>
              </a:endParaRPr>
            </a:p>
          </p:txBody>
        </p:sp>
        <p:sp>
          <p:nvSpPr>
            <p:cNvPr id="22594" name="Rectangle 66"/>
            <p:cNvSpPr>
              <a:spLocks noChangeArrowheads="1"/>
            </p:cNvSpPr>
            <p:nvPr/>
          </p:nvSpPr>
          <p:spPr bwMode="auto">
            <a:xfrm>
              <a:off x="4388" y="2288"/>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0.4</a:t>
              </a:r>
              <a:endParaRPr lang="en-US" sz="1000" b="1" i="1">
                <a:solidFill>
                  <a:srgbClr val="5F5F5F"/>
                </a:solidFill>
              </a:endParaRPr>
            </a:p>
          </p:txBody>
        </p:sp>
        <p:sp>
          <p:nvSpPr>
            <p:cNvPr id="22595" name="Rectangle 67"/>
            <p:cNvSpPr>
              <a:spLocks noChangeArrowheads="1"/>
            </p:cNvSpPr>
            <p:nvPr/>
          </p:nvSpPr>
          <p:spPr bwMode="auto">
            <a:xfrm>
              <a:off x="4532" y="2288"/>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0.5</a:t>
              </a:r>
              <a:endParaRPr lang="en-US" sz="1000" b="1" i="1">
                <a:solidFill>
                  <a:srgbClr val="5F5F5F"/>
                </a:solidFill>
              </a:endParaRPr>
            </a:p>
          </p:txBody>
        </p:sp>
        <p:sp>
          <p:nvSpPr>
            <p:cNvPr id="22596" name="Rectangle 68"/>
            <p:cNvSpPr>
              <a:spLocks noChangeArrowheads="1"/>
            </p:cNvSpPr>
            <p:nvPr/>
          </p:nvSpPr>
          <p:spPr bwMode="auto">
            <a:xfrm>
              <a:off x="4669" y="2288"/>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0.6</a:t>
              </a:r>
              <a:endParaRPr lang="en-US" sz="1000" b="1" i="1">
                <a:solidFill>
                  <a:srgbClr val="5F5F5F"/>
                </a:solidFill>
              </a:endParaRPr>
            </a:p>
          </p:txBody>
        </p:sp>
        <p:sp>
          <p:nvSpPr>
            <p:cNvPr id="22597" name="Rectangle 69"/>
            <p:cNvSpPr>
              <a:spLocks noChangeArrowheads="1"/>
            </p:cNvSpPr>
            <p:nvPr/>
          </p:nvSpPr>
          <p:spPr bwMode="auto">
            <a:xfrm>
              <a:off x="4811" y="2288"/>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0.7</a:t>
              </a:r>
              <a:endParaRPr lang="en-US" sz="1000" b="1" i="1">
                <a:solidFill>
                  <a:srgbClr val="5F5F5F"/>
                </a:solidFill>
              </a:endParaRPr>
            </a:p>
          </p:txBody>
        </p:sp>
        <p:sp>
          <p:nvSpPr>
            <p:cNvPr id="22598" name="Rectangle 70"/>
            <p:cNvSpPr>
              <a:spLocks noChangeArrowheads="1"/>
            </p:cNvSpPr>
            <p:nvPr/>
          </p:nvSpPr>
          <p:spPr bwMode="auto">
            <a:xfrm>
              <a:off x="4955" y="2288"/>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0.8</a:t>
              </a:r>
              <a:endParaRPr lang="en-US" sz="1000" b="1" i="1">
                <a:solidFill>
                  <a:srgbClr val="5F5F5F"/>
                </a:solidFill>
              </a:endParaRPr>
            </a:p>
          </p:txBody>
        </p:sp>
        <p:sp>
          <p:nvSpPr>
            <p:cNvPr id="22599" name="Rectangle 71"/>
            <p:cNvSpPr>
              <a:spLocks noChangeArrowheads="1"/>
            </p:cNvSpPr>
            <p:nvPr/>
          </p:nvSpPr>
          <p:spPr bwMode="auto">
            <a:xfrm>
              <a:off x="5098" y="2288"/>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0.9</a:t>
              </a:r>
              <a:endParaRPr lang="en-US" sz="1000" b="1" i="1">
                <a:solidFill>
                  <a:srgbClr val="5F5F5F"/>
                </a:solidFill>
              </a:endParaRPr>
            </a:p>
          </p:txBody>
        </p:sp>
        <p:sp>
          <p:nvSpPr>
            <p:cNvPr id="22600" name="Rectangle 72"/>
            <p:cNvSpPr>
              <a:spLocks noChangeArrowheads="1"/>
            </p:cNvSpPr>
            <p:nvPr/>
          </p:nvSpPr>
          <p:spPr bwMode="auto">
            <a:xfrm>
              <a:off x="5268" y="2288"/>
              <a:ext cx="4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a:solidFill>
                    <a:srgbClr val="5F5F5F"/>
                  </a:solidFill>
                </a:rPr>
                <a:t>1</a:t>
              </a:r>
              <a:endParaRPr lang="en-US" sz="1000" b="1" i="1">
                <a:solidFill>
                  <a:srgbClr val="5F5F5F"/>
                </a:solidFill>
              </a:endParaRPr>
            </a:p>
          </p:txBody>
        </p:sp>
        <p:sp>
          <p:nvSpPr>
            <p:cNvPr id="22601" name="Rectangle 73"/>
            <p:cNvSpPr>
              <a:spLocks noChangeArrowheads="1"/>
            </p:cNvSpPr>
            <p:nvPr/>
          </p:nvSpPr>
          <p:spPr bwMode="auto">
            <a:xfrm>
              <a:off x="4362" y="2403"/>
              <a:ext cx="59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b="1">
                  <a:solidFill>
                    <a:srgbClr val="5F5F5F"/>
                  </a:solidFill>
                </a:rPr>
                <a:t>Complexity</a:t>
              </a:r>
              <a:r>
                <a:rPr lang="en-US" sz="900" b="1">
                  <a:solidFill>
                    <a:srgbClr val="000000"/>
                  </a:solidFill>
                </a:rPr>
                <a:t> </a:t>
              </a:r>
              <a:r>
                <a:rPr lang="en-US" sz="900" b="1">
                  <a:solidFill>
                    <a:srgbClr val="5F5F5F"/>
                  </a:solidFill>
                </a:rPr>
                <a:t>Index</a:t>
              </a:r>
              <a:endParaRPr lang="en-US" sz="1000" b="1" i="1">
                <a:solidFill>
                  <a:srgbClr val="5F5F5F"/>
                </a:solidFill>
              </a:endParaRPr>
            </a:p>
          </p:txBody>
        </p:sp>
        <p:sp>
          <p:nvSpPr>
            <p:cNvPr id="22602" name="Rectangle 74"/>
            <p:cNvSpPr>
              <a:spLocks noChangeArrowheads="1"/>
            </p:cNvSpPr>
            <p:nvPr/>
          </p:nvSpPr>
          <p:spPr bwMode="auto">
            <a:xfrm rot="-5400000">
              <a:off x="3093" y="1710"/>
              <a:ext cx="102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900" b="1">
                  <a:solidFill>
                    <a:srgbClr val="5F5F5F"/>
                  </a:solidFill>
                </a:rPr>
                <a:t>Space Vehicle Cost (FY97 $M)</a:t>
              </a:r>
              <a:endParaRPr lang="en-US" sz="1000" b="1" i="1">
                <a:solidFill>
                  <a:srgbClr val="5F5F5F"/>
                </a:solidFill>
              </a:endParaRPr>
            </a:p>
          </p:txBody>
        </p:sp>
        <p:sp>
          <p:nvSpPr>
            <p:cNvPr id="22603" name="Freeform 75"/>
            <p:cNvSpPr>
              <a:spLocks/>
            </p:cNvSpPr>
            <p:nvPr/>
          </p:nvSpPr>
          <p:spPr bwMode="auto">
            <a:xfrm>
              <a:off x="4528" y="1994"/>
              <a:ext cx="41" cy="19"/>
            </a:xfrm>
            <a:custGeom>
              <a:avLst/>
              <a:gdLst>
                <a:gd name="T0" fmla="*/ 0 w 60"/>
                <a:gd name="T1" fmla="*/ 1 h 36"/>
                <a:gd name="T2" fmla="*/ 1 w 60"/>
                <a:gd name="T3" fmla="*/ 1 h 36"/>
                <a:gd name="T4" fmla="*/ 1 w 60"/>
                <a:gd name="T5" fmla="*/ 1 h 36"/>
                <a:gd name="T6" fmla="*/ 1 w 60"/>
                <a:gd name="T7" fmla="*/ 0 h 36"/>
                <a:gd name="T8" fmla="*/ 0 w 60"/>
                <a:gd name="T9" fmla="*/ 1 h 36"/>
                <a:gd name="T10" fmla="*/ 0 60000 65536"/>
                <a:gd name="T11" fmla="*/ 0 60000 65536"/>
                <a:gd name="T12" fmla="*/ 0 60000 65536"/>
                <a:gd name="T13" fmla="*/ 0 60000 65536"/>
                <a:gd name="T14" fmla="*/ 0 60000 65536"/>
                <a:gd name="T15" fmla="*/ 0 w 60"/>
                <a:gd name="T16" fmla="*/ 0 h 36"/>
                <a:gd name="T17" fmla="*/ 60 w 60"/>
                <a:gd name="T18" fmla="*/ 36 h 36"/>
              </a:gdLst>
              <a:ahLst/>
              <a:cxnLst>
                <a:cxn ang="T10">
                  <a:pos x="T0" y="T1"/>
                </a:cxn>
                <a:cxn ang="T11">
                  <a:pos x="T2" y="T3"/>
                </a:cxn>
                <a:cxn ang="T12">
                  <a:pos x="T4" y="T5"/>
                </a:cxn>
                <a:cxn ang="T13">
                  <a:pos x="T6" y="T7"/>
                </a:cxn>
                <a:cxn ang="T14">
                  <a:pos x="T8" y="T9"/>
                </a:cxn>
              </a:cxnLst>
              <a:rect l="T15" t="T16" r="T17" b="T18"/>
              <a:pathLst>
                <a:path w="60" h="36">
                  <a:moveTo>
                    <a:pt x="0" y="29"/>
                  </a:moveTo>
                  <a:lnTo>
                    <a:pt x="3" y="36"/>
                  </a:lnTo>
                  <a:lnTo>
                    <a:pt x="60" y="7"/>
                  </a:lnTo>
                  <a:lnTo>
                    <a:pt x="57" y="0"/>
                  </a:lnTo>
                  <a:lnTo>
                    <a:pt x="0" y="29"/>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4" name="Freeform 76"/>
            <p:cNvSpPr>
              <a:spLocks/>
            </p:cNvSpPr>
            <p:nvPr/>
          </p:nvSpPr>
          <p:spPr bwMode="auto">
            <a:xfrm>
              <a:off x="4582" y="1975"/>
              <a:ext cx="42" cy="17"/>
            </a:xfrm>
            <a:custGeom>
              <a:avLst/>
              <a:gdLst>
                <a:gd name="T0" fmla="*/ 0 w 61"/>
                <a:gd name="T1" fmla="*/ 0 h 35"/>
                <a:gd name="T2" fmla="*/ 1 w 61"/>
                <a:gd name="T3" fmla="*/ 0 h 35"/>
                <a:gd name="T4" fmla="*/ 1 w 61"/>
                <a:gd name="T5" fmla="*/ 0 h 35"/>
                <a:gd name="T6" fmla="*/ 1 w 61"/>
                <a:gd name="T7" fmla="*/ 0 h 35"/>
                <a:gd name="T8" fmla="*/ 0 w 61"/>
                <a:gd name="T9" fmla="*/ 0 h 35"/>
                <a:gd name="T10" fmla="*/ 0 60000 65536"/>
                <a:gd name="T11" fmla="*/ 0 60000 65536"/>
                <a:gd name="T12" fmla="*/ 0 60000 65536"/>
                <a:gd name="T13" fmla="*/ 0 60000 65536"/>
                <a:gd name="T14" fmla="*/ 0 60000 65536"/>
                <a:gd name="T15" fmla="*/ 0 w 61"/>
                <a:gd name="T16" fmla="*/ 0 h 35"/>
                <a:gd name="T17" fmla="*/ 61 w 61"/>
                <a:gd name="T18" fmla="*/ 35 h 35"/>
              </a:gdLst>
              <a:ahLst/>
              <a:cxnLst>
                <a:cxn ang="T10">
                  <a:pos x="T0" y="T1"/>
                </a:cxn>
                <a:cxn ang="T11">
                  <a:pos x="T2" y="T3"/>
                </a:cxn>
                <a:cxn ang="T12">
                  <a:pos x="T4" y="T5"/>
                </a:cxn>
                <a:cxn ang="T13">
                  <a:pos x="T6" y="T7"/>
                </a:cxn>
                <a:cxn ang="T14">
                  <a:pos x="T8" y="T9"/>
                </a:cxn>
              </a:cxnLst>
              <a:rect l="T15" t="T16" r="T17" b="T18"/>
              <a:pathLst>
                <a:path w="61" h="35">
                  <a:moveTo>
                    <a:pt x="0" y="28"/>
                  </a:moveTo>
                  <a:lnTo>
                    <a:pt x="3" y="35"/>
                  </a:lnTo>
                  <a:lnTo>
                    <a:pt x="61" y="7"/>
                  </a:lnTo>
                  <a:lnTo>
                    <a:pt x="58" y="0"/>
                  </a:lnTo>
                  <a:lnTo>
                    <a:pt x="0" y="28"/>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5" name="Freeform 77"/>
            <p:cNvSpPr>
              <a:spLocks/>
            </p:cNvSpPr>
            <p:nvPr/>
          </p:nvSpPr>
          <p:spPr bwMode="auto">
            <a:xfrm>
              <a:off x="4636" y="1956"/>
              <a:ext cx="42" cy="17"/>
            </a:xfrm>
            <a:custGeom>
              <a:avLst/>
              <a:gdLst>
                <a:gd name="T0" fmla="*/ 0 w 61"/>
                <a:gd name="T1" fmla="*/ 0 h 35"/>
                <a:gd name="T2" fmla="*/ 1 w 61"/>
                <a:gd name="T3" fmla="*/ 0 h 35"/>
                <a:gd name="T4" fmla="*/ 1 w 61"/>
                <a:gd name="T5" fmla="*/ 0 h 35"/>
                <a:gd name="T6" fmla="*/ 1 w 61"/>
                <a:gd name="T7" fmla="*/ 0 h 35"/>
                <a:gd name="T8" fmla="*/ 0 w 61"/>
                <a:gd name="T9" fmla="*/ 0 h 35"/>
                <a:gd name="T10" fmla="*/ 0 60000 65536"/>
                <a:gd name="T11" fmla="*/ 0 60000 65536"/>
                <a:gd name="T12" fmla="*/ 0 60000 65536"/>
                <a:gd name="T13" fmla="*/ 0 60000 65536"/>
                <a:gd name="T14" fmla="*/ 0 60000 65536"/>
                <a:gd name="T15" fmla="*/ 0 w 61"/>
                <a:gd name="T16" fmla="*/ 0 h 35"/>
                <a:gd name="T17" fmla="*/ 61 w 61"/>
                <a:gd name="T18" fmla="*/ 35 h 35"/>
              </a:gdLst>
              <a:ahLst/>
              <a:cxnLst>
                <a:cxn ang="T10">
                  <a:pos x="T0" y="T1"/>
                </a:cxn>
                <a:cxn ang="T11">
                  <a:pos x="T2" y="T3"/>
                </a:cxn>
                <a:cxn ang="T12">
                  <a:pos x="T4" y="T5"/>
                </a:cxn>
                <a:cxn ang="T13">
                  <a:pos x="T6" y="T7"/>
                </a:cxn>
                <a:cxn ang="T14">
                  <a:pos x="T8" y="T9"/>
                </a:cxn>
              </a:cxnLst>
              <a:rect l="T15" t="T16" r="T17" b="T18"/>
              <a:pathLst>
                <a:path w="61" h="35">
                  <a:moveTo>
                    <a:pt x="0" y="28"/>
                  </a:moveTo>
                  <a:lnTo>
                    <a:pt x="3" y="35"/>
                  </a:lnTo>
                  <a:lnTo>
                    <a:pt x="61" y="7"/>
                  </a:lnTo>
                  <a:lnTo>
                    <a:pt x="58" y="0"/>
                  </a:lnTo>
                  <a:lnTo>
                    <a:pt x="0" y="28"/>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6" name="Freeform 78"/>
            <p:cNvSpPr>
              <a:spLocks/>
            </p:cNvSpPr>
            <p:nvPr/>
          </p:nvSpPr>
          <p:spPr bwMode="auto">
            <a:xfrm>
              <a:off x="4691" y="1936"/>
              <a:ext cx="42" cy="18"/>
            </a:xfrm>
            <a:custGeom>
              <a:avLst/>
              <a:gdLst>
                <a:gd name="T0" fmla="*/ 0 w 61"/>
                <a:gd name="T1" fmla="*/ 1 h 35"/>
                <a:gd name="T2" fmla="*/ 1 w 61"/>
                <a:gd name="T3" fmla="*/ 1 h 35"/>
                <a:gd name="T4" fmla="*/ 1 w 61"/>
                <a:gd name="T5" fmla="*/ 1 h 35"/>
                <a:gd name="T6" fmla="*/ 1 w 61"/>
                <a:gd name="T7" fmla="*/ 0 h 35"/>
                <a:gd name="T8" fmla="*/ 0 w 61"/>
                <a:gd name="T9" fmla="*/ 1 h 35"/>
                <a:gd name="T10" fmla="*/ 0 60000 65536"/>
                <a:gd name="T11" fmla="*/ 0 60000 65536"/>
                <a:gd name="T12" fmla="*/ 0 60000 65536"/>
                <a:gd name="T13" fmla="*/ 0 60000 65536"/>
                <a:gd name="T14" fmla="*/ 0 60000 65536"/>
                <a:gd name="T15" fmla="*/ 0 w 61"/>
                <a:gd name="T16" fmla="*/ 0 h 35"/>
                <a:gd name="T17" fmla="*/ 61 w 61"/>
                <a:gd name="T18" fmla="*/ 35 h 35"/>
              </a:gdLst>
              <a:ahLst/>
              <a:cxnLst>
                <a:cxn ang="T10">
                  <a:pos x="T0" y="T1"/>
                </a:cxn>
                <a:cxn ang="T11">
                  <a:pos x="T2" y="T3"/>
                </a:cxn>
                <a:cxn ang="T12">
                  <a:pos x="T4" y="T5"/>
                </a:cxn>
                <a:cxn ang="T13">
                  <a:pos x="T6" y="T7"/>
                </a:cxn>
                <a:cxn ang="T14">
                  <a:pos x="T8" y="T9"/>
                </a:cxn>
              </a:cxnLst>
              <a:rect l="T15" t="T16" r="T17" b="T18"/>
              <a:pathLst>
                <a:path w="61" h="35">
                  <a:moveTo>
                    <a:pt x="0" y="28"/>
                  </a:moveTo>
                  <a:lnTo>
                    <a:pt x="3" y="35"/>
                  </a:lnTo>
                  <a:lnTo>
                    <a:pt x="61" y="7"/>
                  </a:lnTo>
                  <a:lnTo>
                    <a:pt x="58" y="0"/>
                  </a:lnTo>
                  <a:lnTo>
                    <a:pt x="0" y="28"/>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7" name="Freeform 79"/>
            <p:cNvSpPr>
              <a:spLocks/>
            </p:cNvSpPr>
            <p:nvPr/>
          </p:nvSpPr>
          <p:spPr bwMode="auto">
            <a:xfrm>
              <a:off x="4746" y="1917"/>
              <a:ext cx="41" cy="18"/>
            </a:xfrm>
            <a:custGeom>
              <a:avLst/>
              <a:gdLst>
                <a:gd name="T0" fmla="*/ 0 w 60"/>
                <a:gd name="T1" fmla="*/ 1 h 35"/>
                <a:gd name="T2" fmla="*/ 1 w 60"/>
                <a:gd name="T3" fmla="*/ 1 h 35"/>
                <a:gd name="T4" fmla="*/ 1 w 60"/>
                <a:gd name="T5" fmla="*/ 1 h 35"/>
                <a:gd name="T6" fmla="*/ 1 w 60"/>
                <a:gd name="T7" fmla="*/ 0 h 35"/>
                <a:gd name="T8" fmla="*/ 0 w 60"/>
                <a:gd name="T9" fmla="*/ 1 h 35"/>
                <a:gd name="T10" fmla="*/ 0 60000 65536"/>
                <a:gd name="T11" fmla="*/ 0 60000 65536"/>
                <a:gd name="T12" fmla="*/ 0 60000 65536"/>
                <a:gd name="T13" fmla="*/ 0 60000 65536"/>
                <a:gd name="T14" fmla="*/ 0 60000 65536"/>
                <a:gd name="T15" fmla="*/ 0 w 60"/>
                <a:gd name="T16" fmla="*/ 0 h 35"/>
                <a:gd name="T17" fmla="*/ 60 w 60"/>
                <a:gd name="T18" fmla="*/ 35 h 35"/>
              </a:gdLst>
              <a:ahLst/>
              <a:cxnLst>
                <a:cxn ang="T10">
                  <a:pos x="T0" y="T1"/>
                </a:cxn>
                <a:cxn ang="T11">
                  <a:pos x="T2" y="T3"/>
                </a:cxn>
                <a:cxn ang="T12">
                  <a:pos x="T4" y="T5"/>
                </a:cxn>
                <a:cxn ang="T13">
                  <a:pos x="T6" y="T7"/>
                </a:cxn>
                <a:cxn ang="T14">
                  <a:pos x="T8" y="T9"/>
                </a:cxn>
              </a:cxnLst>
              <a:rect l="T15" t="T16" r="T17" b="T18"/>
              <a:pathLst>
                <a:path w="60" h="35">
                  <a:moveTo>
                    <a:pt x="0" y="28"/>
                  </a:moveTo>
                  <a:lnTo>
                    <a:pt x="3" y="35"/>
                  </a:lnTo>
                  <a:lnTo>
                    <a:pt x="60" y="7"/>
                  </a:lnTo>
                  <a:lnTo>
                    <a:pt x="57" y="0"/>
                  </a:lnTo>
                  <a:lnTo>
                    <a:pt x="0" y="28"/>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8" name="Freeform 80"/>
            <p:cNvSpPr>
              <a:spLocks/>
            </p:cNvSpPr>
            <p:nvPr/>
          </p:nvSpPr>
          <p:spPr bwMode="auto">
            <a:xfrm>
              <a:off x="4800" y="1898"/>
              <a:ext cx="41" cy="17"/>
            </a:xfrm>
            <a:custGeom>
              <a:avLst/>
              <a:gdLst>
                <a:gd name="T0" fmla="*/ 0 w 60"/>
                <a:gd name="T1" fmla="*/ 0 h 35"/>
                <a:gd name="T2" fmla="*/ 1 w 60"/>
                <a:gd name="T3" fmla="*/ 0 h 35"/>
                <a:gd name="T4" fmla="*/ 1 w 60"/>
                <a:gd name="T5" fmla="*/ 0 h 35"/>
                <a:gd name="T6" fmla="*/ 1 w 60"/>
                <a:gd name="T7" fmla="*/ 0 h 35"/>
                <a:gd name="T8" fmla="*/ 0 w 60"/>
                <a:gd name="T9" fmla="*/ 0 h 35"/>
                <a:gd name="T10" fmla="*/ 0 60000 65536"/>
                <a:gd name="T11" fmla="*/ 0 60000 65536"/>
                <a:gd name="T12" fmla="*/ 0 60000 65536"/>
                <a:gd name="T13" fmla="*/ 0 60000 65536"/>
                <a:gd name="T14" fmla="*/ 0 60000 65536"/>
                <a:gd name="T15" fmla="*/ 0 w 60"/>
                <a:gd name="T16" fmla="*/ 0 h 35"/>
                <a:gd name="T17" fmla="*/ 60 w 60"/>
                <a:gd name="T18" fmla="*/ 35 h 35"/>
              </a:gdLst>
              <a:ahLst/>
              <a:cxnLst>
                <a:cxn ang="T10">
                  <a:pos x="T0" y="T1"/>
                </a:cxn>
                <a:cxn ang="T11">
                  <a:pos x="T2" y="T3"/>
                </a:cxn>
                <a:cxn ang="T12">
                  <a:pos x="T4" y="T5"/>
                </a:cxn>
                <a:cxn ang="T13">
                  <a:pos x="T6" y="T7"/>
                </a:cxn>
                <a:cxn ang="T14">
                  <a:pos x="T8" y="T9"/>
                </a:cxn>
              </a:cxnLst>
              <a:rect l="T15" t="T16" r="T17" b="T18"/>
              <a:pathLst>
                <a:path w="60" h="35">
                  <a:moveTo>
                    <a:pt x="0" y="28"/>
                  </a:moveTo>
                  <a:lnTo>
                    <a:pt x="3" y="35"/>
                  </a:lnTo>
                  <a:lnTo>
                    <a:pt x="60" y="7"/>
                  </a:lnTo>
                  <a:lnTo>
                    <a:pt x="57" y="0"/>
                  </a:lnTo>
                  <a:lnTo>
                    <a:pt x="0" y="28"/>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9" name="Freeform 81"/>
            <p:cNvSpPr>
              <a:spLocks/>
            </p:cNvSpPr>
            <p:nvPr/>
          </p:nvSpPr>
          <p:spPr bwMode="auto">
            <a:xfrm>
              <a:off x="4855" y="1878"/>
              <a:ext cx="41" cy="18"/>
            </a:xfrm>
            <a:custGeom>
              <a:avLst/>
              <a:gdLst>
                <a:gd name="T0" fmla="*/ 0 w 60"/>
                <a:gd name="T1" fmla="*/ 1 h 35"/>
                <a:gd name="T2" fmla="*/ 1 w 60"/>
                <a:gd name="T3" fmla="*/ 1 h 35"/>
                <a:gd name="T4" fmla="*/ 1 w 60"/>
                <a:gd name="T5" fmla="*/ 1 h 35"/>
                <a:gd name="T6" fmla="*/ 1 w 60"/>
                <a:gd name="T7" fmla="*/ 0 h 35"/>
                <a:gd name="T8" fmla="*/ 0 w 60"/>
                <a:gd name="T9" fmla="*/ 1 h 35"/>
                <a:gd name="T10" fmla="*/ 0 60000 65536"/>
                <a:gd name="T11" fmla="*/ 0 60000 65536"/>
                <a:gd name="T12" fmla="*/ 0 60000 65536"/>
                <a:gd name="T13" fmla="*/ 0 60000 65536"/>
                <a:gd name="T14" fmla="*/ 0 60000 65536"/>
                <a:gd name="T15" fmla="*/ 0 w 60"/>
                <a:gd name="T16" fmla="*/ 0 h 35"/>
                <a:gd name="T17" fmla="*/ 60 w 60"/>
                <a:gd name="T18" fmla="*/ 35 h 35"/>
              </a:gdLst>
              <a:ahLst/>
              <a:cxnLst>
                <a:cxn ang="T10">
                  <a:pos x="T0" y="T1"/>
                </a:cxn>
                <a:cxn ang="T11">
                  <a:pos x="T2" y="T3"/>
                </a:cxn>
                <a:cxn ang="T12">
                  <a:pos x="T4" y="T5"/>
                </a:cxn>
                <a:cxn ang="T13">
                  <a:pos x="T6" y="T7"/>
                </a:cxn>
                <a:cxn ang="T14">
                  <a:pos x="T8" y="T9"/>
                </a:cxn>
              </a:cxnLst>
              <a:rect l="T15" t="T16" r="T17" b="T18"/>
              <a:pathLst>
                <a:path w="60" h="35">
                  <a:moveTo>
                    <a:pt x="0" y="28"/>
                  </a:moveTo>
                  <a:lnTo>
                    <a:pt x="3" y="35"/>
                  </a:lnTo>
                  <a:lnTo>
                    <a:pt x="60" y="7"/>
                  </a:lnTo>
                  <a:lnTo>
                    <a:pt x="57" y="0"/>
                  </a:lnTo>
                  <a:lnTo>
                    <a:pt x="0" y="28"/>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0" name="Freeform 82"/>
            <p:cNvSpPr>
              <a:spLocks/>
            </p:cNvSpPr>
            <p:nvPr/>
          </p:nvSpPr>
          <p:spPr bwMode="auto">
            <a:xfrm>
              <a:off x="4909" y="1859"/>
              <a:ext cx="41" cy="17"/>
            </a:xfrm>
            <a:custGeom>
              <a:avLst/>
              <a:gdLst>
                <a:gd name="T0" fmla="*/ 0 w 60"/>
                <a:gd name="T1" fmla="*/ 0 h 35"/>
                <a:gd name="T2" fmla="*/ 1 w 60"/>
                <a:gd name="T3" fmla="*/ 0 h 35"/>
                <a:gd name="T4" fmla="*/ 1 w 60"/>
                <a:gd name="T5" fmla="*/ 0 h 35"/>
                <a:gd name="T6" fmla="*/ 1 w 60"/>
                <a:gd name="T7" fmla="*/ 0 h 35"/>
                <a:gd name="T8" fmla="*/ 0 w 60"/>
                <a:gd name="T9" fmla="*/ 0 h 35"/>
                <a:gd name="T10" fmla="*/ 0 60000 65536"/>
                <a:gd name="T11" fmla="*/ 0 60000 65536"/>
                <a:gd name="T12" fmla="*/ 0 60000 65536"/>
                <a:gd name="T13" fmla="*/ 0 60000 65536"/>
                <a:gd name="T14" fmla="*/ 0 60000 65536"/>
                <a:gd name="T15" fmla="*/ 0 w 60"/>
                <a:gd name="T16" fmla="*/ 0 h 35"/>
                <a:gd name="T17" fmla="*/ 60 w 60"/>
                <a:gd name="T18" fmla="*/ 35 h 35"/>
              </a:gdLst>
              <a:ahLst/>
              <a:cxnLst>
                <a:cxn ang="T10">
                  <a:pos x="T0" y="T1"/>
                </a:cxn>
                <a:cxn ang="T11">
                  <a:pos x="T2" y="T3"/>
                </a:cxn>
                <a:cxn ang="T12">
                  <a:pos x="T4" y="T5"/>
                </a:cxn>
                <a:cxn ang="T13">
                  <a:pos x="T6" y="T7"/>
                </a:cxn>
                <a:cxn ang="T14">
                  <a:pos x="T8" y="T9"/>
                </a:cxn>
              </a:cxnLst>
              <a:rect l="T15" t="T16" r="T17" b="T18"/>
              <a:pathLst>
                <a:path w="60" h="35">
                  <a:moveTo>
                    <a:pt x="0" y="28"/>
                  </a:moveTo>
                  <a:lnTo>
                    <a:pt x="3" y="35"/>
                  </a:lnTo>
                  <a:lnTo>
                    <a:pt x="60" y="7"/>
                  </a:lnTo>
                  <a:lnTo>
                    <a:pt x="57" y="0"/>
                  </a:lnTo>
                  <a:lnTo>
                    <a:pt x="0" y="28"/>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1" name="Freeform 83"/>
            <p:cNvSpPr>
              <a:spLocks/>
            </p:cNvSpPr>
            <p:nvPr/>
          </p:nvSpPr>
          <p:spPr bwMode="auto">
            <a:xfrm>
              <a:off x="4964" y="1839"/>
              <a:ext cx="41" cy="18"/>
            </a:xfrm>
            <a:custGeom>
              <a:avLst/>
              <a:gdLst>
                <a:gd name="T0" fmla="*/ 0 w 60"/>
                <a:gd name="T1" fmla="*/ 1 h 35"/>
                <a:gd name="T2" fmla="*/ 1 w 60"/>
                <a:gd name="T3" fmla="*/ 1 h 35"/>
                <a:gd name="T4" fmla="*/ 1 w 60"/>
                <a:gd name="T5" fmla="*/ 1 h 35"/>
                <a:gd name="T6" fmla="*/ 1 w 60"/>
                <a:gd name="T7" fmla="*/ 0 h 35"/>
                <a:gd name="T8" fmla="*/ 0 w 60"/>
                <a:gd name="T9" fmla="*/ 1 h 35"/>
                <a:gd name="T10" fmla="*/ 0 60000 65536"/>
                <a:gd name="T11" fmla="*/ 0 60000 65536"/>
                <a:gd name="T12" fmla="*/ 0 60000 65536"/>
                <a:gd name="T13" fmla="*/ 0 60000 65536"/>
                <a:gd name="T14" fmla="*/ 0 60000 65536"/>
                <a:gd name="T15" fmla="*/ 0 w 60"/>
                <a:gd name="T16" fmla="*/ 0 h 35"/>
                <a:gd name="T17" fmla="*/ 60 w 60"/>
                <a:gd name="T18" fmla="*/ 35 h 35"/>
              </a:gdLst>
              <a:ahLst/>
              <a:cxnLst>
                <a:cxn ang="T10">
                  <a:pos x="T0" y="T1"/>
                </a:cxn>
                <a:cxn ang="T11">
                  <a:pos x="T2" y="T3"/>
                </a:cxn>
                <a:cxn ang="T12">
                  <a:pos x="T4" y="T5"/>
                </a:cxn>
                <a:cxn ang="T13">
                  <a:pos x="T6" y="T7"/>
                </a:cxn>
                <a:cxn ang="T14">
                  <a:pos x="T8" y="T9"/>
                </a:cxn>
              </a:cxnLst>
              <a:rect l="T15" t="T16" r="T17" b="T18"/>
              <a:pathLst>
                <a:path w="60" h="35">
                  <a:moveTo>
                    <a:pt x="0" y="28"/>
                  </a:moveTo>
                  <a:lnTo>
                    <a:pt x="3" y="35"/>
                  </a:lnTo>
                  <a:lnTo>
                    <a:pt x="60" y="7"/>
                  </a:lnTo>
                  <a:lnTo>
                    <a:pt x="57" y="0"/>
                  </a:lnTo>
                  <a:lnTo>
                    <a:pt x="0" y="28"/>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2" name="Line 84"/>
            <p:cNvSpPr>
              <a:spLocks noChangeShapeType="1"/>
            </p:cNvSpPr>
            <p:nvPr/>
          </p:nvSpPr>
          <p:spPr bwMode="auto">
            <a:xfrm flipV="1">
              <a:off x="3847" y="1632"/>
              <a:ext cx="1481" cy="50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p>
          </p:txBody>
        </p:sp>
        <p:grpSp>
          <p:nvGrpSpPr>
            <p:cNvPr id="22613" name="Group 85"/>
            <p:cNvGrpSpPr>
              <a:grpSpLocks/>
            </p:cNvGrpSpPr>
            <p:nvPr/>
          </p:nvGrpSpPr>
          <p:grpSpPr bwMode="auto">
            <a:xfrm>
              <a:off x="4885" y="1889"/>
              <a:ext cx="54" cy="39"/>
              <a:chOff x="672" y="3945"/>
              <a:chExt cx="119" cy="111"/>
            </a:xfrm>
          </p:grpSpPr>
          <p:sp>
            <p:nvSpPr>
              <p:cNvPr id="22706" name="Rectangle 86"/>
              <p:cNvSpPr>
                <a:spLocks noChangeArrowheads="1"/>
              </p:cNvSpPr>
              <p:nvPr/>
            </p:nvSpPr>
            <p:spPr bwMode="auto">
              <a:xfrm>
                <a:off x="673" y="3946"/>
                <a:ext cx="118" cy="109"/>
              </a:xfrm>
              <a:prstGeom prst="rect">
                <a:avLst/>
              </a:prstGeom>
              <a:solidFill>
                <a:srgbClr val="FFCC99"/>
              </a:solidFill>
              <a:ln w="9525">
                <a:solidFill>
                  <a:schemeClr val="tx1"/>
                </a:solidFill>
                <a:miter lim="800000"/>
                <a:headEnd/>
                <a:tailEnd/>
              </a:ln>
            </p:spPr>
            <p:txBody>
              <a:bodyPr wrap="none" anchor="ctr"/>
              <a:lstStyle/>
              <a:p>
                <a:pPr eaLnBrk="0" hangingPunct="0"/>
                <a:endParaRPr lang="en-US" sz="2400">
                  <a:solidFill>
                    <a:srgbClr val="000000"/>
                  </a:solidFill>
                </a:endParaRPr>
              </a:p>
            </p:txBody>
          </p:sp>
          <p:sp>
            <p:nvSpPr>
              <p:cNvPr id="22707" name="Line 87"/>
              <p:cNvSpPr>
                <a:spLocks noChangeShapeType="1"/>
              </p:cNvSpPr>
              <p:nvPr/>
            </p:nvSpPr>
            <p:spPr bwMode="auto">
              <a:xfrm>
                <a:off x="672" y="3945"/>
                <a:ext cx="117"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708" name="Line 88"/>
              <p:cNvSpPr>
                <a:spLocks noChangeShapeType="1"/>
              </p:cNvSpPr>
              <p:nvPr/>
            </p:nvSpPr>
            <p:spPr bwMode="auto">
              <a:xfrm flipV="1">
                <a:off x="672" y="3945"/>
                <a:ext cx="11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614" name="Line 89"/>
            <p:cNvSpPr>
              <a:spLocks noChangeShapeType="1"/>
            </p:cNvSpPr>
            <p:nvPr/>
          </p:nvSpPr>
          <p:spPr bwMode="auto">
            <a:xfrm flipV="1">
              <a:off x="3841" y="1632"/>
              <a:ext cx="1481" cy="50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5" name="Line 90"/>
            <p:cNvSpPr>
              <a:spLocks noChangeShapeType="1"/>
            </p:cNvSpPr>
            <p:nvPr/>
          </p:nvSpPr>
          <p:spPr bwMode="auto">
            <a:xfrm>
              <a:off x="3841" y="1594"/>
              <a:ext cx="1424" cy="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6" name="Line 91"/>
            <p:cNvSpPr>
              <a:spLocks noChangeShapeType="1"/>
            </p:cNvSpPr>
            <p:nvPr/>
          </p:nvSpPr>
          <p:spPr bwMode="auto">
            <a:xfrm>
              <a:off x="3847" y="1925"/>
              <a:ext cx="1425" cy="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7" name="Line 92"/>
            <p:cNvSpPr>
              <a:spLocks noChangeShapeType="1"/>
            </p:cNvSpPr>
            <p:nvPr/>
          </p:nvSpPr>
          <p:spPr bwMode="auto">
            <a:xfrm flipV="1">
              <a:off x="4131" y="1257"/>
              <a:ext cx="0" cy="1003"/>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8" name="Line 93"/>
            <p:cNvSpPr>
              <a:spLocks noChangeShapeType="1"/>
            </p:cNvSpPr>
            <p:nvPr/>
          </p:nvSpPr>
          <p:spPr bwMode="auto">
            <a:xfrm flipV="1">
              <a:off x="4983" y="1252"/>
              <a:ext cx="6" cy="1008"/>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9" name="Line 94"/>
            <p:cNvSpPr>
              <a:spLocks noChangeShapeType="1"/>
            </p:cNvSpPr>
            <p:nvPr/>
          </p:nvSpPr>
          <p:spPr bwMode="auto">
            <a:xfrm flipV="1">
              <a:off x="4701" y="1257"/>
              <a:ext cx="0" cy="1007"/>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20" name="Line 95"/>
            <p:cNvSpPr>
              <a:spLocks noChangeShapeType="1"/>
            </p:cNvSpPr>
            <p:nvPr/>
          </p:nvSpPr>
          <p:spPr bwMode="auto">
            <a:xfrm flipV="1">
              <a:off x="4418" y="1257"/>
              <a:ext cx="0" cy="1007"/>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21" name="Oval 96"/>
            <p:cNvSpPr>
              <a:spLocks noChangeArrowheads="1"/>
            </p:cNvSpPr>
            <p:nvPr/>
          </p:nvSpPr>
          <p:spPr bwMode="auto">
            <a:xfrm>
              <a:off x="5020" y="1483"/>
              <a:ext cx="320" cy="420"/>
            </a:xfrm>
            <a:prstGeom prst="ellipse">
              <a:avLst/>
            </a:prstGeom>
            <a:solidFill>
              <a:srgbClr val="EAEAEA"/>
            </a:solidFill>
            <a:ln w="12700">
              <a:solidFill>
                <a:srgbClr val="000099"/>
              </a:solidFill>
              <a:round/>
              <a:headEnd/>
              <a:tailEnd/>
            </a:ln>
          </p:spPr>
          <p:txBody>
            <a:bodyPr wrap="none" anchor="ctr"/>
            <a:lstStyle/>
            <a:p>
              <a:pPr eaLnBrk="0" hangingPunct="0"/>
              <a:endParaRPr lang="en-US" sz="2400">
                <a:solidFill>
                  <a:srgbClr val="000000"/>
                </a:solidFill>
              </a:endParaRPr>
            </a:p>
          </p:txBody>
        </p:sp>
        <p:sp>
          <p:nvSpPr>
            <p:cNvPr id="22622" name="Freeform 97"/>
            <p:cNvSpPr>
              <a:spLocks/>
            </p:cNvSpPr>
            <p:nvPr/>
          </p:nvSpPr>
          <p:spPr bwMode="auto">
            <a:xfrm>
              <a:off x="5000" y="1789"/>
              <a:ext cx="37" cy="27"/>
            </a:xfrm>
            <a:custGeom>
              <a:avLst/>
              <a:gdLst>
                <a:gd name="T0" fmla="*/ 1 w 54"/>
                <a:gd name="T1" fmla="*/ 0 h 54"/>
                <a:gd name="T2" fmla="*/ 1 w 54"/>
                <a:gd name="T3" fmla="*/ 1 h 54"/>
                <a:gd name="T4" fmla="*/ 0 w 54"/>
                <a:gd name="T5" fmla="*/ 1 h 54"/>
                <a:gd name="T6" fmla="*/ 1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31" y="0"/>
                  </a:moveTo>
                  <a:lnTo>
                    <a:pt x="54" y="54"/>
                  </a:lnTo>
                  <a:lnTo>
                    <a:pt x="0" y="54"/>
                  </a:lnTo>
                  <a:lnTo>
                    <a:pt x="31" y="0"/>
                  </a:lnTo>
                  <a:close/>
                </a:path>
              </a:pathLst>
            </a:custGeom>
            <a:solidFill>
              <a:srgbClr val="00FF00"/>
            </a:solidFill>
            <a:ln w="12700">
              <a:solidFill>
                <a:srgbClr val="000000"/>
              </a:solidFill>
              <a:prstDash val="solid"/>
              <a:round/>
              <a:headEnd/>
              <a:tailEnd/>
            </a:ln>
          </p:spPr>
          <p:txBody>
            <a:bodyPr/>
            <a:lstStyle/>
            <a:p>
              <a:endParaRPr lang="en-US"/>
            </a:p>
          </p:txBody>
        </p:sp>
        <p:sp>
          <p:nvSpPr>
            <p:cNvPr id="22623" name="Freeform 98"/>
            <p:cNvSpPr>
              <a:spLocks/>
            </p:cNvSpPr>
            <p:nvPr/>
          </p:nvSpPr>
          <p:spPr bwMode="auto">
            <a:xfrm>
              <a:off x="5031" y="1767"/>
              <a:ext cx="37" cy="22"/>
            </a:xfrm>
            <a:custGeom>
              <a:avLst/>
              <a:gdLst>
                <a:gd name="T0" fmla="*/ 1 w 54"/>
                <a:gd name="T1" fmla="*/ 0 h 46"/>
                <a:gd name="T2" fmla="*/ 1 w 54"/>
                <a:gd name="T3" fmla="*/ 0 h 46"/>
                <a:gd name="T4" fmla="*/ 0 w 54"/>
                <a:gd name="T5" fmla="*/ 0 h 46"/>
                <a:gd name="T6" fmla="*/ 1 w 54"/>
                <a:gd name="T7" fmla="*/ 0 h 46"/>
                <a:gd name="T8" fmla="*/ 0 60000 65536"/>
                <a:gd name="T9" fmla="*/ 0 60000 65536"/>
                <a:gd name="T10" fmla="*/ 0 60000 65536"/>
                <a:gd name="T11" fmla="*/ 0 60000 65536"/>
                <a:gd name="T12" fmla="*/ 0 w 54"/>
                <a:gd name="T13" fmla="*/ 0 h 46"/>
                <a:gd name="T14" fmla="*/ 54 w 54"/>
                <a:gd name="T15" fmla="*/ 46 h 46"/>
              </a:gdLst>
              <a:ahLst/>
              <a:cxnLst>
                <a:cxn ang="T8">
                  <a:pos x="T0" y="T1"/>
                </a:cxn>
                <a:cxn ang="T9">
                  <a:pos x="T2" y="T3"/>
                </a:cxn>
                <a:cxn ang="T10">
                  <a:pos x="T4" y="T5"/>
                </a:cxn>
                <a:cxn ang="T11">
                  <a:pos x="T6" y="T7"/>
                </a:cxn>
              </a:cxnLst>
              <a:rect l="T12" t="T13" r="T14" b="T15"/>
              <a:pathLst>
                <a:path w="54" h="46">
                  <a:moveTo>
                    <a:pt x="23" y="0"/>
                  </a:moveTo>
                  <a:lnTo>
                    <a:pt x="54" y="46"/>
                  </a:lnTo>
                  <a:lnTo>
                    <a:pt x="0" y="46"/>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624" name="Line 99"/>
            <p:cNvSpPr>
              <a:spLocks noChangeShapeType="1"/>
            </p:cNvSpPr>
            <p:nvPr/>
          </p:nvSpPr>
          <p:spPr bwMode="auto">
            <a:xfrm flipH="1" flipV="1">
              <a:off x="5137" y="1667"/>
              <a:ext cx="27" cy="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25" name="Line 100"/>
            <p:cNvSpPr>
              <a:spLocks noChangeShapeType="1"/>
            </p:cNvSpPr>
            <p:nvPr/>
          </p:nvSpPr>
          <p:spPr bwMode="auto">
            <a:xfrm>
              <a:off x="5164" y="1682"/>
              <a:ext cx="20"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26" name="Line 101"/>
            <p:cNvSpPr>
              <a:spLocks noChangeShapeType="1"/>
            </p:cNvSpPr>
            <p:nvPr/>
          </p:nvSpPr>
          <p:spPr bwMode="auto">
            <a:xfrm flipH="1">
              <a:off x="5137" y="1682"/>
              <a:ext cx="27"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27" name="Line 102"/>
            <p:cNvSpPr>
              <a:spLocks noChangeShapeType="1"/>
            </p:cNvSpPr>
            <p:nvPr/>
          </p:nvSpPr>
          <p:spPr bwMode="auto">
            <a:xfrm flipV="1">
              <a:off x="5164" y="1667"/>
              <a:ext cx="20" cy="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28" name="Line 103"/>
            <p:cNvSpPr>
              <a:spLocks noChangeShapeType="1"/>
            </p:cNvSpPr>
            <p:nvPr/>
          </p:nvSpPr>
          <p:spPr bwMode="auto">
            <a:xfrm flipH="1" flipV="1">
              <a:off x="5110" y="1641"/>
              <a:ext cx="22" cy="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29" name="Line 104"/>
            <p:cNvSpPr>
              <a:spLocks noChangeShapeType="1"/>
            </p:cNvSpPr>
            <p:nvPr/>
          </p:nvSpPr>
          <p:spPr bwMode="auto">
            <a:xfrm>
              <a:off x="5132" y="1656"/>
              <a:ext cx="26"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30" name="Line 105"/>
            <p:cNvSpPr>
              <a:spLocks noChangeShapeType="1"/>
            </p:cNvSpPr>
            <p:nvPr/>
          </p:nvSpPr>
          <p:spPr bwMode="auto">
            <a:xfrm flipH="1">
              <a:off x="5110" y="1656"/>
              <a:ext cx="22"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31" name="Line 106"/>
            <p:cNvSpPr>
              <a:spLocks noChangeShapeType="1"/>
            </p:cNvSpPr>
            <p:nvPr/>
          </p:nvSpPr>
          <p:spPr bwMode="auto">
            <a:xfrm flipV="1">
              <a:off x="5132" y="1641"/>
              <a:ext cx="26" cy="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32" name="Line 107"/>
            <p:cNvSpPr>
              <a:spLocks noChangeShapeType="1"/>
            </p:cNvSpPr>
            <p:nvPr/>
          </p:nvSpPr>
          <p:spPr bwMode="auto">
            <a:xfrm flipH="1" flipV="1">
              <a:off x="5164" y="1782"/>
              <a:ext cx="20" cy="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33" name="Line 108"/>
            <p:cNvSpPr>
              <a:spLocks noChangeShapeType="1"/>
            </p:cNvSpPr>
            <p:nvPr/>
          </p:nvSpPr>
          <p:spPr bwMode="auto">
            <a:xfrm>
              <a:off x="5184" y="1800"/>
              <a:ext cx="27" cy="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34" name="Line 109"/>
            <p:cNvSpPr>
              <a:spLocks noChangeShapeType="1"/>
            </p:cNvSpPr>
            <p:nvPr/>
          </p:nvSpPr>
          <p:spPr bwMode="auto">
            <a:xfrm flipH="1">
              <a:off x="5164" y="1800"/>
              <a:ext cx="20" cy="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35" name="Line 110"/>
            <p:cNvSpPr>
              <a:spLocks noChangeShapeType="1"/>
            </p:cNvSpPr>
            <p:nvPr/>
          </p:nvSpPr>
          <p:spPr bwMode="auto">
            <a:xfrm flipV="1">
              <a:off x="5184" y="1782"/>
              <a:ext cx="27" cy="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36" name="Line 111"/>
            <p:cNvSpPr>
              <a:spLocks noChangeShapeType="1"/>
            </p:cNvSpPr>
            <p:nvPr/>
          </p:nvSpPr>
          <p:spPr bwMode="auto">
            <a:xfrm flipH="1" flipV="1">
              <a:off x="5216" y="1736"/>
              <a:ext cx="21" cy="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37" name="Line 112"/>
            <p:cNvSpPr>
              <a:spLocks noChangeShapeType="1"/>
            </p:cNvSpPr>
            <p:nvPr/>
          </p:nvSpPr>
          <p:spPr bwMode="auto">
            <a:xfrm>
              <a:off x="5237" y="1751"/>
              <a:ext cx="26"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38" name="Line 113"/>
            <p:cNvSpPr>
              <a:spLocks noChangeShapeType="1"/>
            </p:cNvSpPr>
            <p:nvPr/>
          </p:nvSpPr>
          <p:spPr bwMode="auto">
            <a:xfrm flipH="1">
              <a:off x="5216" y="1751"/>
              <a:ext cx="21"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39" name="Line 114"/>
            <p:cNvSpPr>
              <a:spLocks noChangeShapeType="1"/>
            </p:cNvSpPr>
            <p:nvPr/>
          </p:nvSpPr>
          <p:spPr bwMode="auto">
            <a:xfrm flipV="1">
              <a:off x="5237" y="1736"/>
              <a:ext cx="26" cy="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40" name="Line 115"/>
            <p:cNvSpPr>
              <a:spLocks noChangeShapeType="1"/>
            </p:cNvSpPr>
            <p:nvPr/>
          </p:nvSpPr>
          <p:spPr bwMode="auto">
            <a:xfrm flipH="1" flipV="1">
              <a:off x="5079" y="1767"/>
              <a:ext cx="21" cy="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41" name="Line 116"/>
            <p:cNvSpPr>
              <a:spLocks noChangeShapeType="1"/>
            </p:cNvSpPr>
            <p:nvPr/>
          </p:nvSpPr>
          <p:spPr bwMode="auto">
            <a:xfrm>
              <a:off x="5100" y="1782"/>
              <a:ext cx="27" cy="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42" name="Line 117"/>
            <p:cNvSpPr>
              <a:spLocks noChangeShapeType="1"/>
            </p:cNvSpPr>
            <p:nvPr/>
          </p:nvSpPr>
          <p:spPr bwMode="auto">
            <a:xfrm flipH="1">
              <a:off x="5079" y="1782"/>
              <a:ext cx="21" cy="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43" name="Line 118"/>
            <p:cNvSpPr>
              <a:spLocks noChangeShapeType="1"/>
            </p:cNvSpPr>
            <p:nvPr/>
          </p:nvSpPr>
          <p:spPr bwMode="auto">
            <a:xfrm flipV="1">
              <a:off x="5100" y="1767"/>
              <a:ext cx="27" cy="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44" name="Freeform 119"/>
            <p:cNvSpPr>
              <a:spLocks/>
            </p:cNvSpPr>
            <p:nvPr/>
          </p:nvSpPr>
          <p:spPr bwMode="auto">
            <a:xfrm>
              <a:off x="5039" y="1806"/>
              <a:ext cx="14" cy="32"/>
            </a:xfrm>
            <a:custGeom>
              <a:avLst/>
              <a:gdLst>
                <a:gd name="T0" fmla="*/ 0 w 20"/>
                <a:gd name="T1" fmla="*/ 0 h 65"/>
                <a:gd name="T2" fmla="*/ 1 w 20"/>
                <a:gd name="T3" fmla="*/ 0 h 65"/>
                <a:gd name="T4" fmla="*/ 1 w 20"/>
                <a:gd name="T5" fmla="*/ 0 h 65"/>
                <a:gd name="T6" fmla="*/ 1 w 20"/>
                <a:gd name="T7" fmla="*/ 0 h 65"/>
                <a:gd name="T8" fmla="*/ 0 w 20"/>
                <a:gd name="T9" fmla="*/ 0 h 65"/>
                <a:gd name="T10" fmla="*/ 0 60000 65536"/>
                <a:gd name="T11" fmla="*/ 0 60000 65536"/>
                <a:gd name="T12" fmla="*/ 0 60000 65536"/>
                <a:gd name="T13" fmla="*/ 0 60000 65536"/>
                <a:gd name="T14" fmla="*/ 0 60000 65536"/>
                <a:gd name="T15" fmla="*/ 0 w 20"/>
                <a:gd name="T16" fmla="*/ 0 h 65"/>
                <a:gd name="T17" fmla="*/ 20 w 20"/>
                <a:gd name="T18" fmla="*/ 65 h 65"/>
              </a:gdLst>
              <a:ahLst/>
              <a:cxnLst>
                <a:cxn ang="T10">
                  <a:pos x="T0" y="T1"/>
                </a:cxn>
                <a:cxn ang="T11">
                  <a:pos x="T2" y="T3"/>
                </a:cxn>
                <a:cxn ang="T12">
                  <a:pos x="T4" y="T5"/>
                </a:cxn>
                <a:cxn ang="T13">
                  <a:pos x="T6" y="T7"/>
                </a:cxn>
                <a:cxn ang="T14">
                  <a:pos x="T8" y="T9"/>
                </a:cxn>
              </a:cxnLst>
              <a:rect l="T15" t="T16" r="T17" b="T18"/>
              <a:pathLst>
                <a:path w="20" h="65">
                  <a:moveTo>
                    <a:pt x="0" y="63"/>
                  </a:moveTo>
                  <a:lnTo>
                    <a:pt x="7" y="65"/>
                  </a:lnTo>
                  <a:lnTo>
                    <a:pt x="20" y="2"/>
                  </a:lnTo>
                  <a:lnTo>
                    <a:pt x="13" y="0"/>
                  </a:lnTo>
                  <a:lnTo>
                    <a:pt x="0" y="63"/>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5" name="Freeform 120"/>
            <p:cNvSpPr>
              <a:spLocks/>
            </p:cNvSpPr>
            <p:nvPr/>
          </p:nvSpPr>
          <p:spPr bwMode="auto">
            <a:xfrm>
              <a:off x="5052" y="1763"/>
              <a:ext cx="14" cy="32"/>
            </a:xfrm>
            <a:custGeom>
              <a:avLst/>
              <a:gdLst>
                <a:gd name="T0" fmla="*/ 0 w 21"/>
                <a:gd name="T1" fmla="*/ 1 h 64"/>
                <a:gd name="T2" fmla="*/ 1 w 21"/>
                <a:gd name="T3" fmla="*/ 1 h 64"/>
                <a:gd name="T4" fmla="*/ 1 w 21"/>
                <a:gd name="T5" fmla="*/ 1 h 64"/>
                <a:gd name="T6" fmla="*/ 1 w 21"/>
                <a:gd name="T7" fmla="*/ 0 h 64"/>
                <a:gd name="T8" fmla="*/ 0 w 21"/>
                <a:gd name="T9" fmla="*/ 1 h 64"/>
                <a:gd name="T10" fmla="*/ 0 60000 65536"/>
                <a:gd name="T11" fmla="*/ 0 60000 65536"/>
                <a:gd name="T12" fmla="*/ 0 60000 65536"/>
                <a:gd name="T13" fmla="*/ 0 60000 65536"/>
                <a:gd name="T14" fmla="*/ 0 60000 65536"/>
                <a:gd name="T15" fmla="*/ 0 w 21"/>
                <a:gd name="T16" fmla="*/ 0 h 64"/>
                <a:gd name="T17" fmla="*/ 21 w 21"/>
                <a:gd name="T18" fmla="*/ 64 h 64"/>
              </a:gdLst>
              <a:ahLst/>
              <a:cxnLst>
                <a:cxn ang="T10">
                  <a:pos x="T0" y="T1"/>
                </a:cxn>
                <a:cxn ang="T11">
                  <a:pos x="T2" y="T3"/>
                </a:cxn>
                <a:cxn ang="T12">
                  <a:pos x="T4" y="T5"/>
                </a:cxn>
                <a:cxn ang="T13">
                  <a:pos x="T6" y="T7"/>
                </a:cxn>
                <a:cxn ang="T14">
                  <a:pos x="T8" y="T9"/>
                </a:cxn>
              </a:cxnLst>
              <a:rect l="T15" t="T16" r="T17" b="T18"/>
              <a:pathLst>
                <a:path w="21" h="64">
                  <a:moveTo>
                    <a:pt x="0" y="62"/>
                  </a:moveTo>
                  <a:lnTo>
                    <a:pt x="7" y="64"/>
                  </a:lnTo>
                  <a:lnTo>
                    <a:pt x="21" y="2"/>
                  </a:lnTo>
                  <a:lnTo>
                    <a:pt x="14" y="0"/>
                  </a:lnTo>
                  <a:lnTo>
                    <a:pt x="0" y="62"/>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6" name="Freeform 121"/>
            <p:cNvSpPr>
              <a:spLocks/>
            </p:cNvSpPr>
            <p:nvPr/>
          </p:nvSpPr>
          <p:spPr bwMode="auto">
            <a:xfrm>
              <a:off x="5065" y="1721"/>
              <a:ext cx="15" cy="31"/>
            </a:xfrm>
            <a:custGeom>
              <a:avLst/>
              <a:gdLst>
                <a:gd name="T0" fmla="*/ 0 w 21"/>
                <a:gd name="T1" fmla="*/ 0 h 64"/>
                <a:gd name="T2" fmla="*/ 1 w 21"/>
                <a:gd name="T3" fmla="*/ 0 h 64"/>
                <a:gd name="T4" fmla="*/ 1 w 21"/>
                <a:gd name="T5" fmla="*/ 0 h 64"/>
                <a:gd name="T6" fmla="*/ 1 w 21"/>
                <a:gd name="T7" fmla="*/ 0 h 64"/>
                <a:gd name="T8" fmla="*/ 0 w 21"/>
                <a:gd name="T9" fmla="*/ 0 h 64"/>
                <a:gd name="T10" fmla="*/ 0 60000 65536"/>
                <a:gd name="T11" fmla="*/ 0 60000 65536"/>
                <a:gd name="T12" fmla="*/ 0 60000 65536"/>
                <a:gd name="T13" fmla="*/ 0 60000 65536"/>
                <a:gd name="T14" fmla="*/ 0 60000 65536"/>
                <a:gd name="T15" fmla="*/ 0 w 21"/>
                <a:gd name="T16" fmla="*/ 0 h 64"/>
                <a:gd name="T17" fmla="*/ 21 w 21"/>
                <a:gd name="T18" fmla="*/ 64 h 64"/>
              </a:gdLst>
              <a:ahLst/>
              <a:cxnLst>
                <a:cxn ang="T10">
                  <a:pos x="T0" y="T1"/>
                </a:cxn>
                <a:cxn ang="T11">
                  <a:pos x="T2" y="T3"/>
                </a:cxn>
                <a:cxn ang="T12">
                  <a:pos x="T4" y="T5"/>
                </a:cxn>
                <a:cxn ang="T13">
                  <a:pos x="T6" y="T7"/>
                </a:cxn>
                <a:cxn ang="T14">
                  <a:pos x="T8" y="T9"/>
                </a:cxn>
              </a:cxnLst>
              <a:rect l="T15" t="T16" r="T17" b="T18"/>
              <a:pathLst>
                <a:path w="21" h="64">
                  <a:moveTo>
                    <a:pt x="0" y="62"/>
                  </a:moveTo>
                  <a:lnTo>
                    <a:pt x="7" y="64"/>
                  </a:lnTo>
                  <a:lnTo>
                    <a:pt x="21" y="2"/>
                  </a:lnTo>
                  <a:lnTo>
                    <a:pt x="14" y="0"/>
                  </a:lnTo>
                  <a:lnTo>
                    <a:pt x="0" y="62"/>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7" name="Freeform 122"/>
            <p:cNvSpPr>
              <a:spLocks/>
            </p:cNvSpPr>
            <p:nvPr/>
          </p:nvSpPr>
          <p:spPr bwMode="auto">
            <a:xfrm>
              <a:off x="5078" y="1678"/>
              <a:ext cx="14" cy="32"/>
            </a:xfrm>
            <a:custGeom>
              <a:avLst/>
              <a:gdLst>
                <a:gd name="T0" fmla="*/ 0 w 21"/>
                <a:gd name="T1" fmla="*/ 1 h 64"/>
                <a:gd name="T2" fmla="*/ 1 w 21"/>
                <a:gd name="T3" fmla="*/ 1 h 64"/>
                <a:gd name="T4" fmla="*/ 1 w 21"/>
                <a:gd name="T5" fmla="*/ 1 h 64"/>
                <a:gd name="T6" fmla="*/ 1 w 21"/>
                <a:gd name="T7" fmla="*/ 0 h 64"/>
                <a:gd name="T8" fmla="*/ 0 w 21"/>
                <a:gd name="T9" fmla="*/ 1 h 64"/>
                <a:gd name="T10" fmla="*/ 0 60000 65536"/>
                <a:gd name="T11" fmla="*/ 0 60000 65536"/>
                <a:gd name="T12" fmla="*/ 0 60000 65536"/>
                <a:gd name="T13" fmla="*/ 0 60000 65536"/>
                <a:gd name="T14" fmla="*/ 0 60000 65536"/>
                <a:gd name="T15" fmla="*/ 0 w 21"/>
                <a:gd name="T16" fmla="*/ 0 h 64"/>
                <a:gd name="T17" fmla="*/ 21 w 21"/>
                <a:gd name="T18" fmla="*/ 64 h 64"/>
              </a:gdLst>
              <a:ahLst/>
              <a:cxnLst>
                <a:cxn ang="T10">
                  <a:pos x="T0" y="T1"/>
                </a:cxn>
                <a:cxn ang="T11">
                  <a:pos x="T2" y="T3"/>
                </a:cxn>
                <a:cxn ang="T12">
                  <a:pos x="T4" y="T5"/>
                </a:cxn>
                <a:cxn ang="T13">
                  <a:pos x="T6" y="T7"/>
                </a:cxn>
                <a:cxn ang="T14">
                  <a:pos x="T8" y="T9"/>
                </a:cxn>
              </a:cxnLst>
              <a:rect l="T15" t="T16" r="T17" b="T18"/>
              <a:pathLst>
                <a:path w="21" h="64">
                  <a:moveTo>
                    <a:pt x="0" y="62"/>
                  </a:moveTo>
                  <a:lnTo>
                    <a:pt x="7" y="64"/>
                  </a:lnTo>
                  <a:lnTo>
                    <a:pt x="21" y="2"/>
                  </a:lnTo>
                  <a:lnTo>
                    <a:pt x="14" y="0"/>
                  </a:lnTo>
                  <a:lnTo>
                    <a:pt x="0" y="62"/>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8" name="Freeform 123"/>
            <p:cNvSpPr>
              <a:spLocks/>
            </p:cNvSpPr>
            <p:nvPr/>
          </p:nvSpPr>
          <p:spPr bwMode="auto">
            <a:xfrm>
              <a:off x="5092" y="1635"/>
              <a:ext cx="14" cy="32"/>
            </a:xfrm>
            <a:custGeom>
              <a:avLst/>
              <a:gdLst>
                <a:gd name="T0" fmla="*/ 0 w 21"/>
                <a:gd name="T1" fmla="*/ 1 h 64"/>
                <a:gd name="T2" fmla="*/ 1 w 21"/>
                <a:gd name="T3" fmla="*/ 1 h 64"/>
                <a:gd name="T4" fmla="*/ 1 w 21"/>
                <a:gd name="T5" fmla="*/ 1 h 64"/>
                <a:gd name="T6" fmla="*/ 1 w 21"/>
                <a:gd name="T7" fmla="*/ 0 h 64"/>
                <a:gd name="T8" fmla="*/ 0 w 21"/>
                <a:gd name="T9" fmla="*/ 1 h 64"/>
                <a:gd name="T10" fmla="*/ 0 60000 65536"/>
                <a:gd name="T11" fmla="*/ 0 60000 65536"/>
                <a:gd name="T12" fmla="*/ 0 60000 65536"/>
                <a:gd name="T13" fmla="*/ 0 60000 65536"/>
                <a:gd name="T14" fmla="*/ 0 60000 65536"/>
                <a:gd name="T15" fmla="*/ 0 w 21"/>
                <a:gd name="T16" fmla="*/ 0 h 64"/>
                <a:gd name="T17" fmla="*/ 21 w 21"/>
                <a:gd name="T18" fmla="*/ 64 h 64"/>
              </a:gdLst>
              <a:ahLst/>
              <a:cxnLst>
                <a:cxn ang="T10">
                  <a:pos x="T0" y="T1"/>
                </a:cxn>
                <a:cxn ang="T11">
                  <a:pos x="T2" y="T3"/>
                </a:cxn>
                <a:cxn ang="T12">
                  <a:pos x="T4" y="T5"/>
                </a:cxn>
                <a:cxn ang="T13">
                  <a:pos x="T6" y="T7"/>
                </a:cxn>
                <a:cxn ang="T14">
                  <a:pos x="T8" y="T9"/>
                </a:cxn>
              </a:cxnLst>
              <a:rect l="T15" t="T16" r="T17" b="T18"/>
              <a:pathLst>
                <a:path w="21" h="64">
                  <a:moveTo>
                    <a:pt x="0" y="62"/>
                  </a:moveTo>
                  <a:lnTo>
                    <a:pt x="7" y="64"/>
                  </a:lnTo>
                  <a:lnTo>
                    <a:pt x="21" y="2"/>
                  </a:lnTo>
                  <a:lnTo>
                    <a:pt x="14" y="0"/>
                  </a:lnTo>
                  <a:lnTo>
                    <a:pt x="0" y="62"/>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9" name="Freeform 124"/>
            <p:cNvSpPr>
              <a:spLocks/>
            </p:cNvSpPr>
            <p:nvPr/>
          </p:nvSpPr>
          <p:spPr bwMode="auto">
            <a:xfrm>
              <a:off x="5104" y="1592"/>
              <a:ext cx="15" cy="32"/>
            </a:xfrm>
            <a:custGeom>
              <a:avLst/>
              <a:gdLst>
                <a:gd name="T0" fmla="*/ 0 w 21"/>
                <a:gd name="T1" fmla="*/ 1 h 64"/>
                <a:gd name="T2" fmla="*/ 1 w 21"/>
                <a:gd name="T3" fmla="*/ 1 h 64"/>
                <a:gd name="T4" fmla="*/ 1 w 21"/>
                <a:gd name="T5" fmla="*/ 1 h 64"/>
                <a:gd name="T6" fmla="*/ 1 w 21"/>
                <a:gd name="T7" fmla="*/ 0 h 64"/>
                <a:gd name="T8" fmla="*/ 0 w 21"/>
                <a:gd name="T9" fmla="*/ 1 h 64"/>
                <a:gd name="T10" fmla="*/ 0 60000 65536"/>
                <a:gd name="T11" fmla="*/ 0 60000 65536"/>
                <a:gd name="T12" fmla="*/ 0 60000 65536"/>
                <a:gd name="T13" fmla="*/ 0 60000 65536"/>
                <a:gd name="T14" fmla="*/ 0 60000 65536"/>
                <a:gd name="T15" fmla="*/ 0 w 21"/>
                <a:gd name="T16" fmla="*/ 0 h 64"/>
                <a:gd name="T17" fmla="*/ 21 w 21"/>
                <a:gd name="T18" fmla="*/ 64 h 64"/>
              </a:gdLst>
              <a:ahLst/>
              <a:cxnLst>
                <a:cxn ang="T10">
                  <a:pos x="T0" y="T1"/>
                </a:cxn>
                <a:cxn ang="T11">
                  <a:pos x="T2" y="T3"/>
                </a:cxn>
                <a:cxn ang="T12">
                  <a:pos x="T4" y="T5"/>
                </a:cxn>
                <a:cxn ang="T13">
                  <a:pos x="T6" y="T7"/>
                </a:cxn>
                <a:cxn ang="T14">
                  <a:pos x="T8" y="T9"/>
                </a:cxn>
              </a:cxnLst>
              <a:rect l="T15" t="T16" r="T17" b="T18"/>
              <a:pathLst>
                <a:path w="21" h="64">
                  <a:moveTo>
                    <a:pt x="0" y="62"/>
                  </a:moveTo>
                  <a:lnTo>
                    <a:pt x="7" y="64"/>
                  </a:lnTo>
                  <a:lnTo>
                    <a:pt x="21" y="2"/>
                  </a:lnTo>
                  <a:lnTo>
                    <a:pt x="14" y="0"/>
                  </a:lnTo>
                  <a:lnTo>
                    <a:pt x="0" y="62"/>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0" name="Freeform 125"/>
            <p:cNvSpPr>
              <a:spLocks/>
            </p:cNvSpPr>
            <p:nvPr/>
          </p:nvSpPr>
          <p:spPr bwMode="auto">
            <a:xfrm>
              <a:off x="5118" y="1549"/>
              <a:ext cx="14" cy="33"/>
            </a:xfrm>
            <a:custGeom>
              <a:avLst/>
              <a:gdLst>
                <a:gd name="T0" fmla="*/ 0 w 21"/>
                <a:gd name="T1" fmla="*/ 1 h 64"/>
                <a:gd name="T2" fmla="*/ 1 w 21"/>
                <a:gd name="T3" fmla="*/ 1 h 64"/>
                <a:gd name="T4" fmla="*/ 1 w 21"/>
                <a:gd name="T5" fmla="*/ 1 h 64"/>
                <a:gd name="T6" fmla="*/ 1 w 21"/>
                <a:gd name="T7" fmla="*/ 0 h 64"/>
                <a:gd name="T8" fmla="*/ 0 w 21"/>
                <a:gd name="T9" fmla="*/ 1 h 64"/>
                <a:gd name="T10" fmla="*/ 0 60000 65536"/>
                <a:gd name="T11" fmla="*/ 0 60000 65536"/>
                <a:gd name="T12" fmla="*/ 0 60000 65536"/>
                <a:gd name="T13" fmla="*/ 0 60000 65536"/>
                <a:gd name="T14" fmla="*/ 0 60000 65536"/>
                <a:gd name="T15" fmla="*/ 0 w 21"/>
                <a:gd name="T16" fmla="*/ 0 h 64"/>
                <a:gd name="T17" fmla="*/ 21 w 21"/>
                <a:gd name="T18" fmla="*/ 64 h 64"/>
              </a:gdLst>
              <a:ahLst/>
              <a:cxnLst>
                <a:cxn ang="T10">
                  <a:pos x="T0" y="T1"/>
                </a:cxn>
                <a:cxn ang="T11">
                  <a:pos x="T2" y="T3"/>
                </a:cxn>
                <a:cxn ang="T12">
                  <a:pos x="T4" y="T5"/>
                </a:cxn>
                <a:cxn ang="T13">
                  <a:pos x="T6" y="T7"/>
                </a:cxn>
                <a:cxn ang="T14">
                  <a:pos x="T8" y="T9"/>
                </a:cxn>
              </a:cxnLst>
              <a:rect l="T15" t="T16" r="T17" b="T18"/>
              <a:pathLst>
                <a:path w="21" h="64">
                  <a:moveTo>
                    <a:pt x="0" y="62"/>
                  </a:moveTo>
                  <a:lnTo>
                    <a:pt x="7" y="64"/>
                  </a:lnTo>
                  <a:lnTo>
                    <a:pt x="21" y="2"/>
                  </a:lnTo>
                  <a:lnTo>
                    <a:pt x="14" y="0"/>
                  </a:lnTo>
                  <a:lnTo>
                    <a:pt x="0" y="62"/>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1" name="Freeform 126"/>
            <p:cNvSpPr>
              <a:spLocks/>
            </p:cNvSpPr>
            <p:nvPr/>
          </p:nvSpPr>
          <p:spPr bwMode="auto">
            <a:xfrm>
              <a:off x="5130" y="1507"/>
              <a:ext cx="15" cy="31"/>
            </a:xfrm>
            <a:custGeom>
              <a:avLst/>
              <a:gdLst>
                <a:gd name="T0" fmla="*/ 0 w 21"/>
                <a:gd name="T1" fmla="*/ 0 h 64"/>
                <a:gd name="T2" fmla="*/ 1 w 21"/>
                <a:gd name="T3" fmla="*/ 0 h 64"/>
                <a:gd name="T4" fmla="*/ 1 w 21"/>
                <a:gd name="T5" fmla="*/ 0 h 64"/>
                <a:gd name="T6" fmla="*/ 1 w 21"/>
                <a:gd name="T7" fmla="*/ 0 h 64"/>
                <a:gd name="T8" fmla="*/ 0 w 21"/>
                <a:gd name="T9" fmla="*/ 0 h 64"/>
                <a:gd name="T10" fmla="*/ 0 60000 65536"/>
                <a:gd name="T11" fmla="*/ 0 60000 65536"/>
                <a:gd name="T12" fmla="*/ 0 60000 65536"/>
                <a:gd name="T13" fmla="*/ 0 60000 65536"/>
                <a:gd name="T14" fmla="*/ 0 60000 65536"/>
                <a:gd name="T15" fmla="*/ 0 w 21"/>
                <a:gd name="T16" fmla="*/ 0 h 64"/>
                <a:gd name="T17" fmla="*/ 21 w 21"/>
                <a:gd name="T18" fmla="*/ 64 h 64"/>
              </a:gdLst>
              <a:ahLst/>
              <a:cxnLst>
                <a:cxn ang="T10">
                  <a:pos x="T0" y="T1"/>
                </a:cxn>
                <a:cxn ang="T11">
                  <a:pos x="T2" y="T3"/>
                </a:cxn>
                <a:cxn ang="T12">
                  <a:pos x="T4" y="T5"/>
                </a:cxn>
                <a:cxn ang="T13">
                  <a:pos x="T6" y="T7"/>
                </a:cxn>
                <a:cxn ang="T14">
                  <a:pos x="T8" y="T9"/>
                </a:cxn>
              </a:cxnLst>
              <a:rect l="T15" t="T16" r="T17" b="T18"/>
              <a:pathLst>
                <a:path w="21" h="64">
                  <a:moveTo>
                    <a:pt x="0" y="62"/>
                  </a:moveTo>
                  <a:lnTo>
                    <a:pt x="7" y="64"/>
                  </a:lnTo>
                  <a:lnTo>
                    <a:pt x="21" y="2"/>
                  </a:lnTo>
                  <a:lnTo>
                    <a:pt x="14" y="0"/>
                  </a:lnTo>
                  <a:lnTo>
                    <a:pt x="0" y="62"/>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2" name="Freeform 127"/>
            <p:cNvSpPr>
              <a:spLocks/>
            </p:cNvSpPr>
            <p:nvPr/>
          </p:nvSpPr>
          <p:spPr bwMode="auto">
            <a:xfrm>
              <a:off x="5144" y="1473"/>
              <a:ext cx="12" cy="23"/>
            </a:xfrm>
            <a:custGeom>
              <a:avLst/>
              <a:gdLst>
                <a:gd name="T0" fmla="*/ 0 w 17"/>
                <a:gd name="T1" fmla="*/ 1 h 46"/>
                <a:gd name="T2" fmla="*/ 1 w 17"/>
                <a:gd name="T3" fmla="*/ 1 h 46"/>
                <a:gd name="T4" fmla="*/ 1 w 17"/>
                <a:gd name="T5" fmla="*/ 1 h 46"/>
                <a:gd name="T6" fmla="*/ 1 w 17"/>
                <a:gd name="T7" fmla="*/ 0 h 46"/>
                <a:gd name="T8" fmla="*/ 0 w 17"/>
                <a:gd name="T9" fmla="*/ 1 h 46"/>
                <a:gd name="T10" fmla="*/ 0 60000 65536"/>
                <a:gd name="T11" fmla="*/ 0 60000 65536"/>
                <a:gd name="T12" fmla="*/ 0 60000 65536"/>
                <a:gd name="T13" fmla="*/ 0 60000 65536"/>
                <a:gd name="T14" fmla="*/ 0 60000 65536"/>
                <a:gd name="T15" fmla="*/ 0 w 17"/>
                <a:gd name="T16" fmla="*/ 0 h 46"/>
                <a:gd name="T17" fmla="*/ 17 w 17"/>
                <a:gd name="T18" fmla="*/ 46 h 46"/>
              </a:gdLst>
              <a:ahLst/>
              <a:cxnLst>
                <a:cxn ang="T10">
                  <a:pos x="T0" y="T1"/>
                </a:cxn>
                <a:cxn ang="T11">
                  <a:pos x="T2" y="T3"/>
                </a:cxn>
                <a:cxn ang="T12">
                  <a:pos x="T4" y="T5"/>
                </a:cxn>
                <a:cxn ang="T13">
                  <a:pos x="T6" y="T7"/>
                </a:cxn>
                <a:cxn ang="T14">
                  <a:pos x="T8" y="T9"/>
                </a:cxn>
              </a:cxnLst>
              <a:rect l="T15" t="T16" r="T17" b="T18"/>
              <a:pathLst>
                <a:path w="17" h="46">
                  <a:moveTo>
                    <a:pt x="0" y="44"/>
                  </a:moveTo>
                  <a:lnTo>
                    <a:pt x="7" y="46"/>
                  </a:lnTo>
                  <a:lnTo>
                    <a:pt x="17" y="2"/>
                  </a:lnTo>
                  <a:lnTo>
                    <a:pt x="10" y="0"/>
                  </a:lnTo>
                  <a:lnTo>
                    <a:pt x="0" y="44"/>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3" name="Freeform 128"/>
            <p:cNvSpPr>
              <a:spLocks/>
            </p:cNvSpPr>
            <p:nvPr/>
          </p:nvSpPr>
          <p:spPr bwMode="auto">
            <a:xfrm>
              <a:off x="5018" y="1827"/>
              <a:ext cx="23" cy="10"/>
            </a:xfrm>
            <a:custGeom>
              <a:avLst/>
              <a:gdLst>
                <a:gd name="T0" fmla="*/ 0 w 34"/>
                <a:gd name="T1" fmla="*/ 0 h 21"/>
                <a:gd name="T2" fmla="*/ 1 w 34"/>
                <a:gd name="T3" fmla="*/ 0 h 21"/>
                <a:gd name="T4" fmla="*/ 1 w 34"/>
                <a:gd name="T5" fmla="*/ 0 h 21"/>
                <a:gd name="T6" fmla="*/ 1 w 34"/>
                <a:gd name="T7" fmla="*/ 0 h 21"/>
                <a:gd name="T8" fmla="*/ 0 w 34"/>
                <a:gd name="T9" fmla="*/ 0 h 21"/>
                <a:gd name="T10" fmla="*/ 0 60000 65536"/>
                <a:gd name="T11" fmla="*/ 0 60000 65536"/>
                <a:gd name="T12" fmla="*/ 0 60000 65536"/>
                <a:gd name="T13" fmla="*/ 0 60000 65536"/>
                <a:gd name="T14" fmla="*/ 0 60000 65536"/>
                <a:gd name="T15" fmla="*/ 0 w 34"/>
                <a:gd name="T16" fmla="*/ 0 h 21"/>
                <a:gd name="T17" fmla="*/ 34 w 34"/>
                <a:gd name="T18" fmla="*/ 21 h 21"/>
              </a:gdLst>
              <a:ahLst/>
              <a:cxnLst>
                <a:cxn ang="T10">
                  <a:pos x="T0" y="T1"/>
                </a:cxn>
                <a:cxn ang="T11">
                  <a:pos x="T2" y="T3"/>
                </a:cxn>
                <a:cxn ang="T12">
                  <a:pos x="T4" y="T5"/>
                </a:cxn>
                <a:cxn ang="T13">
                  <a:pos x="T6" y="T7"/>
                </a:cxn>
                <a:cxn ang="T14">
                  <a:pos x="T8" y="T9"/>
                </a:cxn>
              </a:cxnLst>
              <a:rect l="T15" t="T16" r="T17" b="T18"/>
              <a:pathLst>
                <a:path w="34" h="21">
                  <a:moveTo>
                    <a:pt x="0" y="14"/>
                  </a:moveTo>
                  <a:lnTo>
                    <a:pt x="3" y="21"/>
                  </a:lnTo>
                  <a:lnTo>
                    <a:pt x="34" y="7"/>
                  </a:lnTo>
                  <a:lnTo>
                    <a:pt x="31" y="0"/>
                  </a:lnTo>
                  <a:lnTo>
                    <a:pt x="0" y="14"/>
                  </a:lnTo>
                  <a:close/>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2654" name="Group 129"/>
            <p:cNvGrpSpPr>
              <a:grpSpLocks/>
            </p:cNvGrpSpPr>
            <p:nvPr/>
          </p:nvGrpSpPr>
          <p:grpSpPr bwMode="auto">
            <a:xfrm>
              <a:off x="5076" y="1763"/>
              <a:ext cx="53" cy="40"/>
              <a:chOff x="672" y="3945"/>
              <a:chExt cx="119" cy="111"/>
            </a:xfrm>
          </p:grpSpPr>
          <p:sp>
            <p:nvSpPr>
              <p:cNvPr id="22703" name="Rectangle 130"/>
              <p:cNvSpPr>
                <a:spLocks noChangeArrowheads="1"/>
              </p:cNvSpPr>
              <p:nvPr/>
            </p:nvSpPr>
            <p:spPr bwMode="auto">
              <a:xfrm>
                <a:off x="673" y="3946"/>
                <a:ext cx="118" cy="109"/>
              </a:xfrm>
              <a:prstGeom prst="rect">
                <a:avLst/>
              </a:prstGeom>
              <a:solidFill>
                <a:srgbClr val="FFCC99"/>
              </a:solidFill>
              <a:ln w="9525">
                <a:solidFill>
                  <a:schemeClr val="tx1"/>
                </a:solidFill>
                <a:miter lim="800000"/>
                <a:headEnd/>
                <a:tailEnd/>
              </a:ln>
            </p:spPr>
            <p:txBody>
              <a:bodyPr wrap="none" anchor="ctr"/>
              <a:lstStyle/>
              <a:p>
                <a:pPr eaLnBrk="0" hangingPunct="0"/>
                <a:endParaRPr lang="en-US" sz="2400">
                  <a:solidFill>
                    <a:srgbClr val="000000"/>
                  </a:solidFill>
                </a:endParaRPr>
              </a:p>
            </p:txBody>
          </p:sp>
          <p:sp>
            <p:nvSpPr>
              <p:cNvPr id="22704" name="Line 131"/>
              <p:cNvSpPr>
                <a:spLocks noChangeShapeType="1"/>
              </p:cNvSpPr>
              <p:nvPr/>
            </p:nvSpPr>
            <p:spPr bwMode="auto">
              <a:xfrm>
                <a:off x="672" y="3945"/>
                <a:ext cx="117"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705" name="Line 132"/>
              <p:cNvSpPr>
                <a:spLocks noChangeShapeType="1"/>
              </p:cNvSpPr>
              <p:nvPr/>
            </p:nvSpPr>
            <p:spPr bwMode="auto">
              <a:xfrm flipV="1">
                <a:off x="672" y="3945"/>
                <a:ext cx="11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55" name="Group 133"/>
            <p:cNvGrpSpPr>
              <a:grpSpLocks/>
            </p:cNvGrpSpPr>
            <p:nvPr/>
          </p:nvGrpSpPr>
          <p:grpSpPr bwMode="auto">
            <a:xfrm>
              <a:off x="5157" y="1782"/>
              <a:ext cx="53" cy="39"/>
              <a:chOff x="672" y="3945"/>
              <a:chExt cx="119" cy="111"/>
            </a:xfrm>
          </p:grpSpPr>
          <p:sp>
            <p:nvSpPr>
              <p:cNvPr id="22700" name="Rectangle 134"/>
              <p:cNvSpPr>
                <a:spLocks noChangeArrowheads="1"/>
              </p:cNvSpPr>
              <p:nvPr/>
            </p:nvSpPr>
            <p:spPr bwMode="auto">
              <a:xfrm>
                <a:off x="673" y="3946"/>
                <a:ext cx="118" cy="109"/>
              </a:xfrm>
              <a:prstGeom prst="rect">
                <a:avLst/>
              </a:prstGeom>
              <a:solidFill>
                <a:srgbClr val="FFCC99"/>
              </a:solidFill>
              <a:ln w="9525">
                <a:solidFill>
                  <a:schemeClr val="tx1"/>
                </a:solidFill>
                <a:miter lim="800000"/>
                <a:headEnd/>
                <a:tailEnd/>
              </a:ln>
            </p:spPr>
            <p:txBody>
              <a:bodyPr wrap="none" anchor="ctr"/>
              <a:lstStyle/>
              <a:p>
                <a:pPr eaLnBrk="0" hangingPunct="0"/>
                <a:endParaRPr lang="en-US" sz="2400">
                  <a:solidFill>
                    <a:srgbClr val="000000"/>
                  </a:solidFill>
                </a:endParaRPr>
              </a:p>
            </p:txBody>
          </p:sp>
          <p:sp>
            <p:nvSpPr>
              <p:cNvPr id="22701" name="Line 135"/>
              <p:cNvSpPr>
                <a:spLocks noChangeShapeType="1"/>
              </p:cNvSpPr>
              <p:nvPr/>
            </p:nvSpPr>
            <p:spPr bwMode="auto">
              <a:xfrm>
                <a:off x="672" y="3945"/>
                <a:ext cx="117"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702" name="Line 136"/>
              <p:cNvSpPr>
                <a:spLocks noChangeShapeType="1"/>
              </p:cNvSpPr>
              <p:nvPr/>
            </p:nvSpPr>
            <p:spPr bwMode="auto">
              <a:xfrm flipV="1">
                <a:off x="672" y="3945"/>
                <a:ext cx="11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56" name="Group 137"/>
            <p:cNvGrpSpPr>
              <a:grpSpLocks/>
            </p:cNvGrpSpPr>
            <p:nvPr/>
          </p:nvGrpSpPr>
          <p:grpSpPr bwMode="auto">
            <a:xfrm>
              <a:off x="5161" y="1685"/>
              <a:ext cx="53" cy="38"/>
              <a:chOff x="672" y="3945"/>
              <a:chExt cx="119" cy="111"/>
            </a:xfrm>
          </p:grpSpPr>
          <p:sp>
            <p:nvSpPr>
              <p:cNvPr id="22697" name="Rectangle 138"/>
              <p:cNvSpPr>
                <a:spLocks noChangeArrowheads="1"/>
              </p:cNvSpPr>
              <p:nvPr/>
            </p:nvSpPr>
            <p:spPr bwMode="auto">
              <a:xfrm>
                <a:off x="673" y="3946"/>
                <a:ext cx="118" cy="109"/>
              </a:xfrm>
              <a:prstGeom prst="rect">
                <a:avLst/>
              </a:prstGeom>
              <a:solidFill>
                <a:srgbClr val="FFCC99"/>
              </a:solidFill>
              <a:ln w="9525">
                <a:solidFill>
                  <a:schemeClr val="tx1"/>
                </a:solidFill>
                <a:miter lim="800000"/>
                <a:headEnd/>
                <a:tailEnd/>
              </a:ln>
            </p:spPr>
            <p:txBody>
              <a:bodyPr wrap="none" anchor="ctr"/>
              <a:lstStyle/>
              <a:p>
                <a:pPr eaLnBrk="0" hangingPunct="0"/>
                <a:endParaRPr lang="en-US" sz="2400">
                  <a:solidFill>
                    <a:srgbClr val="000000"/>
                  </a:solidFill>
                </a:endParaRPr>
              </a:p>
            </p:txBody>
          </p:sp>
          <p:sp>
            <p:nvSpPr>
              <p:cNvPr id="22698" name="Line 139"/>
              <p:cNvSpPr>
                <a:spLocks noChangeShapeType="1"/>
              </p:cNvSpPr>
              <p:nvPr/>
            </p:nvSpPr>
            <p:spPr bwMode="auto">
              <a:xfrm>
                <a:off x="672" y="3945"/>
                <a:ext cx="117"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99" name="Line 140"/>
              <p:cNvSpPr>
                <a:spLocks noChangeShapeType="1"/>
              </p:cNvSpPr>
              <p:nvPr/>
            </p:nvSpPr>
            <p:spPr bwMode="auto">
              <a:xfrm flipV="1">
                <a:off x="672" y="3945"/>
                <a:ext cx="11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57" name="Group 141"/>
            <p:cNvGrpSpPr>
              <a:grpSpLocks/>
            </p:cNvGrpSpPr>
            <p:nvPr/>
          </p:nvGrpSpPr>
          <p:grpSpPr bwMode="auto">
            <a:xfrm>
              <a:off x="5210" y="1734"/>
              <a:ext cx="53" cy="39"/>
              <a:chOff x="672" y="3945"/>
              <a:chExt cx="119" cy="111"/>
            </a:xfrm>
          </p:grpSpPr>
          <p:sp>
            <p:nvSpPr>
              <p:cNvPr id="22694" name="Rectangle 142"/>
              <p:cNvSpPr>
                <a:spLocks noChangeArrowheads="1"/>
              </p:cNvSpPr>
              <p:nvPr/>
            </p:nvSpPr>
            <p:spPr bwMode="auto">
              <a:xfrm>
                <a:off x="673" y="3946"/>
                <a:ext cx="118" cy="109"/>
              </a:xfrm>
              <a:prstGeom prst="rect">
                <a:avLst/>
              </a:prstGeom>
              <a:solidFill>
                <a:srgbClr val="FFCC99"/>
              </a:solidFill>
              <a:ln w="9525">
                <a:solidFill>
                  <a:schemeClr val="tx1"/>
                </a:solidFill>
                <a:miter lim="800000"/>
                <a:headEnd/>
                <a:tailEnd/>
              </a:ln>
            </p:spPr>
            <p:txBody>
              <a:bodyPr wrap="none" anchor="ctr"/>
              <a:lstStyle/>
              <a:p>
                <a:pPr eaLnBrk="0" hangingPunct="0"/>
                <a:endParaRPr lang="en-US" sz="2400">
                  <a:solidFill>
                    <a:srgbClr val="000000"/>
                  </a:solidFill>
                </a:endParaRPr>
              </a:p>
            </p:txBody>
          </p:sp>
          <p:sp>
            <p:nvSpPr>
              <p:cNvPr id="22695" name="Line 143"/>
              <p:cNvSpPr>
                <a:spLocks noChangeShapeType="1"/>
              </p:cNvSpPr>
              <p:nvPr/>
            </p:nvSpPr>
            <p:spPr bwMode="auto">
              <a:xfrm>
                <a:off x="672" y="3945"/>
                <a:ext cx="117"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96" name="Line 144"/>
              <p:cNvSpPr>
                <a:spLocks noChangeShapeType="1"/>
              </p:cNvSpPr>
              <p:nvPr/>
            </p:nvSpPr>
            <p:spPr bwMode="auto">
              <a:xfrm flipV="1">
                <a:off x="672" y="3945"/>
                <a:ext cx="11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58" name="Group 145"/>
            <p:cNvGrpSpPr>
              <a:grpSpLocks/>
            </p:cNvGrpSpPr>
            <p:nvPr/>
          </p:nvGrpSpPr>
          <p:grpSpPr bwMode="auto">
            <a:xfrm>
              <a:off x="5233" y="1566"/>
              <a:ext cx="57" cy="41"/>
              <a:chOff x="5394" y="1464"/>
              <a:chExt cx="76" cy="62"/>
            </a:xfrm>
          </p:grpSpPr>
          <p:sp>
            <p:nvSpPr>
              <p:cNvPr id="22686" name="Line 146"/>
              <p:cNvSpPr>
                <a:spLocks noChangeShapeType="1"/>
              </p:cNvSpPr>
              <p:nvPr/>
            </p:nvSpPr>
            <p:spPr bwMode="auto">
              <a:xfrm flipH="1" flipV="1">
                <a:off x="5406" y="1464"/>
                <a:ext cx="36" cy="2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7" name="Line 147"/>
              <p:cNvSpPr>
                <a:spLocks noChangeShapeType="1"/>
              </p:cNvSpPr>
              <p:nvPr/>
            </p:nvSpPr>
            <p:spPr bwMode="auto">
              <a:xfrm>
                <a:off x="5442" y="1493"/>
                <a:ext cx="28"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8" name="Line 148"/>
              <p:cNvSpPr>
                <a:spLocks noChangeShapeType="1"/>
              </p:cNvSpPr>
              <p:nvPr/>
            </p:nvSpPr>
            <p:spPr bwMode="auto">
              <a:xfrm flipH="1">
                <a:off x="5406" y="1493"/>
                <a:ext cx="36"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9" name="Line 149"/>
              <p:cNvSpPr>
                <a:spLocks noChangeShapeType="1"/>
              </p:cNvSpPr>
              <p:nvPr/>
            </p:nvSpPr>
            <p:spPr bwMode="auto">
              <a:xfrm flipV="1">
                <a:off x="5434" y="1464"/>
                <a:ext cx="27" cy="2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690" name="Group 150"/>
              <p:cNvGrpSpPr>
                <a:grpSpLocks/>
              </p:cNvGrpSpPr>
              <p:nvPr/>
            </p:nvGrpSpPr>
            <p:grpSpPr bwMode="auto">
              <a:xfrm>
                <a:off x="5394" y="1466"/>
                <a:ext cx="71" cy="60"/>
                <a:chOff x="672" y="3945"/>
                <a:chExt cx="119" cy="111"/>
              </a:xfrm>
            </p:grpSpPr>
            <p:sp>
              <p:nvSpPr>
                <p:cNvPr id="22691" name="Rectangle 151"/>
                <p:cNvSpPr>
                  <a:spLocks noChangeArrowheads="1"/>
                </p:cNvSpPr>
                <p:nvPr/>
              </p:nvSpPr>
              <p:spPr bwMode="auto">
                <a:xfrm>
                  <a:off x="673" y="3946"/>
                  <a:ext cx="118" cy="109"/>
                </a:xfrm>
                <a:prstGeom prst="rect">
                  <a:avLst/>
                </a:prstGeom>
                <a:solidFill>
                  <a:srgbClr val="FFCC99"/>
                </a:solidFill>
                <a:ln w="9525">
                  <a:solidFill>
                    <a:schemeClr val="tx1"/>
                  </a:solidFill>
                  <a:miter lim="800000"/>
                  <a:headEnd/>
                  <a:tailEnd/>
                </a:ln>
              </p:spPr>
              <p:txBody>
                <a:bodyPr wrap="none" anchor="ctr"/>
                <a:lstStyle/>
                <a:p>
                  <a:pPr eaLnBrk="0" hangingPunct="0"/>
                  <a:endParaRPr lang="en-US" sz="2400">
                    <a:solidFill>
                      <a:srgbClr val="000000"/>
                    </a:solidFill>
                  </a:endParaRPr>
                </a:p>
              </p:txBody>
            </p:sp>
            <p:sp>
              <p:nvSpPr>
                <p:cNvPr id="22692" name="Line 152"/>
                <p:cNvSpPr>
                  <a:spLocks noChangeShapeType="1"/>
                </p:cNvSpPr>
                <p:nvPr/>
              </p:nvSpPr>
              <p:spPr bwMode="auto">
                <a:xfrm>
                  <a:off x="672" y="3945"/>
                  <a:ext cx="117"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93" name="Line 153"/>
                <p:cNvSpPr>
                  <a:spLocks noChangeShapeType="1"/>
                </p:cNvSpPr>
                <p:nvPr/>
              </p:nvSpPr>
              <p:spPr bwMode="auto">
                <a:xfrm flipV="1">
                  <a:off x="672" y="3945"/>
                  <a:ext cx="11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659" name="Group 154"/>
            <p:cNvGrpSpPr>
              <a:grpSpLocks/>
            </p:cNvGrpSpPr>
            <p:nvPr/>
          </p:nvGrpSpPr>
          <p:grpSpPr bwMode="auto">
            <a:xfrm>
              <a:off x="5105" y="1637"/>
              <a:ext cx="53" cy="39"/>
              <a:chOff x="672" y="3945"/>
              <a:chExt cx="119" cy="111"/>
            </a:xfrm>
          </p:grpSpPr>
          <p:sp>
            <p:nvSpPr>
              <p:cNvPr id="22683" name="Rectangle 155"/>
              <p:cNvSpPr>
                <a:spLocks noChangeArrowheads="1"/>
              </p:cNvSpPr>
              <p:nvPr/>
            </p:nvSpPr>
            <p:spPr bwMode="auto">
              <a:xfrm>
                <a:off x="673" y="3946"/>
                <a:ext cx="118" cy="109"/>
              </a:xfrm>
              <a:prstGeom prst="rect">
                <a:avLst/>
              </a:prstGeom>
              <a:solidFill>
                <a:srgbClr val="FFCC99"/>
              </a:solidFill>
              <a:ln w="9525">
                <a:solidFill>
                  <a:schemeClr val="tx1"/>
                </a:solidFill>
                <a:miter lim="800000"/>
                <a:headEnd/>
                <a:tailEnd/>
              </a:ln>
            </p:spPr>
            <p:txBody>
              <a:bodyPr wrap="none" anchor="ctr"/>
              <a:lstStyle/>
              <a:p>
                <a:pPr eaLnBrk="0" hangingPunct="0"/>
                <a:endParaRPr lang="en-US" sz="2400">
                  <a:solidFill>
                    <a:srgbClr val="000000"/>
                  </a:solidFill>
                </a:endParaRPr>
              </a:p>
            </p:txBody>
          </p:sp>
          <p:sp>
            <p:nvSpPr>
              <p:cNvPr id="22684" name="Line 156"/>
              <p:cNvSpPr>
                <a:spLocks noChangeShapeType="1"/>
              </p:cNvSpPr>
              <p:nvPr/>
            </p:nvSpPr>
            <p:spPr bwMode="auto">
              <a:xfrm>
                <a:off x="672" y="3945"/>
                <a:ext cx="117"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85" name="Line 157"/>
              <p:cNvSpPr>
                <a:spLocks noChangeShapeType="1"/>
              </p:cNvSpPr>
              <p:nvPr/>
            </p:nvSpPr>
            <p:spPr bwMode="auto">
              <a:xfrm flipV="1">
                <a:off x="672" y="3945"/>
                <a:ext cx="11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60" name="Group 158"/>
            <p:cNvGrpSpPr>
              <a:grpSpLocks/>
            </p:cNvGrpSpPr>
            <p:nvPr/>
          </p:nvGrpSpPr>
          <p:grpSpPr bwMode="auto">
            <a:xfrm>
              <a:off x="5132" y="1666"/>
              <a:ext cx="53" cy="38"/>
              <a:chOff x="672" y="3945"/>
              <a:chExt cx="119" cy="111"/>
            </a:xfrm>
          </p:grpSpPr>
          <p:sp>
            <p:nvSpPr>
              <p:cNvPr id="22680" name="Rectangle 159"/>
              <p:cNvSpPr>
                <a:spLocks noChangeArrowheads="1"/>
              </p:cNvSpPr>
              <p:nvPr/>
            </p:nvSpPr>
            <p:spPr bwMode="auto">
              <a:xfrm>
                <a:off x="673" y="3946"/>
                <a:ext cx="118" cy="109"/>
              </a:xfrm>
              <a:prstGeom prst="rect">
                <a:avLst/>
              </a:prstGeom>
              <a:solidFill>
                <a:srgbClr val="FFCC99"/>
              </a:solidFill>
              <a:ln w="9525">
                <a:solidFill>
                  <a:schemeClr val="tx1"/>
                </a:solidFill>
                <a:miter lim="800000"/>
                <a:headEnd/>
                <a:tailEnd/>
              </a:ln>
            </p:spPr>
            <p:txBody>
              <a:bodyPr wrap="none" anchor="ctr"/>
              <a:lstStyle/>
              <a:p>
                <a:pPr eaLnBrk="0" hangingPunct="0"/>
                <a:endParaRPr lang="en-US" sz="2400">
                  <a:solidFill>
                    <a:srgbClr val="000000"/>
                  </a:solidFill>
                </a:endParaRPr>
              </a:p>
            </p:txBody>
          </p:sp>
          <p:sp>
            <p:nvSpPr>
              <p:cNvPr id="22681" name="Line 160"/>
              <p:cNvSpPr>
                <a:spLocks noChangeShapeType="1"/>
              </p:cNvSpPr>
              <p:nvPr/>
            </p:nvSpPr>
            <p:spPr bwMode="auto">
              <a:xfrm>
                <a:off x="672" y="3945"/>
                <a:ext cx="117"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82" name="Line 161"/>
              <p:cNvSpPr>
                <a:spLocks noChangeShapeType="1"/>
              </p:cNvSpPr>
              <p:nvPr/>
            </p:nvSpPr>
            <p:spPr bwMode="auto">
              <a:xfrm flipV="1">
                <a:off x="672" y="3945"/>
                <a:ext cx="11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661" name="Freeform 162"/>
            <p:cNvSpPr>
              <a:spLocks/>
            </p:cNvSpPr>
            <p:nvPr/>
          </p:nvSpPr>
          <p:spPr bwMode="auto">
            <a:xfrm>
              <a:off x="3831" y="2125"/>
              <a:ext cx="32" cy="26"/>
            </a:xfrm>
            <a:custGeom>
              <a:avLst/>
              <a:gdLst>
                <a:gd name="T0" fmla="*/ 1 w 46"/>
                <a:gd name="T1" fmla="*/ 0 h 53"/>
                <a:gd name="T2" fmla="*/ 1 w 46"/>
                <a:gd name="T3" fmla="*/ 0 h 53"/>
                <a:gd name="T4" fmla="*/ 0 w 46"/>
                <a:gd name="T5" fmla="*/ 0 h 53"/>
                <a:gd name="T6" fmla="*/ 1 w 46"/>
                <a:gd name="T7" fmla="*/ 0 h 53"/>
                <a:gd name="T8" fmla="*/ 0 60000 65536"/>
                <a:gd name="T9" fmla="*/ 0 60000 65536"/>
                <a:gd name="T10" fmla="*/ 0 60000 65536"/>
                <a:gd name="T11" fmla="*/ 0 60000 65536"/>
                <a:gd name="T12" fmla="*/ 0 w 46"/>
                <a:gd name="T13" fmla="*/ 0 h 53"/>
                <a:gd name="T14" fmla="*/ 46 w 46"/>
                <a:gd name="T15" fmla="*/ 53 h 53"/>
              </a:gdLst>
              <a:ahLst/>
              <a:cxnLst>
                <a:cxn ang="T8">
                  <a:pos x="T0" y="T1"/>
                </a:cxn>
                <a:cxn ang="T9">
                  <a:pos x="T2" y="T3"/>
                </a:cxn>
                <a:cxn ang="T10">
                  <a:pos x="T4" y="T5"/>
                </a:cxn>
                <a:cxn ang="T11">
                  <a:pos x="T6" y="T7"/>
                </a:cxn>
              </a:cxnLst>
              <a:rect l="T12" t="T13" r="T14" b="T15"/>
              <a:pathLst>
                <a:path w="46" h="53">
                  <a:moveTo>
                    <a:pt x="23" y="0"/>
                  </a:moveTo>
                  <a:lnTo>
                    <a:pt x="46" y="53"/>
                  </a:lnTo>
                  <a:lnTo>
                    <a:pt x="0" y="53"/>
                  </a:lnTo>
                  <a:lnTo>
                    <a:pt x="23" y="0"/>
                  </a:lnTo>
                  <a:close/>
                </a:path>
              </a:pathLst>
            </a:custGeom>
            <a:solidFill>
              <a:srgbClr val="00FF00"/>
            </a:solidFill>
            <a:ln w="12700">
              <a:solidFill>
                <a:srgbClr val="000000"/>
              </a:solidFill>
              <a:prstDash val="solid"/>
              <a:round/>
              <a:headEnd/>
              <a:tailEnd/>
            </a:ln>
          </p:spPr>
          <p:txBody>
            <a:bodyPr/>
            <a:lstStyle/>
            <a:p>
              <a:endParaRPr lang="en-US"/>
            </a:p>
          </p:txBody>
        </p:sp>
        <p:sp>
          <p:nvSpPr>
            <p:cNvPr id="22662" name="Line 163"/>
            <p:cNvSpPr>
              <a:spLocks noChangeShapeType="1"/>
            </p:cNvSpPr>
            <p:nvPr/>
          </p:nvSpPr>
          <p:spPr bwMode="auto">
            <a:xfrm rot="5851466" flipH="1" flipV="1">
              <a:off x="4352" y="1708"/>
              <a:ext cx="615" cy="824"/>
            </a:xfrm>
            <a:prstGeom prst="line">
              <a:avLst/>
            </a:prstGeom>
            <a:noFill/>
            <a:ln w="76200">
              <a:solidFill>
                <a:srgbClr val="00CCFF"/>
              </a:solidFill>
              <a:round/>
              <a:headEnd/>
              <a:tailEnd type="stealth" w="med"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grpSp>
          <p:nvGrpSpPr>
            <p:cNvPr id="22663" name="Group 164"/>
            <p:cNvGrpSpPr>
              <a:grpSpLocks/>
            </p:cNvGrpSpPr>
            <p:nvPr/>
          </p:nvGrpSpPr>
          <p:grpSpPr bwMode="auto">
            <a:xfrm>
              <a:off x="3994" y="1447"/>
              <a:ext cx="50" cy="37"/>
              <a:chOff x="672" y="3945"/>
              <a:chExt cx="119" cy="111"/>
            </a:xfrm>
          </p:grpSpPr>
          <p:sp>
            <p:nvSpPr>
              <p:cNvPr id="22677" name="Rectangle 165"/>
              <p:cNvSpPr>
                <a:spLocks noChangeArrowheads="1"/>
              </p:cNvSpPr>
              <p:nvPr/>
            </p:nvSpPr>
            <p:spPr bwMode="auto">
              <a:xfrm>
                <a:off x="673" y="3946"/>
                <a:ext cx="118" cy="109"/>
              </a:xfrm>
              <a:prstGeom prst="rect">
                <a:avLst/>
              </a:prstGeom>
              <a:solidFill>
                <a:srgbClr val="FFCC99"/>
              </a:solidFill>
              <a:ln w="9525">
                <a:solidFill>
                  <a:schemeClr val="tx1"/>
                </a:solidFill>
                <a:miter lim="800000"/>
                <a:headEnd/>
                <a:tailEnd/>
              </a:ln>
            </p:spPr>
            <p:txBody>
              <a:bodyPr wrap="none" anchor="ctr"/>
              <a:lstStyle/>
              <a:p>
                <a:pPr eaLnBrk="0" hangingPunct="0"/>
                <a:endParaRPr lang="en-US" sz="2400">
                  <a:solidFill>
                    <a:srgbClr val="000000"/>
                  </a:solidFill>
                </a:endParaRPr>
              </a:p>
            </p:txBody>
          </p:sp>
          <p:sp>
            <p:nvSpPr>
              <p:cNvPr id="22678" name="Line 166"/>
              <p:cNvSpPr>
                <a:spLocks noChangeShapeType="1"/>
              </p:cNvSpPr>
              <p:nvPr/>
            </p:nvSpPr>
            <p:spPr bwMode="auto">
              <a:xfrm>
                <a:off x="672" y="3945"/>
                <a:ext cx="117"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79" name="Line 167"/>
              <p:cNvSpPr>
                <a:spLocks noChangeShapeType="1"/>
              </p:cNvSpPr>
              <p:nvPr/>
            </p:nvSpPr>
            <p:spPr bwMode="auto">
              <a:xfrm flipV="1">
                <a:off x="672" y="3945"/>
                <a:ext cx="11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664" name="Freeform 168"/>
            <p:cNvSpPr>
              <a:spLocks/>
            </p:cNvSpPr>
            <p:nvPr/>
          </p:nvSpPr>
          <p:spPr bwMode="auto">
            <a:xfrm>
              <a:off x="4001" y="1383"/>
              <a:ext cx="34" cy="25"/>
            </a:xfrm>
            <a:custGeom>
              <a:avLst/>
              <a:gdLst>
                <a:gd name="T0" fmla="*/ 1 w 53"/>
                <a:gd name="T1" fmla="*/ 0 h 53"/>
                <a:gd name="T2" fmla="*/ 1 w 53"/>
                <a:gd name="T3" fmla="*/ 0 h 53"/>
                <a:gd name="T4" fmla="*/ 0 w 53"/>
                <a:gd name="T5" fmla="*/ 0 h 53"/>
                <a:gd name="T6" fmla="*/ 1 w 53"/>
                <a:gd name="T7" fmla="*/ 0 h 53"/>
                <a:gd name="T8" fmla="*/ 0 60000 65536"/>
                <a:gd name="T9" fmla="*/ 0 60000 65536"/>
                <a:gd name="T10" fmla="*/ 0 60000 65536"/>
                <a:gd name="T11" fmla="*/ 0 60000 65536"/>
                <a:gd name="T12" fmla="*/ 0 w 53"/>
                <a:gd name="T13" fmla="*/ 0 h 53"/>
                <a:gd name="T14" fmla="*/ 53 w 53"/>
                <a:gd name="T15" fmla="*/ 53 h 53"/>
              </a:gdLst>
              <a:ahLst/>
              <a:cxnLst>
                <a:cxn ang="T8">
                  <a:pos x="T0" y="T1"/>
                </a:cxn>
                <a:cxn ang="T9">
                  <a:pos x="T2" y="T3"/>
                </a:cxn>
                <a:cxn ang="T10">
                  <a:pos x="T4" y="T5"/>
                </a:cxn>
                <a:cxn ang="T11">
                  <a:pos x="T6" y="T7"/>
                </a:cxn>
              </a:cxnLst>
              <a:rect l="T12" t="T13" r="T14" b="T15"/>
              <a:pathLst>
                <a:path w="53" h="53">
                  <a:moveTo>
                    <a:pt x="30" y="0"/>
                  </a:moveTo>
                  <a:lnTo>
                    <a:pt x="53" y="53"/>
                  </a:lnTo>
                  <a:lnTo>
                    <a:pt x="0" y="53"/>
                  </a:lnTo>
                  <a:lnTo>
                    <a:pt x="30" y="0"/>
                  </a:lnTo>
                  <a:close/>
                </a:path>
              </a:pathLst>
            </a:custGeom>
            <a:solidFill>
              <a:srgbClr val="00FF00"/>
            </a:solidFill>
            <a:ln w="12700">
              <a:solidFill>
                <a:srgbClr val="000000"/>
              </a:solidFill>
              <a:prstDash val="solid"/>
              <a:round/>
              <a:headEnd/>
              <a:tailEnd/>
            </a:ln>
          </p:spPr>
          <p:txBody>
            <a:bodyPr/>
            <a:lstStyle/>
            <a:p>
              <a:endParaRPr lang="en-US"/>
            </a:p>
          </p:txBody>
        </p:sp>
        <p:sp>
          <p:nvSpPr>
            <p:cNvPr id="22665" name="Text Box 169"/>
            <p:cNvSpPr txBox="1">
              <a:spLocks noChangeArrowheads="1"/>
            </p:cNvSpPr>
            <p:nvPr/>
          </p:nvSpPr>
          <p:spPr bwMode="auto">
            <a:xfrm>
              <a:off x="4052" y="1331"/>
              <a:ext cx="359" cy="212"/>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r>
                <a:rPr lang="en-US" sz="800" i="1">
                  <a:solidFill>
                    <a:srgbClr val="000000"/>
                  </a:solidFill>
                </a:rPr>
                <a:t>Success</a:t>
              </a:r>
            </a:p>
            <a:p>
              <a:r>
                <a:rPr lang="en-US" sz="800" i="1">
                  <a:solidFill>
                    <a:srgbClr val="000000"/>
                  </a:solidFill>
                </a:rPr>
                <a:t>Failure</a:t>
              </a:r>
            </a:p>
          </p:txBody>
        </p:sp>
        <p:grpSp>
          <p:nvGrpSpPr>
            <p:cNvPr id="22666" name="Group 170"/>
            <p:cNvGrpSpPr>
              <a:grpSpLocks/>
            </p:cNvGrpSpPr>
            <p:nvPr/>
          </p:nvGrpSpPr>
          <p:grpSpPr bwMode="auto">
            <a:xfrm>
              <a:off x="5169" y="1622"/>
              <a:ext cx="57" cy="41"/>
              <a:chOff x="5394" y="1464"/>
              <a:chExt cx="76" cy="62"/>
            </a:xfrm>
          </p:grpSpPr>
          <p:sp>
            <p:nvSpPr>
              <p:cNvPr id="22669" name="Line 171"/>
              <p:cNvSpPr>
                <a:spLocks noChangeShapeType="1"/>
              </p:cNvSpPr>
              <p:nvPr/>
            </p:nvSpPr>
            <p:spPr bwMode="auto">
              <a:xfrm flipH="1" flipV="1">
                <a:off x="5406" y="1464"/>
                <a:ext cx="36" cy="2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70" name="Line 172"/>
              <p:cNvSpPr>
                <a:spLocks noChangeShapeType="1"/>
              </p:cNvSpPr>
              <p:nvPr/>
            </p:nvSpPr>
            <p:spPr bwMode="auto">
              <a:xfrm>
                <a:off x="5442" y="1493"/>
                <a:ext cx="28"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71" name="Line 173"/>
              <p:cNvSpPr>
                <a:spLocks noChangeShapeType="1"/>
              </p:cNvSpPr>
              <p:nvPr/>
            </p:nvSpPr>
            <p:spPr bwMode="auto">
              <a:xfrm flipH="1">
                <a:off x="5406" y="1493"/>
                <a:ext cx="36"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72" name="Line 174"/>
              <p:cNvSpPr>
                <a:spLocks noChangeShapeType="1"/>
              </p:cNvSpPr>
              <p:nvPr/>
            </p:nvSpPr>
            <p:spPr bwMode="auto">
              <a:xfrm flipV="1">
                <a:off x="5434" y="1464"/>
                <a:ext cx="27" cy="2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673" name="Group 175"/>
              <p:cNvGrpSpPr>
                <a:grpSpLocks/>
              </p:cNvGrpSpPr>
              <p:nvPr/>
            </p:nvGrpSpPr>
            <p:grpSpPr bwMode="auto">
              <a:xfrm>
                <a:off x="5394" y="1466"/>
                <a:ext cx="71" cy="60"/>
                <a:chOff x="672" y="3945"/>
                <a:chExt cx="119" cy="111"/>
              </a:xfrm>
            </p:grpSpPr>
            <p:sp>
              <p:nvSpPr>
                <p:cNvPr id="22674" name="Rectangle 176"/>
                <p:cNvSpPr>
                  <a:spLocks noChangeArrowheads="1"/>
                </p:cNvSpPr>
                <p:nvPr/>
              </p:nvSpPr>
              <p:spPr bwMode="auto">
                <a:xfrm>
                  <a:off x="673" y="3946"/>
                  <a:ext cx="118" cy="109"/>
                </a:xfrm>
                <a:prstGeom prst="rect">
                  <a:avLst/>
                </a:prstGeom>
                <a:solidFill>
                  <a:srgbClr val="FFCC99"/>
                </a:solidFill>
                <a:ln w="9525">
                  <a:solidFill>
                    <a:schemeClr val="tx1"/>
                  </a:solidFill>
                  <a:miter lim="800000"/>
                  <a:headEnd/>
                  <a:tailEnd/>
                </a:ln>
              </p:spPr>
              <p:txBody>
                <a:bodyPr wrap="none" anchor="ctr"/>
                <a:lstStyle/>
                <a:p>
                  <a:pPr eaLnBrk="0" hangingPunct="0"/>
                  <a:endParaRPr lang="en-US" sz="2400">
                    <a:solidFill>
                      <a:srgbClr val="000000"/>
                    </a:solidFill>
                  </a:endParaRPr>
                </a:p>
              </p:txBody>
            </p:sp>
            <p:sp>
              <p:nvSpPr>
                <p:cNvPr id="22675" name="Line 177"/>
                <p:cNvSpPr>
                  <a:spLocks noChangeShapeType="1"/>
                </p:cNvSpPr>
                <p:nvPr/>
              </p:nvSpPr>
              <p:spPr bwMode="auto">
                <a:xfrm>
                  <a:off x="672" y="3945"/>
                  <a:ext cx="117"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76" name="Line 178"/>
                <p:cNvSpPr>
                  <a:spLocks noChangeShapeType="1"/>
                </p:cNvSpPr>
                <p:nvPr/>
              </p:nvSpPr>
              <p:spPr bwMode="auto">
                <a:xfrm flipV="1">
                  <a:off x="672" y="3945"/>
                  <a:ext cx="11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2667" name="Text Box 179"/>
            <p:cNvSpPr txBox="1">
              <a:spLocks noChangeArrowheads="1"/>
            </p:cNvSpPr>
            <p:nvPr/>
          </p:nvSpPr>
          <p:spPr bwMode="auto">
            <a:xfrm>
              <a:off x="3684" y="2369"/>
              <a:ext cx="594" cy="291"/>
            </a:xfrm>
            <a:prstGeom prst="rect">
              <a:avLst/>
            </a:prstGeom>
            <a:solidFill>
              <a:srgbClr val="FFFF99"/>
            </a:solidFill>
            <a:ln w="12700">
              <a:solidFill>
                <a:srgbClr val="000099"/>
              </a:solidFill>
              <a:miter lim="800000"/>
              <a:headEnd/>
              <a:tailEnd/>
            </a:ln>
            <a:effectLst>
              <a:outerShdw dist="53882" dir="2700000" algn="ctr" rotWithShape="0">
                <a:schemeClr val="bg2"/>
              </a:outerShdw>
            </a:effectLst>
          </p:spPr>
          <p:txBody>
            <a:bodyPr>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algn="ctr"/>
              <a:r>
                <a:rPr lang="en-US" sz="800">
                  <a:solidFill>
                    <a:schemeClr val="tx1"/>
                  </a:solidFill>
                </a:rPr>
                <a:t>Failures Provide Evidence of</a:t>
              </a:r>
            </a:p>
            <a:p>
              <a:pPr algn="ctr"/>
              <a:r>
                <a:rPr lang="en-US" sz="800">
                  <a:solidFill>
                    <a:schemeClr val="tx1"/>
                  </a:solidFill>
                </a:rPr>
                <a:t>“No Fly” Zone</a:t>
              </a:r>
            </a:p>
          </p:txBody>
        </p:sp>
        <p:sp>
          <p:nvSpPr>
            <p:cNvPr id="22668" name="Text Box 180"/>
            <p:cNvSpPr txBox="1">
              <a:spLocks noChangeArrowheads="1"/>
            </p:cNvSpPr>
            <p:nvPr/>
          </p:nvSpPr>
          <p:spPr bwMode="auto">
            <a:xfrm>
              <a:off x="4780" y="2492"/>
              <a:ext cx="70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algn="ctr"/>
              <a:r>
                <a:rPr lang="en-US" sz="700" i="1">
                  <a:solidFill>
                    <a:srgbClr val="808080"/>
                  </a:solidFill>
                </a:rPr>
                <a:t>SOURCE:   D. Bearden</a:t>
              </a:r>
            </a:p>
          </p:txBody>
        </p:sp>
      </p:grpSp>
    </p:spTree>
    <p:extLst>
      <p:ext uri="{BB962C8B-B14F-4D97-AF65-F5344CB8AC3E}">
        <p14:creationId xmlns:p14="http://schemas.microsoft.com/office/powerpoint/2010/main" val="15216823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295400" y="152400"/>
            <a:ext cx="7508930" cy="796925"/>
          </a:xfrm>
        </p:spPr>
        <p:txBody>
          <a:bodyPr/>
          <a:lstStyle/>
          <a:p>
            <a:pPr>
              <a:lnSpc>
                <a:spcPct val="90000"/>
              </a:lnSpc>
            </a:pPr>
            <a:r>
              <a:rPr lang="en-US" sz="3600" i="1" dirty="0"/>
              <a:t>Root Cause – </a:t>
            </a:r>
            <a:br>
              <a:rPr lang="en-US" sz="3600" i="1" dirty="0"/>
            </a:br>
            <a:r>
              <a:rPr lang="en-US" sz="3600" i="1" dirty="0"/>
              <a:t>Why Things Went Awry</a:t>
            </a:r>
          </a:p>
        </p:txBody>
      </p:sp>
      <p:sp>
        <p:nvSpPr>
          <p:cNvPr id="3" name="Content Placeholder 2"/>
          <p:cNvSpPr>
            <a:spLocks noGrp="1"/>
          </p:cNvSpPr>
          <p:nvPr>
            <p:ph idx="1"/>
          </p:nvPr>
        </p:nvSpPr>
        <p:spPr>
          <a:xfrm>
            <a:off x="381000" y="1676400"/>
            <a:ext cx="8382000" cy="4648200"/>
          </a:xfrm>
        </p:spPr>
        <p:txBody>
          <a:bodyPr/>
          <a:lstStyle/>
          <a:p>
            <a:pPr>
              <a:lnSpc>
                <a:spcPct val="100000"/>
              </a:lnSpc>
              <a:spcAft>
                <a:spcPts val="1200"/>
              </a:spcAft>
              <a:buClr>
                <a:schemeClr val="accent5">
                  <a:lumMod val="25000"/>
                </a:schemeClr>
              </a:buClr>
              <a:buSzPct val="100000"/>
              <a:buFont typeface="Wingdings" pitchFamily="2" charset="2"/>
              <a:buChar char="«"/>
            </a:pPr>
            <a:r>
              <a:rPr lang="en-US" dirty="0"/>
              <a:t>Quality and review processes dramatically curtailed</a:t>
            </a:r>
          </a:p>
          <a:p>
            <a:pPr lvl="1">
              <a:lnSpc>
                <a:spcPct val="100000"/>
              </a:lnSpc>
              <a:spcBef>
                <a:spcPct val="5000"/>
              </a:spcBef>
              <a:spcAft>
                <a:spcPts val="600"/>
              </a:spcAft>
              <a:buClr>
                <a:schemeClr val="accent5">
                  <a:lumMod val="25000"/>
                </a:schemeClr>
              </a:buClr>
              <a:buSzPct val="60000"/>
              <a:buFont typeface="Wingdings" pitchFamily="2" charset="2"/>
              <a:buChar char="t"/>
            </a:pPr>
            <a:r>
              <a:rPr lang="en-US" sz="2400" dirty="0"/>
              <a:t>QA and inspection reduced (especially at subcontractor level)</a:t>
            </a:r>
          </a:p>
          <a:p>
            <a:pPr lvl="1">
              <a:lnSpc>
                <a:spcPct val="100000"/>
              </a:lnSpc>
              <a:spcBef>
                <a:spcPct val="5000"/>
              </a:spcBef>
              <a:spcAft>
                <a:spcPts val="1800"/>
              </a:spcAft>
              <a:buClr>
                <a:schemeClr val="accent5">
                  <a:lumMod val="25000"/>
                </a:schemeClr>
              </a:buClr>
              <a:buSzPct val="60000"/>
              <a:buFont typeface="Wingdings" pitchFamily="2" charset="2"/>
              <a:buChar char="t"/>
            </a:pPr>
            <a:r>
              <a:rPr lang="en-US" sz="2400" dirty="0"/>
              <a:t>Vigorous pedigree reviews “off the table” </a:t>
            </a:r>
          </a:p>
          <a:p>
            <a:pPr>
              <a:lnSpc>
                <a:spcPct val="100000"/>
              </a:lnSpc>
              <a:spcAft>
                <a:spcPts val="1200"/>
              </a:spcAft>
              <a:buClr>
                <a:schemeClr val="accent5">
                  <a:lumMod val="25000"/>
                </a:schemeClr>
              </a:buClr>
              <a:buSzPct val="100000"/>
              <a:buFont typeface="Wingdings" pitchFamily="2" charset="2"/>
              <a:buChar char="«"/>
            </a:pPr>
            <a:r>
              <a:rPr lang="en-US" dirty="0"/>
              <a:t>Test discipline greatly relaxed</a:t>
            </a:r>
          </a:p>
          <a:p>
            <a:pPr lvl="1">
              <a:lnSpc>
                <a:spcPct val="100000"/>
              </a:lnSpc>
              <a:spcBef>
                <a:spcPct val="5000"/>
              </a:spcBef>
              <a:spcAft>
                <a:spcPct val="10000"/>
              </a:spcAft>
              <a:buClr>
                <a:schemeClr val="accent5">
                  <a:lumMod val="25000"/>
                </a:schemeClr>
              </a:buClr>
              <a:buSzPct val="60000"/>
              <a:buFont typeface="Wingdings" pitchFamily="2" charset="2"/>
              <a:buChar char="t"/>
            </a:pPr>
            <a:r>
              <a:rPr lang="en-US" sz="2400" dirty="0"/>
              <a:t>Thoroughness of workmanship screens reduced</a:t>
            </a:r>
          </a:p>
          <a:p>
            <a:pPr>
              <a:buClr>
                <a:schemeClr val="accent6">
                  <a:lumMod val="50000"/>
                </a:schemeClr>
              </a:buClr>
              <a:buSzPct val="141000"/>
              <a:buFont typeface="Wingdings" pitchFamily="2" charset="2"/>
              <a:buChar char="§"/>
            </a:pPr>
            <a:endParaRPr lang="en-US" dirty="0"/>
          </a:p>
        </p:txBody>
      </p:sp>
      <p:sp>
        <p:nvSpPr>
          <p:cNvPr id="4" name="Slide Number Placeholder 3"/>
          <p:cNvSpPr>
            <a:spLocks noGrp="1"/>
          </p:cNvSpPr>
          <p:nvPr>
            <p:ph type="sldNum" sz="quarter" idx="4294967295"/>
          </p:nvPr>
        </p:nvSpPr>
        <p:spPr>
          <a:xfrm>
            <a:off x="7870825" y="6503988"/>
            <a:ext cx="414338" cy="304800"/>
          </a:xfrm>
          <a:prstGeom prst="rect">
            <a:avLst/>
          </a:prstGeom>
        </p:spPr>
        <p:txBody>
          <a:bodyPr/>
          <a:lstStyle/>
          <a:p>
            <a:pPr>
              <a:defRPr/>
            </a:pPr>
            <a:fld id="{B10EDF6B-2680-4B96-8F94-6CDAB0691B0D}" type="slidenum">
              <a:rPr lang="en-US" smtClean="0"/>
              <a:pPr>
                <a:defRPr/>
              </a:pPr>
              <a:t>93</a:t>
            </a:fld>
            <a:endParaRPr lang="en-US" dirty="0"/>
          </a:p>
        </p:txBody>
      </p:sp>
    </p:spTree>
    <p:extLst>
      <p:ext uri="{BB962C8B-B14F-4D97-AF65-F5344CB8AC3E}">
        <p14:creationId xmlns:p14="http://schemas.microsoft.com/office/powerpoint/2010/main" val="27189816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762000" y="304800"/>
            <a:ext cx="8229600" cy="1143000"/>
          </a:xfrm>
        </p:spPr>
        <p:txBody>
          <a:bodyPr/>
          <a:lstStyle/>
          <a:p>
            <a:r>
              <a:rPr lang="en-US" sz="3600" i="1" dirty="0"/>
              <a:t>Factory Anomaly Failure Rates</a:t>
            </a:r>
          </a:p>
        </p:txBody>
      </p:sp>
      <p:sp>
        <p:nvSpPr>
          <p:cNvPr id="13315" name="Rectangle 4"/>
          <p:cNvSpPr>
            <a:spLocks noGrp="1" noChangeArrowheads="1"/>
          </p:cNvSpPr>
          <p:nvPr>
            <p:ph idx="1"/>
          </p:nvPr>
        </p:nvSpPr>
        <p:spPr>
          <a:xfrm>
            <a:off x="381000" y="1447800"/>
            <a:ext cx="5348214" cy="5040979"/>
          </a:xfrm>
        </p:spPr>
        <p:txBody>
          <a:bodyPr/>
          <a:lstStyle/>
          <a:p>
            <a:pPr marL="342900" lvl="0" indent="-342900" algn="l">
              <a:lnSpc>
                <a:spcPct val="100000"/>
              </a:lnSpc>
              <a:spcAft>
                <a:spcPts val="1200"/>
              </a:spcAft>
              <a:buClr>
                <a:srgbClr val="ADCAFF">
                  <a:lumMod val="25000"/>
                </a:srgbClr>
              </a:buClr>
              <a:buSzPct val="130000"/>
              <a:buFont typeface="Wingdings" pitchFamily="2" charset="2"/>
              <a:buChar char="«"/>
              <a:defRPr/>
            </a:pPr>
            <a:r>
              <a:rPr lang="en-US" sz="2000" b="1" kern="0" dirty="0">
                <a:solidFill>
                  <a:srgbClr val="000000"/>
                </a:solidFill>
                <a:effectLst/>
                <a:latin typeface="Arial" charset="0"/>
                <a:cs typeface="+mn-cs"/>
              </a:rPr>
              <a:t>Late build-cycle failures post-1995 have shown a dramatic increase </a:t>
            </a:r>
          </a:p>
          <a:p>
            <a:pPr marL="742950" lvl="1" indent="-285750" algn="l">
              <a:lnSpc>
                <a:spcPct val="100000"/>
              </a:lnSpc>
              <a:spcAft>
                <a:spcPts val="600"/>
              </a:spcAft>
              <a:buClr>
                <a:srgbClr val="ADCAFF">
                  <a:lumMod val="25000"/>
                </a:srgbClr>
              </a:buClr>
              <a:buFont typeface="Wingdings" pitchFamily="2" charset="2"/>
              <a:buChar char="t"/>
              <a:defRPr/>
            </a:pPr>
            <a:r>
              <a:rPr lang="en-US" sz="1800" b="1" kern="0" dirty="0">
                <a:solidFill>
                  <a:srgbClr val="000000"/>
                </a:solidFill>
                <a:effectLst/>
                <a:latin typeface="Arial" charset="0"/>
              </a:rPr>
              <a:t>System test failures are up 39%</a:t>
            </a:r>
          </a:p>
          <a:p>
            <a:pPr marL="742950" lvl="1" indent="-285750" algn="l">
              <a:lnSpc>
                <a:spcPct val="100000"/>
              </a:lnSpc>
              <a:spcAft>
                <a:spcPts val="1800"/>
              </a:spcAft>
              <a:buClr>
                <a:srgbClr val="ADCAFF">
                  <a:lumMod val="25000"/>
                </a:srgbClr>
              </a:buClr>
              <a:buFont typeface="Wingdings" pitchFamily="2" charset="2"/>
              <a:buChar char="t"/>
              <a:defRPr/>
            </a:pPr>
            <a:r>
              <a:rPr lang="en-US" sz="1800" b="1" kern="0" dirty="0">
                <a:solidFill>
                  <a:srgbClr val="000000"/>
                </a:solidFill>
                <a:effectLst/>
                <a:latin typeface="Arial" charset="0"/>
              </a:rPr>
              <a:t>Correlates with the 57% increase in orbital failures</a:t>
            </a:r>
          </a:p>
          <a:p>
            <a:pPr marL="342900" lvl="0" indent="-342900" algn="l">
              <a:lnSpc>
                <a:spcPct val="100000"/>
              </a:lnSpc>
              <a:spcAft>
                <a:spcPts val="1200"/>
              </a:spcAft>
              <a:buClr>
                <a:srgbClr val="ADCAFF">
                  <a:lumMod val="25000"/>
                </a:srgbClr>
              </a:buClr>
              <a:buSzPct val="130000"/>
              <a:buFont typeface="Wingdings" pitchFamily="2" charset="2"/>
              <a:buChar char="«"/>
              <a:defRPr/>
            </a:pPr>
            <a:r>
              <a:rPr lang="en-US" sz="2000" b="1" kern="0" dirty="0">
                <a:solidFill>
                  <a:srgbClr val="000000"/>
                </a:solidFill>
                <a:effectLst/>
                <a:latin typeface="Arial" charset="0"/>
                <a:cs typeface="+mn-cs"/>
              </a:rPr>
              <a:t>The nature of factory defects has shifted</a:t>
            </a:r>
          </a:p>
          <a:p>
            <a:pPr marL="742950" lvl="1" indent="-285750" algn="l">
              <a:lnSpc>
                <a:spcPct val="100000"/>
              </a:lnSpc>
              <a:spcAft>
                <a:spcPts val="600"/>
              </a:spcAft>
              <a:buClr>
                <a:srgbClr val="ADCAFF">
                  <a:lumMod val="25000"/>
                </a:srgbClr>
              </a:buClr>
              <a:buFont typeface="Wingdings" pitchFamily="2" charset="2"/>
              <a:buChar char="t"/>
              <a:defRPr/>
            </a:pPr>
            <a:r>
              <a:rPr lang="en-US" sz="1800" b="1" kern="0" dirty="0">
                <a:solidFill>
                  <a:srgbClr val="000000"/>
                </a:solidFill>
                <a:effectLst/>
                <a:latin typeface="Arial" charset="0"/>
              </a:rPr>
              <a:t>Current defects identified in system test primarily involve design and software</a:t>
            </a:r>
          </a:p>
          <a:p>
            <a:pPr marL="742950" lvl="1" indent="-285750" algn="l">
              <a:lnSpc>
                <a:spcPct val="100000"/>
              </a:lnSpc>
              <a:buClr>
                <a:srgbClr val="ADCAFF">
                  <a:lumMod val="25000"/>
                </a:srgbClr>
              </a:buClr>
              <a:buFont typeface="Wingdings" pitchFamily="2" charset="2"/>
              <a:buChar char="t"/>
              <a:defRPr/>
            </a:pPr>
            <a:r>
              <a:rPr lang="en-US" sz="1800" b="1" kern="0" dirty="0">
                <a:solidFill>
                  <a:srgbClr val="000000"/>
                </a:solidFill>
                <a:effectLst/>
                <a:latin typeface="Arial" charset="0"/>
              </a:rPr>
              <a:t>These findings are echoed by the Launch Vehicle Broad Area Review</a:t>
            </a:r>
          </a:p>
          <a:p>
            <a:pPr marL="0" indent="0" algn="l">
              <a:buClr>
                <a:schemeClr val="accent5">
                  <a:lumMod val="25000"/>
                </a:schemeClr>
              </a:buClr>
              <a:buSzPct val="150000"/>
              <a:buNone/>
              <a:defRPr/>
            </a:pPr>
            <a:endParaRPr lang="en-US" sz="1800" dirty="0"/>
          </a:p>
        </p:txBody>
      </p:sp>
      <p:sp>
        <p:nvSpPr>
          <p:cNvPr id="181255" name="Rectangle 7"/>
          <p:cNvSpPr>
            <a:spLocks noChangeArrowheads="1"/>
          </p:cNvSpPr>
          <p:nvPr/>
        </p:nvSpPr>
        <p:spPr bwMode="auto">
          <a:xfrm>
            <a:off x="5638800" y="3429000"/>
            <a:ext cx="2855913" cy="231775"/>
          </a:xfrm>
          <a:prstGeom prst="rect">
            <a:avLst/>
          </a:prstGeom>
          <a:noFill/>
          <a:ln w="9525">
            <a:noFill/>
            <a:miter lim="800000"/>
            <a:headEnd/>
            <a:tailEnd/>
          </a:ln>
          <a:effectLst/>
        </p:spPr>
        <p:txBody>
          <a:bodyPr anchor="ctr"/>
          <a:lstStyle/>
          <a:p>
            <a:pPr algn="ctr">
              <a:defRPr/>
            </a:pPr>
            <a:r>
              <a:rPr lang="en-US" sz="1600" b="1" i="1" dirty="0">
                <a:solidFill>
                  <a:srgbClr val="000099"/>
                </a:solidFill>
                <a:effectLst>
                  <a:outerShdw blurRad="38100" dist="38100" dir="2700000" algn="tl">
                    <a:srgbClr val="C0C0C0"/>
                  </a:outerShdw>
                </a:effectLst>
                <a:latin typeface="Times New Roman" pitchFamily="18" charset="0"/>
              </a:rPr>
              <a:t>System Test Failure Cause</a:t>
            </a:r>
          </a:p>
        </p:txBody>
      </p:sp>
      <p:grpSp>
        <p:nvGrpSpPr>
          <p:cNvPr id="23557" name="Group 8"/>
          <p:cNvGrpSpPr>
            <a:grpSpLocks/>
          </p:cNvGrpSpPr>
          <p:nvPr/>
        </p:nvGrpSpPr>
        <p:grpSpPr bwMode="auto">
          <a:xfrm>
            <a:off x="5562600" y="3657600"/>
            <a:ext cx="2682875" cy="1779588"/>
            <a:chOff x="3554" y="2237"/>
            <a:chExt cx="1690" cy="1121"/>
          </a:xfrm>
        </p:grpSpPr>
        <p:sp>
          <p:nvSpPr>
            <p:cNvPr id="23593" name="Rectangle 9" descr="Parchment"/>
            <p:cNvSpPr>
              <a:spLocks noChangeArrowheads="1"/>
            </p:cNvSpPr>
            <p:nvPr/>
          </p:nvSpPr>
          <p:spPr bwMode="auto">
            <a:xfrm>
              <a:off x="3781" y="2257"/>
              <a:ext cx="1461" cy="955"/>
            </a:xfrm>
            <a:prstGeom prst="rect">
              <a:avLst/>
            </a:prstGeom>
            <a:blipFill dpi="0" rotWithShape="0">
              <a:blip r:embed="rId3"/>
              <a:srcRect/>
              <a:tile tx="0" ty="0" sx="100000" sy="100000" flip="none" algn="tl"/>
            </a:blipFill>
            <a:ln w="4763">
              <a:solidFill>
                <a:srgbClr val="808080"/>
              </a:solidFill>
              <a:miter lim="800000"/>
              <a:headEnd/>
              <a:tailEnd/>
            </a:ln>
          </p:spPr>
          <p:txBody>
            <a:bodyPr/>
            <a:lstStyle/>
            <a:p>
              <a:endParaRPr lang="en-US"/>
            </a:p>
          </p:txBody>
        </p:sp>
        <p:sp>
          <p:nvSpPr>
            <p:cNvPr id="23594" name="Rectangle 10"/>
            <p:cNvSpPr>
              <a:spLocks noChangeArrowheads="1"/>
            </p:cNvSpPr>
            <p:nvPr/>
          </p:nvSpPr>
          <p:spPr bwMode="auto">
            <a:xfrm>
              <a:off x="3781" y="2257"/>
              <a:ext cx="1461"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95" name="Line 11"/>
            <p:cNvSpPr>
              <a:spLocks noChangeShapeType="1"/>
            </p:cNvSpPr>
            <p:nvPr/>
          </p:nvSpPr>
          <p:spPr bwMode="auto">
            <a:xfrm>
              <a:off x="3781" y="2894"/>
              <a:ext cx="1461"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6" name="Line 12"/>
            <p:cNvSpPr>
              <a:spLocks noChangeShapeType="1"/>
            </p:cNvSpPr>
            <p:nvPr/>
          </p:nvSpPr>
          <p:spPr bwMode="auto">
            <a:xfrm>
              <a:off x="3781" y="2575"/>
              <a:ext cx="146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7" name="Rectangle 13"/>
            <p:cNvSpPr>
              <a:spLocks noChangeArrowheads="1"/>
            </p:cNvSpPr>
            <p:nvPr/>
          </p:nvSpPr>
          <p:spPr bwMode="auto">
            <a:xfrm>
              <a:off x="3882" y="3037"/>
              <a:ext cx="139" cy="175"/>
            </a:xfrm>
            <a:prstGeom prst="rect">
              <a:avLst/>
            </a:prstGeom>
            <a:gradFill rotWithShape="0">
              <a:gsLst>
                <a:gs pos="0">
                  <a:srgbClr val="2F0076"/>
                </a:gs>
                <a:gs pos="50000">
                  <a:srgbClr val="6600FF"/>
                </a:gs>
                <a:gs pos="100000">
                  <a:srgbClr val="2F0076"/>
                </a:gs>
              </a:gsLst>
              <a:lin ang="0" scaled="1"/>
            </a:gradFill>
            <a:ln w="4763">
              <a:solidFill>
                <a:srgbClr val="000000"/>
              </a:solidFill>
              <a:miter lim="800000"/>
              <a:headEnd/>
              <a:tailEnd/>
            </a:ln>
          </p:spPr>
          <p:txBody>
            <a:bodyPr/>
            <a:lstStyle/>
            <a:p>
              <a:endParaRPr lang="en-US"/>
            </a:p>
          </p:txBody>
        </p:sp>
        <p:sp>
          <p:nvSpPr>
            <p:cNvPr id="23598" name="Rectangle 14"/>
            <p:cNvSpPr>
              <a:spLocks noChangeArrowheads="1"/>
            </p:cNvSpPr>
            <p:nvPr/>
          </p:nvSpPr>
          <p:spPr bwMode="auto">
            <a:xfrm>
              <a:off x="4352" y="2944"/>
              <a:ext cx="139" cy="268"/>
            </a:xfrm>
            <a:prstGeom prst="rect">
              <a:avLst/>
            </a:prstGeom>
            <a:gradFill rotWithShape="0">
              <a:gsLst>
                <a:gs pos="0">
                  <a:srgbClr val="2F0076"/>
                </a:gs>
                <a:gs pos="50000">
                  <a:srgbClr val="6600FF"/>
                </a:gs>
                <a:gs pos="100000">
                  <a:srgbClr val="2F0076"/>
                </a:gs>
              </a:gsLst>
              <a:lin ang="0" scaled="1"/>
            </a:gradFill>
            <a:ln w="4763">
              <a:solidFill>
                <a:srgbClr val="000000"/>
              </a:solidFill>
              <a:miter lim="800000"/>
              <a:headEnd/>
              <a:tailEnd/>
            </a:ln>
          </p:spPr>
          <p:txBody>
            <a:bodyPr/>
            <a:lstStyle/>
            <a:p>
              <a:endParaRPr lang="en-US"/>
            </a:p>
          </p:txBody>
        </p:sp>
        <p:sp>
          <p:nvSpPr>
            <p:cNvPr id="23599" name="Rectangle 15"/>
            <p:cNvSpPr>
              <a:spLocks noChangeArrowheads="1"/>
            </p:cNvSpPr>
            <p:nvPr/>
          </p:nvSpPr>
          <p:spPr bwMode="auto">
            <a:xfrm>
              <a:off x="4821" y="2416"/>
              <a:ext cx="139" cy="796"/>
            </a:xfrm>
            <a:prstGeom prst="rect">
              <a:avLst/>
            </a:prstGeom>
            <a:gradFill rotWithShape="0">
              <a:gsLst>
                <a:gs pos="0">
                  <a:srgbClr val="2F0076"/>
                </a:gs>
                <a:gs pos="50000">
                  <a:srgbClr val="6600FF"/>
                </a:gs>
                <a:gs pos="100000">
                  <a:srgbClr val="2F0076"/>
                </a:gs>
              </a:gsLst>
              <a:lin ang="0" scaled="1"/>
            </a:gradFill>
            <a:ln w="4763">
              <a:solidFill>
                <a:srgbClr val="000000"/>
              </a:solidFill>
              <a:miter lim="800000"/>
              <a:headEnd/>
              <a:tailEnd/>
            </a:ln>
          </p:spPr>
          <p:txBody>
            <a:bodyPr/>
            <a:lstStyle/>
            <a:p>
              <a:endParaRPr lang="en-US"/>
            </a:p>
          </p:txBody>
        </p:sp>
        <p:sp>
          <p:nvSpPr>
            <p:cNvPr id="23600" name="Rectangle 16"/>
            <p:cNvSpPr>
              <a:spLocks noChangeArrowheads="1"/>
            </p:cNvSpPr>
            <p:nvPr/>
          </p:nvSpPr>
          <p:spPr bwMode="auto">
            <a:xfrm>
              <a:off x="4485" y="2925"/>
              <a:ext cx="140" cy="287"/>
            </a:xfrm>
            <a:prstGeom prst="rect">
              <a:avLst/>
            </a:prstGeom>
            <a:gradFill rotWithShape="0">
              <a:gsLst>
                <a:gs pos="0">
                  <a:srgbClr val="720000"/>
                </a:gs>
                <a:gs pos="50000">
                  <a:srgbClr val="CC0000"/>
                </a:gs>
                <a:gs pos="100000">
                  <a:srgbClr val="720000"/>
                </a:gs>
              </a:gsLst>
              <a:lin ang="0" scaled="1"/>
            </a:gradFill>
            <a:ln w="4763">
              <a:solidFill>
                <a:srgbClr val="000000"/>
              </a:solidFill>
              <a:miter lim="800000"/>
              <a:headEnd/>
              <a:tailEnd/>
            </a:ln>
          </p:spPr>
          <p:txBody>
            <a:bodyPr/>
            <a:lstStyle/>
            <a:p>
              <a:endParaRPr lang="en-US"/>
            </a:p>
          </p:txBody>
        </p:sp>
        <p:sp>
          <p:nvSpPr>
            <p:cNvPr id="23601" name="Rectangle 17"/>
            <p:cNvSpPr>
              <a:spLocks noChangeArrowheads="1"/>
            </p:cNvSpPr>
            <p:nvPr/>
          </p:nvSpPr>
          <p:spPr bwMode="auto">
            <a:xfrm>
              <a:off x="4956" y="2766"/>
              <a:ext cx="139" cy="446"/>
            </a:xfrm>
            <a:prstGeom prst="rect">
              <a:avLst/>
            </a:prstGeom>
            <a:gradFill rotWithShape="0">
              <a:gsLst>
                <a:gs pos="0">
                  <a:srgbClr val="720000"/>
                </a:gs>
                <a:gs pos="50000">
                  <a:srgbClr val="CC0000"/>
                </a:gs>
                <a:gs pos="100000">
                  <a:srgbClr val="720000"/>
                </a:gs>
              </a:gsLst>
              <a:lin ang="0" scaled="1"/>
            </a:gradFill>
            <a:ln w="4763">
              <a:solidFill>
                <a:srgbClr val="000000"/>
              </a:solidFill>
              <a:miter lim="800000"/>
              <a:headEnd/>
              <a:tailEnd/>
            </a:ln>
          </p:spPr>
          <p:txBody>
            <a:bodyPr/>
            <a:lstStyle/>
            <a:p>
              <a:endParaRPr lang="en-US"/>
            </a:p>
          </p:txBody>
        </p:sp>
        <p:sp>
          <p:nvSpPr>
            <p:cNvPr id="23602" name="Line 18"/>
            <p:cNvSpPr>
              <a:spLocks noChangeShapeType="1"/>
            </p:cNvSpPr>
            <p:nvPr/>
          </p:nvSpPr>
          <p:spPr bwMode="auto">
            <a:xfrm>
              <a:off x="3769" y="3212"/>
              <a:ext cx="1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3" name="Line 19"/>
            <p:cNvSpPr>
              <a:spLocks noChangeShapeType="1"/>
            </p:cNvSpPr>
            <p:nvPr/>
          </p:nvSpPr>
          <p:spPr bwMode="auto">
            <a:xfrm>
              <a:off x="3769" y="3053"/>
              <a:ext cx="1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4" name="Line 20"/>
            <p:cNvSpPr>
              <a:spLocks noChangeShapeType="1"/>
            </p:cNvSpPr>
            <p:nvPr/>
          </p:nvSpPr>
          <p:spPr bwMode="auto">
            <a:xfrm>
              <a:off x="3769" y="2894"/>
              <a:ext cx="1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5" name="Line 21"/>
            <p:cNvSpPr>
              <a:spLocks noChangeShapeType="1"/>
            </p:cNvSpPr>
            <p:nvPr/>
          </p:nvSpPr>
          <p:spPr bwMode="auto">
            <a:xfrm>
              <a:off x="3769" y="273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6" name="Line 22"/>
            <p:cNvSpPr>
              <a:spLocks noChangeShapeType="1"/>
            </p:cNvSpPr>
            <p:nvPr/>
          </p:nvSpPr>
          <p:spPr bwMode="auto">
            <a:xfrm>
              <a:off x="3769" y="257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7" name="Line 23"/>
            <p:cNvSpPr>
              <a:spLocks noChangeShapeType="1"/>
            </p:cNvSpPr>
            <p:nvPr/>
          </p:nvSpPr>
          <p:spPr bwMode="auto">
            <a:xfrm>
              <a:off x="3769" y="2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8" name="Line 24"/>
            <p:cNvSpPr>
              <a:spLocks noChangeShapeType="1"/>
            </p:cNvSpPr>
            <p:nvPr/>
          </p:nvSpPr>
          <p:spPr bwMode="auto">
            <a:xfrm>
              <a:off x="3769" y="2257"/>
              <a:ext cx="1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9" name="Line 25"/>
            <p:cNvSpPr>
              <a:spLocks noChangeShapeType="1"/>
            </p:cNvSpPr>
            <p:nvPr/>
          </p:nvSpPr>
          <p:spPr bwMode="auto">
            <a:xfrm flipV="1">
              <a:off x="3781" y="3212"/>
              <a:ext cx="0"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0" name="Line 26"/>
            <p:cNvSpPr>
              <a:spLocks noChangeShapeType="1"/>
            </p:cNvSpPr>
            <p:nvPr/>
          </p:nvSpPr>
          <p:spPr bwMode="auto">
            <a:xfrm flipV="1">
              <a:off x="4251" y="3212"/>
              <a:ext cx="0"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1" name="Line 27"/>
            <p:cNvSpPr>
              <a:spLocks noChangeShapeType="1"/>
            </p:cNvSpPr>
            <p:nvPr/>
          </p:nvSpPr>
          <p:spPr bwMode="auto">
            <a:xfrm flipV="1">
              <a:off x="4721" y="3212"/>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2" name="Line 28"/>
            <p:cNvSpPr>
              <a:spLocks noChangeShapeType="1"/>
            </p:cNvSpPr>
            <p:nvPr/>
          </p:nvSpPr>
          <p:spPr bwMode="auto">
            <a:xfrm flipV="1">
              <a:off x="5191" y="3212"/>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3" name="Rectangle 29"/>
            <p:cNvSpPr>
              <a:spLocks noChangeArrowheads="1"/>
            </p:cNvSpPr>
            <p:nvPr/>
          </p:nvSpPr>
          <p:spPr bwMode="auto">
            <a:xfrm>
              <a:off x="3705" y="3192"/>
              <a:ext cx="4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0</a:t>
              </a:r>
              <a:endParaRPr lang="en-US" sz="1000"/>
            </a:p>
          </p:txBody>
        </p:sp>
        <p:sp>
          <p:nvSpPr>
            <p:cNvPr id="23614" name="Rectangle 30"/>
            <p:cNvSpPr>
              <a:spLocks noChangeArrowheads="1"/>
            </p:cNvSpPr>
            <p:nvPr/>
          </p:nvSpPr>
          <p:spPr bwMode="auto">
            <a:xfrm>
              <a:off x="3706" y="3033"/>
              <a:ext cx="4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1</a:t>
              </a:r>
              <a:endParaRPr lang="en-US" sz="1000"/>
            </a:p>
          </p:txBody>
        </p:sp>
        <p:sp>
          <p:nvSpPr>
            <p:cNvPr id="23615" name="Rectangle 31"/>
            <p:cNvSpPr>
              <a:spLocks noChangeArrowheads="1"/>
            </p:cNvSpPr>
            <p:nvPr/>
          </p:nvSpPr>
          <p:spPr bwMode="auto">
            <a:xfrm>
              <a:off x="3705" y="2874"/>
              <a:ext cx="4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2</a:t>
              </a:r>
              <a:endParaRPr lang="en-US" sz="1000"/>
            </a:p>
          </p:txBody>
        </p:sp>
        <p:sp>
          <p:nvSpPr>
            <p:cNvPr id="23616" name="Rectangle 32"/>
            <p:cNvSpPr>
              <a:spLocks noChangeAspect="1" noChangeArrowheads="1"/>
            </p:cNvSpPr>
            <p:nvPr/>
          </p:nvSpPr>
          <p:spPr bwMode="auto">
            <a:xfrm>
              <a:off x="3911" y="2296"/>
              <a:ext cx="28" cy="24"/>
            </a:xfrm>
            <a:prstGeom prst="rect">
              <a:avLst/>
            </a:prstGeom>
            <a:solidFill>
              <a:schemeClr val="accent2"/>
            </a:solidFill>
            <a:ln w="4826">
              <a:solidFill>
                <a:srgbClr val="000000"/>
              </a:solidFill>
              <a:miter lim="800000"/>
              <a:headEnd/>
              <a:tailEnd/>
            </a:ln>
          </p:spPr>
          <p:txBody>
            <a:bodyPr/>
            <a:lstStyle/>
            <a:p>
              <a:endParaRPr lang="en-US"/>
            </a:p>
          </p:txBody>
        </p:sp>
        <p:sp>
          <p:nvSpPr>
            <p:cNvPr id="23617" name="Rectangle 33"/>
            <p:cNvSpPr>
              <a:spLocks noChangeArrowheads="1"/>
            </p:cNvSpPr>
            <p:nvPr/>
          </p:nvSpPr>
          <p:spPr bwMode="auto">
            <a:xfrm>
              <a:off x="4124" y="2278"/>
              <a:ext cx="30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900" b="1">
                  <a:solidFill>
                    <a:srgbClr val="000000"/>
                  </a:solidFill>
                </a:rPr>
                <a:t>Pre-1995</a:t>
              </a:r>
              <a:endParaRPr lang="en-US" sz="1400" b="1"/>
            </a:p>
          </p:txBody>
        </p:sp>
        <p:sp>
          <p:nvSpPr>
            <p:cNvPr id="23618" name="Rectangle 34"/>
            <p:cNvSpPr>
              <a:spLocks noChangeAspect="1" noChangeArrowheads="1"/>
            </p:cNvSpPr>
            <p:nvPr/>
          </p:nvSpPr>
          <p:spPr bwMode="auto">
            <a:xfrm>
              <a:off x="3911" y="2379"/>
              <a:ext cx="28" cy="25"/>
            </a:xfrm>
            <a:prstGeom prst="rect">
              <a:avLst/>
            </a:prstGeom>
            <a:solidFill>
              <a:srgbClr val="FF0000"/>
            </a:solidFill>
            <a:ln w="4826">
              <a:solidFill>
                <a:srgbClr val="000000"/>
              </a:solidFill>
              <a:miter lim="800000"/>
              <a:headEnd/>
              <a:tailEnd/>
            </a:ln>
          </p:spPr>
          <p:txBody>
            <a:bodyPr/>
            <a:lstStyle/>
            <a:p>
              <a:endParaRPr lang="en-US"/>
            </a:p>
          </p:txBody>
        </p:sp>
        <p:sp>
          <p:nvSpPr>
            <p:cNvPr id="23619" name="Rectangle 35"/>
            <p:cNvSpPr>
              <a:spLocks noChangeArrowheads="1"/>
            </p:cNvSpPr>
            <p:nvPr/>
          </p:nvSpPr>
          <p:spPr bwMode="auto">
            <a:xfrm>
              <a:off x="4111" y="2352"/>
              <a:ext cx="3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900" b="1">
                  <a:solidFill>
                    <a:srgbClr val="000000"/>
                  </a:solidFill>
                </a:rPr>
                <a:t>Post-1995 </a:t>
              </a:r>
              <a:endParaRPr lang="en-US" sz="1400" b="1"/>
            </a:p>
          </p:txBody>
        </p:sp>
        <p:sp>
          <p:nvSpPr>
            <p:cNvPr id="23620" name="Rectangle 36"/>
            <p:cNvSpPr>
              <a:spLocks noChangeArrowheads="1"/>
            </p:cNvSpPr>
            <p:nvPr/>
          </p:nvSpPr>
          <p:spPr bwMode="auto">
            <a:xfrm>
              <a:off x="4515" y="2773"/>
              <a:ext cx="19"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21" name="Rectangle 37"/>
            <p:cNvSpPr>
              <a:spLocks noChangeArrowheads="1"/>
            </p:cNvSpPr>
            <p:nvPr/>
          </p:nvSpPr>
          <p:spPr bwMode="auto">
            <a:xfrm>
              <a:off x="4531" y="2775"/>
              <a:ext cx="1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500">
                  <a:solidFill>
                    <a:srgbClr val="000000"/>
                  </a:solidFill>
                </a:rPr>
                <a:t> </a:t>
              </a:r>
              <a:endParaRPr lang="en-US" sz="1000"/>
            </a:p>
          </p:txBody>
        </p:sp>
        <p:sp>
          <p:nvSpPr>
            <p:cNvPr id="23622" name="Rectangle 38"/>
            <p:cNvSpPr>
              <a:spLocks noChangeArrowheads="1"/>
            </p:cNvSpPr>
            <p:nvPr/>
          </p:nvSpPr>
          <p:spPr bwMode="auto">
            <a:xfrm>
              <a:off x="4520" y="2773"/>
              <a:ext cx="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23" name="Rectangle 39"/>
            <p:cNvSpPr>
              <a:spLocks noChangeArrowheads="1"/>
            </p:cNvSpPr>
            <p:nvPr/>
          </p:nvSpPr>
          <p:spPr bwMode="auto">
            <a:xfrm>
              <a:off x="4528" y="2775"/>
              <a:ext cx="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500">
                  <a:solidFill>
                    <a:srgbClr val="000000"/>
                  </a:solidFill>
                </a:rPr>
                <a:t>   </a:t>
              </a:r>
              <a:endParaRPr lang="en-US" sz="1000"/>
            </a:p>
          </p:txBody>
        </p:sp>
        <p:sp>
          <p:nvSpPr>
            <p:cNvPr id="23624" name="Rectangle 40"/>
            <p:cNvSpPr>
              <a:spLocks noChangeArrowheads="1"/>
            </p:cNvSpPr>
            <p:nvPr/>
          </p:nvSpPr>
          <p:spPr bwMode="auto">
            <a:xfrm>
              <a:off x="4016" y="2495"/>
              <a:ext cx="138" cy="717"/>
            </a:xfrm>
            <a:prstGeom prst="rect">
              <a:avLst/>
            </a:prstGeom>
            <a:gradFill rotWithShape="0">
              <a:gsLst>
                <a:gs pos="0">
                  <a:srgbClr val="720000"/>
                </a:gs>
                <a:gs pos="50000">
                  <a:srgbClr val="CC0000"/>
                </a:gs>
                <a:gs pos="100000">
                  <a:srgbClr val="720000"/>
                </a:gs>
              </a:gsLst>
              <a:lin ang="0" scaled="1"/>
            </a:gradFill>
            <a:ln w="4763">
              <a:solidFill>
                <a:srgbClr val="000000"/>
              </a:solidFill>
              <a:miter lim="800000"/>
              <a:headEnd/>
              <a:tailEnd/>
            </a:ln>
          </p:spPr>
          <p:txBody>
            <a:bodyPr/>
            <a:lstStyle/>
            <a:p>
              <a:endParaRPr lang="en-US"/>
            </a:p>
          </p:txBody>
        </p:sp>
        <p:sp>
          <p:nvSpPr>
            <p:cNvPr id="23625" name="Rectangle 41"/>
            <p:cNvSpPr>
              <a:spLocks noChangeArrowheads="1"/>
            </p:cNvSpPr>
            <p:nvPr/>
          </p:nvSpPr>
          <p:spPr bwMode="auto">
            <a:xfrm>
              <a:off x="3705" y="2395"/>
              <a:ext cx="44"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5</a:t>
              </a:r>
              <a:endParaRPr lang="en-US" sz="1000"/>
            </a:p>
          </p:txBody>
        </p:sp>
        <p:sp>
          <p:nvSpPr>
            <p:cNvPr id="23626" name="Rectangle 42"/>
            <p:cNvSpPr>
              <a:spLocks noChangeArrowheads="1"/>
            </p:cNvSpPr>
            <p:nvPr/>
          </p:nvSpPr>
          <p:spPr bwMode="auto">
            <a:xfrm>
              <a:off x="3705" y="2237"/>
              <a:ext cx="44"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6</a:t>
              </a:r>
              <a:endParaRPr lang="en-US" sz="1000"/>
            </a:p>
          </p:txBody>
        </p:sp>
        <p:sp>
          <p:nvSpPr>
            <p:cNvPr id="23627" name="Rectangle 43"/>
            <p:cNvSpPr>
              <a:spLocks noChangeArrowheads="1"/>
            </p:cNvSpPr>
            <p:nvPr/>
          </p:nvSpPr>
          <p:spPr bwMode="auto">
            <a:xfrm>
              <a:off x="3865" y="3252"/>
              <a:ext cx="29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100" b="1" i="1">
                  <a:solidFill>
                    <a:srgbClr val="000000"/>
                  </a:solidFill>
                </a:rPr>
                <a:t>Design</a:t>
              </a:r>
              <a:endParaRPr lang="en-US" sz="1100" i="1"/>
            </a:p>
          </p:txBody>
        </p:sp>
        <p:sp>
          <p:nvSpPr>
            <p:cNvPr id="23628" name="Rectangle 44"/>
            <p:cNvSpPr>
              <a:spLocks noChangeArrowheads="1"/>
            </p:cNvSpPr>
            <p:nvPr/>
          </p:nvSpPr>
          <p:spPr bwMode="auto">
            <a:xfrm>
              <a:off x="4392" y="3252"/>
              <a:ext cx="17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100" b="1" i="1">
                  <a:solidFill>
                    <a:srgbClr val="000000"/>
                  </a:solidFill>
                </a:rPr>
                <a:t>Part</a:t>
              </a:r>
              <a:endParaRPr lang="en-US" sz="1100" i="1"/>
            </a:p>
          </p:txBody>
        </p:sp>
        <p:sp>
          <p:nvSpPr>
            <p:cNvPr id="23629" name="Rectangle 45"/>
            <p:cNvSpPr>
              <a:spLocks noChangeArrowheads="1"/>
            </p:cNvSpPr>
            <p:nvPr/>
          </p:nvSpPr>
          <p:spPr bwMode="auto">
            <a:xfrm>
              <a:off x="4662" y="3252"/>
              <a:ext cx="58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100" b="1" i="1">
                  <a:solidFill>
                    <a:srgbClr val="000000"/>
                  </a:solidFill>
                </a:rPr>
                <a:t>Workmanship</a:t>
              </a:r>
              <a:endParaRPr lang="en-US" sz="1100" i="1"/>
            </a:p>
          </p:txBody>
        </p:sp>
        <p:sp>
          <p:nvSpPr>
            <p:cNvPr id="23630" name="Rectangle 46"/>
            <p:cNvSpPr>
              <a:spLocks noChangeArrowheads="1"/>
            </p:cNvSpPr>
            <p:nvPr/>
          </p:nvSpPr>
          <p:spPr bwMode="auto">
            <a:xfrm rot="-5400000">
              <a:off x="3251" y="2642"/>
              <a:ext cx="721" cy="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b="1">
                  <a:solidFill>
                    <a:srgbClr val="000066"/>
                  </a:solidFill>
                </a:rPr>
                <a:t>Anomalies /  SV</a:t>
              </a:r>
              <a:endParaRPr lang="en-US" sz="1200">
                <a:solidFill>
                  <a:srgbClr val="000066"/>
                </a:solidFill>
              </a:endParaRPr>
            </a:p>
          </p:txBody>
        </p:sp>
        <p:sp>
          <p:nvSpPr>
            <p:cNvPr id="23631" name="Rectangle 47"/>
            <p:cNvSpPr>
              <a:spLocks noChangeArrowheads="1"/>
            </p:cNvSpPr>
            <p:nvPr/>
          </p:nvSpPr>
          <p:spPr bwMode="auto">
            <a:xfrm>
              <a:off x="3705" y="2554"/>
              <a:ext cx="44"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4</a:t>
              </a:r>
              <a:endParaRPr lang="en-US" sz="1000"/>
            </a:p>
          </p:txBody>
        </p:sp>
        <p:sp>
          <p:nvSpPr>
            <p:cNvPr id="23632" name="Rectangle 48"/>
            <p:cNvSpPr>
              <a:spLocks noChangeArrowheads="1"/>
            </p:cNvSpPr>
            <p:nvPr/>
          </p:nvSpPr>
          <p:spPr bwMode="auto">
            <a:xfrm>
              <a:off x="3705" y="2715"/>
              <a:ext cx="44"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3</a:t>
              </a:r>
              <a:endParaRPr lang="en-US" sz="1000"/>
            </a:p>
          </p:txBody>
        </p:sp>
      </p:grpSp>
      <p:sp>
        <p:nvSpPr>
          <p:cNvPr id="181297" name="Rectangle 49"/>
          <p:cNvSpPr>
            <a:spLocks noChangeArrowheads="1"/>
          </p:cNvSpPr>
          <p:nvPr/>
        </p:nvSpPr>
        <p:spPr bwMode="auto">
          <a:xfrm>
            <a:off x="5562600" y="1447800"/>
            <a:ext cx="2855913" cy="231775"/>
          </a:xfrm>
          <a:prstGeom prst="rect">
            <a:avLst/>
          </a:prstGeom>
          <a:noFill/>
          <a:ln w="9525">
            <a:noFill/>
            <a:miter lim="800000"/>
            <a:headEnd/>
            <a:tailEnd/>
          </a:ln>
          <a:effectLst/>
        </p:spPr>
        <p:txBody>
          <a:bodyPr anchor="ctr"/>
          <a:lstStyle/>
          <a:p>
            <a:pPr algn="ctr">
              <a:defRPr/>
            </a:pPr>
            <a:r>
              <a:rPr lang="en-US" sz="1600" b="1" i="1" dirty="0">
                <a:solidFill>
                  <a:srgbClr val="000099"/>
                </a:solidFill>
                <a:effectLst>
                  <a:outerShdw blurRad="38100" dist="38100" dir="2700000" algn="tl">
                    <a:srgbClr val="C0C0C0"/>
                  </a:outerShdw>
                </a:effectLst>
                <a:latin typeface="Times New Roman" pitchFamily="18" charset="0"/>
              </a:rPr>
              <a:t>Late Build-Cycle Failures</a:t>
            </a:r>
          </a:p>
        </p:txBody>
      </p:sp>
      <p:grpSp>
        <p:nvGrpSpPr>
          <p:cNvPr id="2" name="Group 1"/>
          <p:cNvGrpSpPr/>
          <p:nvPr/>
        </p:nvGrpSpPr>
        <p:grpSpPr>
          <a:xfrm>
            <a:off x="5562600" y="1676400"/>
            <a:ext cx="2679700" cy="1808162"/>
            <a:chOff x="5619750" y="1243013"/>
            <a:chExt cx="2679700" cy="1808162"/>
          </a:xfrm>
        </p:grpSpPr>
        <p:sp>
          <p:nvSpPr>
            <p:cNvPr id="23559" name="Rectangle 50" descr="Parchment"/>
            <p:cNvSpPr>
              <a:spLocks noChangeArrowheads="1"/>
            </p:cNvSpPr>
            <p:nvPr/>
          </p:nvSpPr>
          <p:spPr bwMode="auto">
            <a:xfrm>
              <a:off x="5980113" y="1303338"/>
              <a:ext cx="2319337" cy="1516062"/>
            </a:xfrm>
            <a:prstGeom prst="rect">
              <a:avLst/>
            </a:prstGeom>
            <a:blipFill dpi="0" rotWithShape="0">
              <a:blip r:embed="rId3"/>
              <a:srcRect/>
              <a:tile tx="0" ty="0" sx="100000" sy="100000" flip="none" algn="tl"/>
            </a:blipFill>
            <a:ln w="4763">
              <a:solidFill>
                <a:srgbClr val="808080"/>
              </a:solidFill>
              <a:miter lim="800000"/>
              <a:headEnd/>
              <a:tailEnd/>
            </a:ln>
          </p:spPr>
          <p:txBody>
            <a:bodyPr/>
            <a:lstStyle/>
            <a:p>
              <a:endParaRPr lang="en-US"/>
            </a:p>
          </p:txBody>
        </p:sp>
        <p:sp>
          <p:nvSpPr>
            <p:cNvPr id="23560" name="Rectangle 51"/>
            <p:cNvSpPr>
              <a:spLocks noChangeArrowheads="1"/>
            </p:cNvSpPr>
            <p:nvPr/>
          </p:nvSpPr>
          <p:spPr bwMode="auto">
            <a:xfrm>
              <a:off x="5980113" y="1303338"/>
              <a:ext cx="2319337" cy="15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1" name="Line 52"/>
            <p:cNvSpPr>
              <a:spLocks noChangeShapeType="1"/>
            </p:cNvSpPr>
            <p:nvPr/>
          </p:nvSpPr>
          <p:spPr bwMode="auto">
            <a:xfrm>
              <a:off x="5980113" y="2314575"/>
              <a:ext cx="23193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2" name="Line 53"/>
            <p:cNvSpPr>
              <a:spLocks noChangeShapeType="1"/>
            </p:cNvSpPr>
            <p:nvPr/>
          </p:nvSpPr>
          <p:spPr bwMode="auto">
            <a:xfrm>
              <a:off x="5980113" y="1808163"/>
              <a:ext cx="23193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3" name="Rectangle 54"/>
            <p:cNvSpPr>
              <a:spLocks noChangeArrowheads="1"/>
            </p:cNvSpPr>
            <p:nvPr/>
          </p:nvSpPr>
          <p:spPr bwMode="auto">
            <a:xfrm>
              <a:off x="6340475" y="1839913"/>
              <a:ext cx="220663" cy="979487"/>
            </a:xfrm>
            <a:prstGeom prst="rect">
              <a:avLst/>
            </a:prstGeom>
            <a:gradFill rotWithShape="0">
              <a:gsLst>
                <a:gs pos="0">
                  <a:srgbClr val="2F0076"/>
                </a:gs>
                <a:gs pos="50000">
                  <a:srgbClr val="6600FF"/>
                </a:gs>
                <a:gs pos="100000">
                  <a:srgbClr val="2F0076"/>
                </a:gs>
              </a:gsLst>
              <a:lin ang="0" scaled="1"/>
            </a:gradFill>
            <a:ln w="4763">
              <a:solidFill>
                <a:srgbClr val="000000"/>
              </a:solidFill>
              <a:miter lim="800000"/>
              <a:headEnd/>
              <a:tailEnd/>
            </a:ln>
          </p:spPr>
          <p:txBody>
            <a:bodyPr/>
            <a:lstStyle/>
            <a:p>
              <a:endParaRPr lang="en-US"/>
            </a:p>
          </p:txBody>
        </p:sp>
        <p:sp>
          <p:nvSpPr>
            <p:cNvPr id="23564" name="Rectangle 55"/>
            <p:cNvSpPr>
              <a:spLocks noChangeArrowheads="1"/>
            </p:cNvSpPr>
            <p:nvPr/>
          </p:nvSpPr>
          <p:spPr bwMode="auto">
            <a:xfrm>
              <a:off x="7358063" y="2351088"/>
              <a:ext cx="220662" cy="468312"/>
            </a:xfrm>
            <a:prstGeom prst="rect">
              <a:avLst/>
            </a:prstGeom>
            <a:gradFill rotWithShape="0">
              <a:gsLst>
                <a:gs pos="0">
                  <a:srgbClr val="2F0076"/>
                </a:gs>
                <a:gs pos="50000">
                  <a:srgbClr val="6600FF"/>
                </a:gs>
                <a:gs pos="100000">
                  <a:srgbClr val="2F0076"/>
                </a:gs>
              </a:gsLst>
              <a:lin ang="0" scaled="1"/>
            </a:gradFill>
            <a:ln w="4763">
              <a:solidFill>
                <a:srgbClr val="000000"/>
              </a:solidFill>
              <a:miter lim="800000"/>
              <a:headEnd/>
              <a:tailEnd/>
            </a:ln>
          </p:spPr>
          <p:txBody>
            <a:bodyPr/>
            <a:lstStyle/>
            <a:p>
              <a:endParaRPr lang="en-US"/>
            </a:p>
          </p:txBody>
        </p:sp>
        <p:sp>
          <p:nvSpPr>
            <p:cNvPr id="23565" name="Rectangle 56"/>
            <p:cNvSpPr>
              <a:spLocks noChangeArrowheads="1"/>
            </p:cNvSpPr>
            <p:nvPr/>
          </p:nvSpPr>
          <p:spPr bwMode="auto">
            <a:xfrm>
              <a:off x="7569200" y="2105025"/>
              <a:ext cx="236538" cy="714375"/>
            </a:xfrm>
            <a:prstGeom prst="rect">
              <a:avLst/>
            </a:prstGeom>
            <a:gradFill rotWithShape="0">
              <a:gsLst>
                <a:gs pos="0">
                  <a:srgbClr val="720000"/>
                </a:gs>
                <a:gs pos="50000">
                  <a:srgbClr val="CC0000"/>
                </a:gs>
                <a:gs pos="100000">
                  <a:srgbClr val="720000"/>
                </a:gs>
              </a:gsLst>
              <a:lin ang="0" scaled="1"/>
            </a:gradFill>
            <a:ln w="4763">
              <a:solidFill>
                <a:srgbClr val="000000"/>
              </a:solidFill>
              <a:miter lim="800000"/>
              <a:headEnd/>
              <a:tailEnd/>
            </a:ln>
          </p:spPr>
          <p:txBody>
            <a:bodyPr/>
            <a:lstStyle/>
            <a:p>
              <a:endParaRPr lang="en-US"/>
            </a:p>
          </p:txBody>
        </p:sp>
        <p:sp>
          <p:nvSpPr>
            <p:cNvPr id="23566" name="Line 57"/>
            <p:cNvSpPr>
              <a:spLocks noChangeShapeType="1"/>
            </p:cNvSpPr>
            <p:nvPr/>
          </p:nvSpPr>
          <p:spPr bwMode="auto">
            <a:xfrm>
              <a:off x="5961063" y="2790825"/>
              <a:ext cx="190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7" name="Line 58"/>
            <p:cNvSpPr>
              <a:spLocks noChangeShapeType="1"/>
            </p:cNvSpPr>
            <p:nvPr/>
          </p:nvSpPr>
          <p:spPr bwMode="auto">
            <a:xfrm>
              <a:off x="5961063" y="2566988"/>
              <a:ext cx="190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8" name="Line 59"/>
            <p:cNvSpPr>
              <a:spLocks noChangeShapeType="1"/>
            </p:cNvSpPr>
            <p:nvPr/>
          </p:nvSpPr>
          <p:spPr bwMode="auto">
            <a:xfrm>
              <a:off x="5961063" y="2314575"/>
              <a:ext cx="190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9" name="Line 60"/>
            <p:cNvSpPr>
              <a:spLocks noChangeShapeType="1"/>
            </p:cNvSpPr>
            <p:nvPr/>
          </p:nvSpPr>
          <p:spPr bwMode="auto">
            <a:xfrm>
              <a:off x="5961063" y="2060575"/>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0" name="Line 61"/>
            <p:cNvSpPr>
              <a:spLocks noChangeShapeType="1"/>
            </p:cNvSpPr>
            <p:nvPr/>
          </p:nvSpPr>
          <p:spPr bwMode="auto">
            <a:xfrm>
              <a:off x="5961063" y="1808163"/>
              <a:ext cx="19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1" name="Line 62"/>
            <p:cNvSpPr>
              <a:spLocks noChangeShapeType="1"/>
            </p:cNvSpPr>
            <p:nvPr/>
          </p:nvSpPr>
          <p:spPr bwMode="auto">
            <a:xfrm>
              <a:off x="5961063" y="1555750"/>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2" name="Line 63"/>
            <p:cNvSpPr>
              <a:spLocks noChangeShapeType="1"/>
            </p:cNvSpPr>
            <p:nvPr/>
          </p:nvSpPr>
          <p:spPr bwMode="auto">
            <a:xfrm>
              <a:off x="5961063" y="1303338"/>
              <a:ext cx="190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3" name="Rectangle 64"/>
            <p:cNvSpPr>
              <a:spLocks noChangeArrowheads="1"/>
            </p:cNvSpPr>
            <p:nvPr/>
          </p:nvSpPr>
          <p:spPr bwMode="auto">
            <a:xfrm>
              <a:off x="5859463" y="27876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0</a:t>
              </a:r>
              <a:endParaRPr lang="en-US" sz="1000"/>
            </a:p>
          </p:txBody>
        </p:sp>
        <p:sp>
          <p:nvSpPr>
            <p:cNvPr id="23574" name="Rectangle 65"/>
            <p:cNvSpPr>
              <a:spLocks noChangeArrowheads="1"/>
            </p:cNvSpPr>
            <p:nvPr/>
          </p:nvSpPr>
          <p:spPr bwMode="auto">
            <a:xfrm>
              <a:off x="5861050" y="2506663"/>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2</a:t>
              </a:r>
              <a:endParaRPr lang="en-US" sz="1000"/>
            </a:p>
          </p:txBody>
        </p:sp>
        <p:sp>
          <p:nvSpPr>
            <p:cNvPr id="23575" name="Rectangle 66"/>
            <p:cNvSpPr>
              <a:spLocks noChangeArrowheads="1"/>
            </p:cNvSpPr>
            <p:nvPr/>
          </p:nvSpPr>
          <p:spPr bwMode="auto">
            <a:xfrm>
              <a:off x="5859463" y="22542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4</a:t>
              </a:r>
              <a:endParaRPr lang="en-US" sz="1000"/>
            </a:p>
          </p:txBody>
        </p:sp>
        <p:sp>
          <p:nvSpPr>
            <p:cNvPr id="23576" name="Rectangle 67"/>
            <p:cNvSpPr>
              <a:spLocks noChangeAspect="1" noChangeArrowheads="1"/>
            </p:cNvSpPr>
            <p:nvPr/>
          </p:nvSpPr>
          <p:spPr bwMode="auto">
            <a:xfrm>
              <a:off x="7172325" y="1365250"/>
              <a:ext cx="44450" cy="38100"/>
            </a:xfrm>
            <a:prstGeom prst="rect">
              <a:avLst/>
            </a:prstGeom>
            <a:solidFill>
              <a:schemeClr val="accent2"/>
            </a:solidFill>
            <a:ln w="4826">
              <a:solidFill>
                <a:srgbClr val="000000"/>
              </a:solidFill>
              <a:miter lim="800000"/>
              <a:headEnd/>
              <a:tailEnd/>
            </a:ln>
          </p:spPr>
          <p:txBody>
            <a:bodyPr/>
            <a:lstStyle/>
            <a:p>
              <a:endParaRPr lang="en-US"/>
            </a:p>
          </p:txBody>
        </p:sp>
        <p:sp>
          <p:nvSpPr>
            <p:cNvPr id="23577" name="Rectangle 68"/>
            <p:cNvSpPr>
              <a:spLocks noChangeArrowheads="1"/>
            </p:cNvSpPr>
            <p:nvPr/>
          </p:nvSpPr>
          <p:spPr bwMode="auto">
            <a:xfrm>
              <a:off x="7258050" y="1331913"/>
              <a:ext cx="4762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Pre-1995</a:t>
              </a:r>
              <a:endParaRPr lang="en-US" sz="1400" b="1"/>
            </a:p>
          </p:txBody>
        </p:sp>
        <p:sp>
          <p:nvSpPr>
            <p:cNvPr id="23578" name="Rectangle 69"/>
            <p:cNvSpPr>
              <a:spLocks noChangeAspect="1" noChangeArrowheads="1"/>
            </p:cNvSpPr>
            <p:nvPr/>
          </p:nvSpPr>
          <p:spPr bwMode="auto">
            <a:xfrm>
              <a:off x="7172325" y="1497013"/>
              <a:ext cx="44450" cy="39687"/>
            </a:xfrm>
            <a:prstGeom prst="rect">
              <a:avLst/>
            </a:prstGeom>
            <a:solidFill>
              <a:srgbClr val="FF0000"/>
            </a:solidFill>
            <a:ln w="4826">
              <a:solidFill>
                <a:srgbClr val="000000"/>
              </a:solidFill>
              <a:miter lim="800000"/>
              <a:headEnd/>
              <a:tailEnd/>
            </a:ln>
          </p:spPr>
          <p:txBody>
            <a:bodyPr/>
            <a:lstStyle/>
            <a:p>
              <a:endParaRPr lang="en-US"/>
            </a:p>
          </p:txBody>
        </p:sp>
        <p:sp>
          <p:nvSpPr>
            <p:cNvPr id="23579" name="Rectangle 70"/>
            <p:cNvSpPr>
              <a:spLocks noChangeArrowheads="1"/>
            </p:cNvSpPr>
            <p:nvPr/>
          </p:nvSpPr>
          <p:spPr bwMode="auto">
            <a:xfrm>
              <a:off x="7253288" y="1454150"/>
              <a:ext cx="539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Post-1995</a:t>
              </a:r>
              <a:endParaRPr lang="en-US" sz="1400" b="1"/>
            </a:p>
          </p:txBody>
        </p:sp>
        <p:sp>
          <p:nvSpPr>
            <p:cNvPr id="23580" name="Rectangle 71"/>
            <p:cNvSpPr>
              <a:spLocks noChangeArrowheads="1"/>
            </p:cNvSpPr>
            <p:nvPr/>
          </p:nvSpPr>
          <p:spPr bwMode="auto">
            <a:xfrm>
              <a:off x="7145338" y="2122488"/>
              <a:ext cx="30162" cy="5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1" name="Rectangle 72"/>
            <p:cNvSpPr>
              <a:spLocks noChangeArrowheads="1"/>
            </p:cNvSpPr>
            <p:nvPr/>
          </p:nvSpPr>
          <p:spPr bwMode="auto">
            <a:xfrm>
              <a:off x="7170738" y="2125663"/>
              <a:ext cx="1746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500">
                  <a:solidFill>
                    <a:srgbClr val="000000"/>
                  </a:solidFill>
                </a:rPr>
                <a:t> </a:t>
              </a:r>
              <a:endParaRPr lang="en-US" sz="1000"/>
            </a:p>
          </p:txBody>
        </p:sp>
        <p:sp>
          <p:nvSpPr>
            <p:cNvPr id="23582" name="Rectangle 73"/>
            <p:cNvSpPr>
              <a:spLocks noChangeArrowheads="1"/>
            </p:cNvSpPr>
            <p:nvPr/>
          </p:nvSpPr>
          <p:spPr bwMode="auto">
            <a:xfrm>
              <a:off x="7153275" y="2122488"/>
              <a:ext cx="31750" cy="5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3" name="Rectangle 74"/>
            <p:cNvSpPr>
              <a:spLocks noChangeArrowheads="1"/>
            </p:cNvSpPr>
            <p:nvPr/>
          </p:nvSpPr>
          <p:spPr bwMode="auto">
            <a:xfrm>
              <a:off x="7165975" y="2125663"/>
              <a:ext cx="52388"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500">
                  <a:solidFill>
                    <a:srgbClr val="000000"/>
                  </a:solidFill>
                </a:rPr>
                <a:t>   </a:t>
              </a:r>
              <a:endParaRPr lang="en-US" sz="1000"/>
            </a:p>
          </p:txBody>
        </p:sp>
        <p:sp>
          <p:nvSpPr>
            <p:cNvPr id="23584" name="Rectangle 75"/>
            <p:cNvSpPr>
              <a:spLocks noChangeArrowheads="1"/>
            </p:cNvSpPr>
            <p:nvPr/>
          </p:nvSpPr>
          <p:spPr bwMode="auto">
            <a:xfrm>
              <a:off x="6567488" y="1477963"/>
              <a:ext cx="247650" cy="1341437"/>
            </a:xfrm>
            <a:prstGeom prst="rect">
              <a:avLst/>
            </a:prstGeom>
            <a:gradFill rotWithShape="0">
              <a:gsLst>
                <a:gs pos="0">
                  <a:srgbClr val="720000"/>
                </a:gs>
                <a:gs pos="50000">
                  <a:srgbClr val="CC0000"/>
                </a:gs>
                <a:gs pos="100000">
                  <a:srgbClr val="720000"/>
                </a:gs>
              </a:gsLst>
              <a:lin ang="0" scaled="1"/>
            </a:gradFill>
            <a:ln w="4763">
              <a:solidFill>
                <a:srgbClr val="000000"/>
              </a:solidFill>
              <a:miter lim="800000"/>
              <a:headEnd/>
              <a:tailEnd/>
            </a:ln>
          </p:spPr>
          <p:txBody>
            <a:bodyPr/>
            <a:lstStyle/>
            <a:p>
              <a:endParaRPr lang="en-US"/>
            </a:p>
          </p:txBody>
        </p:sp>
        <p:sp>
          <p:nvSpPr>
            <p:cNvPr id="23585" name="Rectangle 76"/>
            <p:cNvSpPr>
              <a:spLocks noChangeArrowheads="1"/>
            </p:cNvSpPr>
            <p:nvPr/>
          </p:nvSpPr>
          <p:spPr bwMode="auto">
            <a:xfrm>
              <a:off x="5824538" y="1493838"/>
              <a:ext cx="139700"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10</a:t>
              </a:r>
              <a:endParaRPr lang="en-US" sz="1000"/>
            </a:p>
          </p:txBody>
        </p:sp>
        <p:sp>
          <p:nvSpPr>
            <p:cNvPr id="23586" name="Rectangle 77"/>
            <p:cNvSpPr>
              <a:spLocks noChangeArrowheads="1"/>
            </p:cNvSpPr>
            <p:nvPr/>
          </p:nvSpPr>
          <p:spPr bwMode="auto">
            <a:xfrm>
              <a:off x="5824538" y="1243013"/>
              <a:ext cx="139700"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dirty="0">
                  <a:solidFill>
                    <a:srgbClr val="000000"/>
                  </a:solidFill>
                </a:rPr>
                <a:t>12</a:t>
              </a:r>
              <a:endParaRPr lang="en-US" sz="1000" dirty="0"/>
            </a:p>
          </p:txBody>
        </p:sp>
        <p:sp>
          <p:nvSpPr>
            <p:cNvPr id="23587" name="Rectangle 78"/>
            <p:cNvSpPr>
              <a:spLocks noChangeArrowheads="1"/>
            </p:cNvSpPr>
            <p:nvPr/>
          </p:nvSpPr>
          <p:spPr bwMode="auto">
            <a:xfrm>
              <a:off x="6329363" y="2882900"/>
              <a:ext cx="4968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100" b="1" i="1">
                  <a:solidFill>
                    <a:srgbClr val="000000"/>
                  </a:solidFill>
                </a:rPr>
                <a:t>System</a:t>
              </a:r>
              <a:endParaRPr lang="en-US" sz="1100" i="1"/>
            </a:p>
          </p:txBody>
        </p:sp>
        <p:sp>
          <p:nvSpPr>
            <p:cNvPr id="23588" name="Rectangle 79"/>
            <p:cNvSpPr>
              <a:spLocks noChangeArrowheads="1"/>
            </p:cNvSpPr>
            <p:nvPr/>
          </p:nvSpPr>
          <p:spPr bwMode="auto">
            <a:xfrm>
              <a:off x="7105650" y="2882900"/>
              <a:ext cx="1085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100" b="1" i="1">
                  <a:solidFill>
                    <a:srgbClr val="000000"/>
                  </a:solidFill>
                </a:rPr>
                <a:t>1</a:t>
              </a:r>
              <a:r>
                <a:rPr lang="en-US" sz="1100" b="1" i="1" baseline="30000">
                  <a:solidFill>
                    <a:srgbClr val="000000"/>
                  </a:solidFill>
                </a:rPr>
                <a:t>st</a:t>
              </a:r>
              <a:r>
                <a:rPr lang="en-US" sz="1100" b="1" i="1">
                  <a:solidFill>
                    <a:srgbClr val="000000"/>
                  </a:solidFill>
                </a:rPr>
                <a:t> Year On-orbit</a:t>
              </a:r>
              <a:endParaRPr lang="en-US" sz="1100" i="1"/>
            </a:p>
          </p:txBody>
        </p:sp>
        <p:sp>
          <p:nvSpPr>
            <p:cNvPr id="23589" name="Rectangle 80"/>
            <p:cNvSpPr>
              <a:spLocks noChangeArrowheads="1"/>
            </p:cNvSpPr>
            <p:nvPr/>
          </p:nvSpPr>
          <p:spPr bwMode="auto">
            <a:xfrm rot="-5400000">
              <a:off x="5138738" y="1914525"/>
              <a:ext cx="1144587" cy="182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b="1" dirty="0">
                  <a:solidFill>
                    <a:srgbClr val="000066"/>
                  </a:solidFill>
                </a:rPr>
                <a:t>Anomalies /  SV</a:t>
              </a:r>
              <a:endParaRPr lang="en-US" sz="1200" dirty="0">
                <a:solidFill>
                  <a:srgbClr val="000066"/>
                </a:solidFill>
              </a:endParaRPr>
            </a:p>
          </p:txBody>
        </p:sp>
        <p:sp>
          <p:nvSpPr>
            <p:cNvPr id="23590" name="Rectangle 81"/>
            <p:cNvSpPr>
              <a:spLocks noChangeArrowheads="1"/>
            </p:cNvSpPr>
            <p:nvPr/>
          </p:nvSpPr>
          <p:spPr bwMode="auto">
            <a:xfrm>
              <a:off x="5859463" y="1746250"/>
              <a:ext cx="69850"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a:solidFill>
                    <a:srgbClr val="000000"/>
                  </a:solidFill>
                </a:rPr>
                <a:t>8</a:t>
              </a:r>
              <a:endParaRPr lang="en-US" sz="1000"/>
            </a:p>
          </p:txBody>
        </p:sp>
        <p:sp>
          <p:nvSpPr>
            <p:cNvPr id="23591" name="Rectangle 82"/>
            <p:cNvSpPr>
              <a:spLocks noChangeArrowheads="1"/>
            </p:cNvSpPr>
            <p:nvPr/>
          </p:nvSpPr>
          <p:spPr bwMode="auto">
            <a:xfrm>
              <a:off x="5859463" y="2001838"/>
              <a:ext cx="69850"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b="1" dirty="0">
                  <a:solidFill>
                    <a:srgbClr val="000000"/>
                  </a:solidFill>
                </a:rPr>
                <a:t>6</a:t>
              </a:r>
              <a:endParaRPr lang="en-US" sz="1000" dirty="0"/>
            </a:p>
          </p:txBody>
        </p:sp>
      </p:grpSp>
      <p:sp>
        <p:nvSpPr>
          <p:cNvPr id="81" name="Bevel 80"/>
          <p:cNvSpPr>
            <a:spLocks noChangeArrowheads="1"/>
          </p:cNvSpPr>
          <p:nvPr/>
        </p:nvSpPr>
        <p:spPr bwMode="auto">
          <a:xfrm>
            <a:off x="609600" y="5638800"/>
            <a:ext cx="7893050" cy="960437"/>
          </a:xfrm>
          <a:prstGeom prst="bevel">
            <a:avLst>
              <a:gd name="adj" fmla="val 12500"/>
            </a:avLst>
          </a:prstGeom>
          <a:solidFill>
            <a:srgbClr val="000099"/>
          </a:solidFill>
          <a:ln w="9525" algn="ctr">
            <a:solidFill>
              <a:srgbClr val="000000"/>
            </a:solidFill>
            <a:round/>
            <a:headEnd/>
            <a:tailEnd/>
          </a:ln>
        </p:spPr>
        <p:txBody>
          <a:bodyPr/>
          <a:lstStyle/>
          <a:p>
            <a:pPr algn="ctr" fontAlgn="auto">
              <a:spcBef>
                <a:spcPts val="0"/>
              </a:spcBef>
              <a:spcAft>
                <a:spcPts val="0"/>
              </a:spcAft>
              <a:defRPr/>
            </a:pPr>
            <a:r>
              <a:rPr lang="en-US" sz="2000" b="1" kern="0" dirty="0">
                <a:solidFill>
                  <a:schemeClr val="bg1"/>
                </a:solidFill>
                <a:latin typeface="Arial" charset="0"/>
              </a:rPr>
              <a:t>Processes Prior to 1995 Were More Effective at Minimizing Late Build-cycle Problems</a:t>
            </a:r>
          </a:p>
        </p:txBody>
      </p:sp>
    </p:spTree>
    <p:extLst>
      <p:ext uri="{BB962C8B-B14F-4D97-AF65-F5344CB8AC3E}">
        <p14:creationId xmlns:p14="http://schemas.microsoft.com/office/powerpoint/2010/main" val="2779727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bg/>
                                          </p:spTgt>
                                        </p:tgtEl>
                                        <p:attrNameLst>
                                          <p:attrName>style.visibility</p:attrName>
                                        </p:attrNameLst>
                                      </p:cBhvr>
                                      <p:to>
                                        <p:strVal val="visible"/>
                                      </p:to>
                                    </p:set>
                                    <p:animEffect transition="in" filter="fade">
                                      <p:cBhvr>
                                        <p:cTn id="7" dur="2000"/>
                                        <p:tgtEl>
                                          <p:spTgt spid="8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xEl>
                                              <p:pRg st="0" end="0"/>
                                            </p:txEl>
                                          </p:spTgt>
                                        </p:tgtEl>
                                        <p:attrNameLst>
                                          <p:attrName>style.visibility</p:attrName>
                                        </p:attrNameLst>
                                      </p:cBhvr>
                                      <p:to>
                                        <p:strVal val="visible"/>
                                      </p:to>
                                    </p:set>
                                    <p:animEffect transition="in" filter="fade">
                                      <p:cBhvr>
                                        <p:cTn id="10" dur="20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allAtOnce"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126"/>
          <p:cNvSpPr>
            <a:spLocks noGrp="1" noChangeArrowheads="1"/>
          </p:cNvSpPr>
          <p:nvPr>
            <p:ph type="title"/>
          </p:nvPr>
        </p:nvSpPr>
        <p:spPr>
          <a:xfrm>
            <a:off x="1600200" y="152400"/>
            <a:ext cx="7369444" cy="796925"/>
          </a:xfrm>
        </p:spPr>
        <p:txBody>
          <a:bodyPr/>
          <a:lstStyle/>
          <a:p>
            <a:pPr>
              <a:lnSpc>
                <a:spcPct val="90000"/>
              </a:lnSpc>
            </a:pPr>
            <a:r>
              <a:rPr lang="en-US" sz="3600" i="1" dirty="0"/>
              <a:t>Example: Unit Thermal Test Erosion</a:t>
            </a:r>
          </a:p>
        </p:txBody>
      </p:sp>
      <p:sp>
        <p:nvSpPr>
          <p:cNvPr id="24579" name="Rectangle 125"/>
          <p:cNvSpPr>
            <a:spLocks noGrp="1" noChangeArrowheads="1"/>
          </p:cNvSpPr>
          <p:nvPr>
            <p:ph idx="1"/>
          </p:nvPr>
        </p:nvSpPr>
        <p:spPr>
          <a:xfrm>
            <a:off x="5867400" y="1600200"/>
            <a:ext cx="3094001" cy="5040312"/>
          </a:xfrm>
        </p:spPr>
        <p:txBody>
          <a:bodyPr/>
          <a:lstStyle/>
          <a:p>
            <a:pPr>
              <a:lnSpc>
                <a:spcPct val="95000"/>
              </a:lnSpc>
              <a:spcBef>
                <a:spcPct val="30000"/>
              </a:spcBef>
              <a:buSzPct val="100000"/>
            </a:pPr>
            <a:r>
              <a:rPr lang="en-US" sz="1800" b="0" dirty="0">
                <a:latin typeface="Arial" pitchFamily="34" charset="0"/>
              </a:rPr>
              <a:t>Data shows reducing thermal cycles has an effect on problems during system thermal testing</a:t>
            </a:r>
            <a:endParaRPr lang="en-US" sz="800" b="0" dirty="0">
              <a:latin typeface="Arial" pitchFamily="34" charset="0"/>
            </a:endParaRPr>
          </a:p>
          <a:p>
            <a:pPr>
              <a:lnSpc>
                <a:spcPct val="95000"/>
              </a:lnSpc>
              <a:spcBef>
                <a:spcPct val="30000"/>
              </a:spcBef>
              <a:buSzPct val="100000"/>
            </a:pPr>
            <a:r>
              <a:rPr lang="en-US" sz="1800" b="0" dirty="0">
                <a:latin typeface="Arial" pitchFamily="34" charset="0"/>
              </a:rPr>
              <a:t>Note: with increasing complexity comes increasing harness and thermal equipment problems. </a:t>
            </a:r>
            <a:r>
              <a:rPr lang="en-US" sz="1800" b="0" i="1" dirty="0">
                <a:latin typeface="Arial" pitchFamily="34" charset="0"/>
              </a:rPr>
              <a:t>Unit level testing will not solve this system TV problem</a:t>
            </a:r>
            <a:endParaRPr lang="en-US" sz="1800" b="0" dirty="0">
              <a:latin typeface="Arial" pitchFamily="34" charset="0"/>
            </a:endParaRPr>
          </a:p>
        </p:txBody>
      </p:sp>
      <p:sp>
        <p:nvSpPr>
          <p:cNvPr id="24580" name="Rectangle 6"/>
          <p:cNvSpPr>
            <a:spLocks noGrp="1" noChangeArrowheads="1"/>
          </p:cNvSpPr>
          <p:nvPr>
            <p:ph type="sldNum" sz="quarter" idx="4294967295"/>
          </p:nvPr>
        </p:nvSpPr>
        <p:spPr bwMode="auto">
          <a:xfrm>
            <a:off x="7870825" y="6503988"/>
            <a:ext cx="414338"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fld id="{B5F8964D-2BD8-4528-A8CB-155A2D48728E}" type="slidenum">
              <a:rPr lang="en-US" sz="1400" smtClean="0"/>
              <a:pPr eaLnBrk="1" hangingPunct="1"/>
              <a:t>95</a:t>
            </a:fld>
            <a:endParaRPr lang="en-US" sz="1400"/>
          </a:p>
        </p:txBody>
      </p:sp>
      <p:sp>
        <p:nvSpPr>
          <p:cNvPr id="24581" name="Rectangle 2"/>
          <p:cNvSpPr>
            <a:spLocks noChangeArrowheads="1"/>
          </p:cNvSpPr>
          <p:nvPr/>
        </p:nvSpPr>
        <p:spPr bwMode="auto">
          <a:xfrm rot="-5400000">
            <a:off x="-785812" y="2771775"/>
            <a:ext cx="2559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sz="1400">
                <a:solidFill>
                  <a:schemeClr val="tx1"/>
                </a:solidFill>
              </a:rPr>
              <a:t>System Thermal Failures</a:t>
            </a:r>
          </a:p>
          <a:p>
            <a:pPr algn="ctr"/>
            <a:r>
              <a:rPr lang="en-US" sz="1400">
                <a:solidFill>
                  <a:schemeClr val="tx1"/>
                </a:solidFill>
              </a:rPr>
              <a:t>(Normalized to 120K Parts)</a:t>
            </a:r>
            <a:endParaRPr lang="en-US" sz="1400">
              <a:solidFill>
                <a:schemeClr val="tx1"/>
              </a:solidFill>
              <a:latin typeface="Times New Roman" pitchFamily="18" charset="0"/>
            </a:endParaRPr>
          </a:p>
        </p:txBody>
      </p:sp>
      <p:sp>
        <p:nvSpPr>
          <p:cNvPr id="24582" name="Rectangle 3"/>
          <p:cNvSpPr>
            <a:spLocks noChangeArrowheads="1"/>
          </p:cNvSpPr>
          <p:nvPr/>
        </p:nvSpPr>
        <p:spPr bwMode="auto">
          <a:xfrm>
            <a:off x="1189038" y="1873250"/>
            <a:ext cx="4319587" cy="2371725"/>
          </a:xfrm>
          <a:prstGeom prst="rect">
            <a:avLst/>
          </a:prstGeom>
          <a:solidFill>
            <a:srgbClr val="DDCBB2"/>
          </a:solidFill>
          <a:ln w="9525">
            <a:solidFill>
              <a:schemeClr val="tx1"/>
            </a:solidFill>
            <a:miter lim="800000"/>
            <a:headEnd/>
            <a:tailEnd/>
          </a:ln>
        </p:spPr>
        <p:txBody>
          <a:bodyPr wrap="none" anchor="ctr"/>
          <a:lstStyle/>
          <a:p>
            <a:endParaRPr lang="en-US"/>
          </a:p>
        </p:txBody>
      </p:sp>
      <p:sp>
        <p:nvSpPr>
          <p:cNvPr id="24583" name="Rectangle 5"/>
          <p:cNvSpPr>
            <a:spLocks noChangeArrowheads="1"/>
          </p:cNvSpPr>
          <p:nvPr/>
        </p:nvSpPr>
        <p:spPr bwMode="auto">
          <a:xfrm>
            <a:off x="5722938" y="1365250"/>
            <a:ext cx="3209925"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lnSpc>
                <a:spcPct val="95000"/>
              </a:lnSpc>
              <a:spcBef>
                <a:spcPct val="30000"/>
              </a:spcBef>
              <a:buSzPct val="130000"/>
              <a:buFont typeface="Times" pitchFamily="18" charset="0"/>
              <a:buChar char="•"/>
            </a:pPr>
            <a:endParaRPr lang="en-US" i="1"/>
          </a:p>
        </p:txBody>
      </p:sp>
      <p:sp>
        <p:nvSpPr>
          <p:cNvPr id="24584" name="Rectangle 6"/>
          <p:cNvSpPr>
            <a:spLocks noChangeArrowheads="1"/>
          </p:cNvSpPr>
          <p:nvPr/>
        </p:nvSpPr>
        <p:spPr bwMode="auto">
          <a:xfrm>
            <a:off x="5524500" y="5105400"/>
            <a:ext cx="3619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200" b="1">
                <a:solidFill>
                  <a:srgbClr val="F1592A"/>
                </a:solidFill>
              </a:rPr>
              <a:t>Equiv Cycles = Test cycles*(Delta </a:t>
            </a:r>
            <a:r>
              <a:rPr lang="en-US" sz="1200" b="1" baseline="30000">
                <a:solidFill>
                  <a:srgbClr val="F1592A"/>
                </a:solidFill>
              </a:rPr>
              <a:t>o</a:t>
            </a:r>
            <a:r>
              <a:rPr lang="en-US" sz="1200" b="1">
                <a:solidFill>
                  <a:srgbClr val="F1592A"/>
                </a:solidFill>
              </a:rPr>
              <a:t>C/85)</a:t>
            </a:r>
            <a:r>
              <a:rPr lang="en-US" sz="1200" b="1" baseline="30000">
                <a:solidFill>
                  <a:srgbClr val="F1592A"/>
                </a:solidFill>
              </a:rPr>
              <a:t>2</a:t>
            </a:r>
          </a:p>
        </p:txBody>
      </p:sp>
      <p:sp>
        <p:nvSpPr>
          <p:cNvPr id="24585" name="Rectangle 7"/>
          <p:cNvSpPr>
            <a:spLocks noChangeArrowheads="1"/>
          </p:cNvSpPr>
          <p:nvPr/>
        </p:nvSpPr>
        <p:spPr bwMode="auto">
          <a:xfrm>
            <a:off x="844550" y="5683250"/>
            <a:ext cx="748188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p>
            <a:r>
              <a:rPr lang="en-US" sz="1600" b="1" i="1">
                <a:solidFill>
                  <a:schemeClr val="tx1"/>
                </a:solidFill>
              </a:rPr>
              <a:t>Reducing unit thermal cycles results in increased system test defects</a:t>
            </a:r>
          </a:p>
        </p:txBody>
      </p:sp>
      <p:sp>
        <p:nvSpPr>
          <p:cNvPr id="24586" name="Line 8"/>
          <p:cNvSpPr>
            <a:spLocks noChangeShapeType="1"/>
          </p:cNvSpPr>
          <p:nvPr/>
        </p:nvSpPr>
        <p:spPr bwMode="auto">
          <a:xfrm>
            <a:off x="1201738" y="4013200"/>
            <a:ext cx="4300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7" name="Line 9"/>
          <p:cNvSpPr>
            <a:spLocks noChangeShapeType="1"/>
          </p:cNvSpPr>
          <p:nvPr/>
        </p:nvSpPr>
        <p:spPr bwMode="auto">
          <a:xfrm>
            <a:off x="1201738" y="3771900"/>
            <a:ext cx="4300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8" name="Line 10"/>
          <p:cNvSpPr>
            <a:spLocks noChangeShapeType="1"/>
          </p:cNvSpPr>
          <p:nvPr/>
        </p:nvSpPr>
        <p:spPr bwMode="auto">
          <a:xfrm>
            <a:off x="1201738" y="3543300"/>
            <a:ext cx="4300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9" name="Line 11"/>
          <p:cNvSpPr>
            <a:spLocks noChangeShapeType="1"/>
          </p:cNvSpPr>
          <p:nvPr/>
        </p:nvSpPr>
        <p:spPr bwMode="auto">
          <a:xfrm>
            <a:off x="1201738" y="3302000"/>
            <a:ext cx="4300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0" name="Line 12"/>
          <p:cNvSpPr>
            <a:spLocks noChangeShapeType="1"/>
          </p:cNvSpPr>
          <p:nvPr/>
        </p:nvSpPr>
        <p:spPr bwMode="auto">
          <a:xfrm>
            <a:off x="1201738" y="3073400"/>
            <a:ext cx="4300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1" name="Line 13"/>
          <p:cNvSpPr>
            <a:spLocks noChangeShapeType="1"/>
          </p:cNvSpPr>
          <p:nvPr/>
        </p:nvSpPr>
        <p:spPr bwMode="auto">
          <a:xfrm>
            <a:off x="1201738" y="2832100"/>
            <a:ext cx="4314825" cy="31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2" name="Line 14"/>
          <p:cNvSpPr>
            <a:spLocks noChangeShapeType="1"/>
          </p:cNvSpPr>
          <p:nvPr/>
        </p:nvSpPr>
        <p:spPr bwMode="auto">
          <a:xfrm>
            <a:off x="1201738" y="2603500"/>
            <a:ext cx="4300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3" name="Line 15"/>
          <p:cNvSpPr>
            <a:spLocks noChangeShapeType="1"/>
          </p:cNvSpPr>
          <p:nvPr/>
        </p:nvSpPr>
        <p:spPr bwMode="auto">
          <a:xfrm>
            <a:off x="1201738" y="2362200"/>
            <a:ext cx="4300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4" name="Line 16"/>
          <p:cNvSpPr>
            <a:spLocks noChangeShapeType="1"/>
          </p:cNvSpPr>
          <p:nvPr/>
        </p:nvSpPr>
        <p:spPr bwMode="auto">
          <a:xfrm>
            <a:off x="1201738" y="2133600"/>
            <a:ext cx="4300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5" name="Line 17"/>
          <p:cNvSpPr>
            <a:spLocks noChangeShapeType="1"/>
          </p:cNvSpPr>
          <p:nvPr/>
        </p:nvSpPr>
        <p:spPr bwMode="auto">
          <a:xfrm>
            <a:off x="1152525" y="4241800"/>
            <a:ext cx="4921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6" name="Line 18"/>
          <p:cNvSpPr>
            <a:spLocks noChangeShapeType="1"/>
          </p:cNvSpPr>
          <p:nvPr/>
        </p:nvSpPr>
        <p:spPr bwMode="auto">
          <a:xfrm>
            <a:off x="1152525" y="4013200"/>
            <a:ext cx="4921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7" name="Line 19"/>
          <p:cNvSpPr>
            <a:spLocks noChangeShapeType="1"/>
          </p:cNvSpPr>
          <p:nvPr/>
        </p:nvSpPr>
        <p:spPr bwMode="auto">
          <a:xfrm>
            <a:off x="1152525" y="3771900"/>
            <a:ext cx="4921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8" name="Line 20"/>
          <p:cNvSpPr>
            <a:spLocks noChangeShapeType="1"/>
          </p:cNvSpPr>
          <p:nvPr/>
        </p:nvSpPr>
        <p:spPr bwMode="auto">
          <a:xfrm>
            <a:off x="1152525" y="3543300"/>
            <a:ext cx="4921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9" name="Line 21"/>
          <p:cNvSpPr>
            <a:spLocks noChangeShapeType="1"/>
          </p:cNvSpPr>
          <p:nvPr/>
        </p:nvSpPr>
        <p:spPr bwMode="auto">
          <a:xfrm>
            <a:off x="1152525" y="3302000"/>
            <a:ext cx="4921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0" name="Line 22"/>
          <p:cNvSpPr>
            <a:spLocks noChangeShapeType="1"/>
          </p:cNvSpPr>
          <p:nvPr/>
        </p:nvSpPr>
        <p:spPr bwMode="auto">
          <a:xfrm>
            <a:off x="1152525" y="3073400"/>
            <a:ext cx="4921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1" name="Line 23"/>
          <p:cNvSpPr>
            <a:spLocks noChangeShapeType="1"/>
          </p:cNvSpPr>
          <p:nvPr/>
        </p:nvSpPr>
        <p:spPr bwMode="auto">
          <a:xfrm>
            <a:off x="1152525" y="2832100"/>
            <a:ext cx="4921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2" name="Line 24"/>
          <p:cNvSpPr>
            <a:spLocks noChangeShapeType="1"/>
          </p:cNvSpPr>
          <p:nvPr/>
        </p:nvSpPr>
        <p:spPr bwMode="auto">
          <a:xfrm>
            <a:off x="1152525" y="2603500"/>
            <a:ext cx="4921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3" name="Line 25"/>
          <p:cNvSpPr>
            <a:spLocks noChangeShapeType="1"/>
          </p:cNvSpPr>
          <p:nvPr/>
        </p:nvSpPr>
        <p:spPr bwMode="auto">
          <a:xfrm>
            <a:off x="1152525" y="2362200"/>
            <a:ext cx="4921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4" name="Line 26"/>
          <p:cNvSpPr>
            <a:spLocks noChangeShapeType="1"/>
          </p:cNvSpPr>
          <p:nvPr/>
        </p:nvSpPr>
        <p:spPr bwMode="auto">
          <a:xfrm>
            <a:off x="1152525" y="2133600"/>
            <a:ext cx="4921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5" name="Line 27"/>
          <p:cNvSpPr>
            <a:spLocks noChangeShapeType="1"/>
          </p:cNvSpPr>
          <p:nvPr/>
        </p:nvSpPr>
        <p:spPr bwMode="auto">
          <a:xfrm>
            <a:off x="1152525" y="1892300"/>
            <a:ext cx="4921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6" name="Line 28"/>
          <p:cNvSpPr>
            <a:spLocks noChangeShapeType="1"/>
          </p:cNvSpPr>
          <p:nvPr/>
        </p:nvSpPr>
        <p:spPr bwMode="auto">
          <a:xfrm flipV="1">
            <a:off x="1201738" y="4241800"/>
            <a:ext cx="1587"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7" name="Line 29"/>
          <p:cNvSpPr>
            <a:spLocks noChangeShapeType="1"/>
          </p:cNvSpPr>
          <p:nvPr/>
        </p:nvSpPr>
        <p:spPr bwMode="auto">
          <a:xfrm flipV="1">
            <a:off x="2273300" y="4241800"/>
            <a:ext cx="1588"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8" name="Line 30"/>
          <p:cNvSpPr>
            <a:spLocks noChangeShapeType="1"/>
          </p:cNvSpPr>
          <p:nvPr/>
        </p:nvSpPr>
        <p:spPr bwMode="auto">
          <a:xfrm flipV="1">
            <a:off x="3357563" y="4241800"/>
            <a:ext cx="1587"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9" name="Line 31"/>
          <p:cNvSpPr>
            <a:spLocks noChangeShapeType="1"/>
          </p:cNvSpPr>
          <p:nvPr/>
        </p:nvSpPr>
        <p:spPr bwMode="auto">
          <a:xfrm flipV="1">
            <a:off x="4430713" y="4241800"/>
            <a:ext cx="1587"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0" name="Line 32"/>
          <p:cNvSpPr>
            <a:spLocks noChangeShapeType="1"/>
          </p:cNvSpPr>
          <p:nvPr/>
        </p:nvSpPr>
        <p:spPr bwMode="auto">
          <a:xfrm flipV="1">
            <a:off x="5502275" y="4241800"/>
            <a:ext cx="1588"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1" name="Freeform 33"/>
          <p:cNvSpPr>
            <a:spLocks/>
          </p:cNvSpPr>
          <p:nvPr/>
        </p:nvSpPr>
        <p:spPr bwMode="auto">
          <a:xfrm>
            <a:off x="1635125" y="2446338"/>
            <a:ext cx="73025" cy="73025"/>
          </a:xfrm>
          <a:custGeom>
            <a:avLst/>
            <a:gdLst>
              <a:gd name="T0" fmla="*/ 2147483647 w 46"/>
              <a:gd name="T1" fmla="*/ 0 h 46"/>
              <a:gd name="T2" fmla="*/ 2147483647 w 46"/>
              <a:gd name="T3" fmla="*/ 2147483647 h 46"/>
              <a:gd name="T4" fmla="*/ 2147483647 w 46"/>
              <a:gd name="T5" fmla="*/ 2147483647 h 46"/>
              <a:gd name="T6" fmla="*/ 0 w 46"/>
              <a:gd name="T7" fmla="*/ 2147483647 h 46"/>
              <a:gd name="T8" fmla="*/ 2147483647 w 46"/>
              <a:gd name="T9" fmla="*/ 0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23" y="0"/>
                </a:moveTo>
                <a:lnTo>
                  <a:pt x="46" y="23"/>
                </a:lnTo>
                <a:lnTo>
                  <a:pt x="23" y="46"/>
                </a:lnTo>
                <a:lnTo>
                  <a:pt x="0" y="23"/>
                </a:lnTo>
                <a:lnTo>
                  <a:pt x="23" y="0"/>
                </a:lnTo>
                <a:close/>
              </a:path>
            </a:pathLst>
          </a:custGeom>
          <a:solidFill>
            <a:srgbClr val="000080"/>
          </a:solidFill>
          <a:ln w="12700">
            <a:solidFill>
              <a:srgbClr val="000080"/>
            </a:solidFill>
            <a:round/>
            <a:headEnd/>
            <a:tailEnd/>
          </a:ln>
        </p:spPr>
        <p:txBody>
          <a:bodyPr/>
          <a:lstStyle/>
          <a:p>
            <a:endParaRPr lang="en-US"/>
          </a:p>
        </p:txBody>
      </p:sp>
      <p:sp>
        <p:nvSpPr>
          <p:cNvPr id="24612" name="Rectangle 34"/>
          <p:cNvSpPr>
            <a:spLocks noChangeArrowheads="1"/>
          </p:cNvSpPr>
          <p:nvPr/>
        </p:nvSpPr>
        <p:spPr bwMode="auto">
          <a:xfrm>
            <a:off x="1827213" y="2097088"/>
            <a:ext cx="60325" cy="60325"/>
          </a:xfrm>
          <a:prstGeom prst="rect">
            <a:avLst/>
          </a:prstGeom>
          <a:solidFill>
            <a:srgbClr val="FF00FF"/>
          </a:solidFill>
          <a:ln w="12700">
            <a:solidFill>
              <a:srgbClr val="FF00FF"/>
            </a:solidFill>
            <a:miter lim="800000"/>
            <a:headEnd/>
            <a:tailEnd/>
          </a:ln>
        </p:spPr>
        <p:txBody>
          <a:bodyPr/>
          <a:lstStyle/>
          <a:p>
            <a:endParaRPr lang="en-US"/>
          </a:p>
        </p:txBody>
      </p:sp>
      <p:sp>
        <p:nvSpPr>
          <p:cNvPr id="24613" name="Freeform 35"/>
          <p:cNvSpPr>
            <a:spLocks noChangeAspect="1"/>
          </p:cNvSpPr>
          <p:nvPr/>
        </p:nvSpPr>
        <p:spPr bwMode="auto">
          <a:xfrm>
            <a:off x="1843088" y="2566988"/>
            <a:ext cx="100012" cy="101600"/>
          </a:xfrm>
          <a:custGeom>
            <a:avLst/>
            <a:gdLst>
              <a:gd name="T0" fmla="*/ 2147483647 w 45"/>
              <a:gd name="T1" fmla="*/ 0 h 46"/>
              <a:gd name="T2" fmla="*/ 2147483647 w 45"/>
              <a:gd name="T3" fmla="*/ 2147483647 h 46"/>
              <a:gd name="T4" fmla="*/ 0 w 45"/>
              <a:gd name="T5" fmla="*/ 2147483647 h 46"/>
              <a:gd name="T6" fmla="*/ 2147483647 w 45"/>
              <a:gd name="T7" fmla="*/ 0 h 46"/>
              <a:gd name="T8" fmla="*/ 0 60000 65536"/>
              <a:gd name="T9" fmla="*/ 0 60000 65536"/>
              <a:gd name="T10" fmla="*/ 0 60000 65536"/>
              <a:gd name="T11" fmla="*/ 0 60000 65536"/>
              <a:gd name="T12" fmla="*/ 0 w 45"/>
              <a:gd name="T13" fmla="*/ 0 h 46"/>
              <a:gd name="T14" fmla="*/ 45 w 45"/>
              <a:gd name="T15" fmla="*/ 46 h 46"/>
            </a:gdLst>
            <a:ahLst/>
            <a:cxnLst>
              <a:cxn ang="T8">
                <a:pos x="T0" y="T1"/>
              </a:cxn>
              <a:cxn ang="T9">
                <a:pos x="T2" y="T3"/>
              </a:cxn>
              <a:cxn ang="T10">
                <a:pos x="T4" y="T5"/>
              </a:cxn>
              <a:cxn ang="T11">
                <a:pos x="T6" y="T7"/>
              </a:cxn>
            </a:cxnLst>
            <a:rect l="T12" t="T13" r="T14" b="T15"/>
            <a:pathLst>
              <a:path w="45" h="46">
                <a:moveTo>
                  <a:pt x="22" y="0"/>
                </a:moveTo>
                <a:lnTo>
                  <a:pt x="45" y="46"/>
                </a:lnTo>
                <a:lnTo>
                  <a:pt x="0" y="46"/>
                </a:lnTo>
                <a:lnTo>
                  <a:pt x="22" y="0"/>
                </a:lnTo>
                <a:close/>
              </a:path>
            </a:pathLst>
          </a:custGeom>
          <a:solidFill>
            <a:srgbClr val="FF99CC"/>
          </a:solidFill>
          <a:ln w="12700">
            <a:solidFill>
              <a:srgbClr val="FF0000"/>
            </a:solidFill>
            <a:round/>
            <a:headEnd/>
            <a:tailEnd/>
          </a:ln>
        </p:spPr>
        <p:txBody>
          <a:bodyPr/>
          <a:lstStyle/>
          <a:p>
            <a:endParaRPr lang="en-US"/>
          </a:p>
        </p:txBody>
      </p:sp>
      <p:grpSp>
        <p:nvGrpSpPr>
          <p:cNvPr id="24614" name="Group 36"/>
          <p:cNvGrpSpPr>
            <a:grpSpLocks/>
          </p:cNvGrpSpPr>
          <p:nvPr/>
        </p:nvGrpSpPr>
        <p:grpSpPr bwMode="auto">
          <a:xfrm>
            <a:off x="2574925" y="3254375"/>
            <a:ext cx="107950" cy="107950"/>
            <a:chOff x="1541" y="1951"/>
            <a:chExt cx="68" cy="68"/>
          </a:xfrm>
        </p:grpSpPr>
        <p:sp>
          <p:nvSpPr>
            <p:cNvPr id="24699" name="Rectangle 37"/>
            <p:cNvSpPr>
              <a:spLocks noChangeArrowheads="1"/>
            </p:cNvSpPr>
            <p:nvPr/>
          </p:nvSpPr>
          <p:spPr bwMode="auto">
            <a:xfrm>
              <a:off x="1541" y="1951"/>
              <a:ext cx="68" cy="68"/>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00" name="Line 38"/>
            <p:cNvSpPr>
              <a:spLocks noChangeShapeType="1"/>
            </p:cNvSpPr>
            <p:nvPr/>
          </p:nvSpPr>
          <p:spPr bwMode="auto">
            <a:xfrm flipH="1" flipV="1">
              <a:off x="1549" y="1959"/>
              <a:ext cx="22" cy="22"/>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01" name="Line 39"/>
            <p:cNvSpPr>
              <a:spLocks noChangeShapeType="1"/>
            </p:cNvSpPr>
            <p:nvPr/>
          </p:nvSpPr>
          <p:spPr bwMode="auto">
            <a:xfrm>
              <a:off x="1571" y="1981"/>
              <a:ext cx="23"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02" name="Line 40"/>
            <p:cNvSpPr>
              <a:spLocks noChangeShapeType="1"/>
            </p:cNvSpPr>
            <p:nvPr/>
          </p:nvSpPr>
          <p:spPr bwMode="auto">
            <a:xfrm flipH="1">
              <a:off x="1549" y="1981"/>
              <a:ext cx="22"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03" name="Line 41"/>
            <p:cNvSpPr>
              <a:spLocks noChangeShapeType="1"/>
            </p:cNvSpPr>
            <p:nvPr/>
          </p:nvSpPr>
          <p:spPr bwMode="auto">
            <a:xfrm flipV="1">
              <a:off x="1571" y="1959"/>
              <a:ext cx="23" cy="22"/>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615" name="Group 42"/>
          <p:cNvGrpSpPr>
            <a:grpSpLocks/>
          </p:cNvGrpSpPr>
          <p:nvPr/>
        </p:nvGrpSpPr>
        <p:grpSpPr bwMode="auto">
          <a:xfrm>
            <a:off x="5345113" y="3495675"/>
            <a:ext cx="109537" cy="107950"/>
            <a:chOff x="3286" y="2103"/>
            <a:chExt cx="69" cy="68"/>
          </a:xfrm>
        </p:grpSpPr>
        <p:sp>
          <p:nvSpPr>
            <p:cNvPr id="24692" name="Rectangle 43"/>
            <p:cNvSpPr>
              <a:spLocks noChangeArrowheads="1"/>
            </p:cNvSpPr>
            <p:nvPr/>
          </p:nvSpPr>
          <p:spPr bwMode="auto">
            <a:xfrm>
              <a:off x="3286" y="2103"/>
              <a:ext cx="69"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93" name="Line 44"/>
            <p:cNvSpPr>
              <a:spLocks noChangeShapeType="1"/>
            </p:cNvSpPr>
            <p:nvPr/>
          </p:nvSpPr>
          <p:spPr bwMode="auto">
            <a:xfrm flipH="1" flipV="1">
              <a:off x="3294" y="2110"/>
              <a:ext cx="23"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94" name="Line 45"/>
            <p:cNvSpPr>
              <a:spLocks noChangeShapeType="1"/>
            </p:cNvSpPr>
            <p:nvPr/>
          </p:nvSpPr>
          <p:spPr bwMode="auto">
            <a:xfrm>
              <a:off x="3317" y="2133"/>
              <a:ext cx="23"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95" name="Line 46"/>
            <p:cNvSpPr>
              <a:spLocks noChangeShapeType="1"/>
            </p:cNvSpPr>
            <p:nvPr/>
          </p:nvSpPr>
          <p:spPr bwMode="auto">
            <a:xfrm flipH="1">
              <a:off x="3294" y="2133"/>
              <a:ext cx="23"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96" name="Line 47"/>
            <p:cNvSpPr>
              <a:spLocks noChangeShapeType="1"/>
            </p:cNvSpPr>
            <p:nvPr/>
          </p:nvSpPr>
          <p:spPr bwMode="auto">
            <a:xfrm flipV="1">
              <a:off x="3317" y="2110"/>
              <a:ext cx="23"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97" name="Line 48"/>
            <p:cNvSpPr>
              <a:spLocks noChangeShapeType="1"/>
            </p:cNvSpPr>
            <p:nvPr/>
          </p:nvSpPr>
          <p:spPr bwMode="auto">
            <a:xfrm flipV="1">
              <a:off x="3317" y="2110"/>
              <a:ext cx="1"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98" name="Line 49"/>
            <p:cNvSpPr>
              <a:spLocks noChangeShapeType="1"/>
            </p:cNvSpPr>
            <p:nvPr/>
          </p:nvSpPr>
          <p:spPr bwMode="auto">
            <a:xfrm>
              <a:off x="3317" y="2133"/>
              <a:ext cx="1"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616" name="Oval 50"/>
          <p:cNvSpPr>
            <a:spLocks noChangeArrowheads="1"/>
          </p:cNvSpPr>
          <p:nvPr/>
        </p:nvSpPr>
        <p:spPr bwMode="auto">
          <a:xfrm>
            <a:off x="3189288" y="3616325"/>
            <a:ext cx="60325" cy="60325"/>
          </a:xfrm>
          <a:prstGeom prst="ellipse">
            <a:avLst/>
          </a:prstGeom>
          <a:solidFill>
            <a:srgbClr val="800000"/>
          </a:solidFill>
          <a:ln w="12700">
            <a:solidFill>
              <a:srgbClr val="800000"/>
            </a:solidFill>
            <a:round/>
            <a:headEnd/>
            <a:tailEnd/>
          </a:ln>
        </p:spPr>
        <p:txBody>
          <a:bodyPr/>
          <a:lstStyle/>
          <a:p>
            <a:endParaRPr lang="en-US"/>
          </a:p>
        </p:txBody>
      </p:sp>
      <p:sp>
        <p:nvSpPr>
          <p:cNvPr id="24617" name="Rectangle 51"/>
          <p:cNvSpPr>
            <a:spLocks noChangeArrowheads="1"/>
          </p:cNvSpPr>
          <p:nvPr/>
        </p:nvSpPr>
        <p:spPr bwMode="auto">
          <a:xfrm>
            <a:off x="3309938" y="4037013"/>
            <a:ext cx="10795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18" name="Rectangle 52"/>
          <p:cNvSpPr>
            <a:spLocks noChangeArrowheads="1"/>
          </p:cNvSpPr>
          <p:nvPr/>
        </p:nvSpPr>
        <p:spPr bwMode="auto">
          <a:xfrm>
            <a:off x="2057400" y="3471863"/>
            <a:ext cx="71438" cy="11112"/>
          </a:xfrm>
          <a:prstGeom prst="rect">
            <a:avLst/>
          </a:prstGeom>
          <a:solidFill>
            <a:schemeClr val="accent1"/>
          </a:solidFill>
          <a:ln w="12700">
            <a:solidFill>
              <a:schemeClr val="accent1"/>
            </a:solidFill>
            <a:miter lim="800000"/>
            <a:headEnd/>
            <a:tailEnd/>
          </a:ln>
        </p:spPr>
        <p:txBody>
          <a:bodyPr/>
          <a:lstStyle/>
          <a:p>
            <a:endParaRPr lang="en-US"/>
          </a:p>
        </p:txBody>
      </p:sp>
      <p:sp>
        <p:nvSpPr>
          <p:cNvPr id="24619" name="Freeform 53"/>
          <p:cNvSpPr>
            <a:spLocks/>
          </p:cNvSpPr>
          <p:nvPr/>
        </p:nvSpPr>
        <p:spPr bwMode="auto">
          <a:xfrm>
            <a:off x="3055938" y="4002088"/>
            <a:ext cx="73025" cy="71437"/>
          </a:xfrm>
          <a:custGeom>
            <a:avLst/>
            <a:gdLst>
              <a:gd name="T0" fmla="*/ 2147483647 w 46"/>
              <a:gd name="T1" fmla="*/ 0 h 45"/>
              <a:gd name="T2" fmla="*/ 2147483647 w 46"/>
              <a:gd name="T3" fmla="*/ 2147483647 h 45"/>
              <a:gd name="T4" fmla="*/ 2147483647 w 46"/>
              <a:gd name="T5" fmla="*/ 2147483647 h 45"/>
              <a:gd name="T6" fmla="*/ 0 w 46"/>
              <a:gd name="T7" fmla="*/ 2147483647 h 45"/>
              <a:gd name="T8" fmla="*/ 2147483647 w 46"/>
              <a:gd name="T9" fmla="*/ 0 h 45"/>
              <a:gd name="T10" fmla="*/ 0 60000 65536"/>
              <a:gd name="T11" fmla="*/ 0 60000 65536"/>
              <a:gd name="T12" fmla="*/ 0 60000 65536"/>
              <a:gd name="T13" fmla="*/ 0 60000 65536"/>
              <a:gd name="T14" fmla="*/ 0 60000 65536"/>
              <a:gd name="T15" fmla="*/ 0 w 46"/>
              <a:gd name="T16" fmla="*/ 0 h 45"/>
              <a:gd name="T17" fmla="*/ 46 w 46"/>
              <a:gd name="T18" fmla="*/ 45 h 45"/>
            </a:gdLst>
            <a:ahLst/>
            <a:cxnLst>
              <a:cxn ang="T10">
                <a:pos x="T0" y="T1"/>
              </a:cxn>
              <a:cxn ang="T11">
                <a:pos x="T2" y="T3"/>
              </a:cxn>
              <a:cxn ang="T12">
                <a:pos x="T4" y="T5"/>
              </a:cxn>
              <a:cxn ang="T13">
                <a:pos x="T6" y="T7"/>
              </a:cxn>
              <a:cxn ang="T14">
                <a:pos x="T8" y="T9"/>
              </a:cxn>
            </a:cxnLst>
            <a:rect l="T15" t="T16" r="T17" b="T18"/>
            <a:pathLst>
              <a:path w="46" h="45">
                <a:moveTo>
                  <a:pt x="23" y="0"/>
                </a:moveTo>
                <a:lnTo>
                  <a:pt x="46" y="22"/>
                </a:lnTo>
                <a:lnTo>
                  <a:pt x="23" y="45"/>
                </a:lnTo>
                <a:lnTo>
                  <a:pt x="0" y="22"/>
                </a:lnTo>
                <a:lnTo>
                  <a:pt x="23" y="0"/>
                </a:lnTo>
                <a:close/>
              </a:path>
            </a:pathLst>
          </a:custGeom>
          <a:solidFill>
            <a:srgbClr val="FF0000"/>
          </a:solidFill>
          <a:ln w="12700">
            <a:solidFill>
              <a:srgbClr val="FF0000"/>
            </a:solidFill>
            <a:round/>
            <a:headEnd/>
            <a:tailEnd/>
          </a:ln>
        </p:spPr>
        <p:txBody>
          <a:bodyPr/>
          <a:lstStyle/>
          <a:p>
            <a:endParaRPr lang="en-US"/>
          </a:p>
        </p:txBody>
      </p:sp>
      <p:sp>
        <p:nvSpPr>
          <p:cNvPr id="248886" name="Rectangle 54"/>
          <p:cNvSpPr>
            <a:spLocks noChangeArrowheads="1"/>
          </p:cNvSpPr>
          <p:nvPr/>
        </p:nvSpPr>
        <p:spPr bwMode="auto">
          <a:xfrm>
            <a:off x="1204913" y="1500188"/>
            <a:ext cx="4097337" cy="307975"/>
          </a:xfrm>
          <a:prstGeom prst="rect">
            <a:avLst/>
          </a:prstGeom>
          <a:noFill/>
          <a:ln w="9525">
            <a:noFill/>
            <a:miter lim="800000"/>
            <a:headEnd/>
            <a:tailEnd/>
          </a:ln>
        </p:spPr>
        <p:txBody>
          <a:bodyPr wrap="none" lIns="0" tIns="0" rIns="0" bIns="0">
            <a:spAutoFit/>
          </a:bodyPr>
          <a:lstStyle/>
          <a:p>
            <a:pPr algn="ctr" fontAlgn="auto">
              <a:spcBef>
                <a:spcPts val="0"/>
              </a:spcBef>
              <a:spcAft>
                <a:spcPts val="0"/>
              </a:spcAft>
              <a:defRPr/>
            </a:pPr>
            <a:r>
              <a:rPr lang="en-US" dirty="0">
                <a:solidFill>
                  <a:schemeClr val="tx1"/>
                </a:solidFill>
                <a:latin typeface="+mn-lt"/>
              </a:rPr>
              <a:t>Unit Test Impact on System Failures</a:t>
            </a:r>
            <a:endParaRPr lang="en-US" sz="1600" b="1" dirty="0">
              <a:solidFill>
                <a:schemeClr val="tx1"/>
              </a:solidFill>
              <a:effectLst>
                <a:outerShdw blurRad="38100" dist="38100" dir="2700000" algn="tl">
                  <a:srgbClr val="DDDDDD"/>
                </a:outerShdw>
              </a:effectLst>
              <a:latin typeface="Times New Roman" charset="0"/>
            </a:endParaRPr>
          </a:p>
        </p:txBody>
      </p:sp>
      <p:sp>
        <p:nvSpPr>
          <p:cNvPr id="24621" name="Rectangle 55"/>
          <p:cNvSpPr>
            <a:spLocks noChangeArrowheads="1"/>
          </p:cNvSpPr>
          <p:nvPr/>
        </p:nvSpPr>
        <p:spPr bwMode="auto">
          <a:xfrm>
            <a:off x="830263" y="4146550"/>
            <a:ext cx="2968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0.00</a:t>
            </a:r>
            <a:endParaRPr lang="en-US" sz="1600" b="1">
              <a:latin typeface="Times New Roman" pitchFamily="18" charset="0"/>
            </a:endParaRPr>
          </a:p>
        </p:txBody>
      </p:sp>
      <p:sp>
        <p:nvSpPr>
          <p:cNvPr id="24622" name="Rectangle 56"/>
          <p:cNvSpPr>
            <a:spLocks noChangeArrowheads="1"/>
          </p:cNvSpPr>
          <p:nvPr/>
        </p:nvSpPr>
        <p:spPr bwMode="auto">
          <a:xfrm>
            <a:off x="830263" y="3916363"/>
            <a:ext cx="29686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2.00</a:t>
            </a:r>
            <a:endParaRPr lang="en-US" sz="1600" b="1">
              <a:latin typeface="Times New Roman" pitchFamily="18" charset="0"/>
            </a:endParaRPr>
          </a:p>
        </p:txBody>
      </p:sp>
      <p:sp>
        <p:nvSpPr>
          <p:cNvPr id="24623" name="Rectangle 57"/>
          <p:cNvSpPr>
            <a:spLocks noChangeArrowheads="1"/>
          </p:cNvSpPr>
          <p:nvPr/>
        </p:nvSpPr>
        <p:spPr bwMode="auto">
          <a:xfrm>
            <a:off x="830263" y="3676650"/>
            <a:ext cx="2968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4.00</a:t>
            </a:r>
            <a:endParaRPr lang="en-US" sz="1600" b="1">
              <a:latin typeface="Times New Roman" pitchFamily="18" charset="0"/>
            </a:endParaRPr>
          </a:p>
        </p:txBody>
      </p:sp>
      <p:sp>
        <p:nvSpPr>
          <p:cNvPr id="24624" name="Rectangle 58"/>
          <p:cNvSpPr>
            <a:spLocks noChangeArrowheads="1"/>
          </p:cNvSpPr>
          <p:nvPr/>
        </p:nvSpPr>
        <p:spPr bwMode="auto">
          <a:xfrm>
            <a:off x="830263" y="3446463"/>
            <a:ext cx="29686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6.00</a:t>
            </a:r>
            <a:endParaRPr lang="en-US" sz="1600" b="1">
              <a:latin typeface="Times New Roman" pitchFamily="18" charset="0"/>
            </a:endParaRPr>
          </a:p>
        </p:txBody>
      </p:sp>
      <p:sp>
        <p:nvSpPr>
          <p:cNvPr id="24625" name="Rectangle 59"/>
          <p:cNvSpPr>
            <a:spLocks noChangeArrowheads="1"/>
          </p:cNvSpPr>
          <p:nvPr/>
        </p:nvSpPr>
        <p:spPr bwMode="auto">
          <a:xfrm>
            <a:off x="830263" y="3206750"/>
            <a:ext cx="2968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8.00</a:t>
            </a:r>
            <a:endParaRPr lang="en-US" sz="1600" b="1">
              <a:latin typeface="Times New Roman" pitchFamily="18" charset="0"/>
            </a:endParaRPr>
          </a:p>
        </p:txBody>
      </p:sp>
      <p:sp>
        <p:nvSpPr>
          <p:cNvPr id="24626" name="Rectangle 60"/>
          <p:cNvSpPr>
            <a:spLocks noChangeArrowheads="1"/>
          </p:cNvSpPr>
          <p:nvPr/>
        </p:nvSpPr>
        <p:spPr bwMode="auto">
          <a:xfrm>
            <a:off x="752475" y="2976563"/>
            <a:ext cx="381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10.00</a:t>
            </a:r>
            <a:endParaRPr lang="en-US" sz="1600" b="1">
              <a:latin typeface="Times New Roman" pitchFamily="18" charset="0"/>
            </a:endParaRPr>
          </a:p>
        </p:txBody>
      </p:sp>
      <p:sp>
        <p:nvSpPr>
          <p:cNvPr id="24627" name="Rectangle 61"/>
          <p:cNvSpPr>
            <a:spLocks noChangeArrowheads="1"/>
          </p:cNvSpPr>
          <p:nvPr/>
        </p:nvSpPr>
        <p:spPr bwMode="auto">
          <a:xfrm>
            <a:off x="752475" y="2736850"/>
            <a:ext cx="381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12.00</a:t>
            </a:r>
            <a:endParaRPr lang="en-US" sz="1600" b="1">
              <a:latin typeface="Times New Roman" pitchFamily="18" charset="0"/>
            </a:endParaRPr>
          </a:p>
        </p:txBody>
      </p:sp>
      <p:sp>
        <p:nvSpPr>
          <p:cNvPr id="24628" name="Rectangle 62"/>
          <p:cNvSpPr>
            <a:spLocks noChangeArrowheads="1"/>
          </p:cNvSpPr>
          <p:nvPr/>
        </p:nvSpPr>
        <p:spPr bwMode="auto">
          <a:xfrm>
            <a:off x="752475" y="2506663"/>
            <a:ext cx="381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14.00</a:t>
            </a:r>
            <a:endParaRPr lang="en-US" sz="1600" b="1">
              <a:latin typeface="Times New Roman" pitchFamily="18" charset="0"/>
            </a:endParaRPr>
          </a:p>
        </p:txBody>
      </p:sp>
      <p:sp>
        <p:nvSpPr>
          <p:cNvPr id="24629" name="Rectangle 63"/>
          <p:cNvSpPr>
            <a:spLocks noChangeArrowheads="1"/>
          </p:cNvSpPr>
          <p:nvPr/>
        </p:nvSpPr>
        <p:spPr bwMode="auto">
          <a:xfrm>
            <a:off x="752475" y="2266950"/>
            <a:ext cx="381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16.00</a:t>
            </a:r>
            <a:endParaRPr lang="en-US" sz="1600" b="1">
              <a:latin typeface="Times New Roman" pitchFamily="18" charset="0"/>
            </a:endParaRPr>
          </a:p>
        </p:txBody>
      </p:sp>
      <p:sp>
        <p:nvSpPr>
          <p:cNvPr id="24630" name="Rectangle 64"/>
          <p:cNvSpPr>
            <a:spLocks noChangeArrowheads="1"/>
          </p:cNvSpPr>
          <p:nvPr/>
        </p:nvSpPr>
        <p:spPr bwMode="auto">
          <a:xfrm>
            <a:off x="752475" y="2036763"/>
            <a:ext cx="381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18.00</a:t>
            </a:r>
            <a:endParaRPr lang="en-US" sz="1600" b="1">
              <a:latin typeface="Times New Roman" pitchFamily="18" charset="0"/>
            </a:endParaRPr>
          </a:p>
        </p:txBody>
      </p:sp>
      <p:sp>
        <p:nvSpPr>
          <p:cNvPr id="24631" name="Rectangle 65"/>
          <p:cNvSpPr>
            <a:spLocks noChangeArrowheads="1"/>
          </p:cNvSpPr>
          <p:nvPr/>
        </p:nvSpPr>
        <p:spPr bwMode="auto">
          <a:xfrm>
            <a:off x="752475" y="1797050"/>
            <a:ext cx="381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20.00</a:t>
            </a:r>
            <a:endParaRPr lang="en-US" sz="1600" b="1">
              <a:latin typeface="Times New Roman" pitchFamily="18" charset="0"/>
            </a:endParaRPr>
          </a:p>
        </p:txBody>
      </p:sp>
      <p:sp>
        <p:nvSpPr>
          <p:cNvPr id="24632" name="Rectangle 66"/>
          <p:cNvSpPr>
            <a:spLocks noChangeArrowheads="1"/>
          </p:cNvSpPr>
          <p:nvPr/>
        </p:nvSpPr>
        <p:spPr bwMode="auto">
          <a:xfrm>
            <a:off x="1108075" y="4375150"/>
            <a:ext cx="2968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0.00</a:t>
            </a:r>
            <a:endParaRPr lang="en-US" sz="1600" b="1">
              <a:latin typeface="Times New Roman" pitchFamily="18" charset="0"/>
            </a:endParaRPr>
          </a:p>
        </p:txBody>
      </p:sp>
      <p:sp>
        <p:nvSpPr>
          <p:cNvPr id="24633" name="Rectangle 67"/>
          <p:cNvSpPr>
            <a:spLocks noChangeArrowheads="1"/>
          </p:cNvSpPr>
          <p:nvPr/>
        </p:nvSpPr>
        <p:spPr bwMode="auto">
          <a:xfrm>
            <a:off x="2179638" y="4375150"/>
            <a:ext cx="2968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5.00</a:t>
            </a:r>
            <a:endParaRPr lang="en-US" sz="1600" b="1">
              <a:latin typeface="Times New Roman" pitchFamily="18" charset="0"/>
            </a:endParaRPr>
          </a:p>
        </p:txBody>
      </p:sp>
      <p:sp>
        <p:nvSpPr>
          <p:cNvPr id="24634" name="Rectangle 68"/>
          <p:cNvSpPr>
            <a:spLocks noChangeArrowheads="1"/>
          </p:cNvSpPr>
          <p:nvPr/>
        </p:nvSpPr>
        <p:spPr bwMode="auto">
          <a:xfrm>
            <a:off x="3222625" y="4375150"/>
            <a:ext cx="381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10.00</a:t>
            </a:r>
            <a:endParaRPr lang="en-US" sz="1600" b="1">
              <a:latin typeface="Times New Roman" pitchFamily="18" charset="0"/>
            </a:endParaRPr>
          </a:p>
        </p:txBody>
      </p:sp>
      <p:sp>
        <p:nvSpPr>
          <p:cNvPr id="24635" name="Rectangle 69"/>
          <p:cNvSpPr>
            <a:spLocks noChangeArrowheads="1"/>
          </p:cNvSpPr>
          <p:nvPr/>
        </p:nvSpPr>
        <p:spPr bwMode="auto">
          <a:xfrm>
            <a:off x="4294188" y="4375150"/>
            <a:ext cx="381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15.00</a:t>
            </a:r>
            <a:endParaRPr lang="en-US" sz="1600" b="1">
              <a:latin typeface="Times New Roman" pitchFamily="18" charset="0"/>
            </a:endParaRPr>
          </a:p>
        </p:txBody>
      </p:sp>
      <p:sp>
        <p:nvSpPr>
          <p:cNvPr id="24636" name="Rectangle 70"/>
          <p:cNvSpPr>
            <a:spLocks noChangeArrowheads="1"/>
          </p:cNvSpPr>
          <p:nvPr/>
        </p:nvSpPr>
        <p:spPr bwMode="auto">
          <a:xfrm>
            <a:off x="5367338" y="4375150"/>
            <a:ext cx="381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rPr>
              <a:t>20.00</a:t>
            </a:r>
            <a:endParaRPr lang="en-US" sz="1600" b="1">
              <a:latin typeface="Times New Roman" pitchFamily="18" charset="0"/>
            </a:endParaRPr>
          </a:p>
        </p:txBody>
      </p:sp>
      <p:sp>
        <p:nvSpPr>
          <p:cNvPr id="24637" name="Rectangle 71"/>
          <p:cNvSpPr>
            <a:spLocks noChangeArrowheads="1"/>
          </p:cNvSpPr>
          <p:nvPr/>
        </p:nvSpPr>
        <p:spPr bwMode="auto">
          <a:xfrm>
            <a:off x="1385888" y="4633913"/>
            <a:ext cx="39687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sz="1400">
                <a:solidFill>
                  <a:srgbClr val="000000"/>
                </a:solidFill>
              </a:rPr>
              <a:t>Equiv Cycles Unit Thermal Cycles (85 deg C)</a:t>
            </a:r>
            <a:endParaRPr lang="en-US" sz="1400">
              <a:latin typeface="Times New Roman" pitchFamily="18" charset="0"/>
            </a:endParaRPr>
          </a:p>
        </p:txBody>
      </p:sp>
      <p:sp>
        <p:nvSpPr>
          <p:cNvPr id="24638" name="Freeform 72"/>
          <p:cNvSpPr>
            <a:spLocks/>
          </p:cNvSpPr>
          <p:nvPr/>
        </p:nvSpPr>
        <p:spPr bwMode="auto">
          <a:xfrm>
            <a:off x="1565275" y="1882775"/>
            <a:ext cx="3963988" cy="2084388"/>
          </a:xfrm>
          <a:custGeom>
            <a:avLst/>
            <a:gdLst>
              <a:gd name="T0" fmla="*/ 0 w 2497"/>
              <a:gd name="T1" fmla="*/ 0 h 1313"/>
              <a:gd name="T2" fmla="*/ 2147483647 w 2497"/>
              <a:gd name="T3" fmla="*/ 2147483647 h 1313"/>
              <a:gd name="T4" fmla="*/ 2147483647 w 2497"/>
              <a:gd name="T5" fmla="*/ 2147483647 h 1313"/>
              <a:gd name="T6" fmla="*/ 2147483647 w 2497"/>
              <a:gd name="T7" fmla="*/ 2147483647 h 1313"/>
              <a:gd name="T8" fmla="*/ 2147483647 w 2497"/>
              <a:gd name="T9" fmla="*/ 2147483647 h 1313"/>
              <a:gd name="T10" fmla="*/ 2147483647 w 2497"/>
              <a:gd name="T11" fmla="*/ 2147483647 h 1313"/>
              <a:gd name="T12" fmla="*/ 2147483647 w 2497"/>
              <a:gd name="T13" fmla="*/ 2147483647 h 1313"/>
              <a:gd name="T14" fmla="*/ 0 60000 65536"/>
              <a:gd name="T15" fmla="*/ 0 60000 65536"/>
              <a:gd name="T16" fmla="*/ 0 60000 65536"/>
              <a:gd name="T17" fmla="*/ 0 60000 65536"/>
              <a:gd name="T18" fmla="*/ 0 60000 65536"/>
              <a:gd name="T19" fmla="*/ 0 60000 65536"/>
              <a:gd name="T20" fmla="*/ 0 60000 65536"/>
              <a:gd name="T21" fmla="*/ 0 w 2497"/>
              <a:gd name="T22" fmla="*/ 0 h 1313"/>
              <a:gd name="T23" fmla="*/ 2497 w 2497"/>
              <a:gd name="T24" fmla="*/ 1313 h 1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7" h="1313">
                <a:moveTo>
                  <a:pt x="0" y="0"/>
                </a:moveTo>
                <a:cubicBezTo>
                  <a:pt x="61" y="129"/>
                  <a:pt x="272" y="603"/>
                  <a:pt x="367" y="773"/>
                </a:cubicBezTo>
                <a:cubicBezTo>
                  <a:pt x="462" y="943"/>
                  <a:pt x="487" y="955"/>
                  <a:pt x="569" y="1022"/>
                </a:cubicBezTo>
                <a:cubicBezTo>
                  <a:pt x="651" y="1089"/>
                  <a:pt x="754" y="1138"/>
                  <a:pt x="857" y="1176"/>
                </a:cubicBezTo>
                <a:cubicBezTo>
                  <a:pt x="960" y="1214"/>
                  <a:pt x="1034" y="1234"/>
                  <a:pt x="1189" y="1253"/>
                </a:cubicBezTo>
                <a:cubicBezTo>
                  <a:pt x="1344" y="1272"/>
                  <a:pt x="1571" y="1279"/>
                  <a:pt x="1789" y="1289"/>
                </a:cubicBezTo>
                <a:cubicBezTo>
                  <a:pt x="2007" y="1299"/>
                  <a:pt x="2350" y="1308"/>
                  <a:pt x="2497" y="1313"/>
                </a:cubicBezTo>
              </a:path>
            </a:pathLst>
          </a:custGeom>
          <a:noFill/>
          <a:ln w="38100">
            <a:solidFill>
              <a:srgbClr val="003399"/>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24639" name="Line 73"/>
          <p:cNvSpPr>
            <a:spLocks noChangeShapeType="1"/>
          </p:cNvSpPr>
          <p:nvPr/>
        </p:nvSpPr>
        <p:spPr bwMode="auto">
          <a:xfrm flipV="1">
            <a:off x="5099050" y="1889125"/>
            <a:ext cx="0" cy="2357438"/>
          </a:xfrm>
          <a:prstGeom prst="line">
            <a:avLst/>
          </a:prstGeom>
          <a:noFill/>
          <a:ln w="9525">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24640" name="Line 74"/>
          <p:cNvSpPr>
            <a:spLocks noChangeShapeType="1"/>
          </p:cNvSpPr>
          <p:nvPr/>
        </p:nvSpPr>
        <p:spPr bwMode="auto">
          <a:xfrm>
            <a:off x="4205288" y="2406650"/>
            <a:ext cx="849312" cy="4143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8907" name="Text Box 75"/>
          <p:cNvSpPr txBox="1">
            <a:spLocks noChangeArrowheads="1"/>
          </p:cNvSpPr>
          <p:nvPr/>
        </p:nvSpPr>
        <p:spPr bwMode="auto">
          <a:xfrm>
            <a:off x="3189288" y="2138363"/>
            <a:ext cx="1985962" cy="277812"/>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200" b="1" dirty="0">
                <a:solidFill>
                  <a:srgbClr val="4D4D4D"/>
                </a:solidFill>
                <a:effectLst>
                  <a:outerShdw blurRad="38100" dist="38100" dir="2700000" algn="tl">
                    <a:srgbClr val="DDDDDD"/>
                  </a:outerShdw>
                </a:effectLst>
                <a:latin typeface="+mn-lt"/>
              </a:rPr>
              <a:t>MIL-STD-1540B Baseline</a:t>
            </a:r>
          </a:p>
        </p:txBody>
      </p:sp>
      <p:sp>
        <p:nvSpPr>
          <p:cNvPr id="24642" name="Rectangle 76"/>
          <p:cNvSpPr>
            <a:spLocks noChangeAspect="1" noChangeArrowheads="1"/>
          </p:cNvSpPr>
          <p:nvPr/>
        </p:nvSpPr>
        <p:spPr bwMode="auto">
          <a:xfrm>
            <a:off x="2924175" y="3663950"/>
            <a:ext cx="46038" cy="15875"/>
          </a:xfrm>
          <a:prstGeom prst="rect">
            <a:avLst/>
          </a:prstGeom>
          <a:solidFill>
            <a:srgbClr val="0000FF"/>
          </a:solidFill>
          <a:ln w="12700">
            <a:solidFill>
              <a:srgbClr val="0000FF"/>
            </a:solidFill>
            <a:miter lim="800000"/>
            <a:headEnd/>
            <a:tailEnd/>
          </a:ln>
        </p:spPr>
        <p:txBody>
          <a:bodyPr/>
          <a:lstStyle/>
          <a:p>
            <a:endParaRPr lang="en-US"/>
          </a:p>
        </p:txBody>
      </p:sp>
      <p:sp>
        <p:nvSpPr>
          <p:cNvPr id="24643" name="Rectangle 77"/>
          <p:cNvSpPr>
            <a:spLocks noChangeArrowheads="1"/>
          </p:cNvSpPr>
          <p:nvPr/>
        </p:nvSpPr>
        <p:spPr bwMode="auto">
          <a:xfrm>
            <a:off x="3338513" y="4019550"/>
            <a:ext cx="107950" cy="109538"/>
          </a:xfrm>
          <a:prstGeom prst="rect">
            <a:avLst/>
          </a:prstGeom>
          <a:solidFill>
            <a:schemeClr val="accent1"/>
          </a:solidFill>
          <a:ln w="9525">
            <a:solidFill>
              <a:schemeClr val="accent1"/>
            </a:solidFill>
            <a:miter lim="800000"/>
            <a:headEnd/>
            <a:tailEnd/>
          </a:ln>
        </p:spPr>
        <p:txBody>
          <a:bodyPr/>
          <a:lstStyle/>
          <a:p>
            <a:endParaRPr lang="en-US"/>
          </a:p>
        </p:txBody>
      </p:sp>
      <p:sp>
        <p:nvSpPr>
          <p:cNvPr id="24644" name="Line 78"/>
          <p:cNvSpPr>
            <a:spLocks noChangeShapeType="1"/>
          </p:cNvSpPr>
          <p:nvPr/>
        </p:nvSpPr>
        <p:spPr bwMode="auto">
          <a:xfrm>
            <a:off x="3386138" y="4057650"/>
            <a:ext cx="1587" cy="34925"/>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45" name="AutoShape 79"/>
          <p:cNvSpPr>
            <a:spLocks noChangeArrowheads="1"/>
          </p:cNvSpPr>
          <p:nvPr/>
        </p:nvSpPr>
        <p:spPr bwMode="auto">
          <a:xfrm>
            <a:off x="5053013" y="3871913"/>
            <a:ext cx="107950" cy="98425"/>
          </a:xfrm>
          <a:prstGeom prst="plus">
            <a:avLst>
              <a:gd name="adj" fmla="val 25000"/>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4646" name="AutoShape 80"/>
          <p:cNvSpPr>
            <a:spLocks noChangeArrowheads="1"/>
          </p:cNvSpPr>
          <p:nvPr/>
        </p:nvSpPr>
        <p:spPr bwMode="auto">
          <a:xfrm>
            <a:off x="1938338" y="3328988"/>
            <a:ext cx="114300" cy="95250"/>
          </a:xfrm>
          <a:prstGeom prst="triangle">
            <a:avLst>
              <a:gd name="adj" fmla="val 50000"/>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4647" name="Group 81"/>
          <p:cNvGrpSpPr>
            <a:grpSpLocks/>
          </p:cNvGrpSpPr>
          <p:nvPr/>
        </p:nvGrpSpPr>
        <p:grpSpPr bwMode="auto">
          <a:xfrm>
            <a:off x="1101725" y="5013325"/>
            <a:ext cx="2028825" cy="463550"/>
            <a:chOff x="589" y="3074"/>
            <a:chExt cx="2334" cy="334"/>
          </a:xfrm>
        </p:grpSpPr>
        <p:sp>
          <p:nvSpPr>
            <p:cNvPr id="24651" name="Rectangle 82"/>
            <p:cNvSpPr>
              <a:spLocks noChangeArrowheads="1"/>
            </p:cNvSpPr>
            <p:nvPr/>
          </p:nvSpPr>
          <p:spPr bwMode="auto">
            <a:xfrm>
              <a:off x="589" y="3074"/>
              <a:ext cx="2334" cy="334"/>
            </a:xfrm>
            <a:prstGeom prst="rect">
              <a:avLst/>
            </a:prstGeom>
            <a:solidFill>
              <a:srgbClr val="F8F8F8"/>
            </a:solidFill>
            <a:ln w="0">
              <a:solidFill>
                <a:srgbClr val="000000"/>
              </a:solidFill>
              <a:miter lim="800000"/>
              <a:headEnd/>
              <a:tailEnd/>
            </a:ln>
          </p:spPr>
          <p:txBody>
            <a:bodyPr/>
            <a:lstStyle/>
            <a:p>
              <a:endParaRPr lang="en-US"/>
            </a:p>
          </p:txBody>
        </p:sp>
        <p:sp>
          <p:nvSpPr>
            <p:cNvPr id="24652" name="Rectangle 83"/>
            <p:cNvSpPr>
              <a:spLocks noChangeArrowheads="1"/>
            </p:cNvSpPr>
            <p:nvPr/>
          </p:nvSpPr>
          <p:spPr bwMode="auto">
            <a:xfrm>
              <a:off x="815" y="3121"/>
              <a:ext cx="8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L</a:t>
              </a:r>
              <a:endParaRPr lang="en-US" b="1">
                <a:latin typeface="Times New Roman" pitchFamily="18" charset="0"/>
              </a:endParaRPr>
            </a:p>
          </p:txBody>
        </p:sp>
        <p:sp>
          <p:nvSpPr>
            <p:cNvPr id="24653" name="Rectangle 84"/>
            <p:cNvSpPr>
              <a:spLocks noChangeArrowheads="1"/>
            </p:cNvSpPr>
            <p:nvPr/>
          </p:nvSpPr>
          <p:spPr bwMode="auto">
            <a:xfrm>
              <a:off x="1046" y="3159"/>
              <a:ext cx="38" cy="38"/>
            </a:xfrm>
            <a:prstGeom prst="rect">
              <a:avLst/>
            </a:prstGeom>
            <a:solidFill>
              <a:srgbClr val="FF00FF"/>
            </a:solidFill>
            <a:ln w="12700">
              <a:solidFill>
                <a:srgbClr val="FF00FF"/>
              </a:solidFill>
              <a:miter lim="800000"/>
              <a:headEnd/>
              <a:tailEnd/>
            </a:ln>
          </p:spPr>
          <p:txBody>
            <a:bodyPr/>
            <a:lstStyle/>
            <a:p>
              <a:endParaRPr lang="en-US"/>
            </a:p>
          </p:txBody>
        </p:sp>
        <p:sp>
          <p:nvSpPr>
            <p:cNvPr id="24654" name="Rectangle 85"/>
            <p:cNvSpPr>
              <a:spLocks noChangeArrowheads="1"/>
            </p:cNvSpPr>
            <p:nvPr/>
          </p:nvSpPr>
          <p:spPr bwMode="auto">
            <a:xfrm>
              <a:off x="1108" y="3121"/>
              <a:ext cx="12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M</a:t>
              </a:r>
              <a:endParaRPr lang="en-US" b="1">
                <a:latin typeface="Times New Roman" pitchFamily="18" charset="0"/>
              </a:endParaRPr>
            </a:p>
          </p:txBody>
        </p:sp>
        <p:sp>
          <p:nvSpPr>
            <p:cNvPr id="24655" name="Rectangle 86"/>
            <p:cNvSpPr>
              <a:spLocks noChangeArrowheads="1"/>
            </p:cNvSpPr>
            <p:nvPr/>
          </p:nvSpPr>
          <p:spPr bwMode="auto">
            <a:xfrm>
              <a:off x="1444" y="3121"/>
              <a:ext cx="10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N</a:t>
              </a:r>
              <a:endParaRPr lang="en-US" b="1">
                <a:latin typeface="Times New Roman" pitchFamily="18" charset="0"/>
              </a:endParaRPr>
            </a:p>
          </p:txBody>
        </p:sp>
        <p:sp>
          <p:nvSpPr>
            <p:cNvPr id="24656" name="Rectangle 87"/>
            <p:cNvSpPr>
              <a:spLocks noChangeArrowheads="1"/>
            </p:cNvSpPr>
            <p:nvPr/>
          </p:nvSpPr>
          <p:spPr bwMode="auto">
            <a:xfrm>
              <a:off x="1842" y="3121"/>
              <a:ext cx="113"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O</a:t>
              </a:r>
              <a:endParaRPr lang="en-US" b="1">
                <a:latin typeface="Times New Roman" pitchFamily="18" charset="0"/>
              </a:endParaRPr>
            </a:p>
          </p:txBody>
        </p:sp>
        <p:sp>
          <p:nvSpPr>
            <p:cNvPr id="24657" name="Rectangle 88"/>
            <p:cNvSpPr>
              <a:spLocks noChangeArrowheads="1"/>
            </p:cNvSpPr>
            <p:nvPr/>
          </p:nvSpPr>
          <p:spPr bwMode="auto">
            <a:xfrm>
              <a:off x="2234" y="3121"/>
              <a:ext cx="97"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K</a:t>
              </a:r>
              <a:endParaRPr lang="en-US" b="1">
                <a:latin typeface="Times New Roman" pitchFamily="18" charset="0"/>
              </a:endParaRPr>
            </a:p>
          </p:txBody>
        </p:sp>
        <p:sp>
          <p:nvSpPr>
            <p:cNvPr id="24658" name="Oval 89"/>
            <p:cNvSpPr>
              <a:spLocks noChangeArrowheads="1"/>
            </p:cNvSpPr>
            <p:nvPr/>
          </p:nvSpPr>
          <p:spPr bwMode="auto">
            <a:xfrm>
              <a:off x="736" y="3306"/>
              <a:ext cx="38" cy="38"/>
            </a:xfrm>
            <a:prstGeom prst="ellipse">
              <a:avLst/>
            </a:prstGeom>
            <a:solidFill>
              <a:srgbClr val="800000"/>
            </a:solidFill>
            <a:ln w="12700">
              <a:solidFill>
                <a:srgbClr val="800000"/>
              </a:solidFill>
              <a:round/>
              <a:headEnd/>
              <a:tailEnd/>
            </a:ln>
          </p:spPr>
          <p:txBody>
            <a:bodyPr/>
            <a:lstStyle/>
            <a:p>
              <a:endParaRPr lang="en-US"/>
            </a:p>
          </p:txBody>
        </p:sp>
        <p:sp>
          <p:nvSpPr>
            <p:cNvPr id="24659" name="Rectangle 90"/>
            <p:cNvSpPr>
              <a:spLocks noChangeArrowheads="1"/>
            </p:cNvSpPr>
            <p:nvPr/>
          </p:nvSpPr>
          <p:spPr bwMode="auto">
            <a:xfrm>
              <a:off x="806" y="3268"/>
              <a:ext cx="97"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P</a:t>
              </a:r>
              <a:endParaRPr lang="en-US" b="1">
                <a:latin typeface="Times New Roman" pitchFamily="18" charset="0"/>
              </a:endParaRPr>
            </a:p>
          </p:txBody>
        </p:sp>
        <p:sp>
          <p:nvSpPr>
            <p:cNvPr id="24660" name="Rectangle 91"/>
            <p:cNvSpPr>
              <a:spLocks noChangeArrowheads="1"/>
            </p:cNvSpPr>
            <p:nvPr/>
          </p:nvSpPr>
          <p:spPr bwMode="auto">
            <a:xfrm>
              <a:off x="1038" y="3291"/>
              <a:ext cx="68" cy="69"/>
            </a:xfrm>
            <a:prstGeom prst="rect">
              <a:avLst/>
            </a:prstGeom>
            <a:solidFill>
              <a:schemeClr val="accent1"/>
            </a:solidFill>
            <a:ln w="9525">
              <a:solidFill>
                <a:schemeClr val="accent1"/>
              </a:solidFill>
              <a:miter lim="800000"/>
              <a:headEnd/>
              <a:tailEnd/>
            </a:ln>
          </p:spPr>
          <p:txBody>
            <a:bodyPr/>
            <a:lstStyle/>
            <a:p>
              <a:endParaRPr lang="en-US"/>
            </a:p>
          </p:txBody>
        </p:sp>
        <p:sp>
          <p:nvSpPr>
            <p:cNvPr id="24661" name="Line 92"/>
            <p:cNvSpPr>
              <a:spLocks noChangeShapeType="1"/>
            </p:cNvSpPr>
            <p:nvPr/>
          </p:nvSpPr>
          <p:spPr bwMode="auto">
            <a:xfrm flipV="1">
              <a:off x="1068" y="3167"/>
              <a:ext cx="1" cy="23"/>
            </a:xfrm>
            <a:prstGeom prst="line">
              <a:avLst/>
            </a:prstGeom>
            <a:noFill/>
            <a:ln w="12700">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2" name="Line 93"/>
            <p:cNvSpPr>
              <a:spLocks noChangeShapeType="1"/>
            </p:cNvSpPr>
            <p:nvPr/>
          </p:nvSpPr>
          <p:spPr bwMode="auto">
            <a:xfrm>
              <a:off x="1068" y="3315"/>
              <a:ext cx="1" cy="22"/>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3" name="Line 94"/>
            <p:cNvSpPr>
              <a:spLocks noChangeShapeType="1"/>
            </p:cNvSpPr>
            <p:nvPr/>
          </p:nvSpPr>
          <p:spPr bwMode="auto">
            <a:xfrm flipH="1">
              <a:off x="1046" y="3178"/>
              <a:ext cx="22" cy="1"/>
            </a:xfrm>
            <a:prstGeom prst="line">
              <a:avLst/>
            </a:prstGeom>
            <a:noFill/>
            <a:ln w="12700">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4" name="Line 95"/>
            <p:cNvSpPr>
              <a:spLocks noChangeShapeType="1"/>
            </p:cNvSpPr>
            <p:nvPr/>
          </p:nvSpPr>
          <p:spPr bwMode="auto">
            <a:xfrm>
              <a:off x="1068" y="3178"/>
              <a:ext cx="23" cy="1"/>
            </a:xfrm>
            <a:prstGeom prst="line">
              <a:avLst/>
            </a:prstGeom>
            <a:noFill/>
            <a:ln w="12700">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5" name="Rectangle 96"/>
            <p:cNvSpPr>
              <a:spLocks noChangeArrowheads="1"/>
            </p:cNvSpPr>
            <p:nvPr/>
          </p:nvSpPr>
          <p:spPr bwMode="auto">
            <a:xfrm>
              <a:off x="1120" y="3268"/>
              <a:ext cx="7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J</a:t>
              </a:r>
              <a:endParaRPr lang="en-US" b="1">
                <a:latin typeface="Times New Roman" pitchFamily="18" charset="0"/>
              </a:endParaRPr>
            </a:p>
          </p:txBody>
        </p:sp>
        <p:sp>
          <p:nvSpPr>
            <p:cNvPr id="248929" name="Rectangle 97"/>
            <p:cNvSpPr>
              <a:spLocks noChangeAspect="1" noChangeArrowheads="1"/>
            </p:cNvSpPr>
            <p:nvPr/>
          </p:nvSpPr>
          <p:spPr bwMode="auto">
            <a:xfrm>
              <a:off x="1372" y="3320"/>
              <a:ext cx="26" cy="10"/>
            </a:xfrm>
            <a:prstGeom prst="rect">
              <a:avLst/>
            </a:prstGeom>
            <a:solidFill>
              <a:srgbClr val="0000FF"/>
            </a:solidFill>
            <a:ln w="12700">
              <a:solidFill>
                <a:srgbClr val="0000FF"/>
              </a:solidFill>
              <a:miter lim="800000"/>
              <a:headEnd/>
              <a:tailEnd/>
            </a:ln>
          </p:spPr>
          <p:txBody>
            <a:bodyPr/>
            <a:lstStyle/>
            <a:p>
              <a:pPr algn="ctr" fontAlgn="auto">
                <a:spcBef>
                  <a:spcPts val="0"/>
                </a:spcBef>
                <a:spcAft>
                  <a:spcPts val="0"/>
                </a:spcAft>
                <a:defRPr/>
              </a:pPr>
              <a:endParaRPr lang="en-US" sz="1000" b="1">
                <a:effectLst>
                  <a:outerShdw blurRad="38100" dist="38100" dir="2700000" algn="tl">
                    <a:srgbClr val="FFFFFF"/>
                  </a:outerShdw>
                </a:effectLst>
                <a:latin typeface="+mn-lt"/>
              </a:endParaRPr>
            </a:p>
          </p:txBody>
        </p:sp>
        <p:sp>
          <p:nvSpPr>
            <p:cNvPr id="24667" name="Rectangle 98"/>
            <p:cNvSpPr>
              <a:spLocks noChangeArrowheads="1"/>
            </p:cNvSpPr>
            <p:nvPr/>
          </p:nvSpPr>
          <p:spPr bwMode="auto">
            <a:xfrm>
              <a:off x="1447" y="3268"/>
              <a:ext cx="11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G</a:t>
              </a:r>
              <a:endParaRPr lang="en-US" b="1">
                <a:latin typeface="Times New Roman" pitchFamily="18" charset="0"/>
              </a:endParaRPr>
            </a:p>
          </p:txBody>
        </p:sp>
        <p:sp>
          <p:nvSpPr>
            <p:cNvPr id="24668" name="Rectangle 99"/>
            <p:cNvSpPr>
              <a:spLocks noChangeArrowheads="1"/>
            </p:cNvSpPr>
            <p:nvPr/>
          </p:nvSpPr>
          <p:spPr bwMode="auto">
            <a:xfrm>
              <a:off x="1736" y="3322"/>
              <a:ext cx="46" cy="8"/>
            </a:xfrm>
            <a:prstGeom prst="rect">
              <a:avLst/>
            </a:prstGeom>
            <a:solidFill>
              <a:schemeClr val="accent1"/>
            </a:solidFill>
            <a:ln w="12700">
              <a:solidFill>
                <a:schemeClr val="accent1"/>
              </a:solidFill>
              <a:miter lim="800000"/>
              <a:headEnd/>
              <a:tailEnd/>
            </a:ln>
          </p:spPr>
          <p:txBody>
            <a:bodyPr/>
            <a:lstStyle/>
            <a:p>
              <a:endParaRPr lang="en-US"/>
            </a:p>
          </p:txBody>
        </p:sp>
        <p:sp>
          <p:nvSpPr>
            <p:cNvPr id="24669" name="Rectangle 100"/>
            <p:cNvSpPr>
              <a:spLocks noChangeArrowheads="1"/>
            </p:cNvSpPr>
            <p:nvPr/>
          </p:nvSpPr>
          <p:spPr bwMode="auto">
            <a:xfrm>
              <a:off x="1849" y="3268"/>
              <a:ext cx="10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C</a:t>
              </a:r>
              <a:endParaRPr lang="en-US" b="1">
                <a:latin typeface="Times New Roman" pitchFamily="18" charset="0"/>
              </a:endParaRPr>
            </a:p>
          </p:txBody>
        </p:sp>
        <p:sp>
          <p:nvSpPr>
            <p:cNvPr id="24670" name="Freeform 101"/>
            <p:cNvSpPr>
              <a:spLocks/>
            </p:cNvSpPr>
            <p:nvPr/>
          </p:nvSpPr>
          <p:spPr bwMode="auto">
            <a:xfrm>
              <a:off x="2135" y="3303"/>
              <a:ext cx="46" cy="45"/>
            </a:xfrm>
            <a:custGeom>
              <a:avLst/>
              <a:gdLst>
                <a:gd name="T0" fmla="*/ 23 w 46"/>
                <a:gd name="T1" fmla="*/ 0 h 45"/>
                <a:gd name="T2" fmla="*/ 46 w 46"/>
                <a:gd name="T3" fmla="*/ 23 h 45"/>
                <a:gd name="T4" fmla="*/ 23 w 46"/>
                <a:gd name="T5" fmla="*/ 45 h 45"/>
                <a:gd name="T6" fmla="*/ 0 w 46"/>
                <a:gd name="T7" fmla="*/ 23 h 45"/>
                <a:gd name="T8" fmla="*/ 23 w 46"/>
                <a:gd name="T9" fmla="*/ 0 h 45"/>
                <a:gd name="T10" fmla="*/ 0 60000 65536"/>
                <a:gd name="T11" fmla="*/ 0 60000 65536"/>
                <a:gd name="T12" fmla="*/ 0 60000 65536"/>
                <a:gd name="T13" fmla="*/ 0 60000 65536"/>
                <a:gd name="T14" fmla="*/ 0 60000 65536"/>
                <a:gd name="T15" fmla="*/ 0 w 46"/>
                <a:gd name="T16" fmla="*/ 0 h 45"/>
                <a:gd name="T17" fmla="*/ 46 w 46"/>
                <a:gd name="T18" fmla="*/ 45 h 45"/>
              </a:gdLst>
              <a:ahLst/>
              <a:cxnLst>
                <a:cxn ang="T10">
                  <a:pos x="T0" y="T1"/>
                </a:cxn>
                <a:cxn ang="T11">
                  <a:pos x="T2" y="T3"/>
                </a:cxn>
                <a:cxn ang="T12">
                  <a:pos x="T4" y="T5"/>
                </a:cxn>
                <a:cxn ang="T13">
                  <a:pos x="T6" y="T7"/>
                </a:cxn>
                <a:cxn ang="T14">
                  <a:pos x="T8" y="T9"/>
                </a:cxn>
              </a:cxnLst>
              <a:rect l="T15" t="T16" r="T17" b="T18"/>
              <a:pathLst>
                <a:path w="46" h="45">
                  <a:moveTo>
                    <a:pt x="23" y="0"/>
                  </a:moveTo>
                  <a:lnTo>
                    <a:pt x="46" y="23"/>
                  </a:lnTo>
                  <a:lnTo>
                    <a:pt x="23" y="45"/>
                  </a:lnTo>
                  <a:lnTo>
                    <a:pt x="0" y="23"/>
                  </a:lnTo>
                  <a:lnTo>
                    <a:pt x="23" y="0"/>
                  </a:lnTo>
                  <a:close/>
                </a:path>
              </a:pathLst>
            </a:custGeom>
            <a:solidFill>
              <a:srgbClr val="FF0000"/>
            </a:solidFill>
            <a:ln w="12700">
              <a:solidFill>
                <a:srgbClr val="FF0000"/>
              </a:solidFill>
              <a:round/>
              <a:headEnd/>
              <a:tailEnd/>
            </a:ln>
          </p:spPr>
          <p:txBody>
            <a:bodyPr/>
            <a:lstStyle/>
            <a:p>
              <a:endParaRPr lang="en-US"/>
            </a:p>
          </p:txBody>
        </p:sp>
        <p:sp>
          <p:nvSpPr>
            <p:cNvPr id="24671" name="Rectangle 102"/>
            <p:cNvSpPr>
              <a:spLocks noChangeArrowheads="1"/>
            </p:cNvSpPr>
            <p:nvPr/>
          </p:nvSpPr>
          <p:spPr bwMode="auto">
            <a:xfrm>
              <a:off x="2234" y="3268"/>
              <a:ext cx="10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D</a:t>
              </a:r>
              <a:endParaRPr lang="en-US" b="1">
                <a:latin typeface="Times New Roman" pitchFamily="18" charset="0"/>
              </a:endParaRPr>
            </a:p>
          </p:txBody>
        </p:sp>
        <p:sp>
          <p:nvSpPr>
            <p:cNvPr id="24672" name="Freeform 103"/>
            <p:cNvSpPr>
              <a:spLocks/>
            </p:cNvSpPr>
            <p:nvPr/>
          </p:nvSpPr>
          <p:spPr bwMode="auto">
            <a:xfrm>
              <a:off x="739" y="3146"/>
              <a:ext cx="46" cy="46"/>
            </a:xfrm>
            <a:custGeom>
              <a:avLst/>
              <a:gdLst>
                <a:gd name="T0" fmla="*/ 23 w 46"/>
                <a:gd name="T1" fmla="*/ 0 h 46"/>
                <a:gd name="T2" fmla="*/ 46 w 46"/>
                <a:gd name="T3" fmla="*/ 23 h 46"/>
                <a:gd name="T4" fmla="*/ 23 w 46"/>
                <a:gd name="T5" fmla="*/ 46 h 46"/>
                <a:gd name="T6" fmla="*/ 0 w 46"/>
                <a:gd name="T7" fmla="*/ 23 h 46"/>
                <a:gd name="T8" fmla="*/ 23 w 46"/>
                <a:gd name="T9" fmla="*/ 0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23" y="0"/>
                  </a:moveTo>
                  <a:lnTo>
                    <a:pt x="46" y="23"/>
                  </a:lnTo>
                  <a:lnTo>
                    <a:pt x="23" y="46"/>
                  </a:lnTo>
                  <a:lnTo>
                    <a:pt x="0" y="23"/>
                  </a:lnTo>
                  <a:lnTo>
                    <a:pt x="23" y="0"/>
                  </a:lnTo>
                  <a:close/>
                </a:path>
              </a:pathLst>
            </a:custGeom>
            <a:solidFill>
              <a:srgbClr val="000080"/>
            </a:solidFill>
            <a:ln w="12700">
              <a:solidFill>
                <a:srgbClr val="000080"/>
              </a:solidFill>
              <a:round/>
              <a:headEnd/>
              <a:tailEnd/>
            </a:ln>
          </p:spPr>
          <p:txBody>
            <a:bodyPr/>
            <a:lstStyle/>
            <a:p>
              <a:endParaRPr lang="en-US"/>
            </a:p>
          </p:txBody>
        </p:sp>
        <p:grpSp>
          <p:nvGrpSpPr>
            <p:cNvPr id="24673" name="Group 104"/>
            <p:cNvGrpSpPr>
              <a:grpSpLocks/>
            </p:cNvGrpSpPr>
            <p:nvPr/>
          </p:nvGrpSpPr>
          <p:grpSpPr bwMode="auto">
            <a:xfrm>
              <a:off x="1733" y="3145"/>
              <a:ext cx="68" cy="68"/>
              <a:chOff x="1541" y="1951"/>
              <a:chExt cx="68" cy="68"/>
            </a:xfrm>
          </p:grpSpPr>
          <p:sp>
            <p:nvSpPr>
              <p:cNvPr id="24687" name="Rectangle 105"/>
              <p:cNvSpPr>
                <a:spLocks noChangeArrowheads="1"/>
              </p:cNvSpPr>
              <p:nvPr/>
            </p:nvSpPr>
            <p:spPr bwMode="auto">
              <a:xfrm>
                <a:off x="1541" y="1951"/>
                <a:ext cx="68" cy="68"/>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88" name="Line 106"/>
              <p:cNvSpPr>
                <a:spLocks noChangeShapeType="1"/>
              </p:cNvSpPr>
              <p:nvPr/>
            </p:nvSpPr>
            <p:spPr bwMode="auto">
              <a:xfrm flipH="1" flipV="1">
                <a:off x="1549" y="1959"/>
                <a:ext cx="22" cy="22"/>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9" name="Line 107"/>
              <p:cNvSpPr>
                <a:spLocks noChangeShapeType="1"/>
              </p:cNvSpPr>
              <p:nvPr/>
            </p:nvSpPr>
            <p:spPr bwMode="auto">
              <a:xfrm>
                <a:off x="1571" y="1981"/>
                <a:ext cx="23"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90" name="Line 108"/>
              <p:cNvSpPr>
                <a:spLocks noChangeShapeType="1"/>
              </p:cNvSpPr>
              <p:nvPr/>
            </p:nvSpPr>
            <p:spPr bwMode="auto">
              <a:xfrm flipH="1">
                <a:off x="1549" y="1981"/>
                <a:ext cx="22"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91" name="Line 109"/>
              <p:cNvSpPr>
                <a:spLocks noChangeShapeType="1"/>
              </p:cNvSpPr>
              <p:nvPr/>
            </p:nvSpPr>
            <p:spPr bwMode="auto">
              <a:xfrm flipV="1">
                <a:off x="1571" y="1959"/>
                <a:ext cx="23" cy="22"/>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674" name="AutoShape 110"/>
            <p:cNvSpPr>
              <a:spLocks noChangeArrowheads="1"/>
            </p:cNvSpPr>
            <p:nvPr/>
          </p:nvSpPr>
          <p:spPr bwMode="auto">
            <a:xfrm>
              <a:off x="2550" y="3156"/>
              <a:ext cx="68" cy="62"/>
            </a:xfrm>
            <a:prstGeom prst="plus">
              <a:avLst>
                <a:gd name="adj" fmla="val 25000"/>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nvGrpSpPr>
            <p:cNvPr id="24675" name="Group 111"/>
            <p:cNvGrpSpPr>
              <a:grpSpLocks/>
            </p:cNvGrpSpPr>
            <p:nvPr/>
          </p:nvGrpSpPr>
          <p:grpSpPr bwMode="auto">
            <a:xfrm>
              <a:off x="2122" y="3147"/>
              <a:ext cx="69" cy="68"/>
              <a:chOff x="3286" y="2103"/>
              <a:chExt cx="69" cy="68"/>
            </a:xfrm>
          </p:grpSpPr>
          <p:sp>
            <p:nvSpPr>
              <p:cNvPr id="24680" name="Rectangle 112"/>
              <p:cNvSpPr>
                <a:spLocks noChangeArrowheads="1"/>
              </p:cNvSpPr>
              <p:nvPr/>
            </p:nvSpPr>
            <p:spPr bwMode="auto">
              <a:xfrm>
                <a:off x="3286" y="2103"/>
                <a:ext cx="69"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81" name="Line 113"/>
              <p:cNvSpPr>
                <a:spLocks noChangeShapeType="1"/>
              </p:cNvSpPr>
              <p:nvPr/>
            </p:nvSpPr>
            <p:spPr bwMode="auto">
              <a:xfrm flipH="1" flipV="1">
                <a:off x="3294" y="2110"/>
                <a:ext cx="23"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2" name="Line 114"/>
              <p:cNvSpPr>
                <a:spLocks noChangeShapeType="1"/>
              </p:cNvSpPr>
              <p:nvPr/>
            </p:nvSpPr>
            <p:spPr bwMode="auto">
              <a:xfrm>
                <a:off x="3317" y="2133"/>
                <a:ext cx="23"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3" name="Line 115"/>
              <p:cNvSpPr>
                <a:spLocks noChangeShapeType="1"/>
              </p:cNvSpPr>
              <p:nvPr/>
            </p:nvSpPr>
            <p:spPr bwMode="auto">
              <a:xfrm flipH="1">
                <a:off x="3294" y="2133"/>
                <a:ext cx="23"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4" name="Line 116"/>
              <p:cNvSpPr>
                <a:spLocks noChangeShapeType="1"/>
              </p:cNvSpPr>
              <p:nvPr/>
            </p:nvSpPr>
            <p:spPr bwMode="auto">
              <a:xfrm flipV="1">
                <a:off x="3317" y="2110"/>
                <a:ext cx="23"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5" name="Line 117"/>
              <p:cNvSpPr>
                <a:spLocks noChangeShapeType="1"/>
              </p:cNvSpPr>
              <p:nvPr/>
            </p:nvSpPr>
            <p:spPr bwMode="auto">
              <a:xfrm flipV="1">
                <a:off x="3317" y="2110"/>
                <a:ext cx="1"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6" name="Line 118"/>
              <p:cNvSpPr>
                <a:spLocks noChangeShapeType="1"/>
              </p:cNvSpPr>
              <p:nvPr/>
            </p:nvSpPr>
            <p:spPr bwMode="auto">
              <a:xfrm>
                <a:off x="3317" y="2133"/>
                <a:ext cx="1" cy="23"/>
              </a:xfrm>
              <a:prstGeom prst="line">
                <a:avLst/>
              </a:prstGeom>
              <a:noFill/>
              <a:ln w="127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676" name="Rectangle 119"/>
            <p:cNvSpPr>
              <a:spLocks noChangeArrowheads="1"/>
            </p:cNvSpPr>
            <p:nvPr/>
          </p:nvSpPr>
          <p:spPr bwMode="auto">
            <a:xfrm>
              <a:off x="2655" y="3124"/>
              <a:ext cx="12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M</a:t>
              </a:r>
              <a:endParaRPr lang="en-US" b="1">
                <a:latin typeface="Times New Roman" pitchFamily="18" charset="0"/>
              </a:endParaRPr>
            </a:p>
          </p:txBody>
        </p:sp>
        <p:sp>
          <p:nvSpPr>
            <p:cNvPr id="24677" name="AutoShape 120"/>
            <p:cNvSpPr>
              <a:spLocks noChangeArrowheads="1"/>
            </p:cNvSpPr>
            <p:nvPr/>
          </p:nvSpPr>
          <p:spPr bwMode="auto">
            <a:xfrm>
              <a:off x="2544" y="3294"/>
              <a:ext cx="72" cy="60"/>
            </a:xfrm>
            <a:prstGeom prst="triangle">
              <a:avLst>
                <a:gd name="adj" fmla="val 50000"/>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78" name="Freeform 121"/>
            <p:cNvSpPr>
              <a:spLocks noChangeAspect="1"/>
            </p:cNvSpPr>
            <p:nvPr/>
          </p:nvSpPr>
          <p:spPr bwMode="auto">
            <a:xfrm>
              <a:off x="1362" y="3138"/>
              <a:ext cx="63" cy="64"/>
            </a:xfrm>
            <a:custGeom>
              <a:avLst/>
              <a:gdLst>
                <a:gd name="T0" fmla="*/ 70290 w 45"/>
                <a:gd name="T1" fmla="*/ 0 h 46"/>
                <a:gd name="T2" fmla="*/ 143889 w 45"/>
                <a:gd name="T3" fmla="*/ 127782 h 46"/>
                <a:gd name="T4" fmla="*/ 0 w 45"/>
                <a:gd name="T5" fmla="*/ 127782 h 46"/>
                <a:gd name="T6" fmla="*/ 70290 w 45"/>
                <a:gd name="T7" fmla="*/ 0 h 46"/>
                <a:gd name="T8" fmla="*/ 0 60000 65536"/>
                <a:gd name="T9" fmla="*/ 0 60000 65536"/>
                <a:gd name="T10" fmla="*/ 0 60000 65536"/>
                <a:gd name="T11" fmla="*/ 0 60000 65536"/>
                <a:gd name="T12" fmla="*/ 0 w 45"/>
                <a:gd name="T13" fmla="*/ 0 h 46"/>
                <a:gd name="T14" fmla="*/ 45 w 45"/>
                <a:gd name="T15" fmla="*/ 46 h 46"/>
              </a:gdLst>
              <a:ahLst/>
              <a:cxnLst>
                <a:cxn ang="T8">
                  <a:pos x="T0" y="T1"/>
                </a:cxn>
                <a:cxn ang="T9">
                  <a:pos x="T2" y="T3"/>
                </a:cxn>
                <a:cxn ang="T10">
                  <a:pos x="T4" y="T5"/>
                </a:cxn>
                <a:cxn ang="T11">
                  <a:pos x="T6" y="T7"/>
                </a:cxn>
              </a:cxnLst>
              <a:rect l="T12" t="T13" r="T14" b="T15"/>
              <a:pathLst>
                <a:path w="45" h="46">
                  <a:moveTo>
                    <a:pt x="22" y="0"/>
                  </a:moveTo>
                  <a:lnTo>
                    <a:pt x="45" y="46"/>
                  </a:lnTo>
                  <a:lnTo>
                    <a:pt x="0" y="46"/>
                  </a:lnTo>
                  <a:lnTo>
                    <a:pt x="22" y="0"/>
                  </a:lnTo>
                  <a:close/>
                </a:path>
              </a:pathLst>
            </a:custGeom>
            <a:solidFill>
              <a:srgbClr val="FF99CC"/>
            </a:solidFill>
            <a:ln w="12700">
              <a:solidFill>
                <a:srgbClr val="FF0000"/>
              </a:solidFill>
              <a:round/>
              <a:headEnd/>
              <a:tailEnd/>
            </a:ln>
          </p:spPr>
          <p:txBody>
            <a:bodyPr/>
            <a:lstStyle/>
            <a:p>
              <a:endParaRPr lang="en-US"/>
            </a:p>
          </p:txBody>
        </p:sp>
        <p:sp>
          <p:nvSpPr>
            <p:cNvPr id="24679" name="Rectangle 122"/>
            <p:cNvSpPr>
              <a:spLocks noChangeArrowheads="1"/>
            </p:cNvSpPr>
            <p:nvPr/>
          </p:nvSpPr>
          <p:spPr bwMode="auto">
            <a:xfrm>
              <a:off x="2673" y="3268"/>
              <a:ext cx="97"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000">
                  <a:solidFill>
                    <a:srgbClr val="000000"/>
                  </a:solidFill>
                </a:rPr>
                <a:t>E</a:t>
              </a:r>
              <a:endParaRPr lang="en-US" b="1">
                <a:latin typeface="Times New Roman" pitchFamily="18" charset="0"/>
              </a:endParaRPr>
            </a:p>
          </p:txBody>
        </p:sp>
      </p:grpSp>
      <p:sp>
        <p:nvSpPr>
          <p:cNvPr id="126" name="Text Box 75"/>
          <p:cNvSpPr txBox="1">
            <a:spLocks noChangeArrowheads="1"/>
          </p:cNvSpPr>
          <p:nvPr/>
        </p:nvSpPr>
        <p:spPr bwMode="auto">
          <a:xfrm>
            <a:off x="2165350" y="2595563"/>
            <a:ext cx="1985963" cy="277812"/>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200" b="1" dirty="0">
                <a:solidFill>
                  <a:srgbClr val="4D4D4D"/>
                </a:solidFill>
                <a:effectLst>
                  <a:outerShdw blurRad="38100" dist="38100" dir="2700000" algn="tl">
                    <a:srgbClr val="DDDDDD"/>
                  </a:outerShdw>
                </a:effectLst>
                <a:latin typeface="+mn-lt"/>
              </a:rPr>
              <a:t>MIL-STD-1540E Baseline</a:t>
            </a:r>
          </a:p>
        </p:txBody>
      </p:sp>
      <p:sp>
        <p:nvSpPr>
          <p:cNvPr id="24649" name="Line 73"/>
          <p:cNvSpPr>
            <a:spLocks noChangeShapeType="1"/>
          </p:cNvSpPr>
          <p:nvPr/>
        </p:nvSpPr>
        <p:spPr bwMode="auto">
          <a:xfrm flipV="1">
            <a:off x="4125913" y="1889125"/>
            <a:ext cx="0" cy="2357438"/>
          </a:xfrm>
          <a:prstGeom prst="line">
            <a:avLst/>
          </a:prstGeom>
          <a:noFill/>
          <a:ln w="9525">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24650" name="Line 74"/>
          <p:cNvSpPr>
            <a:spLocks noChangeShapeType="1"/>
          </p:cNvSpPr>
          <p:nvPr/>
        </p:nvSpPr>
        <p:spPr bwMode="auto">
          <a:xfrm>
            <a:off x="3232150" y="2855913"/>
            <a:ext cx="849313" cy="4143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447425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600200" y="304800"/>
            <a:ext cx="7338447" cy="796925"/>
          </a:xfrm>
        </p:spPr>
        <p:txBody>
          <a:bodyPr/>
          <a:lstStyle/>
          <a:p>
            <a:pPr>
              <a:lnSpc>
                <a:spcPct val="90000"/>
              </a:lnSpc>
            </a:pPr>
            <a:r>
              <a:rPr lang="en-US" sz="3600" i="1" dirty="0"/>
              <a:t>Post-97 Root Causes of Anomalies</a:t>
            </a:r>
          </a:p>
        </p:txBody>
      </p:sp>
      <p:sp>
        <p:nvSpPr>
          <p:cNvPr id="25603" name="Slide Number Placeholder 10"/>
          <p:cNvSpPr>
            <a:spLocks noGrp="1"/>
          </p:cNvSpPr>
          <p:nvPr>
            <p:ph type="sldNum" sz="quarter" idx="4294967295"/>
          </p:nvPr>
        </p:nvSpPr>
        <p:spPr bwMode="auto">
          <a:xfrm>
            <a:off x="7870825" y="6503988"/>
            <a:ext cx="414338"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fld id="{A4EF2CB6-80E2-4AC9-A991-3136325ABAAC}" type="slidenum">
              <a:rPr lang="en-US" sz="1400" smtClean="0"/>
              <a:pPr eaLnBrk="1" hangingPunct="1"/>
              <a:t>96</a:t>
            </a:fld>
            <a:endParaRPr lang="en-US" sz="1400"/>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r="47539" b="45911"/>
          <a:stretch>
            <a:fillRect/>
          </a:stretch>
        </p:blipFill>
        <p:spPr bwMode="auto">
          <a:xfrm>
            <a:off x="4419600" y="1447800"/>
            <a:ext cx="4495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2"/>
          <p:cNvPicPr>
            <a:picLocks noChangeAspect="1" noChangeArrowheads="1"/>
          </p:cNvPicPr>
          <p:nvPr/>
        </p:nvPicPr>
        <p:blipFill>
          <a:blip r:embed="rId3">
            <a:extLst>
              <a:ext uri="{28A0092B-C50C-407E-A947-70E740481C1C}">
                <a14:useLocalDpi xmlns:a14="http://schemas.microsoft.com/office/drawing/2010/main" val="0"/>
              </a:ext>
            </a:extLst>
          </a:blip>
          <a:srcRect l="52698" b="45006"/>
          <a:stretch>
            <a:fillRect/>
          </a:stretch>
        </p:blipFill>
        <p:spPr bwMode="auto">
          <a:xfrm>
            <a:off x="228600" y="1371600"/>
            <a:ext cx="4144962"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3"/>
          <p:cNvSpPr txBox="1">
            <a:spLocks/>
          </p:cNvSpPr>
          <p:nvPr/>
        </p:nvSpPr>
        <p:spPr bwMode="auto">
          <a:xfrm>
            <a:off x="268287" y="4343400"/>
            <a:ext cx="8875713" cy="2360613"/>
          </a:xfrm>
          <a:prstGeom prst="rect">
            <a:avLst/>
          </a:prstGeom>
          <a:noFill/>
          <a:ln w="9525">
            <a:noFill/>
            <a:miter lim="800000"/>
            <a:headEnd/>
            <a:tailEnd/>
          </a:ln>
        </p:spPr>
        <p:txBody>
          <a:bodyPr/>
          <a:lstStyle/>
          <a:p>
            <a:pPr marL="285750" indent="-285750" eaLnBrk="0" hangingPunct="0">
              <a:spcBef>
                <a:spcPct val="20000"/>
              </a:spcBef>
              <a:buClr>
                <a:srgbClr val="0C2D83"/>
              </a:buClr>
              <a:buSzPct val="80000"/>
              <a:buFont typeface="Wingdings" pitchFamily="2" charset="2"/>
              <a:buChar char="n"/>
              <a:defRPr/>
            </a:pPr>
            <a:r>
              <a:rPr lang="en-US" sz="1400" b="1" kern="0" dirty="0">
                <a:solidFill>
                  <a:schemeClr val="tx1"/>
                </a:solidFill>
                <a:latin typeface="Arial" charset="0"/>
              </a:rPr>
              <a:t>Design issues are the dominant cause of on-orbit anomalies</a:t>
            </a:r>
          </a:p>
          <a:p>
            <a:pPr marL="688975" lvl="1" indent="-282575" eaLnBrk="0" hangingPunct="0">
              <a:spcBef>
                <a:spcPct val="20000"/>
              </a:spcBef>
              <a:buClr>
                <a:srgbClr val="0C2D83"/>
              </a:buClr>
              <a:buSzPct val="80000"/>
              <a:buFont typeface="Courier New" pitchFamily="49" charset="0"/>
              <a:buChar char="o"/>
              <a:defRPr/>
            </a:pPr>
            <a:r>
              <a:rPr lang="en-US" sz="1400" i="1" kern="0" dirty="0">
                <a:solidFill>
                  <a:schemeClr val="tx1"/>
                </a:solidFill>
                <a:latin typeface="Arial" charset="0"/>
              </a:rPr>
              <a:t>Suggests flaws and potential improvements associated with design assurance activities</a:t>
            </a:r>
          </a:p>
          <a:p>
            <a:pPr marL="285750" indent="-285750" eaLnBrk="0" hangingPunct="0">
              <a:spcBef>
                <a:spcPct val="20000"/>
              </a:spcBef>
              <a:buClr>
                <a:srgbClr val="0C2D83"/>
              </a:buClr>
              <a:buSzPct val="80000"/>
              <a:buFont typeface="Wingdings" pitchFamily="2" charset="2"/>
              <a:buChar char="n"/>
              <a:defRPr/>
            </a:pPr>
            <a:r>
              <a:rPr lang="en-US" sz="1400" b="1" kern="0" dirty="0">
                <a:solidFill>
                  <a:schemeClr val="tx1"/>
                </a:solidFill>
                <a:latin typeface="Arial" charset="0"/>
              </a:rPr>
              <a:t>Parts are not the dominant cause of total anomalies</a:t>
            </a:r>
          </a:p>
          <a:p>
            <a:pPr marL="688975" lvl="1" indent="-282575" eaLnBrk="0" hangingPunct="0">
              <a:spcBef>
                <a:spcPct val="20000"/>
              </a:spcBef>
              <a:buClr>
                <a:srgbClr val="0C2D83"/>
              </a:buClr>
              <a:buSzPct val="80000"/>
              <a:buFont typeface="Courier New" pitchFamily="49" charset="0"/>
              <a:buChar char="o"/>
              <a:defRPr/>
            </a:pPr>
            <a:r>
              <a:rPr lang="en-US" sz="1400" i="1" kern="0" dirty="0">
                <a:solidFill>
                  <a:schemeClr val="tx1"/>
                </a:solidFill>
                <a:latin typeface="Arial" charset="0"/>
              </a:rPr>
              <a:t>Parts issues are most apparent during infant mortality—a proto-</a:t>
            </a:r>
            <a:r>
              <a:rPr lang="en-US" sz="1400" i="1" kern="0" dirty="0" err="1">
                <a:solidFill>
                  <a:schemeClr val="tx1"/>
                </a:solidFill>
                <a:latin typeface="Arial" charset="0"/>
              </a:rPr>
              <a:t>qual</a:t>
            </a:r>
            <a:r>
              <a:rPr lang="en-US" sz="1400" i="1" kern="0" dirty="0">
                <a:solidFill>
                  <a:schemeClr val="tx1"/>
                </a:solidFill>
                <a:latin typeface="Arial" charset="0"/>
              </a:rPr>
              <a:t> and testing issue</a:t>
            </a:r>
          </a:p>
          <a:p>
            <a:pPr marL="285750" indent="-285750" eaLnBrk="0" hangingPunct="0">
              <a:spcBef>
                <a:spcPct val="20000"/>
              </a:spcBef>
              <a:buClr>
                <a:srgbClr val="0C2D83"/>
              </a:buClr>
              <a:buSzPct val="80000"/>
              <a:buFont typeface="Wingdings" pitchFamily="2" charset="2"/>
              <a:buChar char="n"/>
              <a:defRPr/>
            </a:pPr>
            <a:r>
              <a:rPr lang="en-US" sz="1400" b="1" kern="0" dirty="0">
                <a:solidFill>
                  <a:schemeClr val="tx1"/>
                </a:solidFill>
                <a:latin typeface="Arial" charset="0"/>
              </a:rPr>
              <a:t>Workmanship issues have decreased</a:t>
            </a:r>
          </a:p>
          <a:p>
            <a:pPr marL="688975" lvl="1" indent="-282575" eaLnBrk="0" hangingPunct="0">
              <a:spcBef>
                <a:spcPct val="20000"/>
              </a:spcBef>
              <a:buClr>
                <a:srgbClr val="0C2D83"/>
              </a:buClr>
              <a:buSzPct val="80000"/>
              <a:buFont typeface="Courier New" pitchFamily="49" charset="0"/>
              <a:buChar char="o"/>
              <a:defRPr/>
            </a:pPr>
            <a:r>
              <a:rPr lang="en-US" sz="1400" i="1" kern="0" dirty="0">
                <a:solidFill>
                  <a:schemeClr val="tx1"/>
                </a:solidFill>
                <a:latin typeface="Arial" charset="0"/>
              </a:rPr>
              <a:t>More attention to testing and QA/MA practices</a:t>
            </a:r>
          </a:p>
          <a:p>
            <a:pPr marL="285750" indent="-285750" eaLnBrk="0" hangingPunct="0">
              <a:spcBef>
                <a:spcPct val="20000"/>
              </a:spcBef>
              <a:buClr>
                <a:srgbClr val="0C2D83"/>
              </a:buClr>
              <a:buSzPct val="80000"/>
              <a:buFont typeface="Wingdings" pitchFamily="2" charset="2"/>
              <a:buChar char="n"/>
              <a:defRPr/>
            </a:pPr>
            <a:r>
              <a:rPr lang="en-US" sz="1400" b="1" kern="0" dirty="0">
                <a:solidFill>
                  <a:schemeClr val="tx1"/>
                </a:solidFill>
                <a:latin typeface="Arial" charset="0"/>
              </a:rPr>
              <a:t>The number of unknown anomalies has increased</a:t>
            </a:r>
          </a:p>
          <a:p>
            <a:pPr marL="688975" lvl="1" indent="-282575" eaLnBrk="0" hangingPunct="0">
              <a:spcBef>
                <a:spcPct val="20000"/>
              </a:spcBef>
              <a:buClr>
                <a:srgbClr val="0C2D83"/>
              </a:buClr>
              <a:buSzPct val="80000"/>
              <a:buFont typeface="Courier New" pitchFamily="49" charset="0"/>
              <a:buChar char="o"/>
              <a:defRPr/>
            </a:pPr>
            <a:r>
              <a:rPr lang="en-US" sz="1400" i="1" kern="0" dirty="0">
                <a:solidFill>
                  <a:schemeClr val="tx1"/>
                </a:solidFill>
                <a:latin typeface="Arial" charset="0"/>
              </a:rPr>
              <a:t>Lack of solid understanding of “as built” configuration</a:t>
            </a:r>
          </a:p>
          <a:p>
            <a:pPr marL="285750" indent="-285750" eaLnBrk="0" hangingPunct="0">
              <a:spcBef>
                <a:spcPct val="20000"/>
              </a:spcBef>
              <a:buClr>
                <a:srgbClr val="0C2D83"/>
              </a:buClr>
              <a:buSzPct val="80000"/>
              <a:buFont typeface="Wingdings" pitchFamily="2" charset="2"/>
              <a:buChar char="n"/>
              <a:defRPr/>
            </a:pPr>
            <a:r>
              <a:rPr lang="en-US" sz="1400" b="1" kern="0" dirty="0">
                <a:solidFill>
                  <a:schemeClr val="tx1"/>
                </a:solidFill>
                <a:latin typeface="Arial" charset="0"/>
              </a:rPr>
              <a:t>Software is emerging as a leading source of anomalies</a:t>
            </a:r>
            <a:endParaRPr lang="en-US" sz="1400" i="1" kern="0" dirty="0">
              <a:solidFill>
                <a:schemeClr val="tx1"/>
              </a:solidFill>
              <a:latin typeface="Arial" charset="0"/>
            </a:endParaRPr>
          </a:p>
          <a:p>
            <a:pPr marL="688975" lvl="1" indent="-282575" eaLnBrk="0" hangingPunct="0">
              <a:spcBef>
                <a:spcPct val="20000"/>
              </a:spcBef>
              <a:buClr>
                <a:srgbClr val="0C2D83"/>
              </a:buClr>
              <a:buSzPct val="80000"/>
              <a:buFont typeface="Courier New" pitchFamily="49" charset="0"/>
              <a:buChar char="o"/>
              <a:defRPr/>
            </a:pPr>
            <a:endParaRPr lang="en-US" sz="1400" b="1" i="1" kern="0" dirty="0">
              <a:solidFill>
                <a:schemeClr val="tx1"/>
              </a:solidFill>
              <a:latin typeface="Arial" charset="0"/>
            </a:endParaRPr>
          </a:p>
        </p:txBody>
      </p:sp>
    </p:spTree>
    <p:extLst>
      <p:ext uri="{BB962C8B-B14F-4D97-AF65-F5344CB8AC3E}">
        <p14:creationId xmlns:p14="http://schemas.microsoft.com/office/powerpoint/2010/main" val="19488955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l="49403" t="50584"/>
          <a:stretch>
            <a:fillRect/>
          </a:stretch>
        </p:blipFill>
        <p:spPr bwMode="auto">
          <a:xfrm>
            <a:off x="0" y="1447800"/>
            <a:ext cx="4684712" cy="278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2"/>
          <p:cNvSpPr>
            <a:spLocks noGrp="1" noChangeArrowheads="1"/>
          </p:cNvSpPr>
          <p:nvPr>
            <p:ph type="title"/>
          </p:nvPr>
        </p:nvSpPr>
        <p:spPr>
          <a:xfrm>
            <a:off x="1524000" y="228600"/>
            <a:ext cx="7322949" cy="796925"/>
          </a:xfrm>
        </p:spPr>
        <p:txBody>
          <a:bodyPr/>
          <a:lstStyle/>
          <a:p>
            <a:r>
              <a:rPr lang="en-US" sz="3600" i="1" dirty="0"/>
              <a:t>Root Causes of Orbital Anomalies</a:t>
            </a:r>
          </a:p>
        </p:txBody>
      </p:sp>
      <p:sp>
        <p:nvSpPr>
          <p:cNvPr id="26628" name="Slide Number Placeholder 9"/>
          <p:cNvSpPr>
            <a:spLocks noGrp="1"/>
          </p:cNvSpPr>
          <p:nvPr>
            <p:ph type="sldNum" sz="quarter" idx="4294967295"/>
          </p:nvPr>
        </p:nvSpPr>
        <p:spPr bwMode="auto">
          <a:xfrm>
            <a:off x="7870825" y="6503988"/>
            <a:ext cx="414338"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fld id="{F4F18720-A62E-45A0-A55C-D1F7481D259B}" type="slidenum">
              <a:rPr lang="en-US" sz="1400" smtClean="0"/>
              <a:pPr eaLnBrk="1" hangingPunct="1"/>
              <a:t>97</a:t>
            </a:fld>
            <a:endParaRPr lang="en-US" sz="1400"/>
          </a:p>
        </p:txBody>
      </p:sp>
      <p:pic>
        <p:nvPicPr>
          <p:cNvPr id="26629" name="Picture 2"/>
          <p:cNvPicPr>
            <a:picLocks noChangeAspect="1" noChangeArrowheads="1"/>
          </p:cNvPicPr>
          <p:nvPr/>
        </p:nvPicPr>
        <p:blipFill>
          <a:blip r:embed="rId4">
            <a:extLst>
              <a:ext uri="{28A0092B-C50C-407E-A947-70E740481C1C}">
                <a14:useLocalDpi xmlns:a14="http://schemas.microsoft.com/office/drawing/2010/main" val="0"/>
              </a:ext>
            </a:extLst>
          </a:blip>
          <a:srcRect r="47539" b="45911"/>
          <a:stretch>
            <a:fillRect/>
          </a:stretch>
        </p:blipFill>
        <p:spPr bwMode="auto">
          <a:xfrm>
            <a:off x="4546600" y="1371600"/>
            <a:ext cx="4445000"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3"/>
          <p:cNvSpPr txBox="1">
            <a:spLocks/>
          </p:cNvSpPr>
          <p:nvPr/>
        </p:nvSpPr>
        <p:spPr bwMode="auto">
          <a:xfrm>
            <a:off x="123825" y="4348163"/>
            <a:ext cx="8875713" cy="1847850"/>
          </a:xfrm>
          <a:prstGeom prst="rect">
            <a:avLst/>
          </a:prstGeom>
          <a:noFill/>
          <a:ln w="9525">
            <a:noFill/>
            <a:miter lim="800000"/>
            <a:headEnd/>
            <a:tailEnd/>
          </a:ln>
        </p:spPr>
        <p:txBody>
          <a:bodyPr/>
          <a:lstStyle/>
          <a:p>
            <a:pPr marL="342900" indent="-342900" eaLnBrk="0" hangingPunct="0">
              <a:spcBef>
                <a:spcPct val="20000"/>
              </a:spcBef>
              <a:buClr>
                <a:srgbClr val="0C2D83"/>
              </a:buClr>
              <a:buSzPct val="80000"/>
              <a:buFont typeface="Wingdings" pitchFamily="2" charset="2"/>
              <a:buChar char="«"/>
              <a:defRPr/>
            </a:pPr>
            <a:r>
              <a:rPr lang="en-US" sz="2000" b="1" kern="0" dirty="0">
                <a:solidFill>
                  <a:schemeClr val="tx1"/>
                </a:solidFill>
                <a:latin typeface="Arial" charset="0"/>
              </a:rPr>
              <a:t>Infant Mortality dramatically increased</a:t>
            </a:r>
          </a:p>
          <a:p>
            <a:pPr marL="342900" indent="-342900" eaLnBrk="0" hangingPunct="0">
              <a:spcBef>
                <a:spcPct val="20000"/>
              </a:spcBef>
              <a:buClr>
                <a:srgbClr val="0C2D83"/>
              </a:buClr>
              <a:buSzPct val="80000"/>
              <a:buFont typeface="Wingdings" pitchFamily="2" charset="2"/>
              <a:buChar char="«"/>
              <a:defRPr/>
            </a:pPr>
            <a:r>
              <a:rPr lang="en-US" sz="2000" b="1" kern="0" dirty="0">
                <a:solidFill>
                  <a:schemeClr val="tx1"/>
                </a:solidFill>
                <a:latin typeface="Arial" charset="0"/>
              </a:rPr>
              <a:t>Secondary rise in failures due to …..</a:t>
            </a:r>
          </a:p>
          <a:p>
            <a:pPr marL="342900" indent="-342900" eaLnBrk="0" hangingPunct="0">
              <a:spcBef>
                <a:spcPct val="20000"/>
              </a:spcBef>
              <a:buClr>
                <a:srgbClr val="0C2D83"/>
              </a:buClr>
              <a:buSzPct val="80000"/>
              <a:buFont typeface="Wingdings" pitchFamily="2" charset="2"/>
              <a:buChar char="«"/>
              <a:defRPr/>
            </a:pPr>
            <a:r>
              <a:rPr lang="en-US" sz="2000" b="1" kern="0" dirty="0">
                <a:solidFill>
                  <a:schemeClr val="tx1"/>
                </a:solidFill>
                <a:latin typeface="Arial" charset="0"/>
              </a:rPr>
              <a:t>Recent assessment of orbital failure trends identifies increased number of early failures</a:t>
            </a:r>
          </a:p>
          <a:p>
            <a:pPr marL="800100" lvl="1" indent="-342900" eaLnBrk="0" hangingPunct="0">
              <a:spcBef>
                <a:spcPct val="20000"/>
              </a:spcBef>
              <a:buClr>
                <a:srgbClr val="0C2D83"/>
              </a:buClr>
              <a:buSzPct val="80000"/>
              <a:buFont typeface="Wingdings" pitchFamily="2" charset="2"/>
              <a:buChar char="t"/>
              <a:defRPr/>
            </a:pPr>
            <a:r>
              <a:rPr lang="en-US" sz="2000" i="1" kern="0" dirty="0">
                <a:solidFill>
                  <a:schemeClr val="tx1"/>
                </a:solidFill>
                <a:latin typeface="Arial" charset="0"/>
              </a:rPr>
              <a:t>Higher rate due to factors such as production maturity, increased complexity, and lack of verification</a:t>
            </a:r>
          </a:p>
        </p:txBody>
      </p:sp>
    </p:spTree>
    <p:extLst>
      <p:ext uri="{BB962C8B-B14F-4D97-AF65-F5344CB8AC3E}">
        <p14:creationId xmlns:p14="http://schemas.microsoft.com/office/powerpoint/2010/main" val="281894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24000" y="228600"/>
            <a:ext cx="7322949" cy="796925"/>
          </a:xfrm>
        </p:spPr>
        <p:txBody>
          <a:bodyPr/>
          <a:lstStyle/>
          <a:p>
            <a:pPr>
              <a:lnSpc>
                <a:spcPct val="90000"/>
              </a:lnSpc>
            </a:pPr>
            <a:r>
              <a:rPr lang="en-US" sz="3600" i="1" dirty="0"/>
              <a:t>Significant Degradation in</a:t>
            </a:r>
            <a:br>
              <a:rPr lang="en-US" sz="3600" i="1" dirty="0"/>
            </a:br>
            <a:r>
              <a:rPr lang="en-US" sz="3600" i="1" dirty="0"/>
              <a:t> Testing Practices</a:t>
            </a:r>
          </a:p>
        </p:txBody>
      </p:sp>
      <p:sp>
        <p:nvSpPr>
          <p:cNvPr id="27651" name="Rectangle 3"/>
          <p:cNvSpPr>
            <a:spLocks noGrp="1" noChangeArrowheads="1"/>
          </p:cNvSpPr>
          <p:nvPr>
            <p:ph idx="1"/>
          </p:nvPr>
        </p:nvSpPr>
        <p:spPr>
          <a:xfrm>
            <a:off x="381000" y="1447800"/>
            <a:ext cx="7379867" cy="457200"/>
          </a:xfrm>
        </p:spPr>
        <p:txBody>
          <a:bodyPr>
            <a:normAutofit fontScale="92500"/>
          </a:bodyPr>
          <a:lstStyle/>
          <a:p>
            <a:r>
              <a:rPr lang="en-US" sz="2400" b="1" dirty="0">
                <a:latin typeface="Arial" pitchFamily="34" charset="0"/>
              </a:rPr>
              <a:t>Environmental Test Thoroughness Assessment</a:t>
            </a:r>
          </a:p>
        </p:txBody>
      </p:sp>
      <p:grpSp>
        <p:nvGrpSpPr>
          <p:cNvPr id="27668" name="Group 130"/>
          <p:cNvGrpSpPr>
            <a:grpSpLocks/>
          </p:cNvGrpSpPr>
          <p:nvPr/>
        </p:nvGrpSpPr>
        <p:grpSpPr bwMode="auto">
          <a:xfrm>
            <a:off x="533400" y="2286000"/>
            <a:ext cx="3867150" cy="3054350"/>
            <a:chOff x="327" y="1401"/>
            <a:chExt cx="2436" cy="1924"/>
          </a:xfrm>
        </p:grpSpPr>
        <p:sp>
          <p:nvSpPr>
            <p:cNvPr id="27677" name="Rectangle 131"/>
            <p:cNvSpPr>
              <a:spLocks noChangeArrowheads="1"/>
            </p:cNvSpPr>
            <p:nvPr/>
          </p:nvSpPr>
          <p:spPr bwMode="auto">
            <a:xfrm>
              <a:off x="1539" y="3218"/>
              <a:ext cx="833" cy="105"/>
            </a:xfrm>
            <a:prstGeom prst="rect">
              <a:avLst/>
            </a:prstGeom>
            <a:solidFill>
              <a:srgbClr val="FF39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latin typeface="Times New Roman" pitchFamily="18" charset="0"/>
              </a:endParaRPr>
            </a:p>
          </p:txBody>
        </p:sp>
        <p:sp>
          <p:nvSpPr>
            <p:cNvPr id="27678" name="Rectangle 132"/>
            <p:cNvSpPr>
              <a:spLocks noChangeArrowheads="1"/>
            </p:cNvSpPr>
            <p:nvPr/>
          </p:nvSpPr>
          <p:spPr bwMode="auto">
            <a:xfrm>
              <a:off x="722" y="3218"/>
              <a:ext cx="835" cy="105"/>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79" name="Rectangle 133"/>
            <p:cNvSpPr>
              <a:spLocks noChangeArrowheads="1"/>
            </p:cNvSpPr>
            <p:nvPr/>
          </p:nvSpPr>
          <p:spPr bwMode="auto">
            <a:xfrm>
              <a:off x="1530" y="3113"/>
              <a:ext cx="833" cy="10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80" name="Rectangle 134"/>
            <p:cNvSpPr>
              <a:spLocks noChangeArrowheads="1"/>
            </p:cNvSpPr>
            <p:nvPr/>
          </p:nvSpPr>
          <p:spPr bwMode="auto">
            <a:xfrm>
              <a:off x="722" y="3118"/>
              <a:ext cx="835" cy="100"/>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81" name="Rectangle 135"/>
            <p:cNvSpPr>
              <a:spLocks noChangeArrowheads="1"/>
            </p:cNvSpPr>
            <p:nvPr/>
          </p:nvSpPr>
          <p:spPr bwMode="auto">
            <a:xfrm>
              <a:off x="1588" y="3228"/>
              <a:ext cx="732"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i="1"/>
                <a:t>Lowest Effectiveness</a:t>
              </a:r>
              <a:endParaRPr lang="en-US" sz="1400" b="1" i="1"/>
            </a:p>
          </p:txBody>
        </p:sp>
        <p:sp>
          <p:nvSpPr>
            <p:cNvPr id="27682" name="Rectangle 136"/>
            <p:cNvSpPr>
              <a:spLocks noChangeArrowheads="1"/>
            </p:cNvSpPr>
            <p:nvPr/>
          </p:nvSpPr>
          <p:spPr bwMode="auto">
            <a:xfrm>
              <a:off x="845" y="3239"/>
              <a:ext cx="679"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900" b="1" i="1">
                  <a:solidFill>
                    <a:srgbClr val="000000"/>
                  </a:solidFill>
                </a:rPr>
                <a:t>M-S-1540 Baseline</a:t>
              </a:r>
              <a:endParaRPr lang="en-US" sz="1400" b="1" i="1"/>
            </a:p>
          </p:txBody>
        </p:sp>
        <p:sp>
          <p:nvSpPr>
            <p:cNvPr id="27683" name="Rectangle 137"/>
            <p:cNvSpPr>
              <a:spLocks noChangeArrowheads="1"/>
            </p:cNvSpPr>
            <p:nvPr/>
          </p:nvSpPr>
          <p:spPr bwMode="auto">
            <a:xfrm>
              <a:off x="1577" y="3126"/>
              <a:ext cx="7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i="1">
                  <a:solidFill>
                    <a:srgbClr val="000000"/>
                  </a:solidFill>
                </a:rPr>
                <a:t>Marginal Effectiveness</a:t>
              </a:r>
              <a:endParaRPr lang="en-US" sz="1400" b="1" i="1"/>
            </a:p>
          </p:txBody>
        </p:sp>
        <p:sp>
          <p:nvSpPr>
            <p:cNvPr id="27684" name="Rectangle 138"/>
            <p:cNvSpPr>
              <a:spLocks noChangeArrowheads="1"/>
            </p:cNvSpPr>
            <p:nvPr/>
          </p:nvSpPr>
          <p:spPr bwMode="auto">
            <a:xfrm>
              <a:off x="798" y="3145"/>
              <a:ext cx="70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i="1">
                  <a:solidFill>
                    <a:srgbClr val="000000"/>
                  </a:solidFill>
                </a:rPr>
                <a:t>Added effectiveness</a:t>
              </a:r>
              <a:endParaRPr lang="en-US" sz="1400" b="1" i="1"/>
            </a:p>
          </p:txBody>
        </p:sp>
        <p:sp>
          <p:nvSpPr>
            <p:cNvPr id="27685" name="Rectangle 139"/>
            <p:cNvSpPr>
              <a:spLocks noChangeArrowheads="1"/>
            </p:cNvSpPr>
            <p:nvPr/>
          </p:nvSpPr>
          <p:spPr bwMode="auto">
            <a:xfrm>
              <a:off x="327" y="1401"/>
              <a:ext cx="2423" cy="1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86" name="Rectangle 140"/>
            <p:cNvSpPr>
              <a:spLocks noChangeArrowheads="1"/>
            </p:cNvSpPr>
            <p:nvPr/>
          </p:nvSpPr>
          <p:spPr bwMode="auto">
            <a:xfrm>
              <a:off x="331" y="1590"/>
              <a:ext cx="318" cy="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87" name="Rectangle 141"/>
            <p:cNvSpPr>
              <a:spLocks noChangeArrowheads="1"/>
            </p:cNvSpPr>
            <p:nvPr/>
          </p:nvSpPr>
          <p:spPr bwMode="auto">
            <a:xfrm>
              <a:off x="649" y="1590"/>
              <a:ext cx="393" cy="179"/>
            </a:xfrm>
            <a:prstGeom prst="rect">
              <a:avLst/>
            </a:prstGeom>
            <a:solidFill>
              <a:srgbClr val="FF39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88" name="Rectangle 142"/>
            <p:cNvSpPr>
              <a:spLocks noChangeArrowheads="1"/>
            </p:cNvSpPr>
            <p:nvPr/>
          </p:nvSpPr>
          <p:spPr bwMode="auto">
            <a:xfrm>
              <a:off x="1041" y="1590"/>
              <a:ext cx="240" cy="179"/>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89" name="Rectangle 143"/>
            <p:cNvSpPr>
              <a:spLocks noChangeArrowheads="1"/>
            </p:cNvSpPr>
            <p:nvPr/>
          </p:nvSpPr>
          <p:spPr bwMode="auto">
            <a:xfrm>
              <a:off x="1280" y="1590"/>
              <a:ext cx="1015" cy="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90" name="Rectangle 144"/>
            <p:cNvSpPr>
              <a:spLocks noChangeArrowheads="1"/>
            </p:cNvSpPr>
            <p:nvPr/>
          </p:nvSpPr>
          <p:spPr bwMode="auto">
            <a:xfrm>
              <a:off x="2295" y="1590"/>
              <a:ext cx="237" cy="179"/>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91" name="Rectangle 145"/>
            <p:cNvSpPr>
              <a:spLocks noChangeArrowheads="1"/>
            </p:cNvSpPr>
            <p:nvPr/>
          </p:nvSpPr>
          <p:spPr bwMode="auto">
            <a:xfrm>
              <a:off x="2531" y="1590"/>
              <a:ext cx="218" cy="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92" name="Rectangle 146"/>
            <p:cNvSpPr>
              <a:spLocks noChangeArrowheads="1"/>
            </p:cNvSpPr>
            <p:nvPr/>
          </p:nvSpPr>
          <p:spPr bwMode="auto">
            <a:xfrm>
              <a:off x="331" y="1769"/>
              <a:ext cx="950"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93" name="Rectangle 147"/>
            <p:cNvSpPr>
              <a:spLocks noChangeArrowheads="1"/>
            </p:cNvSpPr>
            <p:nvPr/>
          </p:nvSpPr>
          <p:spPr bwMode="auto">
            <a:xfrm>
              <a:off x="1280" y="1769"/>
              <a:ext cx="315" cy="130"/>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94" name="Rectangle 148"/>
            <p:cNvSpPr>
              <a:spLocks noChangeArrowheads="1"/>
            </p:cNvSpPr>
            <p:nvPr/>
          </p:nvSpPr>
          <p:spPr bwMode="auto">
            <a:xfrm>
              <a:off x="1594" y="1769"/>
              <a:ext cx="265"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95" name="Rectangle 149"/>
            <p:cNvSpPr>
              <a:spLocks noChangeArrowheads="1"/>
            </p:cNvSpPr>
            <p:nvPr/>
          </p:nvSpPr>
          <p:spPr bwMode="auto">
            <a:xfrm>
              <a:off x="1859" y="1769"/>
              <a:ext cx="436" cy="130"/>
            </a:xfrm>
            <a:prstGeom prst="rect">
              <a:avLst/>
            </a:prstGeom>
            <a:solidFill>
              <a:srgbClr val="FF39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96" name="Rectangle 150"/>
            <p:cNvSpPr>
              <a:spLocks noChangeArrowheads="1"/>
            </p:cNvSpPr>
            <p:nvPr/>
          </p:nvSpPr>
          <p:spPr bwMode="auto">
            <a:xfrm>
              <a:off x="2295" y="1769"/>
              <a:ext cx="454" cy="130"/>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97" name="Rectangle 151"/>
            <p:cNvSpPr>
              <a:spLocks noChangeArrowheads="1"/>
            </p:cNvSpPr>
            <p:nvPr/>
          </p:nvSpPr>
          <p:spPr bwMode="auto">
            <a:xfrm>
              <a:off x="331" y="1899"/>
              <a:ext cx="318" cy="8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98" name="Rectangle 152"/>
            <p:cNvSpPr>
              <a:spLocks noChangeArrowheads="1"/>
            </p:cNvSpPr>
            <p:nvPr/>
          </p:nvSpPr>
          <p:spPr bwMode="auto">
            <a:xfrm>
              <a:off x="1594" y="1899"/>
              <a:ext cx="701" cy="8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99" name="Rectangle 153"/>
            <p:cNvSpPr>
              <a:spLocks noChangeArrowheads="1"/>
            </p:cNvSpPr>
            <p:nvPr/>
          </p:nvSpPr>
          <p:spPr bwMode="auto">
            <a:xfrm>
              <a:off x="2295" y="1899"/>
              <a:ext cx="454" cy="87"/>
            </a:xfrm>
            <a:prstGeom prst="rect">
              <a:avLst/>
            </a:prstGeom>
            <a:solidFill>
              <a:srgbClr val="FF39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00" name="Rectangle 154"/>
            <p:cNvSpPr>
              <a:spLocks noChangeArrowheads="1"/>
            </p:cNvSpPr>
            <p:nvPr/>
          </p:nvSpPr>
          <p:spPr bwMode="auto">
            <a:xfrm>
              <a:off x="331" y="1985"/>
              <a:ext cx="950" cy="131"/>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01" name="Rectangle 155"/>
            <p:cNvSpPr>
              <a:spLocks noChangeArrowheads="1"/>
            </p:cNvSpPr>
            <p:nvPr/>
          </p:nvSpPr>
          <p:spPr bwMode="auto">
            <a:xfrm>
              <a:off x="1280" y="1985"/>
              <a:ext cx="579" cy="1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02" name="Rectangle 156"/>
            <p:cNvSpPr>
              <a:spLocks noChangeArrowheads="1"/>
            </p:cNvSpPr>
            <p:nvPr/>
          </p:nvSpPr>
          <p:spPr bwMode="auto">
            <a:xfrm>
              <a:off x="1859" y="1985"/>
              <a:ext cx="890" cy="131"/>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03" name="Rectangle 157"/>
            <p:cNvSpPr>
              <a:spLocks noChangeArrowheads="1"/>
            </p:cNvSpPr>
            <p:nvPr/>
          </p:nvSpPr>
          <p:spPr bwMode="auto">
            <a:xfrm>
              <a:off x="331" y="2115"/>
              <a:ext cx="318" cy="177"/>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04" name="Rectangle 158"/>
            <p:cNvSpPr>
              <a:spLocks noChangeArrowheads="1"/>
            </p:cNvSpPr>
            <p:nvPr/>
          </p:nvSpPr>
          <p:spPr bwMode="auto">
            <a:xfrm>
              <a:off x="649" y="2115"/>
              <a:ext cx="393" cy="17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05" name="Rectangle 159"/>
            <p:cNvSpPr>
              <a:spLocks noChangeArrowheads="1"/>
            </p:cNvSpPr>
            <p:nvPr/>
          </p:nvSpPr>
          <p:spPr bwMode="auto">
            <a:xfrm>
              <a:off x="1041" y="2115"/>
              <a:ext cx="1708" cy="177"/>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06" name="Rectangle 160"/>
            <p:cNvSpPr>
              <a:spLocks noChangeArrowheads="1"/>
            </p:cNvSpPr>
            <p:nvPr/>
          </p:nvSpPr>
          <p:spPr bwMode="auto">
            <a:xfrm>
              <a:off x="331" y="2291"/>
              <a:ext cx="1264" cy="154"/>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07" name="Rectangle 161"/>
            <p:cNvSpPr>
              <a:spLocks noChangeArrowheads="1"/>
            </p:cNvSpPr>
            <p:nvPr/>
          </p:nvSpPr>
          <p:spPr bwMode="auto">
            <a:xfrm>
              <a:off x="1594" y="2291"/>
              <a:ext cx="265" cy="15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08" name="Rectangle 162"/>
            <p:cNvSpPr>
              <a:spLocks noChangeArrowheads="1"/>
            </p:cNvSpPr>
            <p:nvPr/>
          </p:nvSpPr>
          <p:spPr bwMode="auto">
            <a:xfrm>
              <a:off x="1859" y="2291"/>
              <a:ext cx="890" cy="154"/>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09" name="Rectangle 163"/>
            <p:cNvSpPr>
              <a:spLocks noChangeArrowheads="1"/>
            </p:cNvSpPr>
            <p:nvPr/>
          </p:nvSpPr>
          <p:spPr bwMode="auto">
            <a:xfrm>
              <a:off x="331" y="2444"/>
              <a:ext cx="318" cy="154"/>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10" name="Rectangle 164"/>
            <p:cNvSpPr>
              <a:spLocks noChangeArrowheads="1"/>
            </p:cNvSpPr>
            <p:nvPr/>
          </p:nvSpPr>
          <p:spPr bwMode="auto">
            <a:xfrm>
              <a:off x="649" y="2444"/>
              <a:ext cx="393" cy="154"/>
            </a:xfrm>
            <a:prstGeom prst="rect">
              <a:avLst/>
            </a:prstGeom>
            <a:solidFill>
              <a:srgbClr val="FF39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11" name="Rectangle 165"/>
            <p:cNvSpPr>
              <a:spLocks noChangeArrowheads="1"/>
            </p:cNvSpPr>
            <p:nvPr/>
          </p:nvSpPr>
          <p:spPr bwMode="auto">
            <a:xfrm>
              <a:off x="1041" y="2444"/>
              <a:ext cx="554" cy="154"/>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12" name="Rectangle 166"/>
            <p:cNvSpPr>
              <a:spLocks noChangeArrowheads="1"/>
            </p:cNvSpPr>
            <p:nvPr/>
          </p:nvSpPr>
          <p:spPr bwMode="auto">
            <a:xfrm>
              <a:off x="1594" y="2444"/>
              <a:ext cx="265" cy="15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13" name="Rectangle 167"/>
            <p:cNvSpPr>
              <a:spLocks noChangeArrowheads="1"/>
            </p:cNvSpPr>
            <p:nvPr/>
          </p:nvSpPr>
          <p:spPr bwMode="auto">
            <a:xfrm>
              <a:off x="1859" y="2444"/>
              <a:ext cx="436" cy="154"/>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14" name="Rectangle 168"/>
            <p:cNvSpPr>
              <a:spLocks noChangeArrowheads="1"/>
            </p:cNvSpPr>
            <p:nvPr/>
          </p:nvSpPr>
          <p:spPr bwMode="auto">
            <a:xfrm>
              <a:off x="2295" y="2444"/>
              <a:ext cx="454" cy="154"/>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15" name="Rectangle 169"/>
            <p:cNvSpPr>
              <a:spLocks noChangeArrowheads="1"/>
            </p:cNvSpPr>
            <p:nvPr/>
          </p:nvSpPr>
          <p:spPr bwMode="auto">
            <a:xfrm>
              <a:off x="331" y="2598"/>
              <a:ext cx="318" cy="15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16" name="Rectangle 170"/>
            <p:cNvSpPr>
              <a:spLocks noChangeArrowheads="1"/>
            </p:cNvSpPr>
            <p:nvPr/>
          </p:nvSpPr>
          <p:spPr bwMode="auto">
            <a:xfrm>
              <a:off x="649" y="2598"/>
              <a:ext cx="393" cy="154"/>
            </a:xfrm>
            <a:prstGeom prst="rect">
              <a:avLst/>
            </a:prstGeom>
            <a:solidFill>
              <a:srgbClr val="FF39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17" name="Rectangle 171"/>
            <p:cNvSpPr>
              <a:spLocks noChangeArrowheads="1"/>
            </p:cNvSpPr>
            <p:nvPr/>
          </p:nvSpPr>
          <p:spPr bwMode="auto">
            <a:xfrm>
              <a:off x="1041" y="2598"/>
              <a:ext cx="1491" cy="15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18" name="Rectangle 172"/>
            <p:cNvSpPr>
              <a:spLocks noChangeArrowheads="1"/>
            </p:cNvSpPr>
            <p:nvPr/>
          </p:nvSpPr>
          <p:spPr bwMode="auto">
            <a:xfrm>
              <a:off x="2531" y="2598"/>
              <a:ext cx="218" cy="154"/>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19" name="Rectangle 173"/>
            <p:cNvSpPr>
              <a:spLocks noChangeArrowheads="1"/>
            </p:cNvSpPr>
            <p:nvPr/>
          </p:nvSpPr>
          <p:spPr bwMode="auto">
            <a:xfrm>
              <a:off x="331" y="2752"/>
              <a:ext cx="318" cy="129"/>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20" name="Rectangle 174"/>
            <p:cNvSpPr>
              <a:spLocks noChangeArrowheads="1"/>
            </p:cNvSpPr>
            <p:nvPr/>
          </p:nvSpPr>
          <p:spPr bwMode="auto">
            <a:xfrm>
              <a:off x="649" y="2752"/>
              <a:ext cx="393" cy="129"/>
            </a:xfrm>
            <a:prstGeom prst="rect">
              <a:avLst/>
            </a:prstGeom>
            <a:solidFill>
              <a:srgbClr val="FF39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21" name="Rectangle 175"/>
            <p:cNvSpPr>
              <a:spLocks noChangeArrowheads="1"/>
            </p:cNvSpPr>
            <p:nvPr/>
          </p:nvSpPr>
          <p:spPr bwMode="auto">
            <a:xfrm>
              <a:off x="1041" y="2752"/>
              <a:ext cx="240" cy="12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22" name="Rectangle 176"/>
            <p:cNvSpPr>
              <a:spLocks noChangeArrowheads="1"/>
            </p:cNvSpPr>
            <p:nvPr/>
          </p:nvSpPr>
          <p:spPr bwMode="auto">
            <a:xfrm>
              <a:off x="1280" y="2752"/>
              <a:ext cx="1469" cy="129"/>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23" name="Rectangle 177"/>
            <p:cNvSpPr>
              <a:spLocks noChangeArrowheads="1"/>
            </p:cNvSpPr>
            <p:nvPr/>
          </p:nvSpPr>
          <p:spPr bwMode="auto">
            <a:xfrm>
              <a:off x="331" y="2881"/>
              <a:ext cx="711" cy="130"/>
            </a:xfrm>
            <a:prstGeom prst="rect">
              <a:avLst/>
            </a:prstGeom>
            <a:solidFill>
              <a:srgbClr val="FF39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24" name="Rectangle 178"/>
            <p:cNvSpPr>
              <a:spLocks noChangeArrowheads="1"/>
            </p:cNvSpPr>
            <p:nvPr/>
          </p:nvSpPr>
          <p:spPr bwMode="auto">
            <a:xfrm>
              <a:off x="1041" y="2881"/>
              <a:ext cx="1708"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91" name="Rectangle 179"/>
            <p:cNvSpPr>
              <a:spLocks noChangeArrowheads="1"/>
            </p:cNvSpPr>
            <p:nvPr/>
          </p:nvSpPr>
          <p:spPr bwMode="auto">
            <a:xfrm>
              <a:off x="339" y="1417"/>
              <a:ext cx="296" cy="172"/>
            </a:xfrm>
            <a:prstGeom prst="rect">
              <a:avLst/>
            </a:prstGeom>
            <a:noFill/>
            <a:ln w="9525">
              <a:noFill/>
              <a:miter lim="800000"/>
              <a:headEnd/>
              <a:tailEnd/>
            </a:ln>
          </p:spPr>
          <p:txBody>
            <a:bodyPr wrap="none" lIns="0" tIns="0" rIns="0" bIns="0">
              <a:spAutoFit/>
            </a:bodyPr>
            <a:lstStyle/>
            <a:p>
              <a:pPr algn="ctr">
                <a:defRPr/>
              </a:pPr>
              <a:r>
                <a:rPr lang="en-US" sz="900" b="1" i="1">
                  <a:solidFill>
                    <a:srgbClr val="000066"/>
                  </a:solidFill>
                  <a:effectLst>
                    <a:outerShdw blurRad="38100" dist="38100" dir="2700000" algn="tl">
                      <a:srgbClr val="C0C0C0"/>
                    </a:outerShdw>
                  </a:effectLst>
                  <a:latin typeface="Arial" charset="0"/>
                </a:rPr>
                <a:t>SV</a:t>
              </a:r>
            </a:p>
            <a:p>
              <a:pPr algn="ctr">
                <a:defRPr/>
              </a:pPr>
              <a:r>
                <a:rPr lang="en-US" sz="900" b="1" i="1">
                  <a:solidFill>
                    <a:srgbClr val="000066"/>
                  </a:solidFill>
                  <a:effectLst>
                    <a:outerShdw blurRad="38100" dist="38100" dir="2700000" algn="tl">
                      <a:srgbClr val="C0C0C0"/>
                    </a:outerShdw>
                  </a:effectLst>
                  <a:latin typeface="Arial" charset="0"/>
                </a:rPr>
                <a:t>Program</a:t>
              </a:r>
            </a:p>
          </p:txBody>
        </p:sp>
        <p:sp>
          <p:nvSpPr>
            <p:cNvPr id="27726" name="Rectangle 180"/>
            <p:cNvSpPr>
              <a:spLocks noChangeArrowheads="1"/>
            </p:cNvSpPr>
            <p:nvPr/>
          </p:nvSpPr>
          <p:spPr bwMode="auto">
            <a:xfrm>
              <a:off x="705" y="1516"/>
              <a:ext cx="25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a:solidFill>
                    <a:srgbClr val="000000"/>
                  </a:solidFill>
                </a:rPr>
                <a:t>Thermal</a:t>
              </a:r>
              <a:endParaRPr lang="en-US" sz="900" b="1"/>
            </a:p>
          </p:txBody>
        </p:sp>
        <p:sp>
          <p:nvSpPr>
            <p:cNvPr id="27727" name="Rectangle 181"/>
            <p:cNvSpPr>
              <a:spLocks noChangeArrowheads="1"/>
            </p:cNvSpPr>
            <p:nvPr/>
          </p:nvSpPr>
          <p:spPr bwMode="auto">
            <a:xfrm>
              <a:off x="1053" y="1516"/>
              <a:ext cx="19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a:solidFill>
                    <a:srgbClr val="000000"/>
                  </a:solidFill>
                </a:rPr>
                <a:t>Shock</a:t>
              </a:r>
              <a:endParaRPr lang="en-US" sz="900" b="1"/>
            </a:p>
          </p:txBody>
        </p:sp>
        <p:sp>
          <p:nvSpPr>
            <p:cNvPr id="27728" name="Rectangle 182"/>
            <p:cNvSpPr>
              <a:spLocks noChangeArrowheads="1"/>
            </p:cNvSpPr>
            <p:nvPr/>
          </p:nvSpPr>
          <p:spPr bwMode="auto">
            <a:xfrm>
              <a:off x="1299" y="1516"/>
              <a:ext cx="23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a:solidFill>
                    <a:srgbClr val="000000"/>
                  </a:solidFill>
                </a:rPr>
                <a:t>Aco/Vib</a:t>
              </a:r>
              <a:endParaRPr lang="en-US" sz="900" b="1"/>
            </a:p>
          </p:txBody>
        </p:sp>
        <p:sp>
          <p:nvSpPr>
            <p:cNvPr id="27729" name="Rectangle 183"/>
            <p:cNvSpPr>
              <a:spLocks noChangeArrowheads="1"/>
            </p:cNvSpPr>
            <p:nvPr/>
          </p:nvSpPr>
          <p:spPr bwMode="auto">
            <a:xfrm>
              <a:off x="1620" y="1516"/>
              <a:ext cx="22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a:solidFill>
                    <a:srgbClr val="000000"/>
                  </a:solidFill>
                </a:rPr>
                <a:t>Burn-in</a:t>
              </a:r>
              <a:endParaRPr lang="en-US" sz="900" b="1"/>
            </a:p>
          </p:txBody>
        </p:sp>
        <p:sp>
          <p:nvSpPr>
            <p:cNvPr id="27730" name="Rectangle 184"/>
            <p:cNvSpPr>
              <a:spLocks noChangeArrowheads="1"/>
            </p:cNvSpPr>
            <p:nvPr/>
          </p:nvSpPr>
          <p:spPr bwMode="auto">
            <a:xfrm>
              <a:off x="1939" y="1516"/>
              <a:ext cx="25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a:solidFill>
                    <a:srgbClr val="000000"/>
                  </a:solidFill>
                </a:rPr>
                <a:t>Thermal</a:t>
              </a:r>
              <a:endParaRPr lang="en-US" sz="900" b="1"/>
            </a:p>
          </p:txBody>
        </p:sp>
        <p:sp>
          <p:nvSpPr>
            <p:cNvPr id="27731" name="Rectangle 185"/>
            <p:cNvSpPr>
              <a:spLocks noChangeArrowheads="1"/>
            </p:cNvSpPr>
            <p:nvPr/>
          </p:nvSpPr>
          <p:spPr bwMode="auto">
            <a:xfrm>
              <a:off x="2294" y="1516"/>
              <a:ext cx="19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a:solidFill>
                    <a:srgbClr val="000000"/>
                  </a:solidFill>
                </a:rPr>
                <a:t>Shock</a:t>
              </a:r>
              <a:endParaRPr lang="en-US" sz="900" b="1"/>
            </a:p>
          </p:txBody>
        </p:sp>
        <p:sp>
          <p:nvSpPr>
            <p:cNvPr id="27732" name="Rectangle 186"/>
            <p:cNvSpPr>
              <a:spLocks noChangeArrowheads="1"/>
            </p:cNvSpPr>
            <p:nvPr/>
          </p:nvSpPr>
          <p:spPr bwMode="auto">
            <a:xfrm>
              <a:off x="2590" y="1516"/>
              <a:ext cx="12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a:solidFill>
                    <a:srgbClr val="000000"/>
                  </a:solidFill>
                </a:rPr>
                <a:t>Aco</a:t>
              </a:r>
              <a:endParaRPr lang="en-US" sz="900" b="1"/>
            </a:p>
          </p:txBody>
        </p:sp>
        <p:sp>
          <p:nvSpPr>
            <p:cNvPr id="27733" name="Rectangle 187"/>
            <p:cNvSpPr>
              <a:spLocks noChangeArrowheads="1"/>
            </p:cNvSpPr>
            <p:nvPr/>
          </p:nvSpPr>
          <p:spPr bwMode="auto">
            <a:xfrm>
              <a:off x="426" y="1657"/>
              <a:ext cx="23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800" b="1">
                  <a:solidFill>
                    <a:srgbClr val="000000"/>
                  </a:solidFill>
                </a:rPr>
                <a:t>B </a:t>
              </a:r>
              <a:endParaRPr lang="en-US" sz="900" b="1"/>
            </a:p>
          </p:txBody>
        </p:sp>
        <p:sp>
          <p:nvSpPr>
            <p:cNvPr id="27734" name="Rectangle 188"/>
            <p:cNvSpPr>
              <a:spLocks noChangeArrowheads="1"/>
            </p:cNvSpPr>
            <p:nvPr/>
          </p:nvSpPr>
          <p:spPr bwMode="auto">
            <a:xfrm>
              <a:off x="429" y="1812"/>
              <a:ext cx="23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800" b="1">
                  <a:solidFill>
                    <a:srgbClr val="000000"/>
                  </a:solidFill>
                </a:rPr>
                <a:t>D</a:t>
              </a:r>
              <a:endParaRPr lang="en-US" sz="900" b="1"/>
            </a:p>
          </p:txBody>
        </p:sp>
        <p:sp>
          <p:nvSpPr>
            <p:cNvPr id="27735" name="Rectangle 189"/>
            <p:cNvSpPr>
              <a:spLocks noChangeArrowheads="1"/>
            </p:cNvSpPr>
            <p:nvPr/>
          </p:nvSpPr>
          <p:spPr bwMode="auto">
            <a:xfrm>
              <a:off x="435" y="1903"/>
              <a:ext cx="22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800" b="1">
                  <a:solidFill>
                    <a:srgbClr val="000000"/>
                  </a:solidFill>
                </a:rPr>
                <a:t>C</a:t>
              </a:r>
              <a:endParaRPr lang="en-US" sz="900" b="1"/>
            </a:p>
          </p:txBody>
        </p:sp>
        <p:sp>
          <p:nvSpPr>
            <p:cNvPr id="27736" name="Rectangle 190"/>
            <p:cNvSpPr>
              <a:spLocks noChangeArrowheads="1"/>
            </p:cNvSpPr>
            <p:nvPr/>
          </p:nvSpPr>
          <p:spPr bwMode="auto">
            <a:xfrm>
              <a:off x="426" y="2027"/>
              <a:ext cx="2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800" b="1">
                  <a:solidFill>
                    <a:srgbClr val="000000"/>
                  </a:solidFill>
                </a:rPr>
                <a:t>E </a:t>
              </a:r>
              <a:endParaRPr lang="en-US" sz="900" b="1"/>
            </a:p>
          </p:txBody>
        </p:sp>
        <p:sp>
          <p:nvSpPr>
            <p:cNvPr id="27737" name="Rectangle 191"/>
            <p:cNvSpPr>
              <a:spLocks noChangeArrowheads="1"/>
            </p:cNvSpPr>
            <p:nvPr/>
          </p:nvSpPr>
          <p:spPr bwMode="auto">
            <a:xfrm>
              <a:off x="427" y="2181"/>
              <a:ext cx="2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800" b="1">
                  <a:solidFill>
                    <a:srgbClr val="000000"/>
                  </a:solidFill>
                </a:rPr>
                <a:t>F</a:t>
              </a:r>
              <a:endParaRPr lang="en-US" sz="900" b="1"/>
            </a:p>
          </p:txBody>
        </p:sp>
        <p:sp>
          <p:nvSpPr>
            <p:cNvPr id="27738" name="Rectangle 192"/>
            <p:cNvSpPr>
              <a:spLocks noChangeArrowheads="1"/>
            </p:cNvSpPr>
            <p:nvPr/>
          </p:nvSpPr>
          <p:spPr bwMode="auto">
            <a:xfrm>
              <a:off x="439" y="2349"/>
              <a:ext cx="148"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800" b="1">
                  <a:solidFill>
                    <a:srgbClr val="000000"/>
                  </a:solidFill>
                </a:rPr>
                <a:t>A </a:t>
              </a:r>
              <a:endParaRPr lang="en-US" sz="900" b="1"/>
            </a:p>
          </p:txBody>
        </p:sp>
        <p:sp>
          <p:nvSpPr>
            <p:cNvPr id="27739" name="Rectangle 193"/>
            <p:cNvSpPr>
              <a:spLocks noChangeArrowheads="1"/>
            </p:cNvSpPr>
            <p:nvPr/>
          </p:nvSpPr>
          <p:spPr bwMode="auto">
            <a:xfrm>
              <a:off x="439" y="2499"/>
              <a:ext cx="15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800" b="1">
                  <a:solidFill>
                    <a:srgbClr val="000000"/>
                  </a:solidFill>
                </a:rPr>
                <a:t>G </a:t>
              </a:r>
              <a:endParaRPr lang="en-US" sz="900" b="1"/>
            </a:p>
          </p:txBody>
        </p:sp>
        <p:sp>
          <p:nvSpPr>
            <p:cNvPr id="27740" name="Rectangle 194"/>
            <p:cNvSpPr>
              <a:spLocks noChangeArrowheads="1"/>
            </p:cNvSpPr>
            <p:nvPr/>
          </p:nvSpPr>
          <p:spPr bwMode="auto">
            <a:xfrm>
              <a:off x="439" y="2653"/>
              <a:ext cx="14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800" b="1">
                  <a:solidFill>
                    <a:srgbClr val="000000"/>
                  </a:solidFill>
                </a:rPr>
                <a:t>H </a:t>
              </a:r>
              <a:endParaRPr lang="en-US" sz="900" b="1"/>
            </a:p>
          </p:txBody>
        </p:sp>
        <p:sp>
          <p:nvSpPr>
            <p:cNvPr id="27741" name="Rectangle 195"/>
            <p:cNvSpPr>
              <a:spLocks noChangeArrowheads="1"/>
            </p:cNvSpPr>
            <p:nvPr/>
          </p:nvSpPr>
          <p:spPr bwMode="auto">
            <a:xfrm>
              <a:off x="442" y="2794"/>
              <a:ext cx="13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800" b="1">
                  <a:solidFill>
                    <a:srgbClr val="000000"/>
                  </a:solidFill>
                </a:rPr>
                <a:t> I </a:t>
              </a:r>
              <a:endParaRPr lang="en-US" sz="900" b="1"/>
            </a:p>
          </p:txBody>
        </p:sp>
        <p:sp>
          <p:nvSpPr>
            <p:cNvPr id="27742" name="Rectangle 196"/>
            <p:cNvSpPr>
              <a:spLocks noChangeArrowheads="1"/>
            </p:cNvSpPr>
            <p:nvPr/>
          </p:nvSpPr>
          <p:spPr bwMode="auto">
            <a:xfrm>
              <a:off x="442" y="2925"/>
              <a:ext cx="13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800" b="1"/>
                <a:t>J </a:t>
              </a:r>
              <a:endParaRPr lang="en-US" sz="900" b="1"/>
            </a:p>
          </p:txBody>
        </p:sp>
        <p:sp>
          <p:nvSpPr>
            <p:cNvPr id="13509" name="Rectangle 197"/>
            <p:cNvSpPr>
              <a:spLocks noChangeArrowheads="1"/>
            </p:cNvSpPr>
            <p:nvPr/>
          </p:nvSpPr>
          <p:spPr bwMode="auto">
            <a:xfrm>
              <a:off x="1039" y="1408"/>
              <a:ext cx="411" cy="115"/>
            </a:xfrm>
            <a:prstGeom prst="rect">
              <a:avLst/>
            </a:prstGeom>
            <a:noFill/>
            <a:ln w="9525">
              <a:noFill/>
              <a:miter lim="800000"/>
              <a:headEnd/>
              <a:tailEnd/>
            </a:ln>
          </p:spPr>
          <p:txBody>
            <a:bodyPr wrap="none" lIns="0" tIns="0" rIns="0" bIns="0">
              <a:spAutoFit/>
            </a:bodyPr>
            <a:lstStyle/>
            <a:p>
              <a:pPr>
                <a:defRPr/>
              </a:pPr>
              <a:r>
                <a:rPr lang="en-US" sz="1200" b="1" i="1">
                  <a:solidFill>
                    <a:srgbClr val="000066"/>
                  </a:solidFill>
                  <a:effectLst>
                    <a:outerShdw blurRad="38100" dist="38100" dir="2700000" algn="tl">
                      <a:srgbClr val="C0C0C0"/>
                    </a:outerShdw>
                  </a:effectLst>
                  <a:latin typeface="Arial" charset="0"/>
                </a:rPr>
                <a:t>Unit Test</a:t>
              </a:r>
              <a:endParaRPr lang="en-US" sz="1200" i="1">
                <a:solidFill>
                  <a:srgbClr val="000066"/>
                </a:solidFill>
                <a:effectLst>
                  <a:outerShdw blurRad="38100" dist="38100" dir="2700000" algn="tl">
                    <a:srgbClr val="C0C0C0"/>
                  </a:outerShdw>
                </a:effectLst>
                <a:latin typeface="Arial" charset="0"/>
              </a:endParaRPr>
            </a:p>
          </p:txBody>
        </p:sp>
        <p:sp>
          <p:nvSpPr>
            <p:cNvPr id="13510" name="Rectangle 198"/>
            <p:cNvSpPr>
              <a:spLocks noChangeArrowheads="1"/>
            </p:cNvSpPr>
            <p:nvPr/>
          </p:nvSpPr>
          <p:spPr bwMode="auto">
            <a:xfrm>
              <a:off x="2040" y="1408"/>
              <a:ext cx="564" cy="115"/>
            </a:xfrm>
            <a:prstGeom prst="rect">
              <a:avLst/>
            </a:prstGeom>
            <a:noFill/>
            <a:ln w="9525">
              <a:noFill/>
              <a:miter lim="800000"/>
              <a:headEnd/>
              <a:tailEnd/>
            </a:ln>
          </p:spPr>
          <p:txBody>
            <a:bodyPr wrap="none" lIns="0" tIns="0" rIns="0" bIns="0">
              <a:spAutoFit/>
            </a:bodyPr>
            <a:lstStyle/>
            <a:p>
              <a:pPr>
                <a:defRPr/>
              </a:pPr>
              <a:r>
                <a:rPr lang="en-US" sz="1200" b="1" i="1">
                  <a:solidFill>
                    <a:srgbClr val="000066"/>
                  </a:solidFill>
                  <a:effectLst>
                    <a:outerShdw blurRad="38100" dist="38100" dir="2700000" algn="tl">
                      <a:srgbClr val="C0C0C0"/>
                    </a:outerShdw>
                  </a:effectLst>
                  <a:latin typeface="Arial" charset="0"/>
                </a:rPr>
                <a:t>System Test</a:t>
              </a:r>
              <a:endParaRPr lang="en-US" sz="1200" i="1">
                <a:solidFill>
                  <a:srgbClr val="000066"/>
                </a:solidFill>
                <a:effectLst>
                  <a:outerShdw blurRad="38100" dist="38100" dir="2700000" algn="tl">
                    <a:srgbClr val="C0C0C0"/>
                  </a:outerShdw>
                </a:effectLst>
                <a:latin typeface="Arial" charset="0"/>
              </a:endParaRPr>
            </a:p>
          </p:txBody>
        </p:sp>
        <p:sp>
          <p:nvSpPr>
            <p:cNvPr id="27745" name="Rectangle 199"/>
            <p:cNvSpPr>
              <a:spLocks noChangeArrowheads="1"/>
            </p:cNvSpPr>
            <p:nvPr/>
          </p:nvSpPr>
          <p:spPr bwMode="auto">
            <a:xfrm>
              <a:off x="331" y="2288"/>
              <a:ext cx="241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46" name="Rectangle 200"/>
            <p:cNvSpPr>
              <a:spLocks noChangeArrowheads="1"/>
            </p:cNvSpPr>
            <p:nvPr/>
          </p:nvSpPr>
          <p:spPr bwMode="auto">
            <a:xfrm>
              <a:off x="649" y="1899"/>
              <a:ext cx="946" cy="87"/>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47" name="Line 201"/>
            <p:cNvSpPr>
              <a:spLocks noChangeShapeType="1"/>
            </p:cNvSpPr>
            <p:nvPr/>
          </p:nvSpPr>
          <p:spPr bwMode="auto">
            <a:xfrm>
              <a:off x="336" y="1768"/>
              <a:ext cx="2421"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48" name="Line 202"/>
            <p:cNvSpPr>
              <a:spLocks noChangeShapeType="1"/>
            </p:cNvSpPr>
            <p:nvPr/>
          </p:nvSpPr>
          <p:spPr bwMode="auto">
            <a:xfrm>
              <a:off x="341" y="1897"/>
              <a:ext cx="2422"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49" name="Line 203"/>
            <p:cNvSpPr>
              <a:spLocks noChangeShapeType="1"/>
            </p:cNvSpPr>
            <p:nvPr/>
          </p:nvSpPr>
          <p:spPr bwMode="auto">
            <a:xfrm>
              <a:off x="330" y="1983"/>
              <a:ext cx="2421"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0" name="Line 204"/>
            <p:cNvSpPr>
              <a:spLocks noChangeShapeType="1"/>
            </p:cNvSpPr>
            <p:nvPr/>
          </p:nvSpPr>
          <p:spPr bwMode="auto">
            <a:xfrm>
              <a:off x="336" y="2117"/>
              <a:ext cx="2421"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1" name="Line 205"/>
            <p:cNvSpPr>
              <a:spLocks noChangeShapeType="1"/>
            </p:cNvSpPr>
            <p:nvPr/>
          </p:nvSpPr>
          <p:spPr bwMode="auto">
            <a:xfrm>
              <a:off x="336" y="2445"/>
              <a:ext cx="2421"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2" name="Line 206"/>
            <p:cNvSpPr>
              <a:spLocks noChangeShapeType="1"/>
            </p:cNvSpPr>
            <p:nvPr/>
          </p:nvSpPr>
          <p:spPr bwMode="auto">
            <a:xfrm>
              <a:off x="336" y="2590"/>
              <a:ext cx="2421"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3" name="Line 207"/>
            <p:cNvSpPr>
              <a:spLocks noChangeShapeType="1"/>
            </p:cNvSpPr>
            <p:nvPr/>
          </p:nvSpPr>
          <p:spPr bwMode="auto">
            <a:xfrm>
              <a:off x="336" y="2752"/>
              <a:ext cx="2421"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4" name="Line 208"/>
            <p:cNvSpPr>
              <a:spLocks noChangeShapeType="1"/>
            </p:cNvSpPr>
            <p:nvPr/>
          </p:nvSpPr>
          <p:spPr bwMode="auto">
            <a:xfrm>
              <a:off x="336" y="2881"/>
              <a:ext cx="2421"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5" name="Line 209"/>
            <p:cNvSpPr>
              <a:spLocks noChangeShapeType="1"/>
            </p:cNvSpPr>
            <p:nvPr/>
          </p:nvSpPr>
          <p:spPr bwMode="auto">
            <a:xfrm flipH="1" flipV="1">
              <a:off x="1859" y="1410"/>
              <a:ext cx="0" cy="16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6" name="Line 210"/>
            <p:cNvSpPr>
              <a:spLocks noChangeShapeType="1"/>
            </p:cNvSpPr>
            <p:nvPr/>
          </p:nvSpPr>
          <p:spPr bwMode="auto">
            <a:xfrm flipV="1">
              <a:off x="1035" y="1585"/>
              <a:ext cx="0" cy="1425"/>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7" name="Line 211"/>
            <p:cNvSpPr>
              <a:spLocks noChangeShapeType="1"/>
            </p:cNvSpPr>
            <p:nvPr/>
          </p:nvSpPr>
          <p:spPr bwMode="auto">
            <a:xfrm flipV="1">
              <a:off x="1283" y="1591"/>
              <a:ext cx="0" cy="1424"/>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8" name="Line 212"/>
            <p:cNvSpPr>
              <a:spLocks noChangeShapeType="1"/>
            </p:cNvSpPr>
            <p:nvPr/>
          </p:nvSpPr>
          <p:spPr bwMode="auto">
            <a:xfrm flipV="1">
              <a:off x="1590" y="1585"/>
              <a:ext cx="0" cy="1425"/>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9" name="Line 213"/>
            <p:cNvSpPr>
              <a:spLocks noChangeShapeType="1"/>
            </p:cNvSpPr>
            <p:nvPr/>
          </p:nvSpPr>
          <p:spPr bwMode="auto">
            <a:xfrm flipV="1">
              <a:off x="2289" y="1585"/>
              <a:ext cx="0" cy="1425"/>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0" name="Line 214"/>
            <p:cNvSpPr>
              <a:spLocks noChangeShapeType="1"/>
            </p:cNvSpPr>
            <p:nvPr/>
          </p:nvSpPr>
          <p:spPr bwMode="auto">
            <a:xfrm flipV="1">
              <a:off x="2531" y="1591"/>
              <a:ext cx="0" cy="1424"/>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1" name="Line 215"/>
            <p:cNvSpPr>
              <a:spLocks noChangeShapeType="1"/>
            </p:cNvSpPr>
            <p:nvPr/>
          </p:nvSpPr>
          <p:spPr bwMode="auto">
            <a:xfrm flipV="1">
              <a:off x="649" y="1406"/>
              <a:ext cx="0" cy="16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2" name="Rectangle 216"/>
            <p:cNvSpPr>
              <a:spLocks noChangeArrowheads="1"/>
            </p:cNvSpPr>
            <p:nvPr/>
          </p:nvSpPr>
          <p:spPr bwMode="auto">
            <a:xfrm>
              <a:off x="328" y="1589"/>
              <a:ext cx="2426" cy="14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529" name="Rectangle 217"/>
          <p:cNvSpPr>
            <a:spLocks noChangeArrowheads="1"/>
          </p:cNvSpPr>
          <p:nvPr/>
        </p:nvSpPr>
        <p:spPr bwMode="auto">
          <a:xfrm>
            <a:off x="609600" y="1905000"/>
            <a:ext cx="3697287" cy="244475"/>
          </a:xfrm>
          <a:prstGeom prst="rect">
            <a:avLst/>
          </a:prstGeom>
          <a:noFill/>
          <a:ln w="9525">
            <a:noFill/>
            <a:miter lim="800000"/>
            <a:headEnd/>
            <a:tailEnd/>
          </a:ln>
        </p:spPr>
        <p:txBody>
          <a:bodyPr lIns="0" tIns="0" rIns="0" bIns="0">
            <a:spAutoFit/>
          </a:bodyPr>
          <a:lstStyle/>
          <a:p>
            <a:pPr algn="ctr">
              <a:defRPr/>
            </a:pPr>
            <a:r>
              <a:rPr lang="en-US" sz="1600" b="1" i="1" dirty="0">
                <a:solidFill>
                  <a:srgbClr val="000066"/>
                </a:solidFill>
                <a:effectLst>
                  <a:outerShdw blurRad="38100" dist="38100" dir="2700000" algn="tl">
                    <a:srgbClr val="C0C0C0"/>
                  </a:outerShdw>
                </a:effectLst>
                <a:latin typeface="Arial" charset="0"/>
              </a:rPr>
              <a:t>Test Risk Erosion by Assembly Level</a:t>
            </a:r>
            <a:endParaRPr lang="en-US" sz="1600" b="1" i="1" dirty="0">
              <a:solidFill>
                <a:srgbClr val="000066"/>
              </a:solidFill>
              <a:effectLst>
                <a:outerShdw blurRad="38100" dist="38100" dir="2700000" algn="tl">
                  <a:srgbClr val="C0C0C0"/>
                </a:outerShdw>
              </a:effectLst>
              <a:latin typeface="Times New Roman" pitchFamily="18" charset="0"/>
            </a:endParaRPr>
          </a:p>
        </p:txBody>
      </p:sp>
      <p:grpSp>
        <p:nvGrpSpPr>
          <p:cNvPr id="2" name="Group 1"/>
          <p:cNvGrpSpPr/>
          <p:nvPr/>
        </p:nvGrpSpPr>
        <p:grpSpPr>
          <a:xfrm>
            <a:off x="4800915" y="1905000"/>
            <a:ext cx="3767138" cy="3142457"/>
            <a:chOff x="4740275" y="1767681"/>
            <a:chExt cx="3767138" cy="3142457"/>
          </a:xfrm>
        </p:grpSpPr>
        <p:sp>
          <p:nvSpPr>
            <p:cNvPr id="27652" name="Rectangle 114" descr="Parchment"/>
            <p:cNvSpPr>
              <a:spLocks noChangeArrowheads="1"/>
            </p:cNvSpPr>
            <p:nvPr/>
          </p:nvSpPr>
          <p:spPr bwMode="auto">
            <a:xfrm>
              <a:off x="5165725" y="2079625"/>
              <a:ext cx="3324225" cy="2439988"/>
            </a:xfrm>
            <a:prstGeom prst="rect">
              <a:avLst/>
            </a:prstGeom>
            <a:blipFill dpi="0" rotWithShape="0">
              <a:blip r:embed="rId3"/>
              <a:srcRect/>
              <a:tile tx="0" ty="0" sx="100000" sy="100000" flip="none" algn="tl"/>
            </a:blipFill>
            <a:ln w="19050">
              <a:solidFill>
                <a:schemeClr val="bg2"/>
              </a:solidFill>
              <a:miter lim="800000"/>
              <a:headEnd/>
              <a:tailEnd/>
            </a:ln>
          </p:spPr>
          <p:txBody>
            <a:bodyPr/>
            <a:lstStyle/>
            <a:p>
              <a:endParaRPr lang="en-US" sz="1600">
                <a:latin typeface="Times New Roman" pitchFamily="18" charset="0"/>
              </a:endParaRPr>
            </a:p>
          </p:txBody>
        </p:sp>
        <p:sp>
          <p:nvSpPr>
            <p:cNvPr id="27653" name="Rectangle 115"/>
            <p:cNvSpPr>
              <a:spLocks noChangeArrowheads="1"/>
            </p:cNvSpPr>
            <p:nvPr/>
          </p:nvSpPr>
          <p:spPr bwMode="auto">
            <a:xfrm>
              <a:off x="5165725" y="2079625"/>
              <a:ext cx="3324225" cy="2439988"/>
            </a:xfrm>
            <a:prstGeom prst="rect">
              <a:avLst/>
            </a:prstGeom>
            <a:noFill/>
            <a:ln w="1905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4" name="Rectangle 116"/>
            <p:cNvSpPr>
              <a:spLocks noChangeArrowheads="1"/>
            </p:cNvSpPr>
            <p:nvPr/>
          </p:nvSpPr>
          <p:spPr bwMode="auto">
            <a:xfrm>
              <a:off x="4979988" y="4451350"/>
              <a:ext cx="1397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chemeClr val="bg2"/>
                  </a:solidFill>
                </a:rPr>
                <a:t>50</a:t>
              </a:r>
              <a:endParaRPr lang="en-US" sz="1000" b="1">
                <a:solidFill>
                  <a:schemeClr val="bg2"/>
                </a:solidFill>
                <a:latin typeface="Times New Roman" pitchFamily="18" charset="0"/>
              </a:endParaRPr>
            </a:p>
          </p:txBody>
        </p:sp>
        <p:sp>
          <p:nvSpPr>
            <p:cNvPr id="27655" name="Rectangle 117"/>
            <p:cNvSpPr>
              <a:spLocks noChangeArrowheads="1"/>
            </p:cNvSpPr>
            <p:nvPr/>
          </p:nvSpPr>
          <p:spPr bwMode="auto">
            <a:xfrm>
              <a:off x="4983163" y="3963988"/>
              <a:ext cx="1397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chemeClr val="bg2"/>
                  </a:solidFill>
                </a:rPr>
                <a:t>60</a:t>
              </a:r>
              <a:endParaRPr lang="en-US" sz="1000" b="1">
                <a:solidFill>
                  <a:schemeClr val="bg2"/>
                </a:solidFill>
                <a:latin typeface="Times New Roman" pitchFamily="18" charset="0"/>
              </a:endParaRPr>
            </a:p>
          </p:txBody>
        </p:sp>
        <p:sp>
          <p:nvSpPr>
            <p:cNvPr id="27656" name="Rectangle 118"/>
            <p:cNvSpPr>
              <a:spLocks noChangeArrowheads="1"/>
            </p:cNvSpPr>
            <p:nvPr/>
          </p:nvSpPr>
          <p:spPr bwMode="auto">
            <a:xfrm>
              <a:off x="4983163" y="3478213"/>
              <a:ext cx="139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chemeClr val="bg2"/>
                  </a:solidFill>
                </a:rPr>
                <a:t>70</a:t>
              </a:r>
              <a:endParaRPr lang="en-US" sz="1000" b="1">
                <a:solidFill>
                  <a:schemeClr val="bg2"/>
                </a:solidFill>
                <a:latin typeface="Times New Roman" pitchFamily="18" charset="0"/>
              </a:endParaRPr>
            </a:p>
          </p:txBody>
        </p:sp>
        <p:sp>
          <p:nvSpPr>
            <p:cNvPr id="27657" name="Rectangle 119"/>
            <p:cNvSpPr>
              <a:spLocks noChangeArrowheads="1"/>
            </p:cNvSpPr>
            <p:nvPr/>
          </p:nvSpPr>
          <p:spPr bwMode="auto">
            <a:xfrm>
              <a:off x="4983163" y="2990850"/>
              <a:ext cx="1397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chemeClr val="bg2"/>
                  </a:solidFill>
                </a:rPr>
                <a:t>80</a:t>
              </a:r>
              <a:endParaRPr lang="en-US" sz="1000" b="1">
                <a:solidFill>
                  <a:schemeClr val="bg2"/>
                </a:solidFill>
                <a:latin typeface="Times New Roman" pitchFamily="18" charset="0"/>
              </a:endParaRPr>
            </a:p>
          </p:txBody>
        </p:sp>
        <p:sp>
          <p:nvSpPr>
            <p:cNvPr id="27658" name="Rectangle 120"/>
            <p:cNvSpPr>
              <a:spLocks noChangeArrowheads="1"/>
            </p:cNvSpPr>
            <p:nvPr/>
          </p:nvSpPr>
          <p:spPr bwMode="auto">
            <a:xfrm>
              <a:off x="4983163" y="2497138"/>
              <a:ext cx="139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chemeClr val="bg2"/>
                  </a:solidFill>
                </a:rPr>
                <a:t>90</a:t>
              </a:r>
              <a:endParaRPr lang="en-US" sz="1000" b="1">
                <a:solidFill>
                  <a:schemeClr val="bg2"/>
                </a:solidFill>
                <a:latin typeface="Times New Roman" pitchFamily="18" charset="0"/>
              </a:endParaRPr>
            </a:p>
          </p:txBody>
        </p:sp>
        <p:sp>
          <p:nvSpPr>
            <p:cNvPr id="27659" name="Rectangle 121"/>
            <p:cNvSpPr>
              <a:spLocks noChangeArrowheads="1"/>
            </p:cNvSpPr>
            <p:nvPr/>
          </p:nvSpPr>
          <p:spPr bwMode="auto">
            <a:xfrm>
              <a:off x="4937125" y="2012950"/>
              <a:ext cx="2095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chemeClr val="bg2"/>
                  </a:solidFill>
                </a:rPr>
                <a:t>100</a:t>
              </a:r>
              <a:endParaRPr lang="en-US" sz="1000" b="1">
                <a:solidFill>
                  <a:schemeClr val="bg2"/>
                </a:solidFill>
                <a:latin typeface="Times New Roman" pitchFamily="18" charset="0"/>
              </a:endParaRPr>
            </a:p>
          </p:txBody>
        </p:sp>
        <p:sp>
          <p:nvSpPr>
            <p:cNvPr id="13434" name="Rectangle 122"/>
            <p:cNvSpPr>
              <a:spLocks noChangeArrowheads="1"/>
            </p:cNvSpPr>
            <p:nvPr/>
          </p:nvSpPr>
          <p:spPr bwMode="auto">
            <a:xfrm>
              <a:off x="5457825" y="4697413"/>
              <a:ext cx="1274763" cy="212725"/>
            </a:xfrm>
            <a:prstGeom prst="rect">
              <a:avLst/>
            </a:prstGeom>
            <a:noFill/>
            <a:ln w="9525">
              <a:noFill/>
              <a:miter lim="800000"/>
              <a:headEnd/>
              <a:tailEnd/>
            </a:ln>
          </p:spPr>
          <p:txBody>
            <a:bodyPr wrap="none" lIns="0" tIns="0" rIns="0" bIns="0">
              <a:spAutoFit/>
            </a:bodyPr>
            <a:lstStyle/>
            <a:p>
              <a:pPr>
                <a:defRPr/>
              </a:pPr>
              <a:r>
                <a:rPr lang="en-US" sz="1400" b="1" i="1">
                  <a:solidFill>
                    <a:srgbClr val="336699"/>
                  </a:solidFill>
                  <a:effectLst>
                    <a:outerShdw blurRad="38100" dist="38100" dir="2700000" algn="tl">
                      <a:srgbClr val="C0C0C0"/>
                    </a:outerShdw>
                  </a:effectLst>
                  <a:latin typeface="Arial" charset="0"/>
                </a:rPr>
                <a:t>NRO Programs</a:t>
              </a:r>
              <a:endParaRPr lang="en-US" sz="1400" i="1">
                <a:solidFill>
                  <a:srgbClr val="336699"/>
                </a:solidFill>
                <a:effectLst>
                  <a:outerShdw blurRad="38100" dist="38100" dir="2700000" algn="tl">
                    <a:srgbClr val="C0C0C0"/>
                  </a:outerShdw>
                </a:effectLst>
                <a:latin typeface="Times New Roman" pitchFamily="18" charset="0"/>
              </a:endParaRPr>
            </a:p>
          </p:txBody>
        </p:sp>
        <p:sp>
          <p:nvSpPr>
            <p:cNvPr id="27661" name="Rectangle 123"/>
            <p:cNvSpPr>
              <a:spLocks noChangeArrowheads="1"/>
            </p:cNvSpPr>
            <p:nvPr/>
          </p:nvSpPr>
          <p:spPr bwMode="auto">
            <a:xfrm rot="-5400000">
              <a:off x="3385344" y="3232944"/>
              <a:ext cx="29225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1">
                  <a:solidFill>
                    <a:srgbClr val="336699"/>
                  </a:solidFill>
                </a:rPr>
                <a:t>Environmental Test Thoroughness</a:t>
              </a:r>
              <a:endParaRPr lang="en-US" sz="1400">
                <a:solidFill>
                  <a:srgbClr val="336699"/>
                </a:solidFill>
                <a:latin typeface="Times New Roman" pitchFamily="18" charset="0"/>
              </a:endParaRPr>
            </a:p>
          </p:txBody>
        </p:sp>
        <p:sp>
          <p:nvSpPr>
            <p:cNvPr id="27662" name="Line 124"/>
            <p:cNvSpPr>
              <a:spLocks noChangeShapeType="1"/>
            </p:cNvSpPr>
            <p:nvPr/>
          </p:nvSpPr>
          <p:spPr bwMode="auto">
            <a:xfrm flipV="1">
              <a:off x="5181600" y="2589213"/>
              <a:ext cx="3325813" cy="1587"/>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3" name="Line 125"/>
            <p:cNvSpPr>
              <a:spLocks noChangeShapeType="1"/>
            </p:cNvSpPr>
            <p:nvPr/>
          </p:nvSpPr>
          <p:spPr bwMode="auto">
            <a:xfrm flipV="1">
              <a:off x="5173663" y="3082925"/>
              <a:ext cx="3300412"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4" name="Line 126"/>
            <p:cNvSpPr>
              <a:spLocks noChangeShapeType="1"/>
            </p:cNvSpPr>
            <p:nvPr/>
          </p:nvSpPr>
          <p:spPr bwMode="auto">
            <a:xfrm>
              <a:off x="5167313" y="3575050"/>
              <a:ext cx="3324225" cy="635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5" name="Line 127"/>
            <p:cNvSpPr>
              <a:spLocks noChangeShapeType="1"/>
            </p:cNvSpPr>
            <p:nvPr/>
          </p:nvSpPr>
          <p:spPr bwMode="auto">
            <a:xfrm flipV="1">
              <a:off x="5173663" y="4048125"/>
              <a:ext cx="3309937" cy="635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6" name="Text Box 128" descr="Parchment"/>
            <p:cNvSpPr txBox="1">
              <a:spLocks noChangeArrowheads="1"/>
            </p:cNvSpPr>
            <p:nvPr/>
          </p:nvSpPr>
          <p:spPr bwMode="auto">
            <a:xfrm>
              <a:off x="6051550" y="2762250"/>
              <a:ext cx="971550" cy="274638"/>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200" b="1" i="1">
                  <a:solidFill>
                    <a:srgbClr val="FF0000"/>
                  </a:solidFill>
                  <a:latin typeface="Tahoma" pitchFamily="34" charset="0"/>
                </a:rPr>
                <a:t>Post-1995</a:t>
              </a:r>
              <a:endParaRPr lang="en-US" sz="1200" b="1" i="1">
                <a:solidFill>
                  <a:srgbClr val="FF0000"/>
                </a:solidFill>
                <a:latin typeface="Times New Roman" pitchFamily="18" charset="0"/>
              </a:endParaRPr>
            </a:p>
          </p:txBody>
        </p:sp>
        <p:sp>
          <p:nvSpPr>
            <p:cNvPr id="27667" name="Text Box 129" descr="Parchment"/>
            <p:cNvSpPr txBox="1">
              <a:spLocks noChangeArrowheads="1"/>
            </p:cNvSpPr>
            <p:nvPr/>
          </p:nvSpPr>
          <p:spPr bwMode="auto">
            <a:xfrm>
              <a:off x="5434013" y="2305050"/>
              <a:ext cx="893762" cy="274638"/>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200" b="1" i="1">
                  <a:solidFill>
                    <a:schemeClr val="accent2"/>
                  </a:solidFill>
                  <a:latin typeface="Tahoma" pitchFamily="34" charset="0"/>
                </a:rPr>
                <a:t>Pre-1995</a:t>
              </a:r>
              <a:endParaRPr lang="en-US" sz="1200" b="1" i="1">
                <a:solidFill>
                  <a:schemeClr val="accent2"/>
                </a:solidFill>
                <a:latin typeface="Times New Roman" pitchFamily="18" charset="0"/>
              </a:endParaRPr>
            </a:p>
          </p:txBody>
        </p:sp>
        <p:sp>
          <p:nvSpPr>
            <p:cNvPr id="13530" name="Rectangle 218"/>
            <p:cNvSpPr>
              <a:spLocks noChangeArrowheads="1"/>
            </p:cNvSpPr>
            <p:nvPr/>
          </p:nvSpPr>
          <p:spPr bwMode="auto">
            <a:xfrm>
              <a:off x="7096125" y="4697413"/>
              <a:ext cx="1274763" cy="212725"/>
            </a:xfrm>
            <a:prstGeom prst="rect">
              <a:avLst/>
            </a:prstGeom>
            <a:noFill/>
            <a:ln w="9525">
              <a:noFill/>
              <a:miter lim="800000"/>
              <a:headEnd/>
              <a:tailEnd/>
            </a:ln>
          </p:spPr>
          <p:txBody>
            <a:bodyPr wrap="none" lIns="0" tIns="0" rIns="0" bIns="0">
              <a:spAutoFit/>
            </a:bodyPr>
            <a:lstStyle/>
            <a:p>
              <a:pPr>
                <a:defRPr/>
              </a:pPr>
              <a:r>
                <a:rPr lang="en-US" sz="1400" b="1" i="1">
                  <a:solidFill>
                    <a:srgbClr val="336699"/>
                  </a:solidFill>
                  <a:effectLst>
                    <a:outerShdw blurRad="38100" dist="38100" dir="2700000" algn="tl">
                      <a:srgbClr val="C0C0C0"/>
                    </a:outerShdw>
                  </a:effectLst>
                  <a:latin typeface="Arial" charset="0"/>
                </a:rPr>
                <a:t>SMC Programs</a:t>
              </a:r>
              <a:endParaRPr lang="en-US" sz="1400" i="1">
                <a:solidFill>
                  <a:srgbClr val="336699"/>
                </a:solidFill>
                <a:effectLst>
                  <a:outerShdw blurRad="38100" dist="38100" dir="2700000" algn="tl">
                    <a:srgbClr val="C0C0C0"/>
                  </a:outerShdw>
                </a:effectLst>
                <a:latin typeface="Times New Roman" pitchFamily="18" charset="0"/>
              </a:endParaRPr>
            </a:p>
          </p:txBody>
        </p:sp>
        <p:sp>
          <p:nvSpPr>
            <p:cNvPr id="27671" name="Rectangle 219"/>
            <p:cNvSpPr>
              <a:spLocks noChangeArrowheads="1"/>
            </p:cNvSpPr>
            <p:nvPr/>
          </p:nvSpPr>
          <p:spPr bwMode="auto">
            <a:xfrm>
              <a:off x="5605463" y="2692400"/>
              <a:ext cx="342900" cy="18288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72" name="Rectangle 220"/>
            <p:cNvSpPr>
              <a:spLocks noChangeArrowheads="1"/>
            </p:cNvSpPr>
            <p:nvPr/>
          </p:nvSpPr>
          <p:spPr bwMode="auto">
            <a:xfrm>
              <a:off x="7294563" y="2565400"/>
              <a:ext cx="342900" cy="19558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73" name="Rectangle 221"/>
            <p:cNvSpPr>
              <a:spLocks noChangeArrowheads="1"/>
            </p:cNvSpPr>
            <p:nvPr/>
          </p:nvSpPr>
          <p:spPr bwMode="auto">
            <a:xfrm>
              <a:off x="5884863" y="3048000"/>
              <a:ext cx="342900" cy="1473200"/>
            </a:xfrm>
            <a:prstGeom prst="rect">
              <a:avLst/>
            </a:prstGeom>
            <a:solidFill>
              <a:srgbClr val="FF33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74" name="Rectangle 222"/>
            <p:cNvSpPr>
              <a:spLocks noChangeArrowheads="1"/>
            </p:cNvSpPr>
            <p:nvPr/>
          </p:nvSpPr>
          <p:spPr bwMode="auto">
            <a:xfrm>
              <a:off x="7573963" y="3124200"/>
              <a:ext cx="342900" cy="1397000"/>
            </a:xfrm>
            <a:prstGeom prst="rect">
              <a:avLst/>
            </a:prstGeom>
            <a:solidFill>
              <a:srgbClr val="FF33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13535" name="Rectangle 223"/>
            <p:cNvSpPr>
              <a:spLocks noChangeArrowheads="1"/>
            </p:cNvSpPr>
            <p:nvPr/>
          </p:nvSpPr>
          <p:spPr bwMode="auto">
            <a:xfrm>
              <a:off x="5578160" y="1767681"/>
              <a:ext cx="2336800" cy="244475"/>
            </a:xfrm>
            <a:prstGeom prst="rect">
              <a:avLst/>
            </a:prstGeom>
            <a:noFill/>
            <a:ln w="9525">
              <a:noFill/>
              <a:miter lim="800000"/>
              <a:headEnd/>
              <a:tailEnd/>
            </a:ln>
          </p:spPr>
          <p:txBody>
            <a:bodyPr wrap="none" lIns="0" tIns="0" rIns="0" bIns="0">
              <a:spAutoFit/>
            </a:bodyPr>
            <a:lstStyle/>
            <a:p>
              <a:pPr algn="ctr">
                <a:defRPr/>
              </a:pPr>
              <a:r>
                <a:rPr lang="en-US" sz="1600" b="1" i="1" dirty="0">
                  <a:solidFill>
                    <a:srgbClr val="000066"/>
                  </a:solidFill>
                  <a:effectLst>
                    <a:outerShdw blurRad="38100" dist="38100" dir="2700000" algn="tl">
                      <a:srgbClr val="C0C0C0"/>
                    </a:outerShdw>
                  </a:effectLst>
                  <a:latin typeface="Arial" charset="0"/>
                </a:rPr>
                <a:t>Test Erosion Since 1995</a:t>
              </a:r>
              <a:endParaRPr lang="en-US" sz="1600" b="1" i="1" dirty="0">
                <a:solidFill>
                  <a:srgbClr val="000066"/>
                </a:solidFill>
                <a:effectLst>
                  <a:outerShdw blurRad="38100" dist="38100" dir="2700000" algn="tl">
                    <a:srgbClr val="C0C0C0"/>
                  </a:outerShdw>
                </a:effectLst>
                <a:latin typeface="Times New Roman" pitchFamily="18" charset="0"/>
              </a:endParaRPr>
            </a:p>
          </p:txBody>
        </p:sp>
      </p:grpSp>
      <p:sp>
        <p:nvSpPr>
          <p:cNvPr id="116" name="Bevel 115"/>
          <p:cNvSpPr>
            <a:spLocks noChangeArrowheads="1"/>
          </p:cNvSpPr>
          <p:nvPr/>
        </p:nvSpPr>
        <p:spPr bwMode="auto">
          <a:xfrm>
            <a:off x="411163" y="5359400"/>
            <a:ext cx="7893050" cy="960438"/>
          </a:xfrm>
          <a:prstGeom prst="bevel">
            <a:avLst>
              <a:gd name="adj" fmla="val 12500"/>
            </a:avLst>
          </a:prstGeom>
          <a:solidFill>
            <a:srgbClr val="000099"/>
          </a:solidFill>
          <a:ln w="9525" algn="ctr">
            <a:solidFill>
              <a:srgbClr val="000000"/>
            </a:solidFill>
            <a:round/>
            <a:headEnd/>
            <a:tailEnd/>
          </a:ln>
        </p:spPr>
        <p:txBody>
          <a:bodyPr/>
          <a:lstStyle/>
          <a:p>
            <a:pPr algn="ctr" fontAlgn="auto">
              <a:spcBef>
                <a:spcPts val="0"/>
              </a:spcBef>
              <a:spcAft>
                <a:spcPts val="0"/>
              </a:spcAft>
              <a:defRPr/>
            </a:pPr>
            <a:r>
              <a:rPr lang="en-US" sz="2000" b="1" kern="0" dirty="0">
                <a:solidFill>
                  <a:srgbClr val="FFFFFF"/>
                </a:solidFill>
                <a:latin typeface="Arial" charset="0"/>
              </a:rPr>
              <a:t>Every NSS Satellite Program Showed a Decline in Test Rigor, Even on New, More Complex Proto-flight Designs</a:t>
            </a:r>
          </a:p>
        </p:txBody>
      </p:sp>
    </p:spTree>
    <p:extLst>
      <p:ext uri="{BB962C8B-B14F-4D97-AF65-F5344CB8AC3E}">
        <p14:creationId xmlns:p14="http://schemas.microsoft.com/office/powerpoint/2010/main" val="33851688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bg/>
                                          </p:spTgt>
                                        </p:tgtEl>
                                        <p:attrNameLst>
                                          <p:attrName>style.visibility</p:attrName>
                                        </p:attrNameLst>
                                      </p:cBhvr>
                                      <p:to>
                                        <p:strVal val="visible"/>
                                      </p:to>
                                    </p:set>
                                    <p:animEffect transition="in" filter="fade">
                                      <p:cBhvr>
                                        <p:cTn id="7" dur="2000"/>
                                        <p:tgtEl>
                                          <p:spTgt spid="11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6">
                                            <p:txEl>
                                              <p:pRg st="0" end="0"/>
                                            </p:txEl>
                                          </p:spTgt>
                                        </p:tgtEl>
                                        <p:attrNameLst>
                                          <p:attrName>style.visibility</p:attrName>
                                        </p:attrNameLst>
                                      </p:cBhvr>
                                      <p:to>
                                        <p:strVal val="visible"/>
                                      </p:to>
                                    </p:set>
                                    <p:animEffect transition="in" filter="fade">
                                      <p:cBhvr>
                                        <p:cTn id="10" dur="20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build="allAtOnce"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270000" y="169767"/>
            <a:ext cx="7874000" cy="1143000"/>
          </a:xfrm>
        </p:spPr>
        <p:txBody>
          <a:bodyPr/>
          <a:lstStyle/>
          <a:p>
            <a:pPr eaLnBrk="1" hangingPunct="1"/>
            <a:r>
              <a:rPr lang="en-US" sz="2800" i="1" dirty="0"/>
              <a:t>Mar 2010 Space Class A Safety Investigation Board (SIB) </a:t>
            </a:r>
            <a:r>
              <a:rPr lang="en-US" sz="2800" i="1" dirty="0">
                <a:cs typeface="Times New Roman" pitchFamily="18" charset="0"/>
              </a:rPr>
              <a:t>Recommendations</a:t>
            </a:r>
          </a:p>
        </p:txBody>
      </p:sp>
      <p:sp>
        <p:nvSpPr>
          <p:cNvPr id="3075" name="Rectangle 3"/>
          <p:cNvSpPr>
            <a:spLocks noGrp="1" noChangeArrowheads="1"/>
          </p:cNvSpPr>
          <p:nvPr>
            <p:ph idx="1"/>
          </p:nvPr>
        </p:nvSpPr>
        <p:spPr>
          <a:xfrm>
            <a:off x="304800" y="1600200"/>
            <a:ext cx="8534399" cy="4876800"/>
          </a:xfrm>
        </p:spPr>
        <p:txBody>
          <a:bodyPr>
            <a:normAutofit fontScale="92500" lnSpcReduction="10000"/>
          </a:bodyPr>
          <a:lstStyle/>
          <a:p>
            <a:pPr>
              <a:buFontTx/>
              <a:buNone/>
              <a:tabLst>
                <a:tab pos="914400" algn="l"/>
                <a:tab pos="1600200" algn="l"/>
                <a:tab pos="6626225" algn="l"/>
                <a:tab pos="7429500" algn="l"/>
              </a:tabLst>
              <a:defRPr/>
            </a:pPr>
            <a:r>
              <a:rPr lang="en-US" sz="1400" i="1" u="sng" dirty="0" err="1"/>
              <a:t>Rec</a:t>
            </a:r>
            <a:r>
              <a:rPr lang="en-US" sz="1400" i="1" u="sng" dirty="0"/>
              <a:t> #</a:t>
            </a:r>
            <a:r>
              <a:rPr lang="en-US" sz="1400" i="1" dirty="0"/>
              <a:t>	</a:t>
            </a:r>
            <a:r>
              <a:rPr lang="en-US" sz="1400" i="1" u="sng" dirty="0"/>
              <a:t>OPR</a:t>
            </a:r>
            <a:r>
              <a:rPr lang="en-US" sz="1400" i="1" dirty="0"/>
              <a:t>	</a:t>
            </a:r>
            <a:r>
              <a:rPr lang="en-US" sz="1400" i="1" u="sng" dirty="0"/>
              <a:t>Description</a:t>
            </a:r>
            <a:r>
              <a:rPr lang="en-US" sz="1400" i="1" dirty="0"/>
              <a:t>	</a:t>
            </a:r>
            <a:endParaRPr lang="en-US" sz="1400" i="1" u="sng" dirty="0"/>
          </a:p>
          <a:p>
            <a:pPr>
              <a:buFontTx/>
              <a:buNone/>
              <a:tabLst>
                <a:tab pos="914400" algn="l"/>
                <a:tab pos="1600200" algn="l"/>
                <a:tab pos="6626225" algn="l"/>
                <a:tab pos="7429500" algn="l"/>
              </a:tabLst>
              <a:defRPr/>
            </a:pPr>
            <a:r>
              <a:rPr lang="en-US" sz="1400" i="1" dirty="0"/>
              <a:t>Rec 1	SMC	Verify </a:t>
            </a:r>
            <a:r>
              <a:rPr lang="en-US" sz="1400" i="1" dirty="0">
                <a:solidFill>
                  <a:srgbClr val="000099"/>
                </a:solidFill>
              </a:rPr>
              <a:t>Previous Interface Specs Are Valid for New Applications </a:t>
            </a:r>
            <a:r>
              <a:rPr lang="en-US" sz="1400" i="1" dirty="0"/>
              <a:t>&amp; Configurations	</a:t>
            </a:r>
            <a:endParaRPr lang="en-US" sz="1400" i="1" dirty="0">
              <a:solidFill>
                <a:schemeClr val="accent6">
                  <a:lumMod val="60000"/>
                  <a:lumOff val="40000"/>
                </a:schemeClr>
              </a:solidFill>
            </a:endParaRPr>
          </a:p>
          <a:p>
            <a:pPr>
              <a:buFontTx/>
              <a:buNone/>
              <a:tabLst>
                <a:tab pos="914400" algn="l"/>
                <a:tab pos="1600200" algn="l"/>
                <a:tab pos="6626225" algn="l"/>
                <a:tab pos="7429500" algn="l"/>
              </a:tabLst>
              <a:defRPr/>
            </a:pPr>
            <a:r>
              <a:rPr lang="en-US" sz="1400" i="1" dirty="0" err="1"/>
              <a:t>Rec</a:t>
            </a:r>
            <a:r>
              <a:rPr lang="en-US" sz="1400" i="1" dirty="0"/>
              <a:t> 2	SMC	Retain all Requirements &amp; Specs of Previous App or Conduct by thorough</a:t>
            </a:r>
          </a:p>
          <a:p>
            <a:pPr>
              <a:buFontTx/>
              <a:buNone/>
              <a:tabLst>
                <a:tab pos="914400" algn="l"/>
                <a:tab pos="1600200" algn="l"/>
                <a:tab pos="6626225" algn="l"/>
                <a:tab pos="7429500" algn="l"/>
              </a:tabLst>
              <a:defRPr/>
            </a:pPr>
            <a:r>
              <a:rPr lang="en-US" sz="1400" i="1" dirty="0"/>
              <a:t>			analysis/test with peer review before changes</a:t>
            </a:r>
          </a:p>
          <a:p>
            <a:pPr>
              <a:buFontTx/>
              <a:buNone/>
              <a:tabLst>
                <a:tab pos="914400" algn="l"/>
                <a:tab pos="1600200" algn="l"/>
                <a:tab pos="6626225" algn="l"/>
                <a:tab pos="7429500" algn="l"/>
              </a:tabLst>
              <a:defRPr/>
            </a:pPr>
            <a:r>
              <a:rPr lang="en-US" sz="1400" i="1" dirty="0" err="1"/>
              <a:t>Rec</a:t>
            </a:r>
            <a:r>
              <a:rPr lang="en-US" sz="1400" i="1" dirty="0"/>
              <a:t> 3	SMC	Work Preparations for </a:t>
            </a:r>
            <a:r>
              <a:rPr lang="en-US" sz="1400" i="1" dirty="0">
                <a:solidFill>
                  <a:srgbClr val="000099"/>
                </a:solidFill>
              </a:rPr>
              <a:t>Major Reviews include critical questioning, independent</a:t>
            </a:r>
          </a:p>
          <a:p>
            <a:pPr>
              <a:buFontTx/>
              <a:buNone/>
              <a:tabLst>
                <a:tab pos="914400" algn="l"/>
                <a:tab pos="1600200" algn="l"/>
                <a:tab pos="6626225" algn="l"/>
                <a:tab pos="7429500" algn="l"/>
              </a:tabLst>
              <a:defRPr/>
            </a:pPr>
            <a:r>
              <a:rPr lang="en-US" sz="1400" i="1" dirty="0">
                <a:solidFill>
                  <a:srgbClr val="000099"/>
                </a:solidFill>
              </a:rPr>
              <a:t>			assessment &amp; in-depth understanding of TEST&amp;ANALYSIS</a:t>
            </a:r>
          </a:p>
          <a:p>
            <a:pPr>
              <a:buFontTx/>
              <a:buNone/>
              <a:tabLst>
                <a:tab pos="914400" algn="l"/>
                <a:tab pos="1600200" algn="l"/>
                <a:tab pos="6626225" algn="l"/>
                <a:tab pos="7429500" algn="l"/>
              </a:tabLst>
              <a:defRPr/>
            </a:pPr>
            <a:r>
              <a:rPr lang="en-US" sz="1400" i="1" dirty="0" err="1"/>
              <a:t>Rec</a:t>
            </a:r>
            <a:r>
              <a:rPr lang="en-US" sz="1400" i="1" dirty="0"/>
              <a:t> 4	SMC	Major Tech Reviews include critical question, independent assessment &amp;</a:t>
            </a:r>
          </a:p>
          <a:p>
            <a:pPr>
              <a:buFontTx/>
              <a:buNone/>
              <a:tabLst>
                <a:tab pos="914400" algn="l"/>
                <a:tab pos="1600200" algn="l"/>
                <a:tab pos="6626225" algn="l"/>
                <a:tab pos="7429500" algn="l"/>
              </a:tabLst>
              <a:defRPr/>
            </a:pPr>
            <a:r>
              <a:rPr lang="en-US" sz="1400" i="1" dirty="0"/>
              <a:t>			in-depth understanding of TEST&amp;ANALYSIS</a:t>
            </a:r>
          </a:p>
          <a:p>
            <a:pPr>
              <a:buFontTx/>
              <a:buNone/>
              <a:tabLst>
                <a:tab pos="914400" algn="l"/>
                <a:tab pos="1600200" algn="l"/>
                <a:tab pos="6626225" algn="l"/>
                <a:tab pos="7429500" algn="l"/>
              </a:tabLst>
              <a:defRPr/>
            </a:pPr>
            <a:r>
              <a:rPr lang="en-US" sz="1400" i="1" dirty="0" err="1"/>
              <a:t>Rec</a:t>
            </a:r>
            <a:r>
              <a:rPr lang="en-US" sz="1400" i="1" dirty="0"/>
              <a:t> 5	SMC	Identify </a:t>
            </a:r>
            <a:r>
              <a:rPr lang="en-US" sz="1400" i="1" dirty="0">
                <a:solidFill>
                  <a:srgbClr val="000099"/>
                </a:solidFill>
              </a:rPr>
              <a:t>SMEs from all space disciplines </a:t>
            </a:r>
            <a:r>
              <a:rPr lang="en-US" sz="1400" i="1" dirty="0"/>
              <a:t>&amp; ensure they are sufficiently dedicated to 			a program/project to discover flaw early in requirements definition, interface specs, 			design &amp; testing phases</a:t>
            </a:r>
          </a:p>
          <a:p>
            <a:pPr>
              <a:buFontTx/>
              <a:buNone/>
              <a:tabLst>
                <a:tab pos="914400" algn="l"/>
                <a:tab pos="1600200" algn="l"/>
                <a:tab pos="6626225" algn="l"/>
                <a:tab pos="7429500" algn="l"/>
              </a:tabLst>
              <a:defRPr/>
            </a:pPr>
            <a:r>
              <a:rPr lang="en-US" sz="1400" i="1" dirty="0" err="1"/>
              <a:t>Rec</a:t>
            </a:r>
            <a:r>
              <a:rPr lang="en-US" sz="1400" i="1" dirty="0"/>
              <a:t> 6	SMC	Perform delta PDR &amp; CDR IAW established guidance</a:t>
            </a:r>
          </a:p>
          <a:p>
            <a:pPr>
              <a:buFontTx/>
              <a:buNone/>
              <a:tabLst>
                <a:tab pos="914400" algn="l"/>
                <a:tab pos="1600200" algn="l"/>
                <a:tab pos="6626225" algn="l"/>
                <a:tab pos="7429500" algn="l"/>
              </a:tabLst>
              <a:defRPr/>
            </a:pPr>
            <a:r>
              <a:rPr lang="en-US" sz="1400" i="1" dirty="0" err="1"/>
              <a:t>Rec</a:t>
            </a:r>
            <a:r>
              <a:rPr lang="en-US" sz="1400" i="1" dirty="0"/>
              <a:t> 7	SMC	At all major reviews, all space disciplines </a:t>
            </a:r>
            <a:r>
              <a:rPr lang="en-US" sz="1400" i="1" dirty="0">
                <a:solidFill>
                  <a:srgbClr val="000099"/>
                </a:solidFill>
              </a:rPr>
              <a:t>experienced SMEs to be actively engaged</a:t>
            </a:r>
          </a:p>
          <a:p>
            <a:pPr>
              <a:buFontTx/>
              <a:buNone/>
              <a:tabLst>
                <a:tab pos="914400" algn="l"/>
                <a:tab pos="1600200" algn="l"/>
                <a:tab pos="6626225" algn="l"/>
                <a:tab pos="7429500" algn="l"/>
              </a:tabLst>
              <a:defRPr/>
            </a:pPr>
            <a:r>
              <a:rPr lang="en-US" sz="1400" i="1" dirty="0" err="1"/>
              <a:t>Rec</a:t>
            </a:r>
            <a:r>
              <a:rPr lang="en-US" sz="1400" i="1" dirty="0"/>
              <a:t> 8	SMC	Ensure FFRDC President review team, independent of Program office, perform an 			early, in-depth technical readiness review to assess the Program office 				conclusions</a:t>
            </a:r>
          </a:p>
          <a:p>
            <a:pPr>
              <a:buFontTx/>
              <a:buNone/>
              <a:tabLst>
                <a:tab pos="914400" algn="l"/>
                <a:tab pos="1600200" algn="l"/>
                <a:tab pos="6626225" algn="l"/>
                <a:tab pos="7429500" algn="l"/>
              </a:tabLst>
              <a:defRPr/>
            </a:pPr>
            <a:r>
              <a:rPr lang="en-US" sz="1400" i="1" dirty="0" err="1"/>
              <a:t>Rec</a:t>
            </a:r>
            <a:r>
              <a:rPr lang="en-US" sz="1400" i="1" dirty="0"/>
              <a:t> 9 	SMC	Perform an assessment of the IRRT for mismatches of responsibility &amp; resources 			in order to best match manning responsibilities to best expertise</a:t>
            </a:r>
          </a:p>
          <a:p>
            <a:pPr>
              <a:buFontTx/>
              <a:buNone/>
              <a:tabLst>
                <a:tab pos="914400" algn="l"/>
                <a:tab pos="1600200" algn="l"/>
                <a:tab pos="6626225" algn="l"/>
                <a:tab pos="7429500" algn="l"/>
              </a:tabLst>
              <a:defRPr/>
            </a:pPr>
            <a:r>
              <a:rPr lang="en-US" sz="1400" i="1" dirty="0"/>
              <a:t>ORS-1	SMC	Ensure there is a </a:t>
            </a:r>
            <a:r>
              <a:rPr lang="en-US" sz="1400" i="1" dirty="0">
                <a:solidFill>
                  <a:srgbClr val="000099"/>
                </a:solidFill>
              </a:rPr>
              <a:t>system engineer for each program </a:t>
            </a:r>
            <a:r>
              <a:rPr lang="en-US" sz="1400" i="1" dirty="0"/>
              <a:t>to ensure overall system 				performance &amp; compatibility</a:t>
            </a:r>
          </a:p>
          <a:p>
            <a:pPr>
              <a:buFontTx/>
              <a:buNone/>
              <a:tabLst>
                <a:tab pos="914400" algn="l"/>
                <a:tab pos="1600200" algn="l"/>
                <a:tab pos="6626225" algn="l"/>
                <a:tab pos="7429500" algn="l"/>
              </a:tabLst>
              <a:defRPr/>
            </a:pPr>
            <a:r>
              <a:rPr lang="en-US" sz="1400" i="1" dirty="0"/>
              <a:t>ORS-2	SMC	Ensure Prime CTRs are </a:t>
            </a:r>
            <a:r>
              <a:rPr lang="en-US" sz="1400" i="1" dirty="0">
                <a:solidFill>
                  <a:srgbClr val="000099"/>
                </a:solidFill>
              </a:rPr>
              <a:t>incentivized/motivated to include all payload 				subcontractors/suppliers </a:t>
            </a:r>
            <a:r>
              <a:rPr lang="en-US" sz="1400" i="1" dirty="0"/>
              <a:t>in the requirements definition, interface specs and system testing</a:t>
            </a:r>
          </a:p>
          <a:p>
            <a:pPr>
              <a:buFontTx/>
              <a:buNone/>
              <a:tabLst>
                <a:tab pos="914400" algn="l"/>
                <a:tab pos="1600200" algn="l"/>
                <a:tab pos="6626225" algn="l"/>
                <a:tab pos="7429500" algn="l"/>
              </a:tabLst>
              <a:defRPr/>
            </a:pPr>
            <a:r>
              <a:rPr lang="en-US" sz="1400" i="1" dirty="0"/>
              <a:t>ORS-3	SMC	Develop standard TYLF definition &amp; compliance</a:t>
            </a:r>
          </a:p>
          <a:p>
            <a:pPr>
              <a:buFontTx/>
              <a:buNone/>
              <a:tabLst>
                <a:tab pos="914400" algn="l"/>
                <a:tab pos="1600200" algn="l"/>
                <a:tab pos="6626225" algn="l"/>
                <a:tab pos="7429500" algn="l"/>
              </a:tabLst>
              <a:defRPr/>
            </a:pPr>
            <a:r>
              <a:rPr lang="en-US" sz="1400" i="1" dirty="0"/>
              <a:t>ORS-4	SMC	Ensure FFRDC President review team complete findings prior to S/V shipment to range</a:t>
            </a:r>
          </a:p>
          <a:p>
            <a:pPr>
              <a:buFontTx/>
              <a:buNone/>
              <a:tabLst>
                <a:tab pos="914400" algn="l"/>
                <a:tab pos="1600200" algn="l"/>
                <a:tab pos="6626225" algn="l"/>
                <a:tab pos="7429500" algn="l"/>
              </a:tabLst>
              <a:defRPr/>
            </a:pPr>
            <a:endParaRPr lang="en-US" sz="1200" i="1" dirty="0">
              <a:latin typeface="+mj-lt"/>
              <a:cs typeface="Times New Roman" pitchFamily="18" charset="0"/>
            </a:endParaRPr>
          </a:p>
          <a:p>
            <a:pPr>
              <a:buFontTx/>
              <a:buNone/>
              <a:tabLst>
                <a:tab pos="914400" algn="l"/>
                <a:tab pos="1600200" algn="l"/>
                <a:tab pos="6626225" algn="l"/>
                <a:tab pos="7429500" algn="l"/>
              </a:tabLst>
              <a:defRPr/>
            </a:pPr>
            <a:endParaRPr lang="en-US" sz="1200" i="1" dirty="0">
              <a:latin typeface="+mj-lt"/>
              <a:cs typeface="Times New Roman" pitchFamily="18" charset="0"/>
            </a:endParaRPr>
          </a:p>
        </p:txBody>
      </p:sp>
      <p:sp>
        <p:nvSpPr>
          <p:cNvPr id="28676" name="TextBox 31"/>
          <p:cNvSpPr txBox="1">
            <a:spLocks noChangeArrowheads="1"/>
          </p:cNvSpPr>
          <p:nvPr/>
        </p:nvSpPr>
        <p:spPr bwMode="auto">
          <a:xfrm>
            <a:off x="1270000" y="47625"/>
            <a:ext cx="1238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bg1"/>
                </a:solidFill>
                <a:latin typeface="Arial" pitchFamily="34" charset="0"/>
                <a:cs typeface="Arial" pitchFamily="34" charset="0"/>
              </a:defRPr>
            </a:lvl1pPr>
            <a:lvl2pPr marL="742950" indent="-285750" eaLnBrk="0" hangingPunct="0">
              <a:defRPr sz="2000">
                <a:solidFill>
                  <a:schemeClr val="bg1"/>
                </a:solidFill>
                <a:latin typeface="Arial" pitchFamily="34" charset="0"/>
                <a:cs typeface="Arial" pitchFamily="34" charset="0"/>
              </a:defRPr>
            </a:lvl2pPr>
            <a:lvl3pPr marL="1143000" indent="-228600" eaLnBrk="0" hangingPunct="0">
              <a:defRPr sz="2000">
                <a:solidFill>
                  <a:schemeClr val="bg1"/>
                </a:solidFill>
                <a:latin typeface="Arial" pitchFamily="34" charset="0"/>
                <a:cs typeface="Arial" pitchFamily="34" charset="0"/>
              </a:defRPr>
            </a:lvl3pPr>
            <a:lvl4pPr marL="1600200" indent="-228600" eaLnBrk="0" hangingPunct="0">
              <a:defRPr sz="2000">
                <a:solidFill>
                  <a:schemeClr val="bg1"/>
                </a:solidFill>
                <a:latin typeface="Arial" pitchFamily="34" charset="0"/>
                <a:cs typeface="Arial" pitchFamily="34" charset="0"/>
              </a:defRPr>
            </a:lvl4pPr>
            <a:lvl5pPr marL="2057400" indent="-228600" eaLnBrk="0" hangingPunct="0">
              <a:defRPr sz="2000">
                <a:solidFill>
                  <a:schemeClr val="bg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bg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bg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bg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bg1"/>
                </a:solidFill>
                <a:latin typeface="Arial" pitchFamily="34" charset="0"/>
                <a:cs typeface="Arial" pitchFamily="34" charset="0"/>
              </a:defRPr>
            </a:lvl9pPr>
          </a:lstStyle>
          <a:p>
            <a:pPr eaLnBrk="1" hangingPunct="1"/>
            <a:r>
              <a:rPr lang="en-US" sz="1400">
                <a:solidFill>
                  <a:srgbClr val="00C459"/>
                </a:solidFill>
              </a:rPr>
              <a:t>Unclassified</a:t>
            </a:r>
          </a:p>
        </p:txBody>
      </p:sp>
    </p:spTree>
    <p:extLst>
      <p:ext uri="{BB962C8B-B14F-4D97-AF65-F5344CB8AC3E}">
        <p14:creationId xmlns:p14="http://schemas.microsoft.com/office/powerpoint/2010/main" val="26143050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sfiZ0.jWEWoQ4WsQhQ7q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oMlbn53ZEO9I5sheMiDp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ZtGzSAzkIE2Mst9ZVFNmX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5y85gP1cQkqEKXzNH81rr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RFu2d6T3kWXpVScWMJYx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kPRQsdeMEOn.dU6oivQk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463Uoj.bkevJ6hfX4rSM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ToloFULWUWtuypGTBqig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95G1.l2iskKZMUFZJwfse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MZeds2vkCF_3LZDpyKj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HB2RWpv49E24ipz4THWl9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AzejnYVeRUqx_ttjNkbXG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EvwPuZXPNku2gHtLJjALY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Z1SEBisNgUehbJKsdUCku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XEjK.TjI5UOVuw3t3gbjt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mQJrMcKsES0r5nVBY6l3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Zf2mrBAfUmaz.Y_QUdz1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NxIFo3W_ZkSR4W8LBN3fV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azwQ1JRINk6HKykXxx4gd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zhIU3F4Xrk.WVwD0P3Wka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l23DYihkuULqTWY6ctE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xa4rTlfH70Ks7mrSRfltJ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1Mbl2rloEe8zCq7IPEx.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pDtSW.KD2ECo6spiLlUfn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02U3i33J3UGgTt75bnLd_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GDCXcYL0q0KYcbpNgiEIa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PX_OY4NqUGR2O7mZ5Lcp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AzNXR_z4k0KVVnm1TM0mo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oc4m6Cf4_EOq7SB8gEX2R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F3F7ooxnU65gInZTsY.o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h6esy8unUqtpoPnx8YIB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E2d0vfVRzEWezN2dPKI3H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CWF2rDmN.Ee8dWsWGwAMP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bUSbg.PThEydmocEkNWM9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encUtrDS70KqlmvVC.eW4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ycDJcaLKU._Z2O2hJUOO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bUSbg.PThEydmocEkNWM9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I3CqKFKeUy.ecAdI_T0D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ZR8sLjXvU.stKGy.1j1T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sx9YWf08e0S8VDYTHYfQ3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nv601TzQ0UyHKp2eLih1s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aeZ38EAAokmVPbx7mJO6XA"/>
</p:tagLst>
</file>

<file path=ppt/theme/theme1.xml><?xml version="1.0" encoding="utf-8"?>
<a:theme xmlns:a="http://schemas.openxmlformats.org/drawingml/2006/main" name="PowerPoint Slides">
  <a:themeElements>
    <a:clrScheme name="Custom 1">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002060"/>
      </a:hlink>
      <a:folHlink>
        <a:srgbClr val="704404"/>
      </a:folHlink>
    </a:clrScheme>
    <a:fontScheme name="Custom 1">
      <a:majorFont>
        <a:latin typeface="Cambria"/>
        <a:ea typeface=""/>
        <a:cs typeface=""/>
      </a:majorFont>
      <a:minorFont>
        <a:latin typeface="Calibri"/>
        <a:ea typeface=""/>
        <a:cs typeface=""/>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16520</TotalTime>
  <Words>23401</Words>
  <Application>Microsoft Office PowerPoint</Application>
  <PresentationFormat>On-screen Show (4:3)</PresentationFormat>
  <Paragraphs>3954</Paragraphs>
  <Slides>200</Slides>
  <Notes>179</Notes>
  <HiddenSlides>127</HiddenSlides>
  <MMClips>9</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3</vt:i4>
      </vt:variant>
      <vt:variant>
        <vt:lpstr>Slide Titles</vt:lpstr>
      </vt:variant>
      <vt:variant>
        <vt:i4>200</vt:i4>
      </vt:variant>
    </vt:vector>
  </HeadingPairs>
  <TitlesOfParts>
    <vt:vector size="223" baseType="lpstr">
      <vt:lpstr>ＭＳ Ｐゴシック</vt:lpstr>
      <vt:lpstr>Arial</vt:lpstr>
      <vt:lpstr>Arial Black</vt:lpstr>
      <vt:lpstr>Arial Rounded MT Bold</vt:lpstr>
      <vt:lpstr>Browallia New</vt:lpstr>
      <vt:lpstr>Calibri</vt:lpstr>
      <vt:lpstr>Cambria</vt:lpstr>
      <vt:lpstr>Courier New</vt:lpstr>
      <vt:lpstr>Georgia</vt:lpstr>
      <vt:lpstr>Monotype Sorts</vt:lpstr>
      <vt:lpstr>MS Sans Serif</vt:lpstr>
      <vt:lpstr>Palatino Linotype</vt:lpstr>
      <vt:lpstr>Symbol</vt:lpstr>
      <vt:lpstr>Tahoma</vt:lpstr>
      <vt:lpstr>Times</vt:lpstr>
      <vt:lpstr>Times New Roman</vt:lpstr>
      <vt:lpstr>Verdana</vt:lpstr>
      <vt:lpstr>Wingdings</vt:lpstr>
      <vt:lpstr>Wingdings 2</vt:lpstr>
      <vt:lpstr>PowerPoint Slides</vt:lpstr>
      <vt:lpstr>Worksheet</vt:lpstr>
      <vt:lpstr>think-cell Slide</vt:lpstr>
      <vt:lpstr>MS Org Chart</vt:lpstr>
      <vt:lpstr>PowerPoint Presentation</vt:lpstr>
      <vt:lpstr>MODULE EIGHT </vt:lpstr>
      <vt:lpstr>“Triple Constraint” Key Parameters – Schedule </vt:lpstr>
      <vt:lpstr>Schedule Example</vt:lpstr>
      <vt:lpstr>Schedule Accuracy</vt:lpstr>
      <vt:lpstr>Schedule Definition</vt:lpstr>
      <vt:lpstr>Schedule Accuracy</vt:lpstr>
      <vt:lpstr>Schedule Accuracy</vt:lpstr>
      <vt:lpstr>Integrated Master Plan (IMP)</vt:lpstr>
      <vt:lpstr>Integrated Master Schedule (IMS)</vt:lpstr>
      <vt:lpstr>Building the Schedule</vt:lpstr>
      <vt:lpstr>Critical Path</vt:lpstr>
      <vt:lpstr>PowerPoint Presentation</vt:lpstr>
      <vt:lpstr>Schedule</vt:lpstr>
      <vt:lpstr>Exercise # 6/#7</vt:lpstr>
      <vt:lpstr>IMP/IMS Exercise</vt:lpstr>
      <vt:lpstr>MODULE NINE</vt:lpstr>
      <vt:lpstr>“Triple Constraint” Key Parameters – Performance </vt:lpstr>
      <vt:lpstr>Performance</vt:lpstr>
      <vt:lpstr>Scope Management Tools &amp; Techniques</vt:lpstr>
      <vt:lpstr>Scope Management Tools &amp; Techniques</vt:lpstr>
      <vt:lpstr>Performance Define Requirements</vt:lpstr>
      <vt:lpstr>Performance Requirements Analysis</vt:lpstr>
      <vt:lpstr>PowerPoint Presentation</vt:lpstr>
      <vt:lpstr>Performance Trade Studies</vt:lpstr>
      <vt:lpstr>Functional Analysis</vt:lpstr>
      <vt:lpstr>Systems Engineering Process</vt:lpstr>
      <vt:lpstr>Satellite  “Survivability Function”</vt:lpstr>
      <vt:lpstr> Satellite “Survivability Systems”</vt:lpstr>
      <vt:lpstr>Requirements Development</vt:lpstr>
      <vt:lpstr>Performance Define, Refine and Set Requirements </vt:lpstr>
      <vt:lpstr>Performance Management  Tools &amp; Techniques</vt:lpstr>
      <vt:lpstr>Management Tools &amp; Techniques</vt:lpstr>
      <vt:lpstr>Requirements Management Tools &amp; Techniques</vt:lpstr>
      <vt:lpstr>Requirements Management Tools &amp; Techniques - Specifications</vt:lpstr>
      <vt:lpstr>Requirements Management Tools &amp; Techniques</vt:lpstr>
      <vt:lpstr>Requirements Management Tools &amp; Techniques</vt:lpstr>
      <vt:lpstr>Requirements CREEP</vt:lpstr>
      <vt:lpstr>Exercise #8</vt:lpstr>
      <vt:lpstr>Requirements Definition Exercise #8  </vt:lpstr>
      <vt:lpstr>MODULE TEN</vt:lpstr>
      <vt:lpstr>Learning Objectives</vt:lpstr>
      <vt:lpstr>Why Emphasis on SE</vt:lpstr>
      <vt:lpstr>Basic Concepts</vt:lpstr>
      <vt:lpstr>Space Business is Challenging</vt:lpstr>
      <vt:lpstr>Mission Assurance (Many Technical Disciplines to Manage)</vt:lpstr>
      <vt:lpstr> SE Definition</vt:lpstr>
      <vt:lpstr>SE Best Practices</vt:lpstr>
      <vt:lpstr>SE Best Practices Case Studies</vt:lpstr>
      <vt:lpstr>SE Best Practices Lessons Learned</vt:lpstr>
      <vt:lpstr>Where to Find Best Practices </vt:lpstr>
      <vt:lpstr>Systems Engineering’s Role in Program Lifecycle</vt:lpstr>
      <vt:lpstr>SE Tasks Risk Management</vt:lpstr>
      <vt:lpstr>SE Tasks Requirements Definition</vt:lpstr>
      <vt:lpstr>SE Tasks Requirements Analysis</vt:lpstr>
      <vt:lpstr>SE Tasks Cost &amp; Schedule Inputs</vt:lpstr>
      <vt:lpstr>SE Tasks Design</vt:lpstr>
      <vt:lpstr>SE Tasks Analysis</vt:lpstr>
      <vt:lpstr>SE Tasks Manufacturing Support</vt:lpstr>
      <vt:lpstr>SE Tasks Test and Verification Support</vt:lpstr>
      <vt:lpstr>SE Tasks System Support</vt:lpstr>
      <vt:lpstr>SE Tasks System Disposal Support</vt:lpstr>
      <vt:lpstr>Systems Engineering Management</vt:lpstr>
      <vt:lpstr>Development Phasing</vt:lpstr>
      <vt:lpstr>Life Cycle Integration</vt:lpstr>
      <vt:lpstr>Integrated Product Teams</vt:lpstr>
      <vt:lpstr>Integrated Product Teams (IPT)</vt:lpstr>
      <vt:lpstr>PowerPoint Presentation</vt:lpstr>
      <vt:lpstr>Context of Controlling a Program </vt:lpstr>
      <vt:lpstr>PM and Program Systems Engineer Roles</vt:lpstr>
      <vt:lpstr>Statutory Compliance</vt:lpstr>
      <vt:lpstr>SMC SE Processes for Space</vt:lpstr>
      <vt:lpstr>SE and Mission Assurance</vt:lpstr>
      <vt:lpstr>SE Space Launch Perspective</vt:lpstr>
      <vt:lpstr>SE Functions  </vt:lpstr>
      <vt:lpstr>The “Vee” Model</vt:lpstr>
      <vt:lpstr>Key Systems Engineering Tools and Techniques</vt:lpstr>
      <vt:lpstr>Systems Engineering Plan (SEP)</vt:lpstr>
      <vt:lpstr>A Fully Integrated Framework</vt:lpstr>
      <vt:lpstr>Earned Value Management (EVM) and Work Breakdown Structure (WBS)</vt:lpstr>
      <vt:lpstr>WBS</vt:lpstr>
      <vt:lpstr>Types of Technical Assessments</vt:lpstr>
      <vt:lpstr>Defense Acquisition Program Support (DAPS)</vt:lpstr>
      <vt:lpstr> Defense Acquisition Guidebook </vt:lpstr>
      <vt:lpstr>Trade Studies </vt:lpstr>
      <vt:lpstr>Modeling and Simulation (M&amp;S)</vt:lpstr>
      <vt:lpstr>Technical Reviews</vt:lpstr>
      <vt:lpstr>Commonly Used Technical Reviews</vt:lpstr>
      <vt:lpstr>Commonly Used Technical Reviews</vt:lpstr>
      <vt:lpstr>Commonly Used Technical Reviews</vt:lpstr>
      <vt:lpstr>“Back to Basics”</vt:lpstr>
      <vt:lpstr>Root Cause –  Why Things Went Awry</vt:lpstr>
      <vt:lpstr>Root Cause –  Why Things Went Awry</vt:lpstr>
      <vt:lpstr>Factory Anomaly Failure Rates</vt:lpstr>
      <vt:lpstr>Example: Unit Thermal Test Erosion</vt:lpstr>
      <vt:lpstr>Post-97 Root Causes of Anomalies</vt:lpstr>
      <vt:lpstr>Root Causes of Orbital Anomalies</vt:lpstr>
      <vt:lpstr>Significant Degradation in  Testing Practices</vt:lpstr>
      <vt:lpstr>Mar 2010 Space Class A Safety Investigation Board (SIB) Recommendations</vt:lpstr>
      <vt:lpstr>How Much Mission Assurance Do We Need?</vt:lpstr>
      <vt:lpstr>Test and Evaluation</vt:lpstr>
      <vt:lpstr>T&amp;E Purpose</vt:lpstr>
      <vt:lpstr>Effective T&amp;E</vt:lpstr>
      <vt:lpstr>T&amp;E Planning</vt:lpstr>
      <vt:lpstr>TES</vt:lpstr>
      <vt:lpstr>Test and Evaluation Master Plan (TEMP)</vt:lpstr>
      <vt:lpstr>TEMP Source Documents</vt:lpstr>
      <vt:lpstr>Unique TEMP Terms</vt:lpstr>
      <vt:lpstr>Critical Operational Issues  (COIs)</vt:lpstr>
      <vt:lpstr>Space Radiation Environment</vt:lpstr>
      <vt:lpstr>PowerPoint Presentation</vt:lpstr>
      <vt:lpstr>Critical Technical Parameters (CTPs) </vt:lpstr>
      <vt:lpstr>System Hardness Trade Space</vt:lpstr>
      <vt:lpstr>Key Performance Parameters (KPPs)</vt:lpstr>
      <vt:lpstr>Key System Attributes  (KSAs)</vt:lpstr>
      <vt:lpstr>Measures of Effectiveness (MOE) and Measures of Suitability (MOS)</vt:lpstr>
      <vt:lpstr>T&amp;E in Support of Milestone Decisions</vt:lpstr>
      <vt:lpstr>T&amp;E in Support of Milestone A</vt:lpstr>
      <vt:lpstr>T&amp;E in Support of Milestone B</vt:lpstr>
      <vt:lpstr>T&amp;E in Support of Milestone B (Cont.)</vt:lpstr>
      <vt:lpstr>T&amp;E in Support of Milestone B (Cont.)</vt:lpstr>
      <vt:lpstr>T&amp;E in Support of Milestone C</vt:lpstr>
      <vt:lpstr>T&amp;E in Support of Milestone C (Cont.)</vt:lpstr>
      <vt:lpstr>T&amp;E in Support of Milestone C (Cont.)</vt:lpstr>
      <vt:lpstr>T&amp;E after Milestone C and during LRIP and FRP </vt:lpstr>
      <vt:lpstr>T&amp;E Execution</vt:lpstr>
      <vt:lpstr>Major Testing Activities</vt:lpstr>
      <vt:lpstr>DT&amp;E </vt:lpstr>
      <vt:lpstr>DT&amp;E</vt:lpstr>
      <vt:lpstr>Live Fire Test &amp; Evaluation (LFT&amp;E)</vt:lpstr>
      <vt:lpstr>OT&amp;E </vt:lpstr>
      <vt:lpstr>Production Acceptance Test and Evaluation (PAT&amp;E) </vt:lpstr>
      <vt:lpstr>OT&amp;E Events</vt:lpstr>
      <vt:lpstr>OT&amp;E Considerations </vt:lpstr>
      <vt:lpstr>DT&amp;E and OT&amp;E Apparent Overlap</vt:lpstr>
      <vt:lpstr>Operational Assessments (OA) </vt:lpstr>
      <vt:lpstr>Early Operational Assessments (EOA)</vt:lpstr>
      <vt:lpstr>Operational Assessments (OT-B)</vt:lpstr>
      <vt:lpstr>Initial OT&amp;E </vt:lpstr>
      <vt:lpstr>Follow-on OT&amp;E</vt:lpstr>
      <vt:lpstr>Operational Test Agencies</vt:lpstr>
      <vt:lpstr>Risk Classifications</vt:lpstr>
      <vt:lpstr> Operational Safety, Suitability &amp; Effectiveness (OSS&amp;E) </vt:lpstr>
      <vt:lpstr>PowerPoint Presentation</vt:lpstr>
      <vt:lpstr>Current SMC S&amp;S Policy</vt:lpstr>
      <vt:lpstr>SMC Specifications and Standards Functional Areas</vt:lpstr>
      <vt:lpstr>SMC Specs &amp; Standards Program Management Module</vt:lpstr>
      <vt:lpstr> Standard:  SMC-S-019  </vt:lpstr>
      <vt:lpstr>SMC Industrial Base Scope</vt:lpstr>
      <vt:lpstr>Example Space Technology &amp; Industrial Base Risk Assessment</vt:lpstr>
      <vt:lpstr>Unique Requirements for Space  Parts, Materials &amp;Processes (PM&amp;P)</vt:lpstr>
      <vt:lpstr>Examples of PM&amp;P Failures</vt:lpstr>
      <vt:lpstr>Space Radiation Environment</vt:lpstr>
      <vt:lpstr>PowerPoint Presentation</vt:lpstr>
      <vt:lpstr>System Hardness Trade Space</vt:lpstr>
      <vt:lpstr>Detailed RHOC Roadmaps</vt:lpstr>
      <vt:lpstr>Productization &amp; Qualification— What is it &amp; Why?</vt:lpstr>
      <vt:lpstr> Spacecraft Processing Incidents </vt:lpstr>
      <vt:lpstr>Risk of Counterfeit Parts</vt:lpstr>
      <vt:lpstr>How SE is Applied to Defense Acquisition</vt:lpstr>
      <vt:lpstr>SE Support to Acquisition Lifecycle </vt:lpstr>
      <vt:lpstr>Material Solution Analysis Phase SE</vt:lpstr>
      <vt:lpstr>Material Solution Analysis Phase SE (Cont.)</vt:lpstr>
      <vt:lpstr>Key Systems Engineering Activities During Materiel Solution Analysis</vt:lpstr>
      <vt:lpstr>Summary Outputs of SE Material Solution Analysis Phase</vt:lpstr>
      <vt:lpstr>Technology Maturation &amp; Risk Reduction (TM&amp; RR) Phase SE</vt:lpstr>
      <vt:lpstr>(TM&amp;RR) Phase SE</vt:lpstr>
      <vt:lpstr>TM&amp;RR Phase  Technology Maturation</vt:lpstr>
      <vt:lpstr>Technology Mat. (Cont.)</vt:lpstr>
      <vt:lpstr>Key SE Activities During “Technology Maturation &amp; Risk Reduction”  Phase</vt:lpstr>
      <vt:lpstr>Key Technical Reviews During TM&amp;RR Phase</vt:lpstr>
      <vt:lpstr>Hardware Technology Readiness Levels (TRLs)</vt:lpstr>
      <vt:lpstr>Hardware Tech Read (Cont.)</vt:lpstr>
      <vt:lpstr>Outputs of the SE Processes in TM &amp; RR Phase</vt:lpstr>
      <vt:lpstr>Engineering and Manufacturing Development (EMD) Phase SE</vt:lpstr>
      <vt:lpstr>EMD Phase SE</vt:lpstr>
      <vt:lpstr>EMD Phase SE  Major Efforts</vt:lpstr>
      <vt:lpstr>Key Technical Reviews  During EMD</vt:lpstr>
      <vt:lpstr>Key Systems Engineering Activities During Development Phase</vt:lpstr>
      <vt:lpstr>Outputs of the SE Processes in EMD</vt:lpstr>
      <vt:lpstr>Production and Deployment Phase SE</vt:lpstr>
      <vt:lpstr>Production and Deployment Phase SE</vt:lpstr>
      <vt:lpstr>Key SE Activities during Production and Deployment</vt:lpstr>
      <vt:lpstr>Technical Reviews During Production and Deployment</vt:lpstr>
      <vt:lpstr>Outputs of the SE Processes in P&amp;D</vt:lpstr>
      <vt:lpstr>Operations and Support  Phase SE</vt:lpstr>
      <vt:lpstr>Operations and Support  Phase SE</vt:lpstr>
      <vt:lpstr>Key SE Activities During Operations and Support</vt:lpstr>
      <vt:lpstr>Technical Review During Operations and Support</vt:lpstr>
      <vt:lpstr>Outputs of SE Processes During O&amp;S</vt:lpstr>
      <vt:lpstr>Evolutionary Acquisition Programs</vt:lpstr>
      <vt:lpstr>SE Best Practices Lessons Learned</vt:lpstr>
      <vt:lpstr>Satellite Construction</vt:lpstr>
      <vt:lpstr>Summary</vt:lpstr>
      <vt:lpstr>Summary (Con’t)</vt:lpstr>
      <vt:lpstr>SE Next Steps</vt:lpstr>
      <vt:lpstr>T &amp; E Next Steps</vt:lpstr>
      <vt:lpstr>Acronyms/Abbreviations</vt:lpstr>
      <vt:lpstr>Acronyms/Abbreviations (Cont.)</vt:lpstr>
      <vt:lpstr>Abbreviations &amp; Acronyms (Cont.)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Four:  The Staff Package</dc:title>
  <dc:creator>Tom Kleczkowski</dc:creator>
  <cp:lastModifiedBy>Joe Boyle</cp:lastModifiedBy>
  <cp:revision>202</cp:revision>
  <cp:lastPrinted>2016-07-14T20:25:03Z</cp:lastPrinted>
  <dcterms:created xsi:type="dcterms:W3CDTF">2012-10-31T15:55:21Z</dcterms:created>
  <dcterms:modified xsi:type="dcterms:W3CDTF">2017-01-29T22:27:44Z</dcterms:modified>
</cp:coreProperties>
</file>